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62" r:id="rId4"/>
    <p:sldId id="263" r:id="rId5"/>
    <p:sldId id="283" r:id="rId6"/>
    <p:sldId id="284" r:id="rId7"/>
    <p:sldId id="264" r:id="rId8"/>
    <p:sldId id="265" r:id="rId9"/>
    <p:sldId id="261" r:id="rId10"/>
    <p:sldId id="282" r:id="rId11"/>
    <p:sldId id="266" r:id="rId12"/>
    <p:sldId id="267" r:id="rId13"/>
    <p:sldId id="268" r:id="rId14"/>
    <p:sldId id="27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9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BD01-992C-433A-AA19-A9E6445537E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EA954-8125-444B-8F8C-A7A40436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C50BCE-1E68-63DC-4AFD-A4FB216239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9353D0-9B71-4224-8F1C-3CE69325F83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6738" name="Rectangle 7">
            <a:extLst>
              <a:ext uri="{FF2B5EF4-FFF2-40B4-BE49-F238E27FC236}">
                <a16:creationId xmlns:a16="http://schemas.microsoft.com/office/drawing/2014/main" id="{93E24775-DFC7-2A63-12E0-9F83ACEF1A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9E449-D915-409E-9E27-D84AF5838D35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FEB98F0-D853-46F3-6DFB-42CA695EB4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02C07C5A-55B4-E71F-5F9F-3F4A9C1EF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4B8230-4AFD-484A-8B9E-675F2F903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ECA75-9BF0-4C06-A9A1-14133DAF05B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3666" name="Rectangle 7">
            <a:extLst>
              <a:ext uri="{FF2B5EF4-FFF2-40B4-BE49-F238E27FC236}">
                <a16:creationId xmlns:a16="http://schemas.microsoft.com/office/drawing/2014/main" id="{C7C0D69E-24BF-1CAB-6CC0-FB01B2598C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CD97094-0B77-4907-8E51-3455EC2A3DDE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F8D1519-693F-1FC4-F4DA-CA0171F34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C6F9F44-C7E1-D71E-6D54-0CC7A1D77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AD2F59-82FD-7D9B-6372-9DDCA687E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6448C-4C49-4452-95DB-AE09FBF819A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1618" name="Rectangle 7">
            <a:extLst>
              <a:ext uri="{FF2B5EF4-FFF2-40B4-BE49-F238E27FC236}">
                <a16:creationId xmlns:a16="http://schemas.microsoft.com/office/drawing/2014/main" id="{8B8F00BB-3543-BB10-CBCE-47E9103498F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82F157-A769-4E21-9B86-23694324565D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EFB597C-8C46-C5C1-FDC0-63DCC79AB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7A5EAB3-F2B2-346F-A26D-74EEA10E0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basic-customiz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5" y="1400301"/>
            <a:ext cx="717452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Object, class, attributes, and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1310588" y="6283936"/>
            <a:ext cx="684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5 – The features of OOP: Object, class, attributes, and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CA1D4-7003-446D-CBA7-699F3330B3D2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>
            <a:extLst>
              <a:ext uri="{FF2B5EF4-FFF2-40B4-BE49-F238E27FC236}">
                <a16:creationId xmlns:a16="http://schemas.microsoft.com/office/drawing/2014/main" id="{2DB0A887-0732-8082-BC02-E6F1376D9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Java: </a:t>
            </a:r>
            <a:r>
              <a:rPr lang="en-US" altLang="en-US" sz="2000" dirty="0">
                <a:latin typeface="Courier New" panose="02070309020205020404" pitchFamily="49" charset="0"/>
              </a:rPr>
              <a:t>this</a:t>
            </a:r>
            <a:r>
              <a:rPr lang="en-US" altLang="en-US" sz="2000" dirty="0"/>
              <a:t>, implicit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public void translate(int dx, int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x += dx;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this.x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+= dx;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y +=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r>
              <a:rPr lang="en-US" altLang="en-US" sz="1600" dirty="0">
                <a:latin typeface="Courier New" panose="02070309020205020404" pitchFamily="49" charset="0"/>
              </a:rPr>
              <a:t>;     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this.y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dy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Python: </a:t>
            </a:r>
            <a:r>
              <a:rPr lang="en-US" altLang="en-US" sz="2000" dirty="0">
                <a:latin typeface="Courier New" panose="02070309020205020404" pitchFamily="49" charset="0"/>
              </a:rPr>
              <a:t>self</a:t>
            </a:r>
            <a:r>
              <a:rPr lang="en-US" altLang="en-US" sz="2000" dirty="0"/>
              <a:t>, explicit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def translate(</a:t>
            </a:r>
            <a:r>
              <a:rPr lang="en-US" altLang="en-US" sz="1600" b="1" dirty="0">
                <a:latin typeface="Courier New" panose="02070309020205020404" pitchFamily="49" charset="0"/>
              </a:rPr>
              <a:t>self</a:t>
            </a:r>
            <a:r>
              <a:rPr lang="en-US" altLang="en-US" sz="1600" dirty="0">
                <a:latin typeface="Courier New" panose="02070309020205020404" pitchFamily="49" charset="0"/>
              </a:rPr>
              <a:t>, dx,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r>
              <a:rPr lang="en-US" altLang="en-US" sz="1600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self.x</a:t>
            </a:r>
            <a:r>
              <a:rPr lang="en-US" altLang="en-US" sz="1600" dirty="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self.y</a:t>
            </a:r>
            <a:r>
              <a:rPr lang="en-US" altLang="en-US" sz="1600" dirty="0"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1800" dirty="0"/>
              <a:t>Exercise: Write </a:t>
            </a:r>
            <a:r>
              <a:rPr lang="en-US" altLang="en-US" sz="1800" dirty="0">
                <a:latin typeface="Courier New" panose="02070309020205020404" pitchFamily="49" charset="0"/>
              </a:rPr>
              <a:t>distance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set_location</a:t>
            </a:r>
            <a:r>
              <a:rPr lang="en-US" altLang="en-US" sz="1800" dirty="0"/>
              <a:t>, and </a:t>
            </a:r>
            <a:r>
              <a:rPr lang="en-US" altLang="en-US" sz="1800" dirty="0" err="1">
                <a:latin typeface="Courier New" panose="02070309020205020404" pitchFamily="49" charset="0"/>
              </a:rPr>
              <a:t>distance_from_origin</a:t>
            </a:r>
            <a:r>
              <a:rPr lang="en-US" altLang="en-US" sz="1800" dirty="0"/>
              <a:t> methods.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820F7-15CE-3C31-0FA0-A107ED283D00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44A03-574E-A0EE-EC88-C5E118BBCAC6}"/>
              </a:ext>
            </a:extLst>
          </p:cNvPr>
          <p:cNvSpPr txBox="1"/>
          <p:nvPr/>
        </p:nvSpPr>
        <p:spPr>
          <a:xfrm>
            <a:off x="717453" y="171846"/>
            <a:ext cx="4651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"Implicit" Parameter (self)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7FD8F3-8E0C-FFB2-1759-1210C2EA52A6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05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use a Method?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0B51D-FF48-9078-255F-74355E4EA86F}"/>
              </a:ext>
            </a:extLst>
          </p:cNvPr>
          <p:cNvSpPr txBox="1"/>
          <p:nvPr/>
        </p:nvSpPr>
        <p:spPr>
          <a:xfrm>
            <a:off x="457168" y="982684"/>
            <a:ext cx="245484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distance(self, other): </a:t>
            </a:r>
          </a:p>
          <a:p>
            <a:r>
              <a:rPr lang="en-US" dirty="0"/>
              <a:t>	# code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9D2CB-62F5-1178-7416-3688642C1B53}"/>
              </a:ext>
            </a:extLst>
          </p:cNvPr>
          <p:cNvSpPr txBox="1"/>
          <p:nvPr/>
        </p:nvSpPr>
        <p:spPr>
          <a:xfrm>
            <a:off x="3277772" y="1121183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method </a:t>
            </a:r>
            <a:r>
              <a:rPr lang="en-US" i="1" dirty="0"/>
              <a:t>def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5307E-4907-5D54-1798-B2EB49895E98}"/>
              </a:ext>
            </a:extLst>
          </p:cNvPr>
          <p:cNvSpPr txBox="1"/>
          <p:nvPr/>
        </p:nvSpPr>
        <p:spPr>
          <a:xfrm>
            <a:off x="457168" y="2260433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the class:</a:t>
            </a:r>
          </a:p>
          <a:p>
            <a:r>
              <a:rPr lang="en-US" b="1" dirty="0">
                <a:solidFill>
                  <a:srgbClr val="C00000"/>
                </a:solidFill>
              </a:rPr>
              <a:t>Conventional way </a:t>
            </a:r>
          </a:p>
          <a:p>
            <a:r>
              <a:rPr lang="en-US" spc="300" dirty="0"/>
              <a:t>c = Coordinate(3,4) </a:t>
            </a:r>
          </a:p>
          <a:p>
            <a:r>
              <a:rPr lang="en-US" spc="300" dirty="0"/>
              <a:t>zero = Coordinate(0,0) </a:t>
            </a:r>
          </a:p>
          <a:p>
            <a:r>
              <a:rPr lang="en-US" spc="300" dirty="0"/>
              <a:t>print(</a:t>
            </a:r>
            <a:r>
              <a:rPr lang="en-US" spc="300" dirty="0" err="1"/>
              <a:t>c.distance</a:t>
            </a:r>
            <a:r>
              <a:rPr lang="en-US" spc="300" dirty="0"/>
              <a:t>(zero))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987D8-15A9-2676-0EAF-4BC3BB5F2124}"/>
              </a:ext>
            </a:extLst>
          </p:cNvPr>
          <p:cNvSpPr txBox="1"/>
          <p:nvPr/>
        </p:nvSpPr>
        <p:spPr>
          <a:xfrm>
            <a:off x="4203763" y="2537432"/>
            <a:ext cx="4813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Equivalent to </a:t>
            </a:r>
          </a:p>
          <a:p>
            <a:r>
              <a:rPr lang="en-US" spc="300" dirty="0"/>
              <a:t>c = Coordinate(3,4) </a:t>
            </a:r>
          </a:p>
          <a:p>
            <a:r>
              <a:rPr lang="en-US" spc="300" dirty="0"/>
              <a:t>zero = Coordinate(0,0) print(</a:t>
            </a:r>
            <a:r>
              <a:rPr lang="en-US" spc="300" dirty="0" err="1"/>
              <a:t>Coordinate.distance</a:t>
            </a:r>
            <a:r>
              <a:rPr lang="en-US" spc="300" dirty="0"/>
              <a:t>(c, zero))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5C207-A3D6-843F-9739-501269E4BBAA}"/>
              </a:ext>
            </a:extLst>
          </p:cNvPr>
          <p:cNvSpPr/>
          <p:nvPr/>
        </p:nvSpPr>
        <p:spPr>
          <a:xfrm>
            <a:off x="1252025" y="3429000"/>
            <a:ext cx="196947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5D6749-6213-BA20-AD7A-892410AE3B01}"/>
              </a:ext>
            </a:extLst>
          </p:cNvPr>
          <p:cNvSpPr/>
          <p:nvPr/>
        </p:nvSpPr>
        <p:spPr>
          <a:xfrm>
            <a:off x="1501710" y="3427019"/>
            <a:ext cx="109728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1111A-AB0B-BDD9-8DF4-B001BD786032}"/>
              </a:ext>
            </a:extLst>
          </p:cNvPr>
          <p:cNvSpPr/>
          <p:nvPr/>
        </p:nvSpPr>
        <p:spPr>
          <a:xfrm>
            <a:off x="2690397" y="3427018"/>
            <a:ext cx="54864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040C7-0F12-8182-D599-22A6FE3206D9}"/>
              </a:ext>
            </a:extLst>
          </p:cNvPr>
          <p:cNvSpPr/>
          <p:nvPr/>
        </p:nvSpPr>
        <p:spPr>
          <a:xfrm>
            <a:off x="4992228" y="3412950"/>
            <a:ext cx="146304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834FF-95FF-4E9A-D070-25F16236FA8F}"/>
              </a:ext>
            </a:extLst>
          </p:cNvPr>
          <p:cNvSpPr/>
          <p:nvPr/>
        </p:nvSpPr>
        <p:spPr>
          <a:xfrm>
            <a:off x="6508009" y="3425037"/>
            <a:ext cx="109728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C2F37-8E82-0143-6A75-5909526F662C}"/>
              </a:ext>
            </a:extLst>
          </p:cNvPr>
          <p:cNvSpPr/>
          <p:nvPr/>
        </p:nvSpPr>
        <p:spPr>
          <a:xfrm>
            <a:off x="7724832" y="3425036"/>
            <a:ext cx="82296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5F78B4-DC24-B2DB-97A9-8BB65452D6F2}"/>
              </a:ext>
            </a:extLst>
          </p:cNvPr>
          <p:cNvCxnSpPr/>
          <p:nvPr/>
        </p:nvCxnSpPr>
        <p:spPr>
          <a:xfrm flipV="1">
            <a:off x="1350496" y="3776001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D2C788-01A3-53C7-190B-7AF6D5A6E627}"/>
              </a:ext>
            </a:extLst>
          </p:cNvPr>
          <p:cNvSpPr txBox="1"/>
          <p:nvPr/>
        </p:nvSpPr>
        <p:spPr>
          <a:xfrm>
            <a:off x="140677" y="4332850"/>
            <a:ext cx="154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 to call method 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ED1D5A-224E-E368-564B-CBC7A24D1BF4}"/>
              </a:ext>
            </a:extLst>
          </p:cNvPr>
          <p:cNvCxnSpPr/>
          <p:nvPr/>
        </p:nvCxnSpPr>
        <p:spPr>
          <a:xfrm flipV="1">
            <a:off x="2008145" y="3776001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3F36D3-FAB7-DFB0-2ADD-5DDB309CEF2B}"/>
              </a:ext>
            </a:extLst>
          </p:cNvPr>
          <p:cNvSpPr txBox="1"/>
          <p:nvPr/>
        </p:nvSpPr>
        <p:spPr>
          <a:xfrm>
            <a:off x="1487646" y="4889699"/>
            <a:ext cx="110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method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91DEAD-CC09-EA56-B84F-992DD640EE5A}"/>
              </a:ext>
            </a:extLst>
          </p:cNvPr>
          <p:cNvCxnSpPr/>
          <p:nvPr/>
        </p:nvCxnSpPr>
        <p:spPr>
          <a:xfrm flipV="1">
            <a:off x="2919011" y="3776001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954028-E731-B74C-B976-FA0AE5F90F23}"/>
              </a:ext>
            </a:extLst>
          </p:cNvPr>
          <p:cNvSpPr txBox="1"/>
          <p:nvPr/>
        </p:nvSpPr>
        <p:spPr>
          <a:xfrm>
            <a:off x="2467080" y="4369179"/>
            <a:ext cx="210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not including 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implied to be c)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84D125-637A-961A-0ED9-E2AA29B4146D}"/>
              </a:ext>
            </a:extLst>
          </p:cNvPr>
          <p:cNvCxnSpPr/>
          <p:nvPr/>
        </p:nvCxnSpPr>
        <p:spPr>
          <a:xfrm flipV="1">
            <a:off x="5233054" y="3812330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BBB317-1D2D-6F14-2652-2EA8EB9100EA}"/>
              </a:ext>
            </a:extLst>
          </p:cNvPr>
          <p:cNvSpPr txBox="1"/>
          <p:nvPr/>
        </p:nvSpPr>
        <p:spPr>
          <a:xfrm>
            <a:off x="4747772" y="4375994"/>
            <a:ext cx="94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739C37-9CE8-D067-1BA9-0A3DB1A85694}"/>
              </a:ext>
            </a:extLst>
          </p:cNvPr>
          <p:cNvCxnSpPr/>
          <p:nvPr/>
        </p:nvCxnSpPr>
        <p:spPr>
          <a:xfrm flipV="1">
            <a:off x="6610576" y="3776001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FB4932-27B0-A93A-267B-B07023E8939B}"/>
              </a:ext>
            </a:extLst>
          </p:cNvPr>
          <p:cNvSpPr txBox="1"/>
          <p:nvPr/>
        </p:nvSpPr>
        <p:spPr>
          <a:xfrm>
            <a:off x="6060170" y="4911521"/>
            <a:ext cx="110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368D6-865D-C2BB-9E04-FEE6AFCF715C}"/>
              </a:ext>
            </a:extLst>
          </p:cNvPr>
          <p:cNvCxnSpPr/>
          <p:nvPr/>
        </p:nvCxnSpPr>
        <p:spPr>
          <a:xfrm flipV="1">
            <a:off x="7825037" y="3834856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9938A7-F261-91CA-5331-3098C81459B3}"/>
              </a:ext>
            </a:extLst>
          </p:cNvPr>
          <p:cNvSpPr txBox="1"/>
          <p:nvPr/>
        </p:nvSpPr>
        <p:spPr>
          <a:xfrm>
            <a:off x="7187468" y="4428034"/>
            <a:ext cx="2069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including an object to call the method on, representing 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67621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918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Printing the representation of an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4E126-11F2-AC75-2E44-0FB06961AB0A}"/>
              </a:ext>
            </a:extLst>
          </p:cNvPr>
          <p:cNvSpPr txBox="1"/>
          <p:nvPr/>
        </p:nvSpPr>
        <p:spPr>
          <a:xfrm>
            <a:off x="717453" y="112966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&gt;&gt;&gt; print(c) </a:t>
            </a:r>
          </a:p>
          <a:p>
            <a:endParaRPr lang="en-US" dirty="0"/>
          </a:p>
          <a:p>
            <a:r>
              <a:rPr lang="en-US" dirty="0"/>
              <a:t>This simply print the object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311AE-AAF7-4048-3821-23E580D03CE6}"/>
              </a:ext>
            </a:extLst>
          </p:cNvPr>
          <p:cNvSpPr txBox="1"/>
          <p:nvPr/>
        </p:nvSpPr>
        <p:spPr>
          <a:xfrm>
            <a:off x="660920" y="2366728"/>
            <a:ext cx="579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&gt;&gt;&gt; print(</a:t>
            </a:r>
            <a:r>
              <a:rPr lang="en-US" spc="300" dirty="0" err="1"/>
              <a:t>f”The</a:t>
            </a:r>
            <a:r>
              <a:rPr lang="en-US" spc="300" dirty="0"/>
              <a:t> coordinate is {c}”)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6B71E-27F5-478A-9C69-7B3C982249C5}"/>
              </a:ext>
            </a:extLst>
          </p:cNvPr>
          <p:cNvSpPr txBox="1"/>
          <p:nvPr/>
        </p:nvSpPr>
        <p:spPr>
          <a:xfrm>
            <a:off x="4173153" y="3603794"/>
            <a:ext cx="3845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Place holder of c. </a:t>
            </a:r>
          </a:p>
          <a:p>
            <a:r>
              <a:rPr lang="en-US" dirty="0">
                <a:solidFill>
                  <a:srgbClr val="FF0000"/>
                </a:solidFill>
              </a:rPr>
              <a:t>It indicates that the value of the variable c should be inserted into the string at that location.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C02A56-7A3F-8614-9615-88A92AEAF1CA}"/>
              </a:ext>
            </a:extLst>
          </p:cNvPr>
          <p:cNvSpPr/>
          <p:nvPr/>
        </p:nvSpPr>
        <p:spPr>
          <a:xfrm>
            <a:off x="2011680" y="2237083"/>
            <a:ext cx="140677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3A2D73-1440-B85B-2193-754FC0C1489B}"/>
              </a:ext>
            </a:extLst>
          </p:cNvPr>
          <p:cNvSpPr/>
          <p:nvPr/>
        </p:nvSpPr>
        <p:spPr>
          <a:xfrm>
            <a:off x="2286000" y="2237082"/>
            <a:ext cx="2286000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2C8DE-CB01-C6BE-BE17-08B088E43B3F}"/>
              </a:ext>
            </a:extLst>
          </p:cNvPr>
          <p:cNvSpPr/>
          <p:nvPr/>
        </p:nvSpPr>
        <p:spPr>
          <a:xfrm>
            <a:off x="4621235" y="2235032"/>
            <a:ext cx="344661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B8166-6299-E82B-A2E4-201E9BFD766C}"/>
              </a:ext>
            </a:extLst>
          </p:cNvPr>
          <p:cNvSpPr txBox="1"/>
          <p:nvPr/>
        </p:nvSpPr>
        <p:spPr>
          <a:xfrm>
            <a:off x="1361049" y="3553549"/>
            <a:ext cx="144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559BBE-1BFD-9344-E547-821CF0A47BF7}"/>
              </a:ext>
            </a:extLst>
          </p:cNvPr>
          <p:cNvCxnSpPr>
            <a:stCxn id="32" idx="0"/>
          </p:cNvCxnSpPr>
          <p:nvPr/>
        </p:nvCxnSpPr>
        <p:spPr>
          <a:xfrm flipV="1">
            <a:off x="2082018" y="311016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B8C623-DC66-93A3-A6DF-B2FC935F2D1E}"/>
              </a:ext>
            </a:extLst>
          </p:cNvPr>
          <p:cNvSpPr txBox="1"/>
          <p:nvPr/>
        </p:nvSpPr>
        <p:spPr>
          <a:xfrm>
            <a:off x="2731215" y="3544489"/>
            <a:ext cx="144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131B44-4F2C-417E-F361-32A0608621DC}"/>
              </a:ext>
            </a:extLst>
          </p:cNvPr>
          <p:cNvCxnSpPr>
            <a:stCxn id="41" idx="0"/>
          </p:cNvCxnSpPr>
          <p:nvPr/>
        </p:nvCxnSpPr>
        <p:spPr>
          <a:xfrm flipV="1">
            <a:off x="3452184" y="310110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665481-D235-2094-6329-BCA23DB089CC}"/>
              </a:ext>
            </a:extLst>
          </p:cNvPr>
          <p:cNvCxnSpPr/>
          <p:nvPr/>
        </p:nvCxnSpPr>
        <p:spPr>
          <a:xfrm flipV="1">
            <a:off x="4828473" y="3101107"/>
            <a:ext cx="0" cy="44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4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176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Special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FC5F0-AE31-A1BA-D546-CDE370F60E41}"/>
              </a:ext>
            </a:extLst>
          </p:cNvPr>
          <p:cNvSpPr txBox="1"/>
          <p:nvPr/>
        </p:nvSpPr>
        <p:spPr>
          <a:xfrm>
            <a:off x="548640" y="9826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+, -, ==, , </a:t>
            </a:r>
            <a:r>
              <a:rPr lang="en-US" b="1" dirty="0" err="1"/>
              <a:t>len</a:t>
            </a:r>
            <a:r>
              <a:rPr lang="en-US" b="1" dirty="0"/>
              <a:t>(), print, and many 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280EF-B1F2-10C7-0F79-4347F3E47115}"/>
              </a:ext>
            </a:extLst>
          </p:cNvPr>
          <p:cNvSpPr txBox="1"/>
          <p:nvPr/>
        </p:nvSpPr>
        <p:spPr>
          <a:xfrm>
            <a:off x="585216" y="1352016"/>
            <a:ext cx="8207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here for details</a:t>
            </a:r>
          </a:p>
          <a:p>
            <a:r>
              <a:rPr lang="en-US" dirty="0">
                <a:hlinkClick r:id="rId2"/>
              </a:rPr>
              <a:t>https://docs.python.org/3/reference/datamodel.html#basic-customization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9EE34875-D810-0860-6A2B-A1B566979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80229"/>
              </p:ext>
            </p:extLst>
          </p:nvPr>
        </p:nvGraphicFramePr>
        <p:xfrm>
          <a:off x="381000" y="2811436"/>
          <a:ext cx="4191000" cy="17637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39265991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387069448"/>
                    </a:ext>
                  </a:extLst>
                </a:gridCol>
              </a:tblGrid>
              <a:tr h="2333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257488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90932"/>
                  </a:ext>
                </a:extLst>
              </a:tr>
              <a:tr h="23812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8537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*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__mul__(self,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72295"/>
                  </a:ext>
                </a:extLst>
              </a:tr>
              <a:tr h="2397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/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truediv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45144"/>
                  </a:ext>
                </a:extLst>
              </a:tr>
            </a:tbl>
          </a:graphicData>
        </a:graphic>
      </p:graphicFrame>
      <p:sp>
        <p:nvSpPr>
          <p:cNvPr id="6" name="TextBox 11">
            <a:extLst>
              <a:ext uri="{FF2B5EF4-FFF2-40B4-BE49-F238E27FC236}">
                <a16:creationId xmlns:a16="http://schemas.microsoft.com/office/drawing/2014/main" id="{A571D62A-41F4-26E9-FBAD-E280857BE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450688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>
                <a:ea typeface="ヒラギノ角ゴ Pro W3" pitchFamily="-106" charset="-128"/>
              </a:rPr>
              <a:t>Unary Operators</a:t>
            </a:r>
          </a:p>
        </p:txBody>
      </p:sp>
      <p:graphicFrame>
        <p:nvGraphicFramePr>
          <p:cNvPr id="7" name="Group 80">
            <a:extLst>
              <a:ext uri="{FF2B5EF4-FFF2-40B4-BE49-F238E27FC236}">
                <a16:creationId xmlns:a16="http://schemas.microsoft.com/office/drawing/2014/main" id="{1973F20E-40E8-4578-3766-854556BE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34085"/>
              </p:ext>
            </p:extLst>
          </p:nvPr>
        </p:nvGraphicFramePr>
        <p:xfrm>
          <a:off x="381000" y="4849786"/>
          <a:ext cx="4191000" cy="721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444997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396234384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-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__neg__(self)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0193"/>
                  </a:ext>
                </a:extLst>
              </a:tr>
              <a:tr h="25241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+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__pos__(self)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6488"/>
                  </a:ext>
                </a:extLst>
              </a:tr>
            </a:tbl>
          </a:graphicData>
        </a:graphic>
      </p:graphicFrame>
      <p:graphicFrame>
        <p:nvGraphicFramePr>
          <p:cNvPr id="9" name="Group 79">
            <a:extLst>
              <a:ext uri="{FF2B5EF4-FFF2-40B4-BE49-F238E27FC236}">
                <a16:creationId xmlns:a16="http://schemas.microsoft.com/office/drawing/2014/main" id="{1FFE0632-3EAD-4895-12EF-F70CDB43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61535"/>
              </p:ext>
            </p:extLst>
          </p:nvPr>
        </p:nvGraphicFramePr>
        <p:xfrm>
          <a:off x="4800600" y="2811436"/>
          <a:ext cx="4191000" cy="248513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73341855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151187814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Operator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 Bold" panose="020B0804030504040204" pitchFamily="34" charset="0"/>
                          <a:cs typeface="Tahoma Bold" panose="020B0804030504040204" pitchFamily="34" charset="0"/>
                          <a:sym typeface="Tahoma Bold" panose="020B0804030504040204" pitchFamily="34" charset="0"/>
                        </a:rPr>
                        <a:t>Class Method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84672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==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__eq__(self,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039959"/>
                  </a:ext>
                </a:extLst>
              </a:tr>
              <a:tr h="25717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!=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866264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__lt__(self,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049823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__gt__(self,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682033"/>
                  </a:ext>
                </a:extLst>
              </a:tr>
              <a:tr h="257175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&lt;=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2478"/>
                  </a:ext>
                </a:extLst>
              </a:tr>
              <a:tr h="258763"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&gt;=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9688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9688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ourier New" panose="02070309020205020404" pitchFamily="49" charset="0"/>
                        </a:rPr>
                        <a:t>__ge__(self, other)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48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E6C0A-6CA3-2F3F-796D-921D178FB457}"/>
              </a:ext>
            </a:extLst>
          </p:cNvPr>
          <p:cNvSpPr txBox="1"/>
          <p:nvPr/>
        </p:nvSpPr>
        <p:spPr>
          <a:xfrm>
            <a:off x="717453" y="1448972"/>
            <a:ext cx="7294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class Item:</a:t>
            </a:r>
          </a:p>
          <a:p>
            <a:r>
              <a:rPr lang="en-US" spc="300" dirty="0"/>
              <a:t>    </a:t>
            </a:r>
            <a:r>
              <a:rPr lang="en-US" spc="300" dirty="0" err="1"/>
              <a:t>pay_rate</a:t>
            </a:r>
            <a:r>
              <a:rPr lang="en-US" spc="300" dirty="0"/>
              <a:t> = 0.8</a:t>
            </a:r>
          </a:p>
          <a:p>
            <a:r>
              <a:rPr lang="en-US" spc="300" dirty="0"/>
              <a:t>    def __</a:t>
            </a:r>
            <a:r>
              <a:rPr lang="en-US" spc="300" dirty="0" err="1"/>
              <a:t>init</a:t>
            </a:r>
            <a:r>
              <a:rPr lang="en-US" spc="300" dirty="0"/>
              <a:t>__(self, name, price, quantity):</a:t>
            </a:r>
          </a:p>
          <a:p>
            <a:r>
              <a:rPr lang="en-US" spc="300" dirty="0"/>
              <a:t>        self.name = name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self.price</a:t>
            </a:r>
            <a:r>
              <a:rPr lang="en-US" spc="300" dirty="0"/>
              <a:t> = price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self.quantity</a:t>
            </a:r>
            <a:r>
              <a:rPr lang="en-US" spc="300" dirty="0"/>
              <a:t> = quantity</a:t>
            </a:r>
          </a:p>
          <a:p>
            <a:r>
              <a:rPr lang="en-US" spc="300" dirty="0"/>
              <a:t>    def </a:t>
            </a:r>
            <a:r>
              <a:rPr lang="en-US" spc="300" dirty="0" err="1"/>
              <a:t>total_price</a:t>
            </a:r>
            <a:r>
              <a:rPr lang="en-US" spc="300" dirty="0"/>
              <a:t>(self):</a:t>
            </a:r>
          </a:p>
          <a:p>
            <a:r>
              <a:rPr lang="en-US" spc="300" dirty="0"/>
              <a:t>        return </a:t>
            </a:r>
            <a:r>
              <a:rPr lang="en-US" spc="300" dirty="0" err="1"/>
              <a:t>self.price</a:t>
            </a:r>
            <a:r>
              <a:rPr lang="en-US" spc="300" dirty="0"/>
              <a:t> * </a:t>
            </a:r>
            <a:r>
              <a:rPr lang="en-US" spc="300" dirty="0" err="1"/>
              <a:t>self.quantity</a:t>
            </a:r>
            <a:endParaRPr lang="en-US" spc="300" dirty="0"/>
          </a:p>
          <a:p>
            <a:r>
              <a:rPr lang="en-US" spc="300" dirty="0"/>
              <a:t>    def discount(self):</a:t>
            </a:r>
          </a:p>
          <a:p>
            <a:r>
              <a:rPr lang="en-US" spc="300" dirty="0"/>
              <a:t>        </a:t>
            </a:r>
            <a:r>
              <a:rPr lang="en-US" spc="300" dirty="0" err="1"/>
              <a:t>self.price</a:t>
            </a:r>
            <a:r>
              <a:rPr lang="en-US" spc="300" dirty="0"/>
              <a:t> = </a:t>
            </a:r>
            <a:r>
              <a:rPr lang="en-US" spc="300" dirty="0" err="1"/>
              <a:t>self.price</a:t>
            </a:r>
            <a:r>
              <a:rPr lang="en-US" spc="300" dirty="0"/>
              <a:t> * </a:t>
            </a:r>
            <a:r>
              <a:rPr lang="en-US" spc="300" dirty="0" err="1"/>
              <a:t>Item.pay_rate</a:t>
            </a:r>
            <a:endParaRPr lang="en-US" spc="300" dirty="0"/>
          </a:p>
          <a:p>
            <a:r>
              <a:rPr lang="en-US" spc="300" dirty="0"/>
              <a:t>        </a:t>
            </a:r>
          </a:p>
          <a:p>
            <a:endParaRPr lang="en-US" spc="300" dirty="0"/>
          </a:p>
          <a:p>
            <a:r>
              <a:rPr lang="en-US" spc="300" dirty="0"/>
              <a:t>item1 = Item("</a:t>
            </a:r>
            <a:r>
              <a:rPr lang="en-US" spc="300" dirty="0" err="1"/>
              <a:t>Iphone</a:t>
            </a:r>
            <a:r>
              <a:rPr lang="en-US" spc="300" dirty="0"/>
              <a:t>", 100, 5)</a:t>
            </a:r>
          </a:p>
          <a:p>
            <a:r>
              <a:rPr lang="en-US" spc="300" dirty="0"/>
              <a:t>item1.discount()</a:t>
            </a:r>
          </a:p>
          <a:p>
            <a:r>
              <a:rPr lang="en-US" spc="300" dirty="0"/>
              <a:t>item2 = Item("Samsung", 200, 5)</a:t>
            </a:r>
          </a:p>
          <a:p>
            <a:endParaRPr lang="en-US" spc="300" dirty="0"/>
          </a:p>
          <a:p>
            <a:r>
              <a:rPr lang="en-US" spc="300" dirty="0"/>
              <a:t>print(</a:t>
            </a:r>
            <a:r>
              <a:rPr lang="en-US" spc="300" dirty="0" err="1"/>
              <a:t>f'Total</a:t>
            </a:r>
            <a:r>
              <a:rPr lang="en-US" spc="300" dirty="0"/>
              <a:t> price of {item1.name} is {item1.price}' )</a:t>
            </a:r>
          </a:p>
        </p:txBody>
      </p:sp>
    </p:spTree>
    <p:extLst>
      <p:ext uri="{BB962C8B-B14F-4D97-AF65-F5344CB8AC3E}">
        <p14:creationId xmlns:p14="http://schemas.microsoft.com/office/powerpoint/2010/main" val="69329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306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Time to rock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665A-0C0B-C9D9-1E88-DD4244692B39}"/>
              </a:ext>
            </a:extLst>
          </p:cNvPr>
          <p:cNvSpPr txBox="1"/>
          <p:nvPr/>
        </p:nvSpPr>
        <p:spPr>
          <a:xfrm>
            <a:off x="2693811" y="3292743"/>
            <a:ext cx="530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 to </a:t>
            </a:r>
            <a:r>
              <a:rPr lang="en-US" sz="3600" b="1" dirty="0" err="1"/>
              <a:t>Jupyter</a:t>
            </a:r>
            <a:r>
              <a:rPr lang="en-US" sz="3600" b="1" dirty="0"/>
              <a:t>-notebook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90332BCB-33C9-3B0D-87DF-146899E71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10" y="2068462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6822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Python supports many kinds of data </a:t>
            </a:r>
          </a:p>
          <a:p>
            <a:r>
              <a:rPr lang="en-US" dirty="0"/>
              <a:t>      [1,2,3,4,.. ]</a:t>
            </a:r>
            <a:r>
              <a:rPr lang="en-US" dirty="0">
                <a:solidFill>
                  <a:schemeClr val="bg1"/>
                </a:solidFill>
              </a:rPr>
              <a:t>…………</a:t>
            </a:r>
            <a:r>
              <a:rPr lang="en-US" dirty="0"/>
              <a:t> 3.14…………. “Hello World”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Each of it is an object, and every object has: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 representation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 set of procedure for interaction with the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An object is an instance of a type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1234 is an instance of an </a:t>
            </a:r>
            <a:r>
              <a:rPr lang="en-US" i="1" dirty="0"/>
              <a:t>int</a:t>
            </a:r>
            <a:r>
              <a:rPr lang="en-US" dirty="0"/>
              <a:t> (integer)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“Hello" is an instance of a string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57684-F6BD-9150-6C04-2A87DF9CD3E5}"/>
              </a:ext>
            </a:extLst>
          </p:cNvPr>
          <p:cNvSpPr txBox="1"/>
          <p:nvPr/>
        </p:nvSpPr>
        <p:spPr>
          <a:xfrm>
            <a:off x="844062" y="4304714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980AA-D12A-ED87-D36A-1E38C960CB4C}"/>
              </a:ext>
            </a:extLst>
          </p:cNvPr>
          <p:cNvSpPr txBox="1"/>
          <p:nvPr/>
        </p:nvSpPr>
        <p:spPr>
          <a:xfrm>
            <a:off x="1322363" y="493776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[1,2,3,4,5]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4E518-D95F-E3C5-D0AE-E7FA67DCB51E}"/>
              </a:ext>
            </a:extLst>
          </p:cNvPr>
          <p:cNvSpPr txBox="1"/>
          <p:nvPr/>
        </p:nvSpPr>
        <p:spPr>
          <a:xfrm>
            <a:off x="3601329" y="4937760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type = List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A3FDB7-6922-80DC-297C-30AAE50C42AC}"/>
              </a:ext>
            </a:extLst>
          </p:cNvPr>
          <p:cNvSpPr/>
          <p:nvPr/>
        </p:nvSpPr>
        <p:spPr>
          <a:xfrm>
            <a:off x="984738" y="4937760"/>
            <a:ext cx="253218" cy="36933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A0CD8-19AE-ADD6-E866-D04BE495D5C8}"/>
              </a:ext>
            </a:extLst>
          </p:cNvPr>
          <p:cNvSpPr txBox="1"/>
          <p:nvPr/>
        </p:nvSpPr>
        <p:spPr>
          <a:xfrm>
            <a:off x="1322363" y="5401994"/>
            <a:ext cx="208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manipulate?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43927C-B4CE-D46F-D2CF-1007B7A31B0B}"/>
              </a:ext>
            </a:extLst>
          </p:cNvPr>
          <p:cNvSpPr/>
          <p:nvPr/>
        </p:nvSpPr>
        <p:spPr>
          <a:xfrm>
            <a:off x="984738" y="5401994"/>
            <a:ext cx="253218" cy="369332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E84E4-73D3-ABB5-2EA2-7888DFDC652F}"/>
              </a:ext>
            </a:extLst>
          </p:cNvPr>
          <p:cNvSpPr txBox="1"/>
          <p:nvPr/>
        </p:nvSpPr>
        <p:spPr>
          <a:xfrm>
            <a:off x="1322363" y="5700988"/>
            <a:ext cx="1457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L[</a:t>
            </a:r>
            <a:r>
              <a:rPr lang="en-US" dirty="0" err="1"/>
              <a:t>i:j</a:t>
            </a:r>
            <a:r>
              <a:rPr lang="en-US" dirty="0"/>
              <a:t>]</a:t>
            </a:r>
          </a:p>
          <a:p>
            <a:r>
              <a:rPr lang="en-US" dirty="0"/>
              <a:t>+, -, x (*), : (/)</a:t>
            </a:r>
          </a:p>
        </p:txBody>
      </p:sp>
    </p:spTree>
    <p:extLst>
      <p:ext uri="{BB962C8B-B14F-4D97-AF65-F5344CB8AC3E}">
        <p14:creationId xmlns:p14="http://schemas.microsoft.com/office/powerpoint/2010/main" val="40780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8389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Class: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0" dirty="0">
                <a:effectLst/>
                <a:latin typeface="-apple-system"/>
              </a:rPr>
              <a:t>Class</a:t>
            </a:r>
            <a:r>
              <a:rPr lang="en-US" b="0" i="0" dirty="0">
                <a:effectLst/>
                <a:latin typeface="-apple-system"/>
              </a:rPr>
              <a:t> can be defined as a user-defined prototype for an object that defines a set of </a:t>
            </a:r>
            <a:r>
              <a:rPr lang="en-US" b="1" i="0" dirty="0">
                <a:effectLst/>
                <a:latin typeface="-apple-system"/>
              </a:rPr>
              <a:t>attributes</a:t>
            </a:r>
            <a:r>
              <a:rPr lang="en-US" b="0" i="0" dirty="0">
                <a:effectLst/>
                <a:latin typeface="-apple-system"/>
              </a:rPr>
              <a:t> that characterize any object of class. </a:t>
            </a:r>
            <a:r>
              <a:rPr lang="en-US" b="0" i="1" dirty="0">
                <a:effectLst/>
                <a:latin typeface="-apple-system"/>
              </a:rPr>
              <a:t>The </a:t>
            </a:r>
            <a:r>
              <a:rPr lang="en-US" b="1" i="1" dirty="0">
                <a:effectLst/>
                <a:latin typeface="-apple-system"/>
              </a:rPr>
              <a:t>attributes</a:t>
            </a:r>
            <a:r>
              <a:rPr lang="en-US" b="0" i="1" dirty="0">
                <a:effectLst/>
                <a:latin typeface="-apple-system"/>
              </a:rPr>
              <a:t> are data members and methods, accessed via dot method.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855E6-1DAC-CDE0-3D62-9304F31D41A5}"/>
              </a:ext>
            </a:extLst>
          </p:cNvPr>
          <p:cNvSpPr txBox="1"/>
          <p:nvPr/>
        </p:nvSpPr>
        <p:spPr>
          <a:xfrm>
            <a:off x="717453" y="2488808"/>
            <a:ext cx="8131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a distinction between </a:t>
            </a:r>
            <a:r>
              <a:rPr lang="en-US" b="1" dirty="0">
                <a:solidFill>
                  <a:srgbClr val="C00000"/>
                </a:solidFill>
              </a:rPr>
              <a:t>creating a class </a:t>
            </a:r>
            <a:r>
              <a:rPr lang="en-US" dirty="0"/>
              <a:t>and using an </a:t>
            </a:r>
            <a:r>
              <a:rPr lang="en-US" b="1" dirty="0">
                <a:solidFill>
                  <a:srgbClr val="C00000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creating</a:t>
            </a:r>
            <a:r>
              <a:rPr lang="en-US" dirty="0"/>
              <a:t> the class involves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defining the class name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defining class attributes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using</a:t>
            </a:r>
            <a:r>
              <a:rPr lang="en-US" dirty="0"/>
              <a:t> the class involves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creating new instances of objects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doing operations on the instances </a:t>
            </a:r>
          </a:p>
          <a:p>
            <a:pPr lvl="1"/>
            <a:r>
              <a:rPr lang="en-US" dirty="0"/>
              <a:t>for example, L=[1,2] and </a:t>
            </a:r>
            <a:r>
              <a:rPr lang="en-US" dirty="0" err="1"/>
              <a:t>len</a:t>
            </a:r>
            <a:r>
              <a:rPr lang="en-US" dirty="0"/>
              <a:t>(L)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C530-B71C-3624-95BB-3E21B2ADED68}"/>
              </a:ext>
            </a:extLst>
          </p:cNvPr>
          <p:cNvSpPr txBox="1"/>
          <p:nvPr/>
        </p:nvSpPr>
        <p:spPr>
          <a:xfrm>
            <a:off x="5549673" y="5086414"/>
            <a:ext cx="24548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volume():</a:t>
            </a:r>
          </a:p>
          <a:p>
            <a:r>
              <a:rPr lang="en-US" dirty="0"/>
              <a:t>	# Attributes here</a:t>
            </a:r>
          </a:p>
          <a:p>
            <a:r>
              <a:rPr lang="en-US" dirty="0"/>
              <a:t>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6525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56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Object, Class, Attribute, and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BCEF1-9138-2F21-93DD-B884AA336CB7}"/>
              </a:ext>
            </a:extLst>
          </p:cNvPr>
          <p:cNvSpPr txBox="1"/>
          <p:nvPr/>
        </p:nvSpPr>
        <p:spPr>
          <a:xfrm>
            <a:off x="717453" y="999197"/>
            <a:ext cx="8389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Attributes: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Data and procedures that “</a:t>
            </a:r>
            <a:r>
              <a:rPr lang="en-US" b="1" dirty="0">
                <a:solidFill>
                  <a:srgbClr val="C00000"/>
                </a:solidFill>
              </a:rPr>
              <a:t>belong</a:t>
            </a:r>
            <a:r>
              <a:rPr lang="en-US" dirty="0"/>
              <a:t>” to the class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Data attributes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Think of data as other objects that make up the class •</a:t>
            </a:r>
          </a:p>
          <a:p>
            <a:pPr lvl="1"/>
            <a:r>
              <a:rPr lang="en-US" dirty="0"/>
              <a:t>      </a:t>
            </a:r>
            <a:r>
              <a:rPr lang="en-US" i="1" dirty="0"/>
              <a:t>for example, a coordinate is made up of two numbers </a:t>
            </a:r>
            <a:endParaRPr lang="en-US" b="0" i="1" dirty="0">
              <a:effectLst/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855E6-1DAC-CDE0-3D62-9304F31D41A5}"/>
              </a:ext>
            </a:extLst>
          </p:cNvPr>
          <p:cNvSpPr txBox="1"/>
          <p:nvPr/>
        </p:nvSpPr>
        <p:spPr>
          <a:xfrm>
            <a:off x="717453" y="2488808"/>
            <a:ext cx="8131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Methods</a:t>
            </a:r>
            <a:r>
              <a:rPr lang="en-US" dirty="0"/>
              <a:t> (procedural attributes)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Like a function that works only with this class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Think of methods as functions that only work with this class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to interact with the object</a:t>
            </a:r>
          </a:p>
        </p:txBody>
      </p:sp>
    </p:spTree>
    <p:extLst>
      <p:ext uri="{BB962C8B-B14F-4D97-AF65-F5344CB8AC3E}">
        <p14:creationId xmlns:p14="http://schemas.microsoft.com/office/powerpoint/2010/main" val="156837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D9B61C91-006D-1FD0-B3F4-D484A6D708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def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sz="2000" dirty="0">
                <a:latin typeface="Courier New" panose="02070309020205020404" pitchFamily="49" charset="0"/>
              </a:rPr>
              <a:t>(self</a:t>
            </a:r>
            <a:r>
              <a:rPr lang="en-US" altLang="en-US" sz="2000" b="1" dirty="0"/>
              <a:t>, parameter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...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parameter</a:t>
            </a:r>
            <a:r>
              <a:rPr lang="en-US" altLang="en-US" sz="2000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sz="1800" b="1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 constructor is a special method with the name </a:t>
            </a:r>
            <a:r>
              <a:rPr lang="en-US" altLang="en-US" sz="1800" dirty="0">
                <a:latin typeface="Courier New" panose="02070309020205020404" pitchFamily="49" charset="0"/>
              </a:rPr>
              <a:t>__</a:t>
            </a:r>
            <a:r>
              <a:rPr lang="en-US" altLang="en-US" sz="1800" dirty="0" err="1">
                <a:latin typeface="Courier New" panose="02070309020205020404" pitchFamily="49" charset="0"/>
              </a:rPr>
              <a:t>init</a:t>
            </a:r>
            <a:r>
              <a:rPr lang="en-US" altLang="en-US" sz="1800" dirty="0">
                <a:latin typeface="Courier New" panose="02070309020205020404" pitchFamily="49" charset="0"/>
              </a:rPr>
              <a:t>__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5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def __</a:t>
            </a:r>
            <a:r>
              <a:rPr lang="en-US" altLang="en-US" sz="1600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dirty="0">
                <a:latin typeface="Courier New" panose="02070309020205020404" pitchFamily="49" charset="0"/>
              </a:rPr>
              <a:t>__(self, x, y):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self.x</a:t>
            </a:r>
            <a:r>
              <a:rPr lang="en-US" altLang="en-US" sz="1600" dirty="0">
                <a:latin typeface="Courier New" panose="02070309020205020404" pitchFamily="49" charset="0"/>
              </a:rPr>
              <a:t> = 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self.y</a:t>
            </a:r>
            <a:r>
              <a:rPr lang="en-US" altLang="en-US" sz="1600" dirty="0">
                <a:latin typeface="Courier New" panose="02070309020205020404" pitchFamily="49" charset="0"/>
              </a:rPr>
              <a:t> = 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2"/>
            <a:r>
              <a:rPr lang="en-US" altLang="en-US" sz="1600" dirty="0"/>
              <a:t>How would we make it possible to construct a </a:t>
            </a:r>
            <a:br>
              <a:rPr lang="en-US" altLang="en-US" sz="1600" dirty="0"/>
            </a:br>
            <a:r>
              <a:rPr lang="en-US" altLang="en-US" sz="1600" dirty="0">
                <a:latin typeface="Courier New" panose="02070309020205020404" pitchFamily="49" charset="0"/>
              </a:rPr>
              <a:t>Point()</a:t>
            </a:r>
            <a:r>
              <a:rPr lang="en-US" altLang="en-US" sz="1600" dirty="0"/>
              <a:t> with no parameters to get (0, 0)?</a:t>
            </a:r>
            <a:endParaRPr lang="en-US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8D940-1033-5B64-9D1C-4E38C4613B97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AB6A8-EC74-5976-5387-912780EEF25B}"/>
              </a:ext>
            </a:extLst>
          </p:cNvPr>
          <p:cNvSpPr txBox="1"/>
          <p:nvPr/>
        </p:nvSpPr>
        <p:spPr>
          <a:xfrm>
            <a:off x="717453" y="171846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Constructors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579A5-291F-7C12-A88E-40D4359CE248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>
            <a:extLst>
              <a:ext uri="{FF2B5EF4-FFF2-40B4-BE49-F238E27FC236}">
                <a16:creationId xmlns:a16="http://schemas.microsoft.com/office/drawing/2014/main" id="{9CBB0A02-347C-2258-4F18-996184C031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def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__str__</a:t>
            </a:r>
            <a:r>
              <a:rPr lang="en-US" altLang="en-US" sz="2000" dirty="0">
                <a:latin typeface="Courier New" panose="02070309020205020404" pitchFamily="49" charset="0"/>
              </a:rPr>
              <a:t>(self):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return </a:t>
            </a:r>
            <a:r>
              <a:rPr lang="en-US" altLang="en-US" sz="2000" b="1" dirty="0"/>
              <a:t>string</a:t>
            </a:r>
          </a:p>
          <a:p>
            <a:pPr lvl="1">
              <a:buFontTx/>
              <a:buNone/>
            </a:pPr>
            <a:endParaRPr lang="en-US" altLang="en-US" sz="600" b="1" dirty="0"/>
          </a:p>
          <a:p>
            <a:pPr lvl="1"/>
            <a:r>
              <a:rPr lang="en-US" altLang="en-US" sz="1800" dirty="0"/>
              <a:t>equivalent to Java's </a:t>
            </a:r>
            <a:r>
              <a:rPr lang="en-US" altLang="en-US" sz="18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800" dirty="0"/>
              <a:t> (converts object to a string)</a:t>
            </a:r>
          </a:p>
          <a:p>
            <a:pPr lvl="1"/>
            <a:r>
              <a:rPr lang="en-US" altLang="en-US" sz="1800" dirty="0"/>
              <a:t>invoked automatically when </a:t>
            </a:r>
            <a:r>
              <a:rPr lang="en-US" altLang="en-US" sz="1800" dirty="0">
                <a:latin typeface="Courier New" panose="02070309020205020404" pitchFamily="49" charset="0"/>
              </a:rPr>
              <a:t>str</a:t>
            </a:r>
            <a:r>
              <a:rPr lang="en-US" altLang="en-US" sz="1800" dirty="0"/>
              <a:t> or </a:t>
            </a:r>
            <a:r>
              <a:rPr lang="en-US" altLang="en-US" sz="1800" dirty="0">
                <a:latin typeface="Courier New" panose="02070309020205020404" pitchFamily="49" charset="0"/>
              </a:rPr>
              <a:t>print</a:t>
            </a:r>
            <a:r>
              <a:rPr lang="en-US" altLang="en-US" sz="1800" dirty="0"/>
              <a:t> is called</a:t>
            </a:r>
          </a:p>
          <a:p>
            <a:pPr lvl="1"/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Exercise: Write a </a:t>
            </a:r>
            <a:r>
              <a:rPr lang="en-US" altLang="en-US" sz="1800" dirty="0">
                <a:latin typeface="Courier New" panose="02070309020205020404" pitchFamily="49" charset="0"/>
              </a:rPr>
              <a:t>__str__</a:t>
            </a:r>
            <a:r>
              <a:rPr lang="en-US" altLang="en-US" sz="1800" dirty="0"/>
              <a:t> method for </a:t>
            </a:r>
            <a:r>
              <a:rPr lang="en-US" altLang="en-US" sz="1800" dirty="0">
                <a:latin typeface="Courier New" panose="02070309020205020404" pitchFamily="49" charset="0"/>
              </a:rPr>
              <a:t>Point</a:t>
            </a:r>
            <a:r>
              <a:rPr lang="en-US" altLang="en-US" sz="1800" dirty="0"/>
              <a:t> objects that returns strings like  </a:t>
            </a:r>
            <a:r>
              <a:rPr lang="en-US" altLang="en-US" sz="1800" dirty="0">
                <a:latin typeface="Courier New" panose="02070309020205020404" pitchFamily="49" charset="0"/>
              </a:rPr>
              <a:t>"(3, -14)"</a:t>
            </a:r>
            <a:endParaRPr lang="en-US" altLang="en-US" sz="1800" dirty="0"/>
          </a:p>
          <a:p>
            <a:pPr lvl="2"/>
            <a:endParaRPr lang="en-US" altLang="en-US" sz="600" dirty="0"/>
          </a:p>
          <a:p>
            <a:pPr lvl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def __str__(self):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return "(" + str(</a:t>
            </a:r>
            <a:r>
              <a:rPr lang="en-US" altLang="en-US" sz="1600" dirty="0" err="1">
                <a:latin typeface="Courier New" panose="02070309020205020404" pitchFamily="49" charset="0"/>
              </a:rPr>
              <a:t>self.x</a:t>
            </a:r>
            <a:r>
              <a:rPr lang="en-US" altLang="en-US" sz="1600" dirty="0">
                <a:latin typeface="Courier New" panose="02070309020205020404" pitchFamily="49" charset="0"/>
              </a:rPr>
              <a:t>) + ", " + str(</a:t>
            </a:r>
            <a:r>
              <a:rPr lang="en-US" altLang="en-US" sz="1600" dirty="0" err="1">
                <a:latin typeface="Courier New" panose="02070309020205020404" pitchFamily="49" charset="0"/>
              </a:rPr>
              <a:t>self.y</a:t>
            </a:r>
            <a:r>
              <a:rPr lang="en-US" altLang="en-US" sz="1600" dirty="0">
                <a:latin typeface="Courier New" panose="02070309020205020404" pitchFamily="49" charset="0"/>
              </a:rPr>
              <a:t>) + ")"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87F6E-F495-97FE-3A58-F6F12A409882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CF29D-BD21-6D20-1837-592D0BDB693B}"/>
              </a:ext>
            </a:extLst>
          </p:cNvPr>
          <p:cNvSpPr txBox="1"/>
          <p:nvPr/>
        </p:nvSpPr>
        <p:spPr>
          <a:xfrm>
            <a:off x="717453" y="171846"/>
            <a:ext cx="3636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toString</a:t>
            </a:r>
            <a:r>
              <a:rPr lang="en-US" sz="3200" b="1" dirty="0">
                <a:solidFill>
                  <a:schemeClr val="bg1"/>
                </a:solidFill>
              </a:rPr>
              <a:t> and __str__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66E51-B2A2-42C6-6E2E-77C8DE46437B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280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Defining a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C3D8E-9CAA-6317-0126-F1DCC0CB1DBB}"/>
              </a:ext>
            </a:extLst>
          </p:cNvPr>
          <p:cNvSpPr txBox="1"/>
          <p:nvPr/>
        </p:nvSpPr>
        <p:spPr>
          <a:xfrm>
            <a:off x="984738" y="1420837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5FE7-8597-B5A7-A40E-68F5D581C8E1}"/>
              </a:ext>
            </a:extLst>
          </p:cNvPr>
          <p:cNvSpPr txBox="1"/>
          <p:nvPr/>
        </p:nvSpPr>
        <p:spPr>
          <a:xfrm>
            <a:off x="1363281" y="16511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Coordinate(object):</a:t>
            </a:r>
          </a:p>
          <a:p>
            <a:pPr lvl="1"/>
            <a:r>
              <a:rPr lang="en-US" spc="300" dirty="0"/>
              <a:t>def __</a:t>
            </a:r>
            <a:r>
              <a:rPr lang="en-US" spc="300" dirty="0" err="1"/>
              <a:t>init</a:t>
            </a:r>
            <a:r>
              <a:rPr lang="en-US" spc="300" dirty="0"/>
              <a:t>__(self, x, y):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self.x</a:t>
            </a:r>
            <a:r>
              <a:rPr lang="en-US" spc="300" dirty="0"/>
              <a:t> = x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self.y</a:t>
            </a:r>
            <a:r>
              <a:rPr lang="en-US" spc="300" dirty="0"/>
              <a:t> = 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46472-5734-E821-CE54-25B1953B0B26}"/>
              </a:ext>
            </a:extLst>
          </p:cNvPr>
          <p:cNvSpPr/>
          <p:nvPr/>
        </p:nvSpPr>
        <p:spPr>
          <a:xfrm>
            <a:off x="2362088" y="2011681"/>
            <a:ext cx="10972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7E0B5-BB6F-4303-0381-227346438BE7}"/>
              </a:ext>
            </a:extLst>
          </p:cNvPr>
          <p:cNvCxnSpPr/>
          <p:nvPr/>
        </p:nvCxnSpPr>
        <p:spPr>
          <a:xfrm flipV="1">
            <a:off x="1532094" y="2321169"/>
            <a:ext cx="829994" cy="773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8C5A77-7C8F-131F-E298-D4E32813E43D}"/>
              </a:ext>
            </a:extLst>
          </p:cNvPr>
          <p:cNvSpPr txBox="1"/>
          <p:nvPr/>
        </p:nvSpPr>
        <p:spPr>
          <a:xfrm>
            <a:off x="666931" y="3059833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methods to create an instance __ is double underscore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6B3A2-BF63-6333-F1F7-47E3E9F64F96}"/>
              </a:ext>
            </a:extLst>
          </p:cNvPr>
          <p:cNvSpPr/>
          <p:nvPr/>
        </p:nvSpPr>
        <p:spPr>
          <a:xfrm>
            <a:off x="2889625" y="2318829"/>
            <a:ext cx="189915" cy="53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349D8C-B942-5808-AC1F-7131373ACB78}"/>
              </a:ext>
            </a:extLst>
          </p:cNvPr>
          <p:cNvCxnSpPr>
            <a:cxnSpLocks/>
          </p:cNvCxnSpPr>
          <p:nvPr/>
        </p:nvCxnSpPr>
        <p:spPr>
          <a:xfrm flipH="1" flipV="1">
            <a:off x="3100642" y="2884325"/>
            <a:ext cx="548639" cy="681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39BC1-6BF1-F57E-ED81-29FA60F09859}"/>
              </a:ext>
            </a:extLst>
          </p:cNvPr>
          <p:cNvSpPr txBox="1"/>
          <p:nvPr/>
        </p:nvSpPr>
        <p:spPr>
          <a:xfrm>
            <a:off x="2984582" y="3529094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data attribute for every coordinates object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50C7D-1B0B-5826-2D49-847827B178F8}"/>
              </a:ext>
            </a:extLst>
          </p:cNvPr>
          <p:cNvSpPr/>
          <p:nvPr/>
        </p:nvSpPr>
        <p:spPr>
          <a:xfrm>
            <a:off x="3568391" y="2009559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125BE8-F2BD-DCA5-0203-05DA1CBB1A7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747757" y="2312212"/>
            <a:ext cx="1554476" cy="1209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D06CF1-9A8A-5052-00D0-1AA3C03FA761}"/>
              </a:ext>
            </a:extLst>
          </p:cNvPr>
          <p:cNvSpPr txBox="1"/>
          <p:nvPr/>
        </p:nvSpPr>
        <p:spPr>
          <a:xfrm>
            <a:off x="5302233" y="3059833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 to refer to an instance of the class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42AA57-97B7-F009-CE94-8DE7341E53E2}"/>
              </a:ext>
            </a:extLst>
          </p:cNvPr>
          <p:cNvSpPr/>
          <p:nvPr/>
        </p:nvSpPr>
        <p:spPr>
          <a:xfrm>
            <a:off x="4192646" y="2017155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27378A-B636-8370-A1D0-3D52D549C73A}"/>
              </a:ext>
            </a:extLst>
          </p:cNvPr>
          <p:cNvCxnSpPr>
            <a:cxnSpLocks/>
          </p:cNvCxnSpPr>
          <p:nvPr/>
        </p:nvCxnSpPr>
        <p:spPr>
          <a:xfrm flipH="1">
            <a:off x="4688533" y="1549808"/>
            <a:ext cx="1682847" cy="404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E25D08-861D-E129-C2A3-0E332943AF6A}"/>
              </a:ext>
            </a:extLst>
          </p:cNvPr>
          <p:cNvSpPr txBox="1"/>
          <p:nvPr/>
        </p:nvSpPr>
        <p:spPr>
          <a:xfrm>
            <a:off x="6371380" y="1223389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data initializes Coordinate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80412-0F34-17A9-037A-C0A9DA671028}"/>
              </a:ext>
            </a:extLst>
          </p:cNvPr>
          <p:cNvSpPr txBox="1"/>
          <p:nvPr/>
        </p:nvSpPr>
        <p:spPr>
          <a:xfrm>
            <a:off x="531529" y="5040307"/>
            <a:ext cx="7322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“Self”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is like the pointer </a:t>
            </a:r>
            <a:r>
              <a:rPr lang="en-US" b="1" dirty="0">
                <a:solidFill>
                  <a:srgbClr val="C00000"/>
                </a:solidFill>
              </a:rPr>
              <a:t>“this”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C++</a:t>
            </a:r>
            <a:r>
              <a:rPr lang="en-US" dirty="0"/>
              <a:t>. In Python, functions in class access data via “self”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</a:rPr>
              <a:t>“Self”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works as </a:t>
            </a:r>
            <a:r>
              <a:rPr lang="en-US" b="1" dirty="0">
                <a:solidFill>
                  <a:srgbClr val="C00000"/>
                </a:solidFill>
              </a:rPr>
              <a:t>a variable of function </a:t>
            </a:r>
            <a:r>
              <a:rPr lang="en-US" dirty="0"/>
              <a:t>but it won’t invoke data.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28392-0BEB-5EF0-4715-701C7641E1FB}"/>
              </a:ext>
            </a:extLst>
          </p:cNvPr>
          <p:cNvSpPr txBox="1"/>
          <p:nvPr/>
        </p:nvSpPr>
        <p:spPr>
          <a:xfrm>
            <a:off x="523211" y="4613701"/>
            <a:ext cx="155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Note on “self”</a:t>
            </a:r>
          </a:p>
        </p:txBody>
      </p:sp>
    </p:spTree>
    <p:extLst>
      <p:ext uri="{BB962C8B-B14F-4D97-AF65-F5344CB8AC3E}">
        <p14:creationId xmlns:p14="http://schemas.microsoft.com/office/powerpoint/2010/main" val="306731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590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Defining a Method for The Coordinate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5FE7-8597-B5A7-A40E-68F5D581C8E1}"/>
              </a:ext>
            </a:extLst>
          </p:cNvPr>
          <p:cNvSpPr txBox="1"/>
          <p:nvPr/>
        </p:nvSpPr>
        <p:spPr>
          <a:xfrm>
            <a:off x="585216" y="1215070"/>
            <a:ext cx="7194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Coordinate(object):</a:t>
            </a:r>
          </a:p>
          <a:p>
            <a:pPr lvl="1"/>
            <a:r>
              <a:rPr lang="en-US" spc="300" dirty="0"/>
              <a:t>def __</a:t>
            </a:r>
            <a:r>
              <a:rPr lang="en-US" spc="300" dirty="0" err="1"/>
              <a:t>init</a:t>
            </a:r>
            <a:r>
              <a:rPr lang="en-US" spc="300" dirty="0"/>
              <a:t>__(self, x, y):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self.x</a:t>
            </a:r>
            <a:r>
              <a:rPr lang="en-US" spc="300" dirty="0"/>
              <a:t> = x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self.y</a:t>
            </a:r>
            <a:r>
              <a:rPr lang="en-US" spc="300" dirty="0"/>
              <a:t> = y</a:t>
            </a:r>
          </a:p>
          <a:p>
            <a:pPr lvl="1"/>
            <a:r>
              <a:rPr lang="en-US" spc="300" dirty="0"/>
              <a:t>def distance(self, other):</a:t>
            </a:r>
          </a:p>
          <a:p>
            <a:pPr lvl="2"/>
            <a:r>
              <a:rPr lang="en-US" spc="300" dirty="0" err="1"/>
              <a:t>x_diff</a:t>
            </a:r>
            <a:r>
              <a:rPr lang="en-US" spc="300" dirty="0"/>
              <a:t> = (</a:t>
            </a:r>
            <a:r>
              <a:rPr lang="en-US" spc="300" dirty="0" err="1"/>
              <a:t>self.x-other.x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 err="1"/>
              <a:t>y_diff</a:t>
            </a:r>
            <a:r>
              <a:rPr lang="en-US" spc="300" dirty="0"/>
              <a:t> = (</a:t>
            </a:r>
            <a:r>
              <a:rPr lang="en-US" spc="300" dirty="0" err="1"/>
              <a:t>self.y-other.y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/>
              <a:t>return (</a:t>
            </a:r>
            <a:r>
              <a:rPr lang="en-US" spc="300" dirty="0" err="1"/>
              <a:t>x_diff</a:t>
            </a:r>
            <a:r>
              <a:rPr lang="en-US" spc="300" dirty="0"/>
              <a:t> + </a:t>
            </a:r>
            <a:r>
              <a:rPr lang="en-US" spc="300" dirty="0" err="1"/>
              <a:t>y_diff</a:t>
            </a:r>
            <a:r>
              <a:rPr lang="en-US" spc="300" dirty="0"/>
              <a:t> )**0.5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7A069-8FB2-91F3-D0ED-4AD71DAA78B5}"/>
              </a:ext>
            </a:extLst>
          </p:cNvPr>
          <p:cNvSpPr/>
          <p:nvPr/>
        </p:nvSpPr>
        <p:spPr>
          <a:xfrm>
            <a:off x="2806504" y="2369013"/>
            <a:ext cx="471268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81B6D6-7CAB-8686-4511-45B45F42C3C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77772" y="1254916"/>
            <a:ext cx="2026099" cy="1114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969639-B7E2-AB10-2020-357494C63153}"/>
              </a:ext>
            </a:extLst>
          </p:cNvPr>
          <p:cNvSpPr txBox="1"/>
          <p:nvPr/>
        </p:nvSpPr>
        <p:spPr>
          <a:xfrm>
            <a:off x="5303871" y="931750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it to refers to any instances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2FD4BA-A18F-BDBD-ED9F-B65913E805E3}"/>
              </a:ext>
            </a:extLst>
          </p:cNvPr>
          <p:cNvSpPr/>
          <p:nvPr/>
        </p:nvSpPr>
        <p:spPr>
          <a:xfrm>
            <a:off x="3433220" y="2363373"/>
            <a:ext cx="731520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BCC1A-5ABB-6705-D6F9-107FDB75E37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164740" y="1868235"/>
            <a:ext cx="1139131" cy="515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A25A6F-C860-05C5-544D-2DB5394C5DC1}"/>
              </a:ext>
            </a:extLst>
          </p:cNvPr>
          <p:cNvSpPr txBox="1"/>
          <p:nvPr/>
        </p:nvSpPr>
        <p:spPr>
          <a:xfrm>
            <a:off x="5303871" y="1545069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Another parameter to the 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915D20-18E9-6951-83C2-B7618C9274F1}"/>
              </a:ext>
            </a:extLst>
          </p:cNvPr>
          <p:cNvSpPr txBox="1"/>
          <p:nvPr/>
        </p:nvSpPr>
        <p:spPr>
          <a:xfrm>
            <a:off x="756138" y="43086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Methods behave just like functions (take params, do operations, return)</a:t>
            </a:r>
          </a:p>
        </p:txBody>
      </p:sp>
    </p:spTree>
    <p:extLst>
      <p:ext uri="{BB962C8B-B14F-4D97-AF65-F5344CB8AC3E}">
        <p14:creationId xmlns:p14="http://schemas.microsoft.com/office/powerpoint/2010/main" val="10623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>
            <a:extLst>
              <a:ext uri="{FF2B5EF4-FFF2-40B4-BE49-F238E27FC236}">
                <a16:creationId xmlns:a16="http://schemas.microsoft.com/office/drawing/2014/main" id="{B9607508-9051-85E8-4909-171BB3FC42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def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(self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parameter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...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/>
              <a:t>parameter</a:t>
            </a:r>
            <a:r>
              <a:rPr lang="en-US" altLang="en-US" sz="2000" dirty="0"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dirty="0"/>
              <a:t>statements</a:t>
            </a:r>
          </a:p>
          <a:p>
            <a:pPr lvl="1">
              <a:lnSpc>
                <a:spcPct val="80000"/>
              </a:lnSpc>
            </a:pPr>
            <a:endParaRPr lang="en-US" altLang="en-US" sz="1800" b="1" dirty="0"/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self</a:t>
            </a:r>
            <a:r>
              <a:rPr lang="en-US" altLang="en-US" sz="1800" dirty="0"/>
              <a:t> </a:t>
            </a:r>
            <a:r>
              <a:rPr lang="en-US" altLang="en-US" sz="1800" i="1" dirty="0"/>
              <a:t>must</a:t>
            </a:r>
            <a:r>
              <a:rPr lang="en-US" altLang="en-US" sz="1800" dirty="0"/>
              <a:t> be the first parameter to any object method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represents the "implicit parameter" (</a:t>
            </a:r>
            <a:r>
              <a:rPr lang="en-US" altLang="en-US" sz="1600" dirty="0">
                <a:latin typeface="Courier New" panose="02070309020205020404" pitchFamily="49" charset="0"/>
              </a:rPr>
              <a:t>this</a:t>
            </a:r>
            <a:r>
              <a:rPr lang="en-US" altLang="en-US" sz="1600" dirty="0"/>
              <a:t> in Java)</a:t>
            </a:r>
          </a:p>
          <a:p>
            <a:pPr lvl="2">
              <a:lnSpc>
                <a:spcPct val="90000"/>
              </a:lnSpc>
            </a:pPr>
            <a:endParaRPr lang="en-US" altLang="en-US" sz="500" dirty="0"/>
          </a:p>
          <a:p>
            <a:pPr lvl="2">
              <a:lnSpc>
                <a:spcPct val="90000"/>
              </a:lnSpc>
            </a:pPr>
            <a:endParaRPr lang="en-US" altLang="en-US" sz="500" dirty="0"/>
          </a:p>
          <a:p>
            <a:pPr lvl="1">
              <a:lnSpc>
                <a:spcPct val="90000"/>
              </a:lnSpc>
            </a:pPr>
            <a:r>
              <a:rPr lang="en-US" altLang="en-US" sz="1800" i="1" dirty="0"/>
              <a:t>must </a:t>
            </a:r>
            <a:r>
              <a:rPr lang="en-US" altLang="en-US" sz="1800" dirty="0"/>
              <a:t>access the object's fields through the </a:t>
            </a:r>
            <a:r>
              <a:rPr lang="en-US" altLang="en-US" sz="1800" dirty="0">
                <a:latin typeface="Courier New" panose="02070309020205020404" pitchFamily="49" charset="0"/>
              </a:rPr>
              <a:t>self</a:t>
            </a:r>
            <a:r>
              <a:rPr lang="en-US" altLang="en-US" sz="1800" dirty="0"/>
              <a:t> reference</a:t>
            </a:r>
          </a:p>
          <a:p>
            <a:pPr lvl="1">
              <a:lnSpc>
                <a:spcPct val="80000"/>
              </a:lnSpc>
            </a:pPr>
            <a:endParaRPr lang="en-US" altLang="en-US" sz="5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    def translate(self, dx,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dy</a:t>
            </a:r>
            <a:r>
              <a:rPr lang="en-US" altLang="en-US" sz="1600" b="1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1600" dirty="0" err="1">
                <a:latin typeface="Courier New" panose="02070309020205020404" pitchFamily="49" charset="0"/>
              </a:rPr>
              <a:t>.x</a:t>
            </a:r>
            <a:r>
              <a:rPr lang="en-US" altLang="en-US" sz="1600" dirty="0">
                <a:latin typeface="Courier New" panose="02070309020205020404" pitchFamily="49" charset="0"/>
              </a:rPr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self</a:t>
            </a:r>
            <a:r>
              <a:rPr lang="en-US" altLang="en-US" sz="1600" dirty="0" err="1">
                <a:latin typeface="Courier New" panose="02070309020205020404" pitchFamily="49" charset="0"/>
              </a:rPr>
              <a:t>.y</a:t>
            </a:r>
            <a:r>
              <a:rPr lang="en-US" altLang="en-US" sz="1600" dirty="0"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latin typeface="Courier New" panose="02070309020205020404" pitchFamily="49" charset="0"/>
              </a:rPr>
              <a:t>dy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...}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D5545-CEC5-3BFE-F4C0-FBBC066BD4F4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B9712-F440-4CA5-0C29-E9D9C6DF59F9}"/>
              </a:ext>
            </a:extLst>
          </p:cNvPr>
          <p:cNvSpPr txBox="1"/>
          <p:nvPr/>
        </p:nvSpPr>
        <p:spPr>
          <a:xfrm>
            <a:off x="717453" y="171846"/>
            <a:ext cx="365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Object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8892A-6B2B-5EBB-05C9-C740664FF997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1322</Words>
  <Application>Microsoft Office PowerPoint</Application>
  <PresentationFormat>On-screen Show (4:3)</PresentationFormat>
  <Paragraphs>210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Courier New</vt:lpstr>
      <vt:lpstr>Tahoma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19</cp:revision>
  <dcterms:created xsi:type="dcterms:W3CDTF">2023-09-15T09:50:08Z</dcterms:created>
  <dcterms:modified xsi:type="dcterms:W3CDTF">2023-10-18T17:31:11Z</dcterms:modified>
</cp:coreProperties>
</file>