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85" r:id="rId4"/>
    <p:sldId id="286" r:id="rId5"/>
    <p:sldId id="282" r:id="rId6"/>
    <p:sldId id="283" r:id="rId7"/>
    <p:sldId id="284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BD01-992C-433A-AA19-A9E6445537E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EA954-8125-444B-8F8C-A7A40436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5" y="1400301"/>
            <a:ext cx="717452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Built-in Packages Library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1310588" y="6283936"/>
            <a:ext cx="666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Lecture 6 </a:t>
            </a:r>
            <a:r>
              <a:rPr lang="en-US" b="1" dirty="0"/>
              <a:t>–  Built-in Packages Library in Python: NumPy, Matplotlib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CA1D4-7003-446D-CBA7-699F3330B3D2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24190-1028-05ED-8732-FE450380973B}"/>
              </a:ext>
            </a:extLst>
          </p:cNvPr>
          <p:cNvSpPr txBox="1"/>
          <p:nvPr/>
        </p:nvSpPr>
        <p:spPr>
          <a:xfrm>
            <a:off x="717452" y="953031"/>
            <a:ext cx="78779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Num</a:t>
            </a:r>
            <a:r>
              <a:rPr lang="en-US" dirty="0"/>
              <a:t>erical </a:t>
            </a:r>
            <a:r>
              <a:rPr lang="en-US" b="1" dirty="0">
                <a:solidFill>
                  <a:srgbClr val="FF0000"/>
                </a:solidFill>
              </a:rPr>
              <a:t>Py</a:t>
            </a:r>
            <a:r>
              <a:rPr lang="en-US" dirty="0"/>
              <a:t>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Efficient multidimensional array processing and operations </a:t>
            </a:r>
          </a:p>
          <a:p>
            <a:pPr lvl="1"/>
            <a:r>
              <a:rPr lang="en-US" dirty="0"/>
              <a:t>- Linear algebra (matrix operations)</a:t>
            </a:r>
          </a:p>
          <a:p>
            <a:pPr lvl="1"/>
            <a:r>
              <a:rPr lang="en-US" dirty="0"/>
              <a:t>- Mathematical functions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 array is a type of data structure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Array (objects) must be of the same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0F5AB-5D5D-5E65-D5FA-90D2E91F2E65}"/>
              </a:ext>
            </a:extLst>
          </p:cNvPr>
          <p:cNvSpPr txBox="1"/>
          <p:nvPr/>
        </p:nvSpPr>
        <p:spPr>
          <a:xfrm>
            <a:off x="271508" y="2989329"/>
            <a:ext cx="12623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How to use</a:t>
            </a:r>
          </a:p>
        </p:txBody>
      </p:sp>
      <p:graphicFrame>
        <p:nvGraphicFramePr>
          <p:cNvPr id="17" name="Group 17">
            <a:extLst>
              <a:ext uri="{FF2B5EF4-FFF2-40B4-BE49-F238E27FC236}">
                <a16:creationId xmlns:a16="http://schemas.microsoft.com/office/drawing/2014/main" id="{17C6F2CA-C147-1C31-887C-D2C7F3775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77631"/>
              </p:ext>
            </p:extLst>
          </p:nvPr>
        </p:nvGraphicFramePr>
        <p:xfrm>
          <a:off x="2038993" y="2576575"/>
          <a:ext cx="6387555" cy="1397966"/>
        </p:xfrm>
        <a:graphic>
          <a:graphicData uri="http://schemas.openxmlformats.org/drawingml/2006/table">
            <a:tbl>
              <a:tblPr/>
              <a:tblGrid>
                <a:gridCol w="601528">
                  <a:extLst>
                    <a:ext uri="{9D8B030D-6E8A-4147-A177-3AD203B41FA5}">
                      <a16:colId xmlns:a16="http://schemas.microsoft.com/office/drawing/2014/main" val="2824176121"/>
                    </a:ext>
                  </a:extLst>
                </a:gridCol>
                <a:gridCol w="5786027">
                  <a:extLst>
                    <a:ext uri="{9D8B030D-6E8A-4147-A177-3AD203B41FA5}">
                      <a16:colId xmlns:a16="http://schemas.microsoft.com/office/drawing/2014/main" val="3873576275"/>
                    </a:ext>
                  </a:extLst>
                </a:gridCol>
              </a:tblGrid>
              <a:tr h="18734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2101"/>
                  </a:ext>
                </a:extLst>
              </a:tr>
              <a:tr h="797867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1477" marR="82954" marT="207386" marB="207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indent="-1063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import </a:t>
                      </a:r>
                      <a:r>
                        <a:rPr lang="en-US" sz="1400" dirty="0" err="1"/>
                        <a:t>numpy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as</a:t>
                      </a:r>
                      <a:r>
                        <a:rPr lang="en-US" sz="1400" dirty="0"/>
                        <a:t> np</a:t>
                      </a:r>
                    </a:p>
                    <a:p>
                      <a:pPr marL="106363" indent="-1063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dirty="0"/>
                    </a:p>
                    <a:p>
                      <a:pPr marL="106363" indent="-1063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/>
                        <a:t>data = </a:t>
                      </a:r>
                      <a:r>
                        <a:rPr lang="en-US" sz="1400" dirty="0" err="1"/>
                        <a:t>np.array</a:t>
                      </a:r>
                      <a:r>
                        <a:rPr lang="en-US" sz="1400" dirty="0"/>
                        <a:t>([1,2,3,4]) 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54938"/>
                  </a:ext>
                </a:extLst>
              </a:tr>
            </a:tbl>
          </a:graphicData>
        </a:graphic>
      </p:graphicFrame>
      <p:graphicFrame>
        <p:nvGraphicFramePr>
          <p:cNvPr id="20" name="Group 17">
            <a:extLst>
              <a:ext uri="{FF2B5EF4-FFF2-40B4-BE49-F238E27FC236}">
                <a16:creationId xmlns:a16="http://schemas.microsoft.com/office/drawing/2014/main" id="{C1AE8802-2ADA-9501-83D0-9C4B696F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6566"/>
              </p:ext>
            </p:extLst>
          </p:nvPr>
        </p:nvGraphicFramePr>
        <p:xfrm>
          <a:off x="2038992" y="3830126"/>
          <a:ext cx="6387555" cy="2697239"/>
        </p:xfrm>
        <a:graphic>
          <a:graphicData uri="http://schemas.openxmlformats.org/drawingml/2006/table">
            <a:tbl>
              <a:tblPr/>
              <a:tblGrid>
                <a:gridCol w="601528">
                  <a:extLst>
                    <a:ext uri="{9D8B030D-6E8A-4147-A177-3AD203B41FA5}">
                      <a16:colId xmlns:a16="http://schemas.microsoft.com/office/drawing/2014/main" val="2824176121"/>
                    </a:ext>
                  </a:extLst>
                </a:gridCol>
                <a:gridCol w="5786027">
                  <a:extLst>
                    <a:ext uri="{9D8B030D-6E8A-4147-A177-3AD203B41FA5}">
                      <a16:colId xmlns:a16="http://schemas.microsoft.com/office/drawing/2014/main" val="3873576275"/>
                    </a:ext>
                  </a:extLst>
                </a:gridCol>
              </a:tblGrid>
              <a:tr h="18734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2101"/>
                  </a:ext>
                </a:extLst>
              </a:tr>
              <a:tr h="797867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1477" marR="82954" marT="207386" marB="207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indent="-1063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import </a:t>
                      </a:r>
                      <a:r>
                        <a:rPr lang="en-US" sz="1400" dirty="0" err="1"/>
                        <a:t>numpy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as</a:t>
                      </a:r>
                      <a:r>
                        <a:rPr lang="en-US" sz="1400" dirty="0"/>
                        <a:t> np</a:t>
                      </a:r>
                    </a:p>
                    <a:p>
                      <a:pPr marL="106363" indent="-1063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dirty="0"/>
                    </a:p>
                    <a:p>
                      <a:pPr marL="0" indent="0"/>
                      <a:r>
                        <a:rPr lang="en-US" sz="1400" dirty="0"/>
                        <a:t>a = </a:t>
                      </a:r>
                      <a:r>
                        <a:rPr lang="en-US" sz="1400" dirty="0" err="1"/>
                        <a:t>np.arange</a:t>
                      </a:r>
                      <a:r>
                        <a:rPr lang="en-US" sz="1400" dirty="0"/>
                        <a:t>(4) # array([0, 1, 2, 3]) </a:t>
                      </a:r>
                    </a:p>
                    <a:p>
                      <a:pPr marL="0" indent="0"/>
                      <a:r>
                        <a:rPr lang="en-US" sz="1400" dirty="0"/>
                        <a:t>b = </a:t>
                      </a:r>
                      <a:r>
                        <a:rPr lang="en-US" sz="1400" dirty="0" err="1"/>
                        <a:t>np.array</a:t>
                      </a:r>
                      <a:r>
                        <a:rPr lang="en-US" sz="1400" dirty="0"/>
                        <a:t>([2, 3, 2, 4]) </a:t>
                      </a:r>
                    </a:p>
                    <a:p>
                      <a:pPr marL="0" indent="0"/>
                      <a:r>
                        <a:rPr lang="en-US" sz="1400" dirty="0"/>
                        <a:t>c = [2, 3, 4, 5] </a:t>
                      </a:r>
                    </a:p>
                    <a:p>
                      <a:pPr marL="0" indent="0"/>
                      <a:r>
                        <a:rPr lang="en-US" sz="1400" dirty="0"/>
                        <a:t>a * b          # array([ 0, 3, 4, 12]) </a:t>
                      </a:r>
                    </a:p>
                    <a:p>
                      <a:pPr marL="0" indent="0"/>
                      <a:r>
                        <a:rPr lang="en-US" sz="1400" dirty="0"/>
                        <a:t>b - a          # array([2, 2, 0, 1]) </a:t>
                      </a:r>
                    </a:p>
                    <a:p>
                      <a:pPr marL="0" indent="0"/>
                      <a:r>
                        <a:rPr lang="en-US" sz="1400" dirty="0"/>
                        <a:t>a *c           # array([ 0, 3, 8, 15])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5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4D678-5A8A-DD3A-CC6F-AB0540A9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73" y="2181145"/>
            <a:ext cx="3429479" cy="429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5D14F-8F65-CB96-D38D-E4B6669D0D27}"/>
              </a:ext>
            </a:extLst>
          </p:cNvPr>
          <p:cNvSpPr txBox="1"/>
          <p:nvPr/>
        </p:nvSpPr>
        <p:spPr>
          <a:xfrm>
            <a:off x="3475767" y="1547447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NumPy : Slicing</a:t>
            </a:r>
          </a:p>
        </p:txBody>
      </p:sp>
    </p:spTree>
    <p:extLst>
      <p:ext uri="{BB962C8B-B14F-4D97-AF65-F5344CB8AC3E}">
        <p14:creationId xmlns:p14="http://schemas.microsoft.com/office/powerpoint/2010/main" val="15657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93D53-0DD2-CC02-A761-9FB72DEBA86A}"/>
              </a:ext>
            </a:extLst>
          </p:cNvPr>
          <p:cNvSpPr txBox="1"/>
          <p:nvPr/>
        </p:nvSpPr>
        <p:spPr>
          <a:xfrm>
            <a:off x="717453" y="953031"/>
            <a:ext cx="9903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ndarray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F490F-24F1-98F9-AAAA-E08ED4C9A6A6}"/>
              </a:ext>
            </a:extLst>
          </p:cNvPr>
          <p:cNvSpPr txBox="1"/>
          <p:nvPr/>
        </p:nvSpPr>
        <p:spPr>
          <a:xfrm>
            <a:off x="822959" y="1459468"/>
            <a:ext cx="7730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ndarray</a:t>
            </a:r>
            <a:r>
              <a:rPr lang="en-US" dirty="0"/>
              <a:t> is used for storage of homogeneous data</a:t>
            </a:r>
          </a:p>
          <a:p>
            <a:r>
              <a:rPr lang="en-US" dirty="0"/>
              <a:t>	- i.e., all elements the same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Every array must have a </a:t>
            </a:r>
            <a:r>
              <a:rPr lang="en-US" b="1" dirty="0"/>
              <a:t>shape</a:t>
            </a:r>
            <a:r>
              <a:rPr lang="en-US" dirty="0"/>
              <a:t> and a </a:t>
            </a:r>
            <a:r>
              <a:rPr lang="en-US" b="1" dirty="0" err="1"/>
              <a:t>dtype</a:t>
            </a: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Supports convenient slicing, indexing and efficient vectorized computation</a:t>
            </a:r>
          </a:p>
        </p:txBody>
      </p:sp>
      <p:graphicFrame>
        <p:nvGraphicFramePr>
          <p:cNvPr id="11" name="Group 17">
            <a:extLst>
              <a:ext uri="{FF2B5EF4-FFF2-40B4-BE49-F238E27FC236}">
                <a16:creationId xmlns:a16="http://schemas.microsoft.com/office/drawing/2014/main" id="{6483D7F8-E190-BE44-E1C5-8013C882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27185"/>
              </p:ext>
            </p:extLst>
          </p:nvPr>
        </p:nvGraphicFramePr>
        <p:xfrm>
          <a:off x="2038993" y="2576575"/>
          <a:ext cx="6387555" cy="2511629"/>
        </p:xfrm>
        <a:graphic>
          <a:graphicData uri="http://schemas.openxmlformats.org/drawingml/2006/table">
            <a:tbl>
              <a:tblPr/>
              <a:tblGrid>
                <a:gridCol w="601528">
                  <a:extLst>
                    <a:ext uri="{9D8B030D-6E8A-4147-A177-3AD203B41FA5}">
                      <a16:colId xmlns:a16="http://schemas.microsoft.com/office/drawing/2014/main" val="2824176121"/>
                    </a:ext>
                  </a:extLst>
                </a:gridCol>
                <a:gridCol w="5786027">
                  <a:extLst>
                    <a:ext uri="{9D8B030D-6E8A-4147-A177-3AD203B41FA5}">
                      <a16:colId xmlns:a16="http://schemas.microsoft.com/office/drawing/2014/main" val="3873576275"/>
                    </a:ext>
                  </a:extLst>
                </a:gridCol>
              </a:tblGrid>
              <a:tr h="18734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2101"/>
                  </a:ext>
                </a:extLst>
              </a:tr>
              <a:tr h="797867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import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numpy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as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 np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data1 = [6, 7.5, 8, 0, 1]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arr1 =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np.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(data1)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(arr1)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(arr1.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dtype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(arr1.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shape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(arr1.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ndim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5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990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37F4-EB06-926E-5A40-A02857FDCA11}"/>
              </a:ext>
            </a:extLst>
          </p:cNvPr>
          <p:cNvSpPr txBox="1"/>
          <p:nvPr/>
        </p:nvSpPr>
        <p:spPr>
          <a:xfrm>
            <a:off x="566928" y="1078136"/>
            <a:ext cx="8028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0C0"/>
                </a:solidFill>
              </a:rPr>
              <a:t>Matplotlib</a:t>
            </a:r>
            <a:r>
              <a:rPr lang="en-US" dirty="0"/>
              <a:t> is one of the most powerful tools for data visualization in Python.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0C0"/>
                </a:solidFill>
              </a:rPr>
              <a:t>Matplotlib</a:t>
            </a:r>
            <a:r>
              <a:rPr lang="en-US" dirty="0"/>
              <a:t> is an incredibly powerful (and beautiful!) </a:t>
            </a:r>
            <a:r>
              <a:rPr lang="en-US" dirty="0">
                <a:solidFill>
                  <a:srgbClr val="FF0000"/>
                </a:solidFill>
              </a:rPr>
              <a:t>2-D</a:t>
            </a:r>
            <a:r>
              <a:rPr lang="en-US" dirty="0"/>
              <a:t> plotting library.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B6BDC-46B0-12AE-7337-7FC493961339}"/>
              </a:ext>
            </a:extLst>
          </p:cNvPr>
          <p:cNvSpPr txBox="1"/>
          <p:nvPr/>
        </p:nvSpPr>
        <p:spPr>
          <a:xfrm>
            <a:off x="422031" y="2236763"/>
            <a:ext cx="802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Matplotlib</a:t>
            </a:r>
            <a:r>
              <a:rPr lang="en-US" dirty="0"/>
              <a:t> module is already included on the newest python distribution, in case of not, install it via terminal using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E87F0-7E5E-F52E-04C6-521DD718A779}"/>
              </a:ext>
            </a:extLst>
          </p:cNvPr>
          <p:cNvSpPr/>
          <p:nvPr/>
        </p:nvSpPr>
        <p:spPr>
          <a:xfrm>
            <a:off x="548640" y="2978051"/>
            <a:ext cx="2791030" cy="408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&gt;&gt;&gt; pip install matplotlib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946E6-6F39-6D27-6ABC-A64DEAF4142E}"/>
              </a:ext>
            </a:extLst>
          </p:cNvPr>
          <p:cNvSpPr txBox="1"/>
          <p:nvPr/>
        </p:nvSpPr>
        <p:spPr>
          <a:xfrm>
            <a:off x="585215" y="3481754"/>
            <a:ext cx="7616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We can generate </a:t>
            </a:r>
            <a:r>
              <a:rPr lang="en-US" sz="1800" b="1" dirty="0"/>
              <a:t>plots</a:t>
            </a:r>
            <a:r>
              <a:rPr lang="en-US" sz="1800" dirty="0"/>
              <a:t>, </a:t>
            </a:r>
            <a:r>
              <a:rPr lang="en-US" sz="1800" b="1" dirty="0"/>
              <a:t>histograms</a:t>
            </a:r>
            <a:r>
              <a:rPr lang="en-US" sz="1800" dirty="0"/>
              <a:t>, </a:t>
            </a:r>
            <a:r>
              <a:rPr lang="en-US" sz="1800" b="1" dirty="0"/>
              <a:t>power spectra</a:t>
            </a:r>
            <a:r>
              <a:rPr lang="en-US" sz="1800" dirty="0"/>
              <a:t>, </a:t>
            </a:r>
            <a:r>
              <a:rPr lang="en-US" sz="1800" b="1" dirty="0"/>
              <a:t>bar charts</a:t>
            </a:r>
            <a:r>
              <a:rPr lang="en-US" sz="1800" dirty="0"/>
              <a:t>, </a:t>
            </a:r>
            <a:r>
              <a:rPr lang="en-US" sz="1800" b="1" dirty="0" err="1"/>
              <a:t>errorcharts</a:t>
            </a:r>
            <a:r>
              <a:rPr lang="en-US" sz="1800" dirty="0"/>
              <a:t>, </a:t>
            </a:r>
            <a:r>
              <a:rPr lang="en-US" sz="1800" b="1" dirty="0"/>
              <a:t>scatterplots</a:t>
            </a:r>
            <a:r>
              <a:rPr lang="en-US" sz="1800" dirty="0"/>
              <a:t>, etc., with just a few lines of code.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8F07D8-7B87-4BFD-EB17-F1EEDD2A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5" y="4564672"/>
            <a:ext cx="2895600" cy="2181671"/>
          </a:xfrm>
          <a:prstGeom prst="rect">
            <a:avLst/>
          </a:prstGeom>
        </p:spPr>
      </p:pic>
      <p:pic>
        <p:nvPicPr>
          <p:cNvPr id="13" name="Picture 2" descr="mp4">
            <a:extLst>
              <a:ext uri="{FF2B5EF4-FFF2-40B4-BE49-F238E27FC236}">
                <a16:creationId xmlns:a16="http://schemas.microsoft.com/office/drawing/2014/main" id="{6A120D60-E7D8-3373-2505-461E7396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53" y="4564672"/>
            <a:ext cx="2961640" cy="21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p6">
            <a:extLst>
              <a:ext uri="{FF2B5EF4-FFF2-40B4-BE49-F238E27FC236}">
                <a16:creationId xmlns:a16="http://schemas.microsoft.com/office/drawing/2014/main" id="{FBC9BD46-C9FB-FE27-1DD2-F7D0C0D0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02" y="4564671"/>
            <a:ext cx="2764662" cy="19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9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990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42062-9190-9716-431B-72AA7F517815}"/>
              </a:ext>
            </a:extLst>
          </p:cNvPr>
          <p:cNvSpPr txBox="1"/>
          <p:nvPr/>
        </p:nvSpPr>
        <p:spPr>
          <a:xfrm>
            <a:off x="595064" y="1012335"/>
            <a:ext cx="12623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How to use</a:t>
            </a:r>
          </a:p>
        </p:txBody>
      </p:sp>
      <p:graphicFrame>
        <p:nvGraphicFramePr>
          <p:cNvPr id="9" name="Group 17">
            <a:extLst>
              <a:ext uri="{FF2B5EF4-FFF2-40B4-BE49-F238E27FC236}">
                <a16:creationId xmlns:a16="http://schemas.microsoft.com/office/drawing/2014/main" id="{35209CD3-6872-0023-AA54-F2A195EA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81440"/>
              </p:ext>
            </p:extLst>
          </p:nvPr>
        </p:nvGraphicFramePr>
        <p:xfrm>
          <a:off x="1989698" y="702845"/>
          <a:ext cx="6387555" cy="3337022"/>
        </p:xfrm>
        <a:graphic>
          <a:graphicData uri="http://schemas.openxmlformats.org/drawingml/2006/table">
            <a:tbl>
              <a:tblPr/>
              <a:tblGrid>
                <a:gridCol w="601528">
                  <a:extLst>
                    <a:ext uri="{9D8B030D-6E8A-4147-A177-3AD203B41FA5}">
                      <a16:colId xmlns:a16="http://schemas.microsoft.com/office/drawing/2014/main" val="2824176121"/>
                    </a:ext>
                  </a:extLst>
                </a:gridCol>
                <a:gridCol w="5786027">
                  <a:extLst>
                    <a:ext uri="{9D8B030D-6E8A-4147-A177-3AD203B41FA5}">
                      <a16:colId xmlns:a16="http://schemas.microsoft.com/office/drawing/2014/main" val="3873576275"/>
                    </a:ext>
                  </a:extLst>
                </a:gridCol>
              </a:tblGrid>
              <a:tr h="34878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2101"/>
                  </a:ext>
                </a:extLst>
              </a:tr>
              <a:tr h="2061275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1477" marR="82954" marT="207386" marB="207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indent="-1063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lang="en-US" sz="1400" b="1" dirty="0">
                          <a:solidFill>
                            <a:srgbClr val="A23A8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b="1" dirty="0" err="1">
                          <a:latin typeface="Courier New"/>
                          <a:cs typeface="Courier New"/>
                        </a:rPr>
                        <a:t>matplotlib.pyplot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b="1" dirty="0" err="1">
                          <a:latin typeface="Courier New"/>
                          <a:cs typeface="Courier New"/>
                        </a:rPr>
                        <a:t>plt</a:t>
                      </a:r>
                      <a:endParaRPr lang="en-US" sz="1400" b="1" dirty="0"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#create data for plotting</a:t>
                      </a:r>
                      <a:b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x_values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[0, 1, 2, 3, 4, 5 ]</a:t>
                      </a:r>
                      <a:b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y_values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[0, 1, 4, 9, 16, 25]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#the default graph style for plot is a line</a:t>
                      </a:r>
                      <a:b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x_values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y_values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#display the graph</a:t>
                      </a:r>
                      <a:b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54938"/>
                  </a:ext>
                </a:extLst>
              </a:tr>
            </a:tbl>
          </a:graphicData>
        </a:graphic>
      </p:graphicFrame>
      <p:pic>
        <p:nvPicPr>
          <p:cNvPr id="17" name="Picture 3" descr="https://miro.medium.com/max/368/1*jO_SGH86FknOlNwwNuD9dQ.png">
            <a:extLst>
              <a:ext uri="{FF2B5EF4-FFF2-40B4-BE49-F238E27FC236}">
                <a16:creationId xmlns:a16="http://schemas.microsoft.com/office/drawing/2014/main" id="{7016D350-BBC7-FA44-35EB-FF770320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95" y="4204643"/>
            <a:ext cx="3941007" cy="26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CC5C7F-AB01-FA0A-9DA7-F09700810828}"/>
              </a:ext>
            </a:extLst>
          </p:cNvPr>
          <p:cNvSpPr txBox="1">
            <a:spLocks/>
          </p:cNvSpPr>
          <p:nvPr/>
        </p:nvSpPr>
        <p:spPr>
          <a:xfrm>
            <a:off x="0" y="4319865"/>
            <a:ext cx="5340097" cy="2425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text()	</a:t>
            </a:r>
            <a:r>
              <a:rPr lang="en-US" sz="1800" dirty="0"/>
              <a:t>: </a:t>
            </a:r>
            <a:r>
              <a:rPr lang="en-US" sz="1800" u="sng" dirty="0"/>
              <a:t>adds</a:t>
            </a:r>
            <a:r>
              <a:rPr lang="en-US" sz="1800" dirty="0"/>
              <a:t> text in an </a:t>
            </a:r>
            <a:r>
              <a:rPr lang="en-US" sz="1800" dirty="0">
                <a:solidFill>
                  <a:srgbClr val="FF0000"/>
                </a:solidFill>
              </a:rPr>
              <a:t>arbitrary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location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xlabel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()	</a:t>
            </a:r>
            <a:r>
              <a:rPr lang="en-US" sz="1800" dirty="0"/>
              <a:t>: </a:t>
            </a:r>
            <a:r>
              <a:rPr lang="en-US" sz="1800" u="sng" dirty="0"/>
              <a:t>adds</a:t>
            </a:r>
            <a:r>
              <a:rPr lang="en-US" sz="1800" dirty="0"/>
              <a:t> text to the </a:t>
            </a:r>
            <a:r>
              <a:rPr lang="en-US" sz="1800" dirty="0">
                <a:solidFill>
                  <a:srgbClr val="FF0000"/>
                </a:solidFill>
              </a:rPr>
              <a:t>x-axis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ylabel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()	</a:t>
            </a:r>
            <a:r>
              <a:rPr lang="en-US" sz="1800" dirty="0"/>
              <a:t>: </a:t>
            </a:r>
            <a:r>
              <a:rPr lang="en-US" sz="1800" u="sng" dirty="0"/>
              <a:t>adds</a:t>
            </a:r>
            <a:r>
              <a:rPr lang="en-US" sz="1800" dirty="0"/>
              <a:t> text to the </a:t>
            </a:r>
            <a:r>
              <a:rPr lang="en-US" sz="1800" dirty="0">
                <a:solidFill>
                  <a:srgbClr val="FF0000"/>
                </a:solidFill>
              </a:rPr>
              <a:t>y-axis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title()	</a:t>
            </a:r>
            <a:r>
              <a:rPr lang="en-US" sz="1800" dirty="0"/>
              <a:t>: </a:t>
            </a:r>
            <a:r>
              <a:rPr lang="en-US" sz="1800" u="sng" dirty="0"/>
              <a:t>adds</a:t>
            </a:r>
            <a:r>
              <a:rPr lang="en-US" sz="1800" dirty="0"/>
              <a:t> title to the </a:t>
            </a:r>
            <a:r>
              <a:rPr lang="en-US" sz="1800" dirty="0">
                <a:solidFill>
                  <a:srgbClr val="FF0000"/>
                </a:solidFill>
              </a:rPr>
              <a:t>plot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clear()	</a:t>
            </a:r>
            <a:r>
              <a:rPr lang="en-US" sz="1800" dirty="0"/>
              <a:t>: </a:t>
            </a:r>
            <a:r>
              <a:rPr lang="en-US" sz="1800" u="sng" dirty="0"/>
              <a:t>removes</a:t>
            </a:r>
            <a:r>
              <a:rPr lang="en-US" sz="1800" dirty="0"/>
              <a:t> all plots from the axes.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savefig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()	</a:t>
            </a:r>
            <a:r>
              <a:rPr lang="en-US" sz="1800" dirty="0"/>
              <a:t>: saves your figure to a file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legend()	</a:t>
            </a:r>
            <a:r>
              <a:rPr lang="en-US" sz="1800" dirty="0"/>
              <a:t>: shows a legend on the plot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All methods are available on </a:t>
            </a:r>
            <a:r>
              <a:rPr lang="en-US" sz="1800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pyplot</a:t>
            </a:r>
            <a:r>
              <a:rPr lang="en-US" sz="1800" dirty="0"/>
              <a:t> and on the axes instance generally. </a:t>
            </a:r>
          </a:p>
        </p:txBody>
      </p:sp>
    </p:spTree>
    <p:extLst>
      <p:ext uri="{BB962C8B-B14F-4D97-AF65-F5344CB8AC3E}">
        <p14:creationId xmlns:p14="http://schemas.microsoft.com/office/powerpoint/2010/main" val="133492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990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42062-9190-9716-431B-72AA7F517815}"/>
              </a:ext>
            </a:extLst>
          </p:cNvPr>
          <p:cNvSpPr txBox="1"/>
          <p:nvPr/>
        </p:nvSpPr>
        <p:spPr>
          <a:xfrm>
            <a:off x="595064" y="1012335"/>
            <a:ext cx="12623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How to use</a:t>
            </a:r>
          </a:p>
        </p:txBody>
      </p:sp>
      <p:graphicFrame>
        <p:nvGraphicFramePr>
          <p:cNvPr id="9" name="Group 17">
            <a:extLst>
              <a:ext uri="{FF2B5EF4-FFF2-40B4-BE49-F238E27FC236}">
                <a16:creationId xmlns:a16="http://schemas.microsoft.com/office/drawing/2014/main" id="{35209CD3-6872-0023-AA54-F2A195EA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5426"/>
              </p:ext>
            </p:extLst>
          </p:nvPr>
        </p:nvGraphicFramePr>
        <p:xfrm>
          <a:off x="1989698" y="702845"/>
          <a:ext cx="6387555" cy="2594580"/>
        </p:xfrm>
        <a:graphic>
          <a:graphicData uri="http://schemas.openxmlformats.org/drawingml/2006/table">
            <a:tbl>
              <a:tblPr/>
              <a:tblGrid>
                <a:gridCol w="601528">
                  <a:extLst>
                    <a:ext uri="{9D8B030D-6E8A-4147-A177-3AD203B41FA5}">
                      <a16:colId xmlns:a16="http://schemas.microsoft.com/office/drawing/2014/main" val="2824176121"/>
                    </a:ext>
                  </a:extLst>
                </a:gridCol>
                <a:gridCol w="5786027">
                  <a:extLst>
                    <a:ext uri="{9D8B030D-6E8A-4147-A177-3AD203B41FA5}">
                      <a16:colId xmlns:a16="http://schemas.microsoft.com/office/drawing/2014/main" val="3873576275"/>
                    </a:ext>
                  </a:extLst>
                </a:gridCol>
              </a:tblGrid>
              <a:tr h="34878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2101"/>
                  </a:ext>
                </a:extLst>
              </a:tr>
              <a:tr h="2061275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b="1" dirty="0" err="1">
                          <a:latin typeface="Courier New"/>
                          <a:cs typeface="Courier New"/>
                        </a:rPr>
                        <a:t>matplotlib.pyplot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b="1" dirty="0" err="1">
                          <a:latin typeface="Courier New"/>
                          <a:cs typeface="Courier New"/>
                        </a:rPr>
                        <a:t>plt</a:t>
                      </a:r>
                      <a:endParaRPr lang="en-US" sz="1400" b="1" dirty="0">
                        <a:latin typeface="Courier New"/>
                        <a:cs typeface="Courier New"/>
                      </a:endParaRPr>
                    </a:p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latin typeface="Courier New"/>
                        <a:cs typeface="Courier New"/>
                      </a:endParaRPr>
                    </a:p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#Create data for plotting</a:t>
                      </a:r>
                    </a:p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values = [5, 6, 3, 7, 2]</a:t>
                      </a:r>
                    </a:p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names  = ["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", "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", "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", "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", "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"]</a:t>
                      </a:r>
                    </a:p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b="1" dirty="0">
                        <a:latin typeface="Courier New"/>
                        <a:cs typeface="Courier New"/>
                      </a:endParaRPr>
                    </a:p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 err="1">
                          <a:latin typeface="Courier New"/>
                          <a:cs typeface="Courier New"/>
                        </a:rPr>
                        <a:t>plt.bar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(names, values, color="green")</a:t>
                      </a:r>
                    </a:p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dirty="0" err="1">
                          <a:latin typeface="Courier New"/>
                          <a:cs typeface="Courier New"/>
                        </a:rPr>
                        <a:t>plt.show</a:t>
                      </a: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() 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54938"/>
                  </a:ext>
                </a:extLst>
              </a:tr>
            </a:tbl>
          </a:graphicData>
        </a:graphic>
      </p:graphicFrame>
      <p:pic>
        <p:nvPicPr>
          <p:cNvPr id="6" name="Picture 3" descr="https://miro.medium.com/max/362/1*gEa8NOcEz7uaUEC2A7qDDg.png">
            <a:extLst>
              <a:ext uri="{FF2B5EF4-FFF2-40B4-BE49-F238E27FC236}">
                <a16:creationId xmlns:a16="http://schemas.microsoft.com/office/drawing/2014/main" id="{72DB3123-BA36-428F-782A-6DAF2A1E3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05" y="3560575"/>
            <a:ext cx="3787248" cy="25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621</Words>
  <Application>Microsoft Office PowerPoint</Application>
  <PresentationFormat>On-screen Show 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21</cp:revision>
  <dcterms:created xsi:type="dcterms:W3CDTF">2023-09-15T09:50:08Z</dcterms:created>
  <dcterms:modified xsi:type="dcterms:W3CDTF">2023-10-04T08:59:28Z</dcterms:modified>
</cp:coreProperties>
</file>