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2" r:id="rId3"/>
    <p:sldId id="259" r:id="rId4"/>
    <p:sldId id="260" r:id="rId5"/>
    <p:sldId id="257" r:id="rId6"/>
    <p:sldId id="262" r:id="rId7"/>
    <p:sldId id="263" r:id="rId8"/>
    <p:sldId id="264" r:id="rId9"/>
    <p:sldId id="265" r:id="rId10"/>
    <p:sldId id="266" r:id="rId11"/>
    <p:sldId id="267" r:id="rId12"/>
    <p:sldId id="270"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3FF1"/>
    <a:srgbClr val="8B9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6E0347-E510-4838-8539-BD6E8DAAA24B}"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60791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E0347-E510-4838-8539-BD6E8DAAA24B}"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08410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E0347-E510-4838-8539-BD6E8DAAA24B}"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8053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6E0347-E510-4838-8539-BD6E8DAAA24B}"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59068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E0347-E510-4838-8539-BD6E8DAAA24B}"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421445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6E0347-E510-4838-8539-BD6E8DAAA24B}" type="datetimeFigureOut">
              <a:rPr lang="en-US" smtClean="0"/>
              <a:t>10/9/2025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147017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6E0347-E510-4838-8539-BD6E8DAAA24B}" type="datetimeFigureOut">
              <a:rPr lang="en-US" smtClean="0"/>
              <a:t>10/9/2025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124021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6E0347-E510-4838-8539-BD6E8DAAA24B}" type="datetimeFigureOut">
              <a:rPr lang="en-US" smtClean="0"/>
              <a:t>10/9/2025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31953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E0347-E510-4838-8539-BD6E8DAAA24B}" type="datetimeFigureOut">
              <a:rPr lang="en-US" smtClean="0"/>
              <a:t>10/9/2025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294080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6E0347-E510-4838-8539-BD6E8DAAA24B}" type="datetimeFigureOut">
              <a:rPr lang="en-US" smtClean="0"/>
              <a:t>10/9/2025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185754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6E0347-E510-4838-8539-BD6E8DAAA24B}" type="datetimeFigureOut">
              <a:rPr lang="en-US" smtClean="0"/>
              <a:t>10/9/2025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EF6FBE-20FE-47F1-B968-CCAA7AFFF73A}" type="slidenum">
              <a:rPr lang="en-US" smtClean="0"/>
              <a:t>‹#›</a:t>
            </a:fld>
            <a:endParaRPr lang="en-US"/>
          </a:p>
        </p:txBody>
      </p:sp>
    </p:spTree>
    <p:extLst>
      <p:ext uri="{BB962C8B-B14F-4D97-AF65-F5344CB8AC3E}">
        <p14:creationId xmlns:p14="http://schemas.microsoft.com/office/powerpoint/2010/main" val="384820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E0347-E510-4838-8539-BD6E8DAAA24B}" type="datetimeFigureOut">
              <a:rPr lang="en-US" smtClean="0"/>
              <a:t>10/9/2025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F6FBE-20FE-47F1-B968-CCAA7AFFF73A}" type="slidenum">
              <a:rPr lang="en-US" smtClean="0"/>
              <a:t>‹#›</a:t>
            </a:fld>
            <a:endParaRPr lang="en-US"/>
          </a:p>
        </p:txBody>
      </p:sp>
    </p:spTree>
    <p:extLst>
      <p:ext uri="{BB962C8B-B14F-4D97-AF65-F5344CB8AC3E}">
        <p14:creationId xmlns:p14="http://schemas.microsoft.com/office/powerpoint/2010/main" val="3070191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EF349D-FB7E-1318-5CD9-A8B33D2D19EE}"/>
              </a:ext>
            </a:extLst>
          </p:cNvPr>
          <p:cNvSpPr/>
          <p:nvPr/>
        </p:nvSpPr>
        <p:spPr>
          <a:xfrm>
            <a:off x="395603" y="242119"/>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DC Output Relay (RDC_Output)</a:t>
            </a:r>
          </a:p>
        </p:txBody>
      </p:sp>
      <p:sp>
        <p:nvSpPr>
          <p:cNvPr id="11" name="Rounded Rectangle 5">
            <a:extLst>
              <a:ext uri="{FF2B5EF4-FFF2-40B4-BE49-F238E27FC236}">
                <a16:creationId xmlns:a16="http://schemas.microsoft.com/office/drawing/2014/main" id="{77FFD6FF-F5E9-B919-0ED8-BB336EB68E6D}"/>
              </a:ext>
            </a:extLst>
          </p:cNvPr>
          <p:cNvSpPr/>
          <p:nvPr/>
        </p:nvSpPr>
        <p:spPr>
          <a:xfrm>
            <a:off x="3393849" y="825413"/>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87</a:t>
            </a:r>
          </a:p>
          <a:p>
            <a:endParaRPr lang="en-US" b="1" dirty="0"/>
          </a:p>
          <a:p>
            <a:endParaRPr lang="en-US" b="1" dirty="0"/>
          </a:p>
          <a:p>
            <a:r>
              <a:rPr lang="en-US" b="1" dirty="0"/>
              <a:t>85       87a      86</a:t>
            </a:r>
          </a:p>
          <a:p>
            <a:endParaRPr lang="en-US" b="1" dirty="0"/>
          </a:p>
          <a:p>
            <a:endParaRPr lang="en-US" b="1" dirty="0"/>
          </a:p>
          <a:p>
            <a:r>
              <a:rPr lang="en-US" b="1" dirty="0"/>
              <a:t>             30</a:t>
            </a:r>
          </a:p>
        </p:txBody>
      </p:sp>
      <p:cxnSp>
        <p:nvCxnSpPr>
          <p:cNvPr id="13" name="Straight Connector 12">
            <a:extLst>
              <a:ext uri="{FF2B5EF4-FFF2-40B4-BE49-F238E27FC236}">
                <a16:creationId xmlns:a16="http://schemas.microsoft.com/office/drawing/2014/main" id="{72EC4657-7766-BF5C-D466-28846A6287C9}"/>
              </a:ext>
            </a:extLst>
          </p:cNvPr>
          <p:cNvCxnSpPr>
            <a:cxnSpLocks/>
            <a:endCxn id="11" idx="2"/>
          </p:cNvCxnSpPr>
          <p:nvPr/>
        </p:nvCxnSpPr>
        <p:spPr>
          <a:xfrm flipV="1">
            <a:off x="4328212" y="2870113"/>
            <a:ext cx="5437" cy="704380"/>
          </a:xfrm>
          <a:prstGeom prst="line">
            <a:avLst/>
          </a:prstGeom>
          <a:ln w="57150">
            <a:solidFill>
              <a:srgbClr val="FFC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F5679DAE-F836-1323-E703-9A79137D06A1}"/>
              </a:ext>
            </a:extLst>
          </p:cNvPr>
          <p:cNvCxnSpPr/>
          <p:nvPr/>
        </p:nvCxnSpPr>
        <p:spPr>
          <a:xfrm>
            <a:off x="2601369" y="1851573"/>
            <a:ext cx="914400" cy="0"/>
          </a:xfrm>
          <a:prstGeom prst="straightConnector1">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F087F8F-9722-9DCB-38F6-BCA68889A5B0}"/>
              </a:ext>
            </a:extLst>
          </p:cNvPr>
          <p:cNvSpPr/>
          <p:nvPr/>
        </p:nvSpPr>
        <p:spPr>
          <a:xfrm>
            <a:off x="1687817" y="1505388"/>
            <a:ext cx="1242290" cy="3324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Common Ground</a:t>
            </a:r>
          </a:p>
        </p:txBody>
      </p:sp>
      <p:sp>
        <p:nvSpPr>
          <p:cNvPr id="28" name="Rectangle 27">
            <a:extLst>
              <a:ext uri="{FF2B5EF4-FFF2-40B4-BE49-F238E27FC236}">
                <a16:creationId xmlns:a16="http://schemas.microsoft.com/office/drawing/2014/main" id="{482EE97C-E9B9-A5EA-42D0-B4EB8D74AD7A}"/>
              </a:ext>
            </a:extLst>
          </p:cNvPr>
          <p:cNvSpPr/>
          <p:nvPr/>
        </p:nvSpPr>
        <p:spPr>
          <a:xfrm>
            <a:off x="5853415" y="2089969"/>
            <a:ext cx="3285067"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Supply From Ignition Switch (I02)</a:t>
            </a:r>
          </a:p>
        </p:txBody>
      </p:sp>
      <p:cxnSp>
        <p:nvCxnSpPr>
          <p:cNvPr id="29" name="Elbow Connector 44">
            <a:extLst>
              <a:ext uri="{FF2B5EF4-FFF2-40B4-BE49-F238E27FC236}">
                <a16:creationId xmlns:a16="http://schemas.microsoft.com/office/drawing/2014/main" id="{44652AF4-6E89-353C-BA73-79053E15D07F}"/>
              </a:ext>
            </a:extLst>
          </p:cNvPr>
          <p:cNvCxnSpPr>
            <a:cxnSpLocks/>
          </p:cNvCxnSpPr>
          <p:nvPr/>
        </p:nvCxnSpPr>
        <p:spPr>
          <a:xfrm rot="10800000">
            <a:off x="5114155" y="1847763"/>
            <a:ext cx="739260" cy="470805"/>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0F7E7B8-3CF4-890E-6CA1-2AC7566DD39E}"/>
              </a:ext>
            </a:extLst>
          </p:cNvPr>
          <p:cNvSpPr/>
          <p:nvPr/>
        </p:nvSpPr>
        <p:spPr>
          <a:xfrm>
            <a:off x="3517767" y="3574493"/>
            <a:ext cx="3610372" cy="591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12 V Supply From DC Convertor output Via Fuse Box F12V. Supply at Vehicle on and Charging time.</a:t>
            </a:r>
          </a:p>
        </p:txBody>
      </p:sp>
      <p:sp>
        <p:nvSpPr>
          <p:cNvPr id="31" name="Rectangle 30">
            <a:extLst>
              <a:ext uri="{FF2B5EF4-FFF2-40B4-BE49-F238E27FC236}">
                <a16:creationId xmlns:a16="http://schemas.microsoft.com/office/drawing/2014/main" id="{5B4A28FC-6520-5439-3BF7-3B58E56E221D}"/>
              </a:ext>
            </a:extLst>
          </p:cNvPr>
          <p:cNvSpPr/>
          <p:nvPr/>
        </p:nvSpPr>
        <p:spPr>
          <a:xfrm>
            <a:off x="508619" y="3824604"/>
            <a:ext cx="2125347" cy="34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Note :- 12V 5 Pin Relay.</a:t>
            </a:r>
          </a:p>
        </p:txBody>
      </p:sp>
      <p:sp>
        <p:nvSpPr>
          <p:cNvPr id="32" name="Rectangle 31">
            <a:extLst>
              <a:ext uri="{FF2B5EF4-FFF2-40B4-BE49-F238E27FC236}">
                <a16:creationId xmlns:a16="http://schemas.microsoft.com/office/drawing/2014/main" id="{6698105C-D7BC-466A-1D8E-9CA5502D28CC}"/>
              </a:ext>
            </a:extLst>
          </p:cNvPr>
          <p:cNvSpPr/>
          <p:nvPr/>
        </p:nvSpPr>
        <p:spPr>
          <a:xfrm>
            <a:off x="5554566" y="1763331"/>
            <a:ext cx="1009650" cy="1837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Yellow/Red</a:t>
            </a:r>
          </a:p>
        </p:txBody>
      </p:sp>
      <p:cxnSp>
        <p:nvCxnSpPr>
          <p:cNvPr id="33" name="Connector: Elbow 32">
            <a:extLst>
              <a:ext uri="{FF2B5EF4-FFF2-40B4-BE49-F238E27FC236}">
                <a16:creationId xmlns:a16="http://schemas.microsoft.com/office/drawing/2014/main" id="{C8F9859C-D610-C88F-6DCB-B2BDB9E78E06}"/>
              </a:ext>
            </a:extLst>
          </p:cNvPr>
          <p:cNvCxnSpPr/>
          <p:nvPr/>
        </p:nvCxnSpPr>
        <p:spPr>
          <a:xfrm>
            <a:off x="4328212" y="2089969"/>
            <a:ext cx="1410904" cy="1071880"/>
          </a:xfrm>
          <a:prstGeom prst="bentConnector3">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438C93E-8491-A94A-ACDF-190578CB834E}"/>
              </a:ext>
            </a:extLst>
          </p:cNvPr>
          <p:cNvSpPr/>
          <p:nvPr/>
        </p:nvSpPr>
        <p:spPr>
          <a:xfrm>
            <a:off x="5737191" y="2839954"/>
            <a:ext cx="2221349" cy="5916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12 V Supply to Cluster Relay at Pin no 87a only Charging time.</a:t>
            </a:r>
          </a:p>
        </p:txBody>
      </p:sp>
      <p:cxnSp>
        <p:nvCxnSpPr>
          <p:cNvPr id="35" name="Elbow Connector 44">
            <a:extLst>
              <a:ext uri="{FF2B5EF4-FFF2-40B4-BE49-F238E27FC236}">
                <a16:creationId xmlns:a16="http://schemas.microsoft.com/office/drawing/2014/main" id="{AF66F6F9-20C0-337B-DC42-733029988D0B}"/>
              </a:ext>
            </a:extLst>
          </p:cNvPr>
          <p:cNvCxnSpPr>
            <a:cxnSpLocks/>
            <a:stCxn id="11" idx="0"/>
          </p:cNvCxnSpPr>
          <p:nvPr/>
        </p:nvCxnSpPr>
        <p:spPr>
          <a:xfrm rot="5400000" flipH="1" flipV="1">
            <a:off x="4795054" y="8348"/>
            <a:ext cx="355661" cy="1278470"/>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6DF425E-8783-73A4-07FB-68EF615F9F31}"/>
              </a:ext>
            </a:extLst>
          </p:cNvPr>
          <p:cNvSpPr/>
          <p:nvPr/>
        </p:nvSpPr>
        <p:spPr>
          <a:xfrm>
            <a:off x="5624815" y="242119"/>
            <a:ext cx="3285067"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Output From Relay to operate all 12V Component included Aux Battery Charging.</a:t>
            </a:r>
          </a:p>
        </p:txBody>
      </p:sp>
      <p:sp>
        <p:nvSpPr>
          <p:cNvPr id="37" name="Rectangle 36">
            <a:extLst>
              <a:ext uri="{FF2B5EF4-FFF2-40B4-BE49-F238E27FC236}">
                <a16:creationId xmlns:a16="http://schemas.microsoft.com/office/drawing/2014/main" id="{120138C9-F99B-88A0-2B38-BA788D9CEABB}"/>
              </a:ext>
            </a:extLst>
          </p:cNvPr>
          <p:cNvSpPr/>
          <p:nvPr/>
        </p:nvSpPr>
        <p:spPr>
          <a:xfrm>
            <a:off x="5057554" y="2940722"/>
            <a:ext cx="650008" cy="180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a:t>
            </a:r>
          </a:p>
        </p:txBody>
      </p:sp>
      <p:sp>
        <p:nvSpPr>
          <p:cNvPr id="38" name="Rectangle 37">
            <a:extLst>
              <a:ext uri="{FF2B5EF4-FFF2-40B4-BE49-F238E27FC236}">
                <a16:creationId xmlns:a16="http://schemas.microsoft.com/office/drawing/2014/main" id="{67B76098-5EA9-FE20-9C7D-460168F8F57F}"/>
              </a:ext>
            </a:extLst>
          </p:cNvPr>
          <p:cNvSpPr/>
          <p:nvPr/>
        </p:nvSpPr>
        <p:spPr>
          <a:xfrm>
            <a:off x="4527849" y="247472"/>
            <a:ext cx="650008" cy="180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a:t>
            </a:r>
          </a:p>
        </p:txBody>
      </p:sp>
      <p:sp>
        <p:nvSpPr>
          <p:cNvPr id="39" name="Rectangle 38">
            <a:extLst>
              <a:ext uri="{FF2B5EF4-FFF2-40B4-BE49-F238E27FC236}">
                <a16:creationId xmlns:a16="http://schemas.microsoft.com/office/drawing/2014/main" id="{FE1CAFC5-CD8A-556B-4674-E1F3922F700E}"/>
              </a:ext>
            </a:extLst>
          </p:cNvPr>
          <p:cNvSpPr/>
          <p:nvPr/>
        </p:nvSpPr>
        <p:spPr>
          <a:xfrm>
            <a:off x="2308962" y="1923734"/>
            <a:ext cx="650008" cy="180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Black</a:t>
            </a:r>
          </a:p>
        </p:txBody>
      </p:sp>
      <p:sp>
        <p:nvSpPr>
          <p:cNvPr id="40" name="Rectangle 39">
            <a:extLst>
              <a:ext uri="{FF2B5EF4-FFF2-40B4-BE49-F238E27FC236}">
                <a16:creationId xmlns:a16="http://schemas.microsoft.com/office/drawing/2014/main" id="{A1BA980A-A9B6-3FB0-0971-12ACC7CF31E7}"/>
              </a:ext>
            </a:extLst>
          </p:cNvPr>
          <p:cNvSpPr/>
          <p:nvPr/>
        </p:nvSpPr>
        <p:spPr>
          <a:xfrm>
            <a:off x="3269159" y="3114230"/>
            <a:ext cx="1029424" cy="2324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Yellow/Black</a:t>
            </a:r>
          </a:p>
        </p:txBody>
      </p:sp>
    </p:spTree>
    <p:extLst>
      <p:ext uri="{BB962C8B-B14F-4D97-AF65-F5344CB8AC3E}">
        <p14:creationId xmlns:p14="http://schemas.microsoft.com/office/powerpoint/2010/main" val="4156047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81683" y="246216"/>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Mode Switch Connection </a:t>
            </a:r>
          </a:p>
        </p:txBody>
      </p:sp>
      <p:sp>
        <p:nvSpPr>
          <p:cNvPr id="7" name="Rectangle 6"/>
          <p:cNvSpPr/>
          <p:nvPr/>
        </p:nvSpPr>
        <p:spPr>
          <a:xfrm>
            <a:off x="1036211" y="821933"/>
            <a:ext cx="9643534" cy="27987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BFGNR Switch Pin No 1 – 12V Input From Ignition Switch. </a:t>
            </a:r>
          </a:p>
          <a:p>
            <a:r>
              <a:rPr lang="en-US" sz="2000" dirty="0">
                <a:solidFill>
                  <a:schemeClr val="tx1"/>
                </a:solidFill>
              </a:rPr>
              <a:t>2- BFGNR Switch Pin No 2  to VCU Pin No 3 Wire Colour (Orange-Green) Mode – Forward. </a:t>
            </a:r>
          </a:p>
          <a:p>
            <a:r>
              <a:rPr lang="en-US" sz="2000" dirty="0">
                <a:solidFill>
                  <a:schemeClr val="tx1"/>
                </a:solidFill>
              </a:rPr>
              <a:t>3- BFGNR Switch Pin No 3 to VCU Pin No 8 Wire Colour (Gray-Black) Mode – Boost. </a:t>
            </a:r>
          </a:p>
          <a:p>
            <a:r>
              <a:rPr lang="en-US" sz="2000" dirty="0">
                <a:solidFill>
                  <a:schemeClr val="tx1"/>
                </a:solidFill>
              </a:rPr>
              <a:t>4- BFGNR Switch Pin No 4 to VCU Pin No 6 Wire Colour (Red-Green) Mode – Neutral.</a:t>
            </a:r>
          </a:p>
          <a:p>
            <a:r>
              <a:rPr lang="en-US" sz="2000" dirty="0">
                <a:solidFill>
                  <a:schemeClr val="tx1"/>
                </a:solidFill>
              </a:rPr>
              <a:t>5- BFGNR Switch Pin No 5 to VCU Pin No 1 Wire Colour (White) Mode – Reverse.</a:t>
            </a:r>
          </a:p>
          <a:p>
            <a:r>
              <a:rPr lang="en-US" sz="2000" dirty="0">
                <a:solidFill>
                  <a:schemeClr val="tx1"/>
                </a:solidFill>
              </a:rPr>
              <a:t>6- BFGNR Switch Pin No 6 to VCU Pin No 12 Wire Colour (Brown-White) Mode- Gradient.</a:t>
            </a:r>
          </a:p>
          <a:p>
            <a:r>
              <a:rPr lang="en-US" sz="2000" dirty="0">
                <a:solidFill>
                  <a:schemeClr val="tx1"/>
                </a:solidFill>
              </a:rPr>
              <a:t>Note:- Once we switch mode to Neutral to Forward Mode only that time 12V is going to MCU for Forward Mode. This is same for Every Mode. Switch to mode and get 12V Respectively.</a:t>
            </a:r>
          </a:p>
        </p:txBody>
      </p:sp>
      <p:sp>
        <p:nvSpPr>
          <p:cNvPr id="4" name="Rectangle 3"/>
          <p:cNvSpPr/>
          <p:nvPr/>
        </p:nvSpPr>
        <p:spPr>
          <a:xfrm>
            <a:off x="3981683" y="3883170"/>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Diode Uses</a:t>
            </a:r>
          </a:p>
        </p:txBody>
      </p:sp>
      <p:sp>
        <p:nvSpPr>
          <p:cNvPr id="6" name="Rectangle 5"/>
          <p:cNvSpPr/>
          <p:nvPr/>
        </p:nvSpPr>
        <p:spPr>
          <a:xfrm>
            <a:off x="1036211" y="4334659"/>
            <a:ext cx="9643534" cy="22013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CID – Convertor Input Diode Connected in DC Convertor Input 48V line. For Single direction Current Flow. </a:t>
            </a:r>
          </a:p>
          <a:p>
            <a:r>
              <a:rPr lang="en-US" sz="2000" dirty="0">
                <a:solidFill>
                  <a:schemeClr val="tx1"/>
                </a:solidFill>
              </a:rPr>
              <a:t>2- CC- Charging Cutoff Diode Connected in Charging Cutoff Line.</a:t>
            </a:r>
          </a:p>
          <a:p>
            <a:r>
              <a:rPr lang="en-US" sz="2000" dirty="0">
                <a:solidFill>
                  <a:schemeClr val="tx1"/>
                </a:solidFill>
              </a:rPr>
              <a:t>3- AUX BAT- Using For Aux Battery Charging Through DC Convertor Output(12V) Diode Max Rating 10Amp.</a:t>
            </a:r>
          </a:p>
        </p:txBody>
      </p:sp>
    </p:spTree>
    <p:extLst>
      <p:ext uri="{BB962C8B-B14F-4D97-AF65-F5344CB8AC3E}">
        <p14:creationId xmlns:p14="http://schemas.microsoft.com/office/powerpoint/2010/main" val="1080201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7524" y="101538"/>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VCU &amp; MCU Connection</a:t>
            </a:r>
          </a:p>
        </p:txBody>
      </p:sp>
      <p:sp>
        <p:nvSpPr>
          <p:cNvPr id="5" name="Rectangle 4"/>
          <p:cNvSpPr/>
          <p:nvPr/>
        </p:nvSpPr>
        <p:spPr>
          <a:xfrm>
            <a:off x="1134533" y="1116530"/>
            <a:ext cx="3776134" cy="50725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tx1"/>
              </a:solidFill>
            </a:endParaRPr>
          </a:p>
          <a:p>
            <a:endParaRPr lang="en-US" sz="2400" b="1" dirty="0">
              <a:solidFill>
                <a:schemeClr val="tx1"/>
              </a:solidFill>
            </a:endParaRPr>
          </a:p>
          <a:p>
            <a:r>
              <a:rPr lang="en-US" sz="2400" b="1" dirty="0">
                <a:solidFill>
                  <a:schemeClr val="tx1"/>
                </a:solidFill>
              </a:rPr>
              <a:t>MCU:- </a:t>
            </a:r>
          </a:p>
          <a:p>
            <a:r>
              <a:rPr lang="en-US" sz="1600" dirty="0">
                <a:solidFill>
                  <a:schemeClr val="tx1"/>
                </a:solidFill>
              </a:rPr>
              <a:t>1- From Ignition (12V ) Operated</a:t>
            </a:r>
          </a:p>
          <a:p>
            <a:r>
              <a:rPr lang="en-US" sz="1600" dirty="0">
                <a:solidFill>
                  <a:schemeClr val="tx1"/>
                </a:solidFill>
              </a:rPr>
              <a:t>7- XGND (Ground)  to Encoder Pin no 1.</a:t>
            </a:r>
          </a:p>
          <a:p>
            <a:r>
              <a:rPr lang="en-US" sz="1600" dirty="0">
                <a:solidFill>
                  <a:schemeClr val="tx1"/>
                </a:solidFill>
              </a:rPr>
              <a:t>8- XGND (Ground) to Encoder Pin no 7.</a:t>
            </a:r>
          </a:p>
          <a:p>
            <a:r>
              <a:rPr lang="en-US" sz="1600" dirty="0">
                <a:solidFill>
                  <a:schemeClr val="tx1"/>
                </a:solidFill>
              </a:rPr>
              <a:t>10- From Ignition (12V) Operated </a:t>
            </a:r>
          </a:p>
          <a:p>
            <a:r>
              <a:rPr lang="en-US" sz="1600" dirty="0">
                <a:solidFill>
                  <a:schemeClr val="tx1"/>
                </a:solidFill>
              </a:rPr>
              <a:t>11- Can High </a:t>
            </a:r>
          </a:p>
          <a:p>
            <a:r>
              <a:rPr lang="en-US" sz="1600" dirty="0">
                <a:solidFill>
                  <a:schemeClr val="tx1"/>
                </a:solidFill>
              </a:rPr>
              <a:t>12- Can Low</a:t>
            </a:r>
          </a:p>
          <a:p>
            <a:r>
              <a:rPr lang="en-US" sz="1600" dirty="0">
                <a:solidFill>
                  <a:schemeClr val="tx1"/>
                </a:solidFill>
              </a:rPr>
              <a:t>15- Cos N to Encoder Pin no 4.</a:t>
            </a:r>
          </a:p>
          <a:p>
            <a:r>
              <a:rPr lang="en-US" sz="1600" dirty="0">
                <a:solidFill>
                  <a:schemeClr val="tx1"/>
                </a:solidFill>
              </a:rPr>
              <a:t>16- Cos P to Encoder Pin no 3.</a:t>
            </a:r>
          </a:p>
          <a:p>
            <a:r>
              <a:rPr lang="en-US" sz="1600" dirty="0">
                <a:solidFill>
                  <a:schemeClr val="tx1"/>
                </a:solidFill>
              </a:rPr>
              <a:t>17- Sin P to Encoder Pin no 5.</a:t>
            </a:r>
          </a:p>
          <a:p>
            <a:r>
              <a:rPr lang="en-US" sz="1600" dirty="0">
                <a:solidFill>
                  <a:schemeClr val="tx1"/>
                </a:solidFill>
              </a:rPr>
              <a:t>18- Sin N to Encoder Pin no 6.</a:t>
            </a:r>
          </a:p>
          <a:p>
            <a:r>
              <a:rPr lang="en-US" sz="1600" dirty="0">
                <a:solidFill>
                  <a:schemeClr val="tx1"/>
                </a:solidFill>
              </a:rPr>
              <a:t>19- XDRP (5V From MCU To Encoder) to Encoder Pin no 2.</a:t>
            </a:r>
          </a:p>
          <a:p>
            <a:r>
              <a:rPr lang="en-US" sz="1600" dirty="0">
                <a:solidFill>
                  <a:schemeClr val="tx1"/>
                </a:solidFill>
              </a:rPr>
              <a:t>20- Motor Temperature to Encoder Pin       no 8.</a:t>
            </a:r>
          </a:p>
          <a:p>
            <a:endParaRPr lang="en-US" sz="1600" dirty="0">
              <a:solidFill>
                <a:schemeClr val="tx1"/>
              </a:solidFill>
            </a:endParaRPr>
          </a:p>
          <a:p>
            <a:r>
              <a:rPr lang="en-US" sz="1600" dirty="0">
                <a:solidFill>
                  <a:schemeClr val="tx1"/>
                </a:solidFill>
              </a:rPr>
              <a:t>Note:- </a:t>
            </a:r>
          </a:p>
          <a:p>
            <a:r>
              <a:rPr lang="en-US" sz="1600" dirty="0">
                <a:solidFill>
                  <a:schemeClr val="tx1"/>
                </a:solidFill>
              </a:rPr>
              <a:t>Pin No 15,16,17,18,19,20,7,8 Belongs to MOTOR Encoder. These Wire Goes to MOTOR Encoder.</a:t>
            </a:r>
          </a:p>
          <a:p>
            <a:r>
              <a:rPr lang="en-US" sz="1600" dirty="0">
                <a:solidFill>
                  <a:schemeClr val="tx1"/>
                </a:solidFill>
              </a:rPr>
              <a:t> </a:t>
            </a:r>
            <a:r>
              <a:rPr lang="en-US" sz="2400" b="1" dirty="0">
                <a:solidFill>
                  <a:schemeClr val="tx1"/>
                </a:solidFill>
              </a:rPr>
              <a:t> </a:t>
            </a:r>
          </a:p>
          <a:p>
            <a:endParaRPr lang="en-US" sz="2400" b="1" dirty="0">
              <a:solidFill>
                <a:schemeClr val="tx1"/>
              </a:solidFill>
            </a:endParaRPr>
          </a:p>
        </p:txBody>
      </p:sp>
      <p:sp>
        <p:nvSpPr>
          <p:cNvPr id="6" name="Rectangle 5"/>
          <p:cNvSpPr/>
          <p:nvPr/>
        </p:nvSpPr>
        <p:spPr>
          <a:xfrm>
            <a:off x="6243943" y="1116531"/>
            <a:ext cx="3776134" cy="50725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VCU:- </a:t>
            </a:r>
          </a:p>
          <a:p>
            <a:r>
              <a:rPr lang="en-US" sz="1600" dirty="0">
                <a:solidFill>
                  <a:schemeClr val="tx1"/>
                </a:solidFill>
              </a:rPr>
              <a:t>1- Reverse Mode </a:t>
            </a:r>
          </a:p>
          <a:p>
            <a:r>
              <a:rPr lang="en-US" sz="1600" dirty="0">
                <a:solidFill>
                  <a:schemeClr val="tx1"/>
                </a:solidFill>
              </a:rPr>
              <a:t>2- Throttle First Signal </a:t>
            </a:r>
          </a:p>
          <a:p>
            <a:r>
              <a:rPr lang="en-US" sz="1600" dirty="0">
                <a:solidFill>
                  <a:schemeClr val="tx1"/>
                </a:solidFill>
              </a:rPr>
              <a:t>3- Eco Mode</a:t>
            </a:r>
          </a:p>
          <a:p>
            <a:r>
              <a:rPr lang="en-US" sz="1600" dirty="0">
                <a:solidFill>
                  <a:schemeClr val="tx1"/>
                </a:solidFill>
              </a:rPr>
              <a:t>4- Ground From Controller to Regen Relay</a:t>
            </a:r>
          </a:p>
          <a:p>
            <a:r>
              <a:rPr lang="en-US" sz="1600" dirty="0">
                <a:solidFill>
                  <a:schemeClr val="tx1"/>
                </a:solidFill>
              </a:rPr>
              <a:t>6- Neutral Mode </a:t>
            </a:r>
          </a:p>
          <a:p>
            <a:r>
              <a:rPr lang="en-US" sz="1600" dirty="0">
                <a:solidFill>
                  <a:schemeClr val="tx1"/>
                </a:solidFill>
              </a:rPr>
              <a:t>8-  Boost Mode</a:t>
            </a:r>
          </a:p>
          <a:p>
            <a:r>
              <a:rPr lang="en-US" sz="1600" dirty="0">
                <a:solidFill>
                  <a:schemeClr val="tx1"/>
                </a:solidFill>
              </a:rPr>
              <a:t>9- XGND (Ground From Controller)</a:t>
            </a:r>
          </a:p>
          <a:p>
            <a:r>
              <a:rPr lang="en-US" sz="1600" dirty="0">
                <a:solidFill>
                  <a:schemeClr val="tx1"/>
                </a:solidFill>
              </a:rPr>
              <a:t>10- XDRP (5 V From Controller)</a:t>
            </a:r>
          </a:p>
          <a:p>
            <a:r>
              <a:rPr lang="en-US" sz="1600" dirty="0">
                <a:solidFill>
                  <a:schemeClr val="tx1"/>
                </a:solidFill>
              </a:rPr>
              <a:t>11- 2</a:t>
            </a:r>
            <a:r>
              <a:rPr lang="en-US" sz="1600" baseline="30000" dirty="0">
                <a:solidFill>
                  <a:schemeClr val="tx1"/>
                </a:solidFill>
              </a:rPr>
              <a:t>nd</a:t>
            </a:r>
            <a:r>
              <a:rPr lang="en-US" sz="1600" dirty="0">
                <a:solidFill>
                  <a:schemeClr val="tx1"/>
                </a:solidFill>
              </a:rPr>
              <a:t> Throttle Signal </a:t>
            </a:r>
          </a:p>
          <a:p>
            <a:r>
              <a:rPr lang="en-US" sz="1600" dirty="0">
                <a:solidFill>
                  <a:schemeClr val="tx1"/>
                </a:solidFill>
              </a:rPr>
              <a:t>12 – Gradient Mode</a:t>
            </a:r>
          </a:p>
          <a:p>
            <a:r>
              <a:rPr lang="en-US" sz="1600" dirty="0">
                <a:solidFill>
                  <a:schemeClr val="tx1"/>
                </a:solidFill>
              </a:rPr>
              <a:t>14 – Brake Pot Signal</a:t>
            </a:r>
          </a:p>
          <a:p>
            <a:endParaRPr lang="en-US" sz="1600" dirty="0">
              <a:solidFill>
                <a:schemeClr val="tx1"/>
              </a:solidFill>
            </a:endParaRPr>
          </a:p>
          <a:p>
            <a:r>
              <a:rPr lang="en-US" sz="1600" dirty="0">
                <a:solidFill>
                  <a:schemeClr val="tx1"/>
                </a:solidFill>
              </a:rPr>
              <a:t>Note :- VCU &amp; MCU Connector Pin Position as Per Printed over Connector. For Encoder Pin Position Counting From Right to Left Side </a:t>
            </a:r>
          </a:p>
          <a:p>
            <a:endParaRPr lang="en-US" sz="2400" b="1" dirty="0">
              <a:solidFill>
                <a:schemeClr val="tx1"/>
              </a:solidFill>
            </a:endParaRPr>
          </a:p>
          <a:p>
            <a:endParaRPr lang="en-US" sz="2400" b="1" dirty="0">
              <a:solidFill>
                <a:schemeClr val="tx1"/>
              </a:solidFill>
            </a:endParaRPr>
          </a:p>
        </p:txBody>
      </p:sp>
    </p:spTree>
    <p:extLst>
      <p:ext uri="{BB962C8B-B14F-4D97-AF65-F5344CB8AC3E}">
        <p14:creationId xmlns:p14="http://schemas.microsoft.com/office/powerpoint/2010/main" val="312933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001301-2A48-3C4A-9FDB-E04212FBACAF}"/>
              </a:ext>
            </a:extLst>
          </p:cNvPr>
          <p:cNvSpPr/>
          <p:nvPr/>
        </p:nvSpPr>
        <p:spPr>
          <a:xfrm>
            <a:off x="4033082" y="407614"/>
            <a:ext cx="2840330" cy="506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Basic Relay Function</a:t>
            </a:r>
          </a:p>
        </p:txBody>
      </p:sp>
      <p:sp>
        <p:nvSpPr>
          <p:cNvPr id="5" name="Rectangle 4">
            <a:extLst>
              <a:ext uri="{FF2B5EF4-FFF2-40B4-BE49-F238E27FC236}">
                <a16:creationId xmlns:a16="http://schemas.microsoft.com/office/drawing/2014/main" id="{5207BCD8-CFE2-DC9F-79C7-F2EB5CAFABC1}"/>
              </a:ext>
            </a:extLst>
          </p:cNvPr>
          <p:cNvSpPr/>
          <p:nvPr/>
        </p:nvSpPr>
        <p:spPr>
          <a:xfrm>
            <a:off x="1452555" y="1649075"/>
            <a:ext cx="8451733" cy="3282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Pin No 85 – Relay Coil Ground</a:t>
            </a:r>
          </a:p>
          <a:p>
            <a:r>
              <a:rPr lang="en-US" sz="2400" b="1" dirty="0">
                <a:solidFill>
                  <a:schemeClr val="tx1"/>
                </a:solidFill>
              </a:rPr>
              <a:t>Pin No 86 – Relay Coil Power</a:t>
            </a:r>
          </a:p>
          <a:p>
            <a:r>
              <a:rPr lang="en-US" sz="2400" b="1" dirty="0">
                <a:solidFill>
                  <a:schemeClr val="tx1"/>
                </a:solidFill>
              </a:rPr>
              <a:t>1- Pin No 87a &amp; 30 Normally Closed if Coil Have No Power</a:t>
            </a:r>
          </a:p>
          <a:p>
            <a:r>
              <a:rPr lang="en-US" sz="2400" b="1" dirty="0">
                <a:solidFill>
                  <a:schemeClr val="tx1"/>
                </a:solidFill>
              </a:rPr>
              <a:t>2- Pin No 87 &amp; 30 Normally Open if Coil have No Power</a:t>
            </a:r>
          </a:p>
          <a:p>
            <a:r>
              <a:rPr lang="en-US" sz="2400" b="1" dirty="0">
                <a:solidFill>
                  <a:schemeClr val="tx1"/>
                </a:solidFill>
              </a:rPr>
              <a:t>3- Pin No 87a &amp; 30 Normally Open if Coil have Power</a:t>
            </a:r>
          </a:p>
          <a:p>
            <a:r>
              <a:rPr lang="en-US" sz="2400" b="1" dirty="0">
                <a:solidFill>
                  <a:schemeClr val="tx1"/>
                </a:solidFill>
              </a:rPr>
              <a:t>4- Pin No 87 &amp; 30 Normally Close if Coil have Power.</a:t>
            </a:r>
          </a:p>
        </p:txBody>
      </p:sp>
    </p:spTree>
    <p:extLst>
      <p:ext uri="{BB962C8B-B14F-4D97-AF65-F5344CB8AC3E}">
        <p14:creationId xmlns:p14="http://schemas.microsoft.com/office/powerpoint/2010/main" val="75732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5470" y="1212723"/>
            <a:ext cx="11474245" cy="53158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Relay Aux Battery Charging – 48V Relay For DC Convertor. 48 V Coming on this Relay Via CID &amp; FDCI at Pin no 86. Then Loop to Pin no 30. Ground is Coming From Charging Cutoff Pin no 2. Pin no 30 have output supply From DC Convertor output Via Fuse Box. Pin no 87 is Connected to Aux Battery. In Time of Vehicle Charging, relay is getting on Once Relay is getting on after that DC Convertor 12V Supply goes to Aux Battery, For Aux Battery Charging.</a:t>
            </a:r>
          </a:p>
          <a:p>
            <a:endParaRPr lang="en-US" sz="2000" dirty="0">
              <a:solidFill>
                <a:schemeClr val="tx1"/>
              </a:solidFill>
            </a:endParaRPr>
          </a:p>
          <a:p>
            <a:r>
              <a:rPr lang="en-US" sz="2000" dirty="0">
                <a:solidFill>
                  <a:schemeClr val="tx1"/>
                </a:solidFill>
              </a:rPr>
              <a:t>2- RDCO – 12V Operated Relay. Relay Pin 86 have 12 Supply after ignition switch pin no 2. Pin no 85 is connected to Cluster relay pin no 2. Pin no 30 have 12v Supply from DC Convertor Output. Pin no 87a is connected to Cluster relay at pin no 87a. Pin no 87 is connected to 12V Component and Aux Battery Charging   Diode.</a:t>
            </a:r>
          </a:p>
          <a:p>
            <a:endParaRPr lang="en-US" sz="2000" dirty="0">
              <a:solidFill>
                <a:schemeClr val="tx1"/>
              </a:solidFill>
            </a:endParaRPr>
          </a:p>
          <a:p>
            <a:r>
              <a:rPr lang="en-US" sz="2000" dirty="0">
                <a:solidFill>
                  <a:schemeClr val="tx1"/>
                </a:solidFill>
              </a:rPr>
              <a:t>3- RR-12V Operated Relay For Regen activation. 12V Coming From ignition Switch(Pin no 2) at Pin no 86 of Relay. Ground Coming From VCU Pin no 4 and Connected in 85 No in Relay. 86 to 30 Loop. When Regen is Activated that Time Ground is Coming on Relay then Relay is Activated after relay activation 12 V From Pin no 87 going to 48V12V Connector at pin no 6. After that 12V is going to Brake light.</a:t>
            </a:r>
          </a:p>
          <a:p>
            <a:endParaRPr lang="en-US" sz="2000" dirty="0">
              <a:solidFill>
                <a:schemeClr val="tx1"/>
              </a:solidFill>
            </a:endParaRPr>
          </a:p>
          <a:p>
            <a:r>
              <a:rPr lang="en-US" sz="2000" dirty="0">
                <a:solidFill>
                  <a:schemeClr val="tx1"/>
                </a:solidFill>
              </a:rPr>
              <a:t>	</a:t>
            </a:r>
          </a:p>
        </p:txBody>
      </p:sp>
      <p:sp>
        <p:nvSpPr>
          <p:cNvPr id="8" name="Rectangle 7"/>
          <p:cNvSpPr/>
          <p:nvPr/>
        </p:nvSpPr>
        <p:spPr>
          <a:xfrm>
            <a:off x="4065257" y="329381"/>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Relay Working</a:t>
            </a:r>
          </a:p>
        </p:txBody>
      </p:sp>
    </p:spTree>
    <p:extLst>
      <p:ext uri="{BB962C8B-B14F-4D97-AF65-F5344CB8AC3E}">
        <p14:creationId xmlns:p14="http://schemas.microsoft.com/office/powerpoint/2010/main" val="265216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470" y="0"/>
            <a:ext cx="11474245" cy="65286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a:p>
            <a:r>
              <a:rPr lang="en-US" sz="2000" dirty="0">
                <a:solidFill>
                  <a:schemeClr val="tx1"/>
                </a:solidFill>
              </a:rPr>
              <a:t>4- R48VBatt- 12V Operated ,48V Battery Ignition Relay. Batt6W Pin no 1 &amp; 3 Connected to Relay respectively Pin no 87 &amp; 30. Ground For Pin no 85 Coming From Cluster Delay Pin no 1. When we turn on the ignition , 12V Coming (From Pin no 3) to 48V Batt relay at Pin no 86. When relay goes on that time Battery ignition wire got Short and battery is getting ON.</a:t>
            </a:r>
          </a:p>
          <a:p>
            <a:endParaRPr lang="en-US" sz="2000" dirty="0">
              <a:solidFill>
                <a:schemeClr val="tx1"/>
              </a:solidFill>
            </a:endParaRPr>
          </a:p>
          <a:p>
            <a:r>
              <a:rPr lang="en-US" sz="2000" dirty="0">
                <a:solidFill>
                  <a:schemeClr val="tx1"/>
                </a:solidFill>
              </a:rPr>
              <a:t>5- MCU Relay – 12V Operated Relay For MCU Ignition. 2 Different function works on this relay.</a:t>
            </a:r>
          </a:p>
          <a:p>
            <a:r>
              <a:rPr lang="en-US" sz="2000" dirty="0">
                <a:solidFill>
                  <a:schemeClr val="tx1"/>
                </a:solidFill>
              </a:rPr>
              <a:t>1- 12V Supply on pin no 86 Coming From Ignition Switch from pin no 2 . Then loop to pin no 30. When we turn on Ignition relay is not getting on but 12V is directly going to Pin no 87a then MCU via Fuse Box. In this Condition MCU Relay pin no 85 have no ground so relay coil is not getting on.</a:t>
            </a:r>
          </a:p>
          <a:p>
            <a:r>
              <a:rPr lang="en-US" sz="2000" dirty="0">
                <a:solidFill>
                  <a:schemeClr val="tx1"/>
                </a:solidFill>
              </a:rPr>
              <a:t>If Some one give Immobilization Command through IOT that Pin no 85 at relay have ground supply so that relay is going to activate a MCU Getting Offline.  Connected to Telematics Pin no 4 (For Power Train)</a:t>
            </a:r>
          </a:p>
          <a:p>
            <a:r>
              <a:rPr lang="en-US" sz="2000" dirty="0">
                <a:solidFill>
                  <a:schemeClr val="tx1"/>
                </a:solidFill>
              </a:rPr>
              <a:t>2- When we put our Vehicle into Charging that time Pin no 85 at Relay – Connected to Charging Cutoff at Pin no 2 ( For Power Train Cutoff While Charging Main Battery). So if any case if any one turn on the </a:t>
            </a:r>
            <a:r>
              <a:rPr lang="en-US" sz="2000" dirty="0" err="1">
                <a:solidFill>
                  <a:schemeClr val="tx1"/>
                </a:solidFill>
              </a:rPr>
              <a:t>Vheicle</a:t>
            </a:r>
            <a:r>
              <a:rPr lang="en-US" sz="2000" dirty="0">
                <a:solidFill>
                  <a:schemeClr val="tx1"/>
                </a:solidFill>
              </a:rPr>
              <a:t> during Charging MCU is not getting on.</a:t>
            </a:r>
          </a:p>
          <a:p>
            <a:r>
              <a:rPr lang="en-US" sz="2000" dirty="0">
                <a:solidFill>
                  <a:schemeClr val="tx1"/>
                </a:solidFill>
              </a:rPr>
              <a:t>6- Cluster Relay – 12V Operated Relay For Cluster. 2 Different Function Work on this Relay .</a:t>
            </a:r>
          </a:p>
          <a:p>
            <a:pPr marL="514350" indent="-514350">
              <a:buAutoNum type="romanUcParenBoth"/>
            </a:pPr>
            <a:r>
              <a:rPr lang="en-US" sz="2000" dirty="0">
                <a:solidFill>
                  <a:schemeClr val="tx1"/>
                </a:solidFill>
              </a:rPr>
              <a:t>– In Case of Vehicle Ignition On- When we turn on Ignition that time 12V Comes from pin no 3 to  Pin no 86 at relay From ignition Switch . Pin no 86 &amp; 87 is short so 12V Jumps from Pin no 86 to Pin no 87. Also pin no 85 is connected to common Ground. After Receiving 12V From Ignition Switch 12V goes to Cluster through Pin no 30. </a:t>
            </a:r>
          </a:p>
          <a:p>
            <a:pPr marL="514350" indent="-514350">
              <a:buAutoNum type="romanUcParenBoth"/>
            </a:pPr>
            <a:r>
              <a:rPr lang="en-US" sz="2000" dirty="0">
                <a:solidFill>
                  <a:schemeClr val="tx1"/>
                </a:solidFill>
              </a:rPr>
              <a:t>-  In Case Of Vehicle Charging. 12V Comes in Pin no 87a From DC Convertor output relay pin no 87a. Than 12V jumps to Pin no 30. And cluster gets On.</a:t>
            </a:r>
          </a:p>
          <a:p>
            <a:endParaRPr lang="en-US" sz="2000" dirty="0">
              <a:solidFill>
                <a:schemeClr val="tx1"/>
              </a:solidFill>
            </a:endParaRPr>
          </a:p>
        </p:txBody>
      </p:sp>
    </p:spTree>
    <p:extLst>
      <p:ext uri="{BB962C8B-B14F-4D97-AF65-F5344CB8AC3E}">
        <p14:creationId xmlns:p14="http://schemas.microsoft.com/office/powerpoint/2010/main" val="1040096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7070F2-E32B-3CEB-C682-891D1EE974D4}"/>
              </a:ext>
            </a:extLst>
          </p:cNvPr>
          <p:cNvSpPr/>
          <p:nvPr/>
        </p:nvSpPr>
        <p:spPr>
          <a:xfrm>
            <a:off x="349321" y="164387"/>
            <a:ext cx="11465960" cy="60246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r>
              <a:rPr lang="en-US" sz="2400" b="1" dirty="0">
                <a:solidFill>
                  <a:schemeClr val="tx1"/>
                </a:solidFill>
              </a:rPr>
              <a:t>Notes:- </a:t>
            </a:r>
          </a:p>
          <a:p>
            <a:r>
              <a:rPr lang="en-US" sz="1600" dirty="0">
                <a:solidFill>
                  <a:schemeClr val="tx1"/>
                </a:solidFill>
              </a:rPr>
              <a:t>1- There are 2 Step in Ignition Key, When we turn on Key That time Pin no 1 &amp; Pin no 3 going to Short. When we turn on the Key that time Pin no 1, 2 &amp; 3 get Short.</a:t>
            </a:r>
          </a:p>
          <a:p>
            <a:r>
              <a:rPr lang="en-US" sz="1600" dirty="0">
                <a:solidFill>
                  <a:schemeClr val="tx1"/>
                </a:solidFill>
              </a:rPr>
              <a:t>2- 120 Ohm Can Termination Available in Cluster and MCU. Battery don’t have any 120 Ohm Termination. Also, in Vehicle architecture all CAN included Cluster, MCU &amp; Battery are parallel Connected. So, When we check CAN Termination along with the all Component Connected, we got 60-ohm termination. Charger don’t have any Can Termination.</a:t>
            </a:r>
          </a:p>
          <a:p>
            <a:r>
              <a:rPr lang="en-US" sz="1600" dirty="0">
                <a:solidFill>
                  <a:schemeClr val="tx1"/>
                </a:solidFill>
              </a:rPr>
              <a:t>3- If We are Charging our 48V Main Battery Pack without Connect to the Vehicle that time we need to Add 120 Ohm Resistance in Battery Can Line.</a:t>
            </a:r>
          </a:p>
          <a:p>
            <a:r>
              <a:rPr lang="en-US" sz="1600" dirty="0">
                <a:solidFill>
                  <a:schemeClr val="tx1"/>
                </a:solidFill>
              </a:rPr>
              <a:t>4- 120 ohm Can Resistance required if We Charge our main battery without connected to the Vehicle. Also Please ensure Vehicle can and Charger Can are Parallel Connected.</a:t>
            </a:r>
          </a:p>
          <a:p>
            <a:r>
              <a:rPr lang="en-US" sz="1600" dirty="0">
                <a:solidFill>
                  <a:schemeClr val="tx1"/>
                </a:solidFill>
              </a:rPr>
              <a:t>5- If we are Charging our 48V Main Battery in Vehicle that time 60 Ohm Resistance comes in can line. Also, all can lines are Parallelly connected.</a:t>
            </a:r>
          </a:p>
          <a:p>
            <a:r>
              <a:rPr lang="en-US" sz="1600" dirty="0">
                <a:solidFill>
                  <a:schemeClr val="tx1"/>
                </a:solidFill>
              </a:rPr>
              <a:t>6- For Matel Odometer Saving, Please Ensure</a:t>
            </a:r>
          </a:p>
          <a:p>
            <a:r>
              <a:rPr lang="en-US" sz="1600" dirty="0">
                <a:solidFill>
                  <a:schemeClr val="tx1"/>
                </a:solidFill>
              </a:rPr>
              <a:t>When we turn on 1st Step – 48V Main Battery need to ON also MCU Should not be turn on in 1</a:t>
            </a:r>
            <a:r>
              <a:rPr lang="en-US" sz="1600" baseline="30000" dirty="0">
                <a:solidFill>
                  <a:schemeClr val="tx1"/>
                </a:solidFill>
              </a:rPr>
              <a:t>st</a:t>
            </a:r>
            <a:r>
              <a:rPr lang="en-US" sz="1600" dirty="0">
                <a:solidFill>
                  <a:schemeClr val="tx1"/>
                </a:solidFill>
              </a:rPr>
              <a:t> Step.</a:t>
            </a:r>
          </a:p>
          <a:p>
            <a:r>
              <a:rPr lang="en-US" sz="1600" dirty="0">
                <a:solidFill>
                  <a:schemeClr val="tx1"/>
                </a:solidFill>
              </a:rPr>
              <a:t>When we turn on 2</a:t>
            </a:r>
            <a:r>
              <a:rPr lang="en-US" sz="1600" baseline="30000" dirty="0">
                <a:solidFill>
                  <a:schemeClr val="tx1"/>
                </a:solidFill>
              </a:rPr>
              <a:t>nd</a:t>
            </a:r>
            <a:r>
              <a:rPr lang="en-US" sz="1600" dirty="0">
                <a:solidFill>
                  <a:schemeClr val="tx1"/>
                </a:solidFill>
              </a:rPr>
              <a:t> step – 48V main Battery and MCU need to ON.</a:t>
            </a:r>
          </a:p>
          <a:p>
            <a:r>
              <a:rPr lang="en-US" sz="1600" dirty="0">
                <a:solidFill>
                  <a:schemeClr val="tx1"/>
                </a:solidFill>
              </a:rPr>
              <a:t>If this Function Miss match or Battery or MCU are getting on same time Odometer reading is not going to Save.</a:t>
            </a:r>
          </a:p>
          <a:p>
            <a:r>
              <a:rPr lang="en-US" sz="1600" dirty="0">
                <a:solidFill>
                  <a:schemeClr val="tx1"/>
                </a:solidFill>
              </a:rPr>
              <a:t> Ignition Switch include 2 step. </a:t>
            </a:r>
          </a:p>
          <a:p>
            <a:r>
              <a:rPr lang="en-US" sz="1600" dirty="0">
                <a:solidFill>
                  <a:schemeClr val="tx1"/>
                </a:solidFill>
              </a:rPr>
              <a:t>For Checking Purpose Do one Thing Turn on key 1 step than check, only battery should be on. And when we do 2</a:t>
            </a:r>
            <a:r>
              <a:rPr lang="en-US" sz="1600" baseline="30000" dirty="0">
                <a:solidFill>
                  <a:schemeClr val="tx1"/>
                </a:solidFill>
              </a:rPr>
              <a:t>nd</a:t>
            </a:r>
            <a:r>
              <a:rPr lang="en-US" sz="1600" dirty="0">
                <a:solidFill>
                  <a:schemeClr val="tx1"/>
                </a:solidFill>
              </a:rPr>
              <a:t> step that time MCU need to be ON. If Both are getting On at the same time, also check ignition switch pin no 2 &amp; pin 3 have supply or not. It Pin no 2 &amp; 3 Both have supply. Means may be that MCU relay creating issue so replace the relay and Check again.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2400" b="1" dirty="0">
              <a:solidFill>
                <a:schemeClr val="tx1"/>
              </a:solidFill>
            </a:endParaRPr>
          </a:p>
          <a:p>
            <a:endParaRPr lang="en-US" sz="2400" b="1" dirty="0">
              <a:solidFill>
                <a:schemeClr val="tx1"/>
              </a:solidFill>
            </a:endParaRPr>
          </a:p>
        </p:txBody>
      </p:sp>
    </p:spTree>
    <p:extLst>
      <p:ext uri="{BB962C8B-B14F-4D97-AF65-F5344CB8AC3E}">
        <p14:creationId xmlns:p14="http://schemas.microsoft.com/office/powerpoint/2010/main" val="265332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2CA8A6-054C-D80D-CF6E-C05B17402A1C}"/>
              </a:ext>
            </a:extLst>
          </p:cNvPr>
          <p:cNvSpPr/>
          <p:nvPr/>
        </p:nvSpPr>
        <p:spPr>
          <a:xfrm>
            <a:off x="30823" y="41098"/>
            <a:ext cx="12109807" cy="67244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300000"/>
              </a:lnSpc>
            </a:pPr>
            <a:r>
              <a:rPr lang="en-US" b="1" dirty="0">
                <a:solidFill>
                  <a:schemeClr val="tx1"/>
                </a:solidFill>
              </a:rPr>
              <a:t>Matel Power Train Vehicle Start Sequence:-</a:t>
            </a:r>
          </a:p>
          <a:p>
            <a:pPr>
              <a:lnSpc>
                <a:spcPct val="300000"/>
              </a:lnSpc>
            </a:pPr>
            <a:r>
              <a:rPr lang="en-US" b="1" dirty="0">
                <a:solidFill>
                  <a:schemeClr val="tx1"/>
                </a:solidFill>
              </a:rPr>
              <a:t>1- Ignition Switch Have 2 Step. In 1</a:t>
            </a:r>
            <a:r>
              <a:rPr lang="en-US" b="1" baseline="30000" dirty="0">
                <a:solidFill>
                  <a:schemeClr val="tx1"/>
                </a:solidFill>
              </a:rPr>
              <a:t>st</a:t>
            </a:r>
            <a:r>
              <a:rPr lang="en-US" b="1" dirty="0">
                <a:solidFill>
                  <a:schemeClr val="tx1"/>
                </a:solidFill>
              </a:rPr>
              <a:t> Step Only Battery is getting on and in 2</a:t>
            </a:r>
            <a:r>
              <a:rPr lang="en-US" b="1" baseline="30000" dirty="0">
                <a:solidFill>
                  <a:schemeClr val="tx1"/>
                </a:solidFill>
              </a:rPr>
              <a:t>nd</a:t>
            </a:r>
            <a:r>
              <a:rPr lang="en-US" b="1" dirty="0">
                <a:solidFill>
                  <a:schemeClr val="tx1"/>
                </a:solidFill>
              </a:rPr>
              <a:t> Step MCU is getting On.</a:t>
            </a:r>
          </a:p>
          <a:p>
            <a:pPr>
              <a:lnSpc>
                <a:spcPct val="300000"/>
              </a:lnSpc>
            </a:pPr>
            <a:r>
              <a:rPr lang="en-US" b="1" dirty="0">
                <a:solidFill>
                  <a:schemeClr val="tx1"/>
                </a:solidFill>
              </a:rPr>
              <a:t>Note:- Aux Battery to Fuse Box input, Fuse Box output to Emergency Switch input, Emergency Switch Output to Ignition Switch Input, Then Battery Relay and MCU relay.</a:t>
            </a:r>
          </a:p>
        </p:txBody>
      </p:sp>
    </p:spTree>
    <p:extLst>
      <p:ext uri="{BB962C8B-B14F-4D97-AF65-F5344CB8AC3E}">
        <p14:creationId xmlns:p14="http://schemas.microsoft.com/office/powerpoint/2010/main" val="350655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555" y="7160"/>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Matel MCU Relay Flow Diagram</a:t>
            </a:r>
          </a:p>
        </p:txBody>
      </p:sp>
      <p:sp>
        <p:nvSpPr>
          <p:cNvPr id="5" name="Rounded Rectangle 4"/>
          <p:cNvSpPr/>
          <p:nvPr/>
        </p:nvSpPr>
        <p:spPr>
          <a:xfrm>
            <a:off x="3490933" y="438129"/>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p>
          <a:p>
            <a:endParaRPr lang="en-US" b="1" dirty="0"/>
          </a:p>
          <a:p>
            <a:endParaRPr lang="en-US" b="1" dirty="0"/>
          </a:p>
          <a:p>
            <a:r>
              <a:rPr lang="en-US" b="1" dirty="0"/>
              <a:t>            30	</a:t>
            </a:r>
          </a:p>
          <a:p>
            <a:endParaRPr lang="en-US" b="1" dirty="0"/>
          </a:p>
          <a:p>
            <a:endParaRPr lang="en-US" b="1" dirty="0"/>
          </a:p>
          <a:p>
            <a:r>
              <a:rPr lang="en-US" b="1" dirty="0"/>
              <a:t>            87</a:t>
            </a:r>
          </a:p>
          <a:p>
            <a:endParaRPr lang="en-US" b="1" dirty="0"/>
          </a:p>
          <a:p>
            <a:endParaRPr lang="en-US" b="1" dirty="0"/>
          </a:p>
          <a:p>
            <a:r>
              <a:rPr lang="en-US" b="1" dirty="0"/>
              <a:t>85       87a      86</a:t>
            </a:r>
          </a:p>
          <a:p>
            <a:endParaRPr lang="en-US" b="1" dirty="0"/>
          </a:p>
          <a:p>
            <a:endParaRPr lang="en-US" b="1" dirty="0"/>
          </a:p>
          <a:p>
            <a:r>
              <a:rPr lang="en-US" b="1" dirty="0"/>
              <a:t>             </a:t>
            </a:r>
          </a:p>
        </p:txBody>
      </p:sp>
      <p:cxnSp>
        <p:nvCxnSpPr>
          <p:cNvPr id="6" name="Straight Connector 5"/>
          <p:cNvCxnSpPr/>
          <p:nvPr/>
        </p:nvCxnSpPr>
        <p:spPr>
          <a:xfrm flipH="1">
            <a:off x="4427771" y="2491295"/>
            <a:ext cx="2962" cy="544407"/>
          </a:xfrm>
          <a:prstGeom prst="line">
            <a:avLst/>
          </a:prstGeom>
          <a:ln w="28575">
            <a:solidFill>
              <a:srgbClr val="8B950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412161" y="3046291"/>
            <a:ext cx="2280292" cy="755"/>
          </a:xfrm>
          <a:prstGeom prst="line">
            <a:avLst/>
          </a:prstGeom>
          <a:ln w="28575">
            <a:solidFill>
              <a:srgbClr val="8B9509"/>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417241" y="208269"/>
            <a:ext cx="10530" cy="23960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412161" y="201914"/>
            <a:ext cx="1316567" cy="6355"/>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76533" y="2311521"/>
            <a:ext cx="91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64683" y="758926"/>
            <a:ext cx="1778995" cy="993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 Ground From:- </a:t>
            </a:r>
          </a:p>
          <a:p>
            <a:pPr algn="ctr"/>
            <a:r>
              <a:rPr lang="en-US" sz="1100" b="1" dirty="0">
                <a:solidFill>
                  <a:schemeClr val="tx1"/>
                </a:solidFill>
              </a:rPr>
              <a:t>1- Telematics Pin No 4 (Violet)</a:t>
            </a:r>
          </a:p>
          <a:p>
            <a:pPr algn="ctr"/>
            <a:r>
              <a:rPr lang="en-US" sz="1100" b="1" dirty="0">
                <a:solidFill>
                  <a:schemeClr val="tx1"/>
                </a:solidFill>
              </a:rPr>
              <a:t>2- Charging Cutoff pin No 2(Pink-Black)</a:t>
            </a:r>
          </a:p>
        </p:txBody>
      </p:sp>
      <p:sp>
        <p:nvSpPr>
          <p:cNvPr id="12" name="Rectangle 11"/>
          <p:cNvSpPr/>
          <p:nvPr/>
        </p:nvSpPr>
        <p:spPr>
          <a:xfrm>
            <a:off x="6692453" y="2817691"/>
            <a:ext cx="1218459"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FMCU</a:t>
            </a:r>
          </a:p>
        </p:txBody>
      </p:sp>
      <p:sp>
        <p:nvSpPr>
          <p:cNvPr id="14" name="Rectangle 13"/>
          <p:cNvSpPr/>
          <p:nvPr/>
        </p:nvSpPr>
        <p:spPr>
          <a:xfrm>
            <a:off x="9983513" y="3328098"/>
            <a:ext cx="915465" cy="4472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TO MCU Pin No 1 &amp; 10 </a:t>
            </a:r>
          </a:p>
        </p:txBody>
      </p:sp>
      <p:sp>
        <p:nvSpPr>
          <p:cNvPr id="15" name="Rectangle 14"/>
          <p:cNvSpPr/>
          <p:nvPr/>
        </p:nvSpPr>
        <p:spPr>
          <a:xfrm>
            <a:off x="4488244" y="2619180"/>
            <a:ext cx="1158604" cy="271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Orange/White</a:t>
            </a:r>
          </a:p>
        </p:txBody>
      </p:sp>
      <p:sp>
        <p:nvSpPr>
          <p:cNvPr id="16" name="Rectangle 15"/>
          <p:cNvSpPr/>
          <p:nvPr/>
        </p:nvSpPr>
        <p:spPr>
          <a:xfrm>
            <a:off x="2223923" y="3092459"/>
            <a:ext cx="1693408" cy="348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MCU Relay(RB3) </a:t>
            </a:r>
          </a:p>
        </p:txBody>
      </p:sp>
      <p:sp>
        <p:nvSpPr>
          <p:cNvPr id="17" name="Rectangle 16"/>
          <p:cNvSpPr/>
          <p:nvPr/>
        </p:nvSpPr>
        <p:spPr>
          <a:xfrm>
            <a:off x="4247325" y="3100254"/>
            <a:ext cx="1785140" cy="20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Output to FMCU</a:t>
            </a:r>
          </a:p>
        </p:txBody>
      </p:sp>
      <p:sp>
        <p:nvSpPr>
          <p:cNvPr id="18" name="Rectangle 17"/>
          <p:cNvSpPr/>
          <p:nvPr/>
        </p:nvSpPr>
        <p:spPr>
          <a:xfrm>
            <a:off x="5769138" y="1199602"/>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Yellow/Red</a:t>
            </a:r>
          </a:p>
        </p:txBody>
      </p:sp>
      <p:cxnSp>
        <p:nvCxnSpPr>
          <p:cNvPr id="22" name="Straight Connector 21"/>
          <p:cNvCxnSpPr/>
          <p:nvPr/>
        </p:nvCxnSpPr>
        <p:spPr>
          <a:xfrm flipH="1">
            <a:off x="5718568" y="214619"/>
            <a:ext cx="10160" cy="206967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40147" y="2284296"/>
            <a:ext cx="478421" cy="1693"/>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718568" y="2284296"/>
            <a:ext cx="1178560"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865480" y="1865196"/>
            <a:ext cx="1218459"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From Ignition Switch Pin No 2 </a:t>
            </a:r>
          </a:p>
        </p:txBody>
      </p:sp>
      <p:sp>
        <p:nvSpPr>
          <p:cNvPr id="36" name="Rectangle 35"/>
          <p:cNvSpPr/>
          <p:nvPr/>
        </p:nvSpPr>
        <p:spPr>
          <a:xfrm>
            <a:off x="6409112" y="3328098"/>
            <a:ext cx="1785140" cy="204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Fuse Box 1Amp</a:t>
            </a:r>
          </a:p>
        </p:txBody>
      </p:sp>
      <p:cxnSp>
        <p:nvCxnSpPr>
          <p:cNvPr id="38" name="Straight Connector 37"/>
          <p:cNvCxnSpPr>
            <a:stCxn id="12" idx="3"/>
          </p:cNvCxnSpPr>
          <p:nvPr/>
        </p:nvCxnSpPr>
        <p:spPr>
          <a:xfrm flipV="1">
            <a:off x="7910912" y="3027236"/>
            <a:ext cx="1927864" cy="1905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832017" y="2801487"/>
            <a:ext cx="1218459"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MCU</a:t>
            </a:r>
          </a:p>
        </p:txBody>
      </p:sp>
      <p:sp>
        <p:nvSpPr>
          <p:cNvPr id="41" name="Rectangle 40"/>
          <p:cNvSpPr/>
          <p:nvPr/>
        </p:nvSpPr>
        <p:spPr>
          <a:xfrm>
            <a:off x="8373375" y="2678989"/>
            <a:ext cx="1158604" cy="271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Orange/White</a:t>
            </a:r>
          </a:p>
        </p:txBody>
      </p:sp>
      <p:cxnSp>
        <p:nvCxnSpPr>
          <p:cNvPr id="43" name="Straight Connector 42"/>
          <p:cNvCxnSpPr/>
          <p:nvPr/>
        </p:nvCxnSpPr>
        <p:spPr>
          <a:xfrm flipH="1" flipV="1">
            <a:off x="2267937" y="1751934"/>
            <a:ext cx="314632" cy="570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128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68962" y="166815"/>
            <a:ext cx="3195484" cy="6439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Cluster Relay </a:t>
            </a:r>
          </a:p>
        </p:txBody>
      </p:sp>
      <p:sp>
        <p:nvSpPr>
          <p:cNvPr id="7" name="Rounded Rectangle 6"/>
          <p:cNvSpPr/>
          <p:nvPr/>
        </p:nvSpPr>
        <p:spPr>
          <a:xfrm>
            <a:off x="3668962" y="1760414"/>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p>
          <a:p>
            <a:endParaRPr lang="en-US" b="1" dirty="0"/>
          </a:p>
          <a:p>
            <a:endParaRPr lang="en-US" b="1" dirty="0"/>
          </a:p>
          <a:p>
            <a:r>
              <a:rPr lang="en-US" b="1" dirty="0"/>
              <a:t>            30	</a:t>
            </a:r>
          </a:p>
          <a:p>
            <a:endParaRPr lang="en-US" b="1" dirty="0"/>
          </a:p>
          <a:p>
            <a:endParaRPr lang="en-US" b="1" dirty="0"/>
          </a:p>
          <a:p>
            <a:r>
              <a:rPr lang="en-US" b="1" dirty="0"/>
              <a:t>            87</a:t>
            </a:r>
          </a:p>
          <a:p>
            <a:endParaRPr lang="en-US" b="1" dirty="0"/>
          </a:p>
          <a:p>
            <a:endParaRPr lang="en-US" b="1" dirty="0"/>
          </a:p>
          <a:p>
            <a:r>
              <a:rPr lang="en-US" b="1" dirty="0"/>
              <a:t>85       87a      86</a:t>
            </a:r>
          </a:p>
          <a:p>
            <a:endParaRPr lang="en-US" b="1" dirty="0"/>
          </a:p>
          <a:p>
            <a:endParaRPr lang="en-US" b="1" dirty="0"/>
          </a:p>
          <a:p>
            <a:r>
              <a:rPr lang="en-US" b="1" dirty="0"/>
              <a:t>             </a:t>
            </a:r>
          </a:p>
        </p:txBody>
      </p:sp>
      <p:cxnSp>
        <p:nvCxnSpPr>
          <p:cNvPr id="8" name="Straight Connector 7"/>
          <p:cNvCxnSpPr>
            <a:cxnSpLocks/>
          </p:cNvCxnSpPr>
          <p:nvPr/>
        </p:nvCxnSpPr>
        <p:spPr>
          <a:xfrm flipV="1">
            <a:off x="4590190" y="3805114"/>
            <a:ext cx="0" cy="552537"/>
          </a:xfrm>
          <a:prstGeom prst="line">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p:cNvCxnSpPr/>
          <p:nvPr/>
        </p:nvCxnSpPr>
        <p:spPr>
          <a:xfrm>
            <a:off x="4590190" y="4368576"/>
            <a:ext cx="2280292" cy="75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595270" y="1530554"/>
            <a:ext cx="10530" cy="23960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90190" y="1530555"/>
            <a:ext cx="3175028" cy="17132"/>
          </a:xfrm>
          <a:prstGeom prst="line">
            <a:avLst/>
          </a:prstGeom>
          <a:ln w="38100"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p:cNvCxnSpPr/>
          <p:nvPr/>
        </p:nvCxnSpPr>
        <p:spPr>
          <a:xfrm>
            <a:off x="2754562" y="3633806"/>
            <a:ext cx="9144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44568" y="2640458"/>
            <a:ext cx="1778995" cy="4029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Common  Ground </a:t>
            </a:r>
          </a:p>
        </p:txBody>
      </p:sp>
      <p:sp>
        <p:nvSpPr>
          <p:cNvPr id="16" name="Rectangle 15"/>
          <p:cNvSpPr/>
          <p:nvPr/>
        </p:nvSpPr>
        <p:spPr>
          <a:xfrm>
            <a:off x="4666273" y="3941465"/>
            <a:ext cx="1158604" cy="2717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a:t>
            </a:r>
          </a:p>
        </p:txBody>
      </p:sp>
      <p:sp>
        <p:nvSpPr>
          <p:cNvPr id="17" name="Rectangle 16"/>
          <p:cNvSpPr/>
          <p:nvPr/>
        </p:nvSpPr>
        <p:spPr>
          <a:xfrm>
            <a:off x="7238995" y="5692407"/>
            <a:ext cx="1939794" cy="513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Cluster Relay</a:t>
            </a:r>
          </a:p>
        </p:txBody>
      </p:sp>
      <p:sp>
        <p:nvSpPr>
          <p:cNvPr id="18" name="Rectangle 17"/>
          <p:cNvSpPr/>
          <p:nvPr/>
        </p:nvSpPr>
        <p:spPr>
          <a:xfrm>
            <a:off x="6904421" y="3941465"/>
            <a:ext cx="2274368" cy="703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b="1" dirty="0">
              <a:solidFill>
                <a:schemeClr val="tx1"/>
              </a:solidFill>
            </a:endParaRPr>
          </a:p>
          <a:p>
            <a:pPr algn="ctr"/>
            <a:endParaRPr lang="en-US" sz="1050" b="1" dirty="0">
              <a:solidFill>
                <a:schemeClr val="tx1"/>
              </a:solidFill>
            </a:endParaRPr>
          </a:p>
          <a:p>
            <a:r>
              <a:rPr lang="en-US" sz="1050" b="1" dirty="0">
                <a:solidFill>
                  <a:schemeClr val="tx1"/>
                </a:solidFill>
              </a:rPr>
              <a:t>DC Convertor 12V Output Relay Pin no 87a Only In time of charging</a:t>
            </a:r>
          </a:p>
          <a:p>
            <a:pPr algn="ctr"/>
            <a:endParaRPr lang="en-US" sz="1050" b="1" dirty="0">
              <a:solidFill>
                <a:schemeClr val="tx1"/>
              </a:solidFill>
            </a:endParaRPr>
          </a:p>
          <a:p>
            <a:pPr algn="ctr"/>
            <a:endParaRPr lang="en-US" sz="1050" b="1" dirty="0">
              <a:solidFill>
                <a:schemeClr val="tx1"/>
              </a:solidFill>
            </a:endParaRPr>
          </a:p>
        </p:txBody>
      </p:sp>
      <p:sp>
        <p:nvSpPr>
          <p:cNvPr id="19" name="Rectangle 18"/>
          <p:cNvSpPr/>
          <p:nvPr/>
        </p:nvSpPr>
        <p:spPr>
          <a:xfrm>
            <a:off x="5625819" y="3232882"/>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Pink/Yellow</a:t>
            </a:r>
          </a:p>
        </p:txBody>
      </p:sp>
      <p:cxnSp>
        <p:nvCxnSpPr>
          <p:cNvPr id="21" name="Straight Connector 20"/>
          <p:cNvCxnSpPr/>
          <p:nvPr/>
        </p:nvCxnSpPr>
        <p:spPr>
          <a:xfrm>
            <a:off x="5418176" y="3606581"/>
            <a:ext cx="478421" cy="1693"/>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96597" y="3606581"/>
            <a:ext cx="117856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075157" y="3176607"/>
            <a:ext cx="1725520"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input From Ignition Switch Pin No 3 </a:t>
            </a:r>
          </a:p>
        </p:txBody>
      </p:sp>
      <p:cxnSp>
        <p:nvCxnSpPr>
          <p:cNvPr id="28" name="Straight Connector 27"/>
          <p:cNvCxnSpPr/>
          <p:nvPr/>
        </p:nvCxnSpPr>
        <p:spPr>
          <a:xfrm flipH="1" flipV="1">
            <a:off x="2445966" y="3074219"/>
            <a:ext cx="314632" cy="5704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937917" y="1386715"/>
            <a:ext cx="1240872"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12V Output to Cluster Meter</a:t>
            </a:r>
          </a:p>
        </p:txBody>
      </p:sp>
      <p:sp>
        <p:nvSpPr>
          <p:cNvPr id="31" name="Rectangle 30"/>
          <p:cNvSpPr/>
          <p:nvPr/>
        </p:nvSpPr>
        <p:spPr>
          <a:xfrm>
            <a:off x="5087110" y="1145644"/>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White/Red</a:t>
            </a:r>
          </a:p>
        </p:txBody>
      </p:sp>
      <p:cxnSp>
        <p:nvCxnSpPr>
          <p:cNvPr id="33" name="Straight Connector 32"/>
          <p:cNvCxnSpPr>
            <a:cxnSpLocks/>
          </p:cNvCxnSpPr>
          <p:nvPr/>
        </p:nvCxnSpPr>
        <p:spPr>
          <a:xfrm flipH="1">
            <a:off x="4726116" y="2782764"/>
            <a:ext cx="692060" cy="0"/>
          </a:xfrm>
          <a:prstGeom prst="line">
            <a:avLst/>
          </a:prstGeom>
          <a:ln w="38100" cap="flat" cmpd="sng" algn="ctr">
            <a:solidFill>
              <a:schemeClr val="accent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p:cNvCxnSpPr/>
          <p:nvPr/>
        </p:nvCxnSpPr>
        <p:spPr>
          <a:xfrm>
            <a:off x="5418176" y="2782764"/>
            <a:ext cx="0" cy="82381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71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95739" y="683752"/>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48 V Battery Ignition Circuit </a:t>
            </a:r>
          </a:p>
        </p:txBody>
      </p:sp>
      <p:sp>
        <p:nvSpPr>
          <p:cNvPr id="6" name="Rounded Rectangle 5"/>
          <p:cNvSpPr/>
          <p:nvPr/>
        </p:nvSpPr>
        <p:spPr>
          <a:xfrm>
            <a:off x="3280833" y="2688162"/>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87</a:t>
            </a:r>
          </a:p>
          <a:p>
            <a:endParaRPr lang="en-US" b="1" dirty="0"/>
          </a:p>
          <a:p>
            <a:endParaRPr lang="en-US" b="1" dirty="0"/>
          </a:p>
          <a:p>
            <a:r>
              <a:rPr lang="en-US" b="1" dirty="0"/>
              <a:t>85       87a      86</a:t>
            </a:r>
          </a:p>
          <a:p>
            <a:endParaRPr lang="en-US" b="1" dirty="0"/>
          </a:p>
          <a:p>
            <a:endParaRPr lang="en-US" b="1" dirty="0"/>
          </a:p>
          <a:p>
            <a:r>
              <a:rPr lang="en-US" b="1" dirty="0"/>
              <a:t>             30</a:t>
            </a:r>
          </a:p>
        </p:txBody>
      </p:sp>
      <p:cxnSp>
        <p:nvCxnSpPr>
          <p:cNvPr id="10" name="Straight Connector 9"/>
          <p:cNvCxnSpPr>
            <a:stCxn id="6" idx="2"/>
          </p:cNvCxnSpPr>
          <p:nvPr/>
        </p:nvCxnSpPr>
        <p:spPr>
          <a:xfrm flipH="1">
            <a:off x="4217671" y="4732862"/>
            <a:ext cx="2962" cy="54440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4215553" y="5263722"/>
            <a:ext cx="4321174" cy="12700"/>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532282" y="2792938"/>
            <a:ext cx="19051" cy="2460624"/>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4220633" y="2030302"/>
            <a:ext cx="0" cy="6477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20633" y="2034112"/>
            <a:ext cx="2755900" cy="266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735233" y="3208862"/>
            <a:ext cx="1308100" cy="762000"/>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Batt 6W</a:t>
            </a:r>
          </a:p>
          <a:p>
            <a:pPr algn="ctr"/>
            <a:r>
              <a:rPr lang="en-US" sz="1400" b="1" dirty="0"/>
              <a:t>TTP-06FN(WS)</a:t>
            </a:r>
          </a:p>
        </p:txBody>
      </p:sp>
      <p:cxnSp>
        <p:nvCxnSpPr>
          <p:cNvPr id="22" name="Straight Connector 21"/>
          <p:cNvCxnSpPr/>
          <p:nvPr/>
        </p:nvCxnSpPr>
        <p:spPr>
          <a:xfrm>
            <a:off x="6976533" y="2060782"/>
            <a:ext cx="0" cy="1143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848603" y="2792937"/>
            <a:ext cx="704849" cy="0"/>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852833" y="2792937"/>
            <a:ext cx="0" cy="415925"/>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488353" y="3714322"/>
            <a:ext cx="914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572723" y="3337378"/>
            <a:ext cx="1507449" cy="3274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Ground From Cluster Delay .1</a:t>
            </a:r>
          </a:p>
        </p:txBody>
      </p:sp>
      <p:sp>
        <p:nvSpPr>
          <p:cNvPr id="43" name="Rectangle 42"/>
          <p:cNvSpPr/>
          <p:nvPr/>
        </p:nvSpPr>
        <p:spPr>
          <a:xfrm>
            <a:off x="5947833" y="4037326"/>
            <a:ext cx="1218459"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From Ignition Switch Pin No 3 </a:t>
            </a:r>
          </a:p>
        </p:txBody>
      </p:sp>
      <p:cxnSp>
        <p:nvCxnSpPr>
          <p:cNvPr id="45" name="Elbow Connector 44"/>
          <p:cNvCxnSpPr/>
          <p:nvPr/>
        </p:nvCxnSpPr>
        <p:spPr>
          <a:xfrm>
            <a:off x="5015653" y="3710512"/>
            <a:ext cx="932180" cy="56007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253564" y="1784768"/>
            <a:ext cx="1020233" cy="223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Red/Yellow</a:t>
            </a:r>
          </a:p>
        </p:txBody>
      </p:sp>
      <p:sp>
        <p:nvSpPr>
          <p:cNvPr id="50" name="Rectangle 49"/>
          <p:cNvSpPr/>
          <p:nvPr/>
        </p:nvSpPr>
        <p:spPr>
          <a:xfrm>
            <a:off x="5713804" y="5338017"/>
            <a:ext cx="843258" cy="224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Pink</a:t>
            </a:r>
          </a:p>
        </p:txBody>
      </p:sp>
      <p:sp>
        <p:nvSpPr>
          <p:cNvPr id="52" name="Rectangle 51"/>
          <p:cNvSpPr/>
          <p:nvPr/>
        </p:nvSpPr>
        <p:spPr>
          <a:xfrm>
            <a:off x="1752600" y="4782392"/>
            <a:ext cx="2125347" cy="3415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R48V Battery Ignition (RB3)</a:t>
            </a:r>
          </a:p>
        </p:txBody>
      </p:sp>
      <p:cxnSp>
        <p:nvCxnSpPr>
          <p:cNvPr id="53" name="Straight Connector 52"/>
          <p:cNvCxnSpPr/>
          <p:nvPr/>
        </p:nvCxnSpPr>
        <p:spPr>
          <a:xfrm flipH="1">
            <a:off x="4217250" y="4732862"/>
            <a:ext cx="2962" cy="544407"/>
          </a:xfrm>
          <a:prstGeom prst="line">
            <a:avLst/>
          </a:prstGeom>
          <a:ln w="28575">
            <a:solidFill>
              <a:srgbClr val="ED3FF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253564" y="3464343"/>
            <a:ext cx="1020233" cy="223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Pink/Yellow</a:t>
            </a:r>
          </a:p>
        </p:txBody>
      </p:sp>
    </p:spTree>
    <p:extLst>
      <p:ext uri="{BB962C8B-B14F-4D97-AF65-F5344CB8AC3E}">
        <p14:creationId xmlns:p14="http://schemas.microsoft.com/office/powerpoint/2010/main" val="310812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0574" y="543546"/>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Regen Relay(RR)</a:t>
            </a:r>
          </a:p>
        </p:txBody>
      </p:sp>
      <p:sp>
        <p:nvSpPr>
          <p:cNvPr id="5" name="Rounded Rectangle 4"/>
          <p:cNvSpPr/>
          <p:nvPr/>
        </p:nvSpPr>
        <p:spPr>
          <a:xfrm>
            <a:off x="4642008" y="2225189"/>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p>
          <a:p>
            <a:endParaRPr lang="en-US" b="1" dirty="0"/>
          </a:p>
          <a:p>
            <a:endParaRPr lang="en-US" b="1" dirty="0"/>
          </a:p>
          <a:p>
            <a:r>
              <a:rPr lang="en-US" b="1" dirty="0"/>
              <a:t>            30	</a:t>
            </a:r>
          </a:p>
          <a:p>
            <a:endParaRPr lang="en-US" b="1" dirty="0"/>
          </a:p>
          <a:p>
            <a:endParaRPr lang="en-US" b="1" dirty="0"/>
          </a:p>
          <a:p>
            <a:r>
              <a:rPr lang="en-US" b="1" dirty="0"/>
              <a:t>            87</a:t>
            </a:r>
          </a:p>
          <a:p>
            <a:endParaRPr lang="en-US" b="1" dirty="0"/>
          </a:p>
          <a:p>
            <a:endParaRPr lang="en-US" b="1" dirty="0"/>
          </a:p>
          <a:p>
            <a:r>
              <a:rPr lang="en-US" b="1" dirty="0"/>
              <a:t>85       87a      86</a:t>
            </a:r>
          </a:p>
          <a:p>
            <a:endParaRPr lang="en-US" b="1" dirty="0"/>
          </a:p>
          <a:p>
            <a:endParaRPr lang="en-US" b="1" dirty="0"/>
          </a:p>
          <a:p>
            <a:r>
              <a:rPr lang="en-US" b="1" dirty="0"/>
              <a:t>             </a:t>
            </a:r>
          </a:p>
        </p:txBody>
      </p:sp>
      <p:cxnSp>
        <p:nvCxnSpPr>
          <p:cNvPr id="6" name="Straight Connector 5"/>
          <p:cNvCxnSpPr/>
          <p:nvPr/>
        </p:nvCxnSpPr>
        <p:spPr>
          <a:xfrm flipV="1">
            <a:off x="5568316" y="1995329"/>
            <a:ext cx="10530" cy="239602"/>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579975" y="1995328"/>
            <a:ext cx="1071622"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29869" y="4098581"/>
            <a:ext cx="12121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43249" y="3877641"/>
            <a:ext cx="1423990" cy="387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Ground From VCU Pin No 4</a:t>
            </a:r>
          </a:p>
        </p:txBody>
      </p:sp>
      <p:sp>
        <p:nvSpPr>
          <p:cNvPr id="10" name="Rectangle 9"/>
          <p:cNvSpPr/>
          <p:nvPr/>
        </p:nvSpPr>
        <p:spPr>
          <a:xfrm>
            <a:off x="4946001" y="4852631"/>
            <a:ext cx="1835586" cy="3484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Regen Relay (RB3) </a:t>
            </a:r>
          </a:p>
        </p:txBody>
      </p:sp>
      <p:sp>
        <p:nvSpPr>
          <p:cNvPr id="11" name="Rectangle 10"/>
          <p:cNvSpPr/>
          <p:nvPr/>
        </p:nvSpPr>
        <p:spPr>
          <a:xfrm>
            <a:off x="6781587" y="3100088"/>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Yellow/Red</a:t>
            </a:r>
          </a:p>
        </p:txBody>
      </p:sp>
      <p:cxnSp>
        <p:nvCxnSpPr>
          <p:cNvPr id="12" name="Straight Connector 11"/>
          <p:cNvCxnSpPr/>
          <p:nvPr/>
        </p:nvCxnSpPr>
        <p:spPr>
          <a:xfrm>
            <a:off x="6391222" y="4071356"/>
            <a:ext cx="478421" cy="1693"/>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69643" y="4071356"/>
            <a:ext cx="229004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859006" y="3518094"/>
            <a:ext cx="1725520"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From Ignition Switch Pin No 2</a:t>
            </a:r>
          </a:p>
        </p:txBody>
      </p:sp>
      <p:sp>
        <p:nvSpPr>
          <p:cNvPr id="16" name="Rectangle 15"/>
          <p:cNvSpPr/>
          <p:nvPr/>
        </p:nvSpPr>
        <p:spPr>
          <a:xfrm>
            <a:off x="6060156" y="1610419"/>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Yellow/Red</a:t>
            </a:r>
          </a:p>
        </p:txBody>
      </p:sp>
      <p:cxnSp>
        <p:nvCxnSpPr>
          <p:cNvPr id="17" name="Straight Arrow Connector 16"/>
          <p:cNvCxnSpPr/>
          <p:nvPr/>
        </p:nvCxnSpPr>
        <p:spPr>
          <a:xfrm flipH="1">
            <a:off x="3715619" y="3247539"/>
            <a:ext cx="16451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880578" y="2865554"/>
            <a:ext cx="1725520" cy="4571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To 48V12V Connector at Pin No 6</a:t>
            </a:r>
          </a:p>
        </p:txBody>
      </p:sp>
      <p:cxnSp>
        <p:nvCxnSpPr>
          <p:cNvPr id="21" name="Straight Connector 20"/>
          <p:cNvCxnSpPr/>
          <p:nvPr/>
        </p:nvCxnSpPr>
        <p:spPr>
          <a:xfrm>
            <a:off x="6651597" y="1995327"/>
            <a:ext cx="0" cy="207602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497228" y="3855165"/>
            <a:ext cx="1023939" cy="2087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Black/Green</a:t>
            </a:r>
          </a:p>
        </p:txBody>
      </p:sp>
      <p:sp>
        <p:nvSpPr>
          <p:cNvPr id="31" name="Rectangle 30"/>
          <p:cNvSpPr/>
          <p:nvPr/>
        </p:nvSpPr>
        <p:spPr>
          <a:xfrm>
            <a:off x="3736087" y="2960325"/>
            <a:ext cx="928440" cy="1722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Green/Yellow</a:t>
            </a:r>
          </a:p>
        </p:txBody>
      </p:sp>
    </p:spTree>
    <p:extLst>
      <p:ext uri="{BB962C8B-B14F-4D97-AF65-F5344CB8AC3E}">
        <p14:creationId xmlns:p14="http://schemas.microsoft.com/office/powerpoint/2010/main" val="396759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2923" y="550274"/>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Relay Aux Battery Charging</a:t>
            </a:r>
          </a:p>
        </p:txBody>
      </p:sp>
      <p:sp>
        <p:nvSpPr>
          <p:cNvPr id="5" name="Rounded Rectangle 4"/>
          <p:cNvSpPr/>
          <p:nvPr/>
        </p:nvSpPr>
        <p:spPr>
          <a:xfrm>
            <a:off x="3490150" y="2101538"/>
            <a:ext cx="1879600" cy="204470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en-US" b="1" dirty="0"/>
              <a:t>             </a:t>
            </a:r>
          </a:p>
          <a:p>
            <a:endParaRPr lang="en-US" b="1" dirty="0"/>
          </a:p>
          <a:p>
            <a:endParaRPr lang="en-US" b="1" dirty="0"/>
          </a:p>
          <a:p>
            <a:r>
              <a:rPr lang="en-US" b="1" dirty="0"/>
              <a:t>            30	</a:t>
            </a:r>
          </a:p>
          <a:p>
            <a:endParaRPr lang="en-US" b="1" dirty="0"/>
          </a:p>
          <a:p>
            <a:endParaRPr lang="en-US" b="1" dirty="0"/>
          </a:p>
          <a:p>
            <a:r>
              <a:rPr lang="en-US" b="1" dirty="0"/>
              <a:t>            87</a:t>
            </a:r>
          </a:p>
          <a:p>
            <a:endParaRPr lang="en-US" b="1" dirty="0"/>
          </a:p>
          <a:p>
            <a:endParaRPr lang="en-US" b="1" dirty="0"/>
          </a:p>
          <a:p>
            <a:r>
              <a:rPr lang="en-US" b="1" dirty="0"/>
              <a:t>85       87a      86</a:t>
            </a:r>
          </a:p>
          <a:p>
            <a:endParaRPr lang="en-US" b="1" dirty="0"/>
          </a:p>
          <a:p>
            <a:endParaRPr lang="en-US" b="1" dirty="0"/>
          </a:p>
          <a:p>
            <a:r>
              <a:rPr lang="en-US" b="1" dirty="0"/>
              <a:t>             </a:t>
            </a:r>
          </a:p>
        </p:txBody>
      </p:sp>
      <p:cxnSp>
        <p:nvCxnSpPr>
          <p:cNvPr id="6" name="Straight Connector 5"/>
          <p:cNvCxnSpPr>
            <a:cxnSpLocks/>
          </p:cNvCxnSpPr>
          <p:nvPr/>
        </p:nvCxnSpPr>
        <p:spPr>
          <a:xfrm flipV="1">
            <a:off x="4416458" y="1694658"/>
            <a:ext cx="0" cy="41662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78011" y="3974930"/>
            <a:ext cx="12121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24964" y="3878073"/>
            <a:ext cx="1534661" cy="4997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Ground From Charging Cutoff Pin no 2</a:t>
            </a:r>
          </a:p>
        </p:txBody>
      </p:sp>
      <p:sp>
        <p:nvSpPr>
          <p:cNvPr id="10" name="Rectangle 9"/>
          <p:cNvSpPr/>
          <p:nvPr/>
        </p:nvSpPr>
        <p:spPr>
          <a:xfrm>
            <a:off x="3534164" y="4376097"/>
            <a:ext cx="1835586" cy="4997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Aux Battery Charging Relay</a:t>
            </a:r>
          </a:p>
        </p:txBody>
      </p:sp>
      <p:sp>
        <p:nvSpPr>
          <p:cNvPr id="11" name="Rectangle 10"/>
          <p:cNvSpPr/>
          <p:nvPr/>
        </p:nvSpPr>
        <p:spPr>
          <a:xfrm>
            <a:off x="6520183" y="3152380"/>
            <a:ext cx="502939" cy="305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Red </a:t>
            </a:r>
          </a:p>
        </p:txBody>
      </p:sp>
      <p:cxnSp>
        <p:nvCxnSpPr>
          <p:cNvPr id="12" name="Straight Connector 11"/>
          <p:cNvCxnSpPr>
            <a:cxnSpLocks/>
          </p:cNvCxnSpPr>
          <p:nvPr/>
        </p:nvCxnSpPr>
        <p:spPr>
          <a:xfrm>
            <a:off x="5188564" y="3947705"/>
            <a:ext cx="110757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520183" y="2055947"/>
            <a:ext cx="1403706" cy="30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Convertor Input Diode IN5408</a:t>
            </a:r>
          </a:p>
        </p:txBody>
      </p:sp>
      <p:sp>
        <p:nvSpPr>
          <p:cNvPr id="15" name="Rectangle 14"/>
          <p:cNvSpPr/>
          <p:nvPr/>
        </p:nvSpPr>
        <p:spPr>
          <a:xfrm>
            <a:off x="3335831" y="1268419"/>
            <a:ext cx="1077419" cy="321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Yellow/Black</a:t>
            </a:r>
          </a:p>
        </p:txBody>
      </p:sp>
      <p:cxnSp>
        <p:nvCxnSpPr>
          <p:cNvPr id="16" name="Straight Arrow Connector 15"/>
          <p:cNvCxnSpPr/>
          <p:nvPr/>
        </p:nvCxnSpPr>
        <p:spPr>
          <a:xfrm flipH="1">
            <a:off x="2563761" y="3123888"/>
            <a:ext cx="164510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34289" y="2797657"/>
            <a:ext cx="1725520" cy="507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To Aux Battery (VIA Fuse Box)(7.5amp) </a:t>
            </a:r>
          </a:p>
        </p:txBody>
      </p:sp>
      <p:sp>
        <p:nvSpPr>
          <p:cNvPr id="19" name="Rectangle 18"/>
          <p:cNvSpPr/>
          <p:nvPr/>
        </p:nvSpPr>
        <p:spPr>
          <a:xfrm>
            <a:off x="2563762" y="3731515"/>
            <a:ext cx="805548" cy="1465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Pink-Black</a:t>
            </a:r>
          </a:p>
        </p:txBody>
      </p:sp>
      <p:sp>
        <p:nvSpPr>
          <p:cNvPr id="20" name="Rectangle 19"/>
          <p:cNvSpPr/>
          <p:nvPr/>
        </p:nvSpPr>
        <p:spPr>
          <a:xfrm>
            <a:off x="2518190" y="2879009"/>
            <a:ext cx="928440" cy="1722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Yellow/Green</a:t>
            </a:r>
          </a:p>
        </p:txBody>
      </p:sp>
      <p:sp>
        <p:nvSpPr>
          <p:cNvPr id="21" name="Rectangle 20"/>
          <p:cNvSpPr/>
          <p:nvPr/>
        </p:nvSpPr>
        <p:spPr>
          <a:xfrm>
            <a:off x="10037052" y="1753131"/>
            <a:ext cx="657580" cy="2311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48V_P</a:t>
            </a:r>
          </a:p>
        </p:txBody>
      </p:sp>
      <p:cxnSp>
        <p:nvCxnSpPr>
          <p:cNvPr id="23" name="Straight Connector 22"/>
          <p:cNvCxnSpPr>
            <a:endCxn id="26" idx="3"/>
          </p:cNvCxnSpPr>
          <p:nvPr/>
        </p:nvCxnSpPr>
        <p:spPr>
          <a:xfrm flipH="1" flipV="1">
            <a:off x="8954419" y="1868694"/>
            <a:ext cx="1065699" cy="9043"/>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Rectangle 25"/>
          <p:cNvSpPr/>
          <p:nvPr/>
        </p:nvSpPr>
        <p:spPr>
          <a:xfrm>
            <a:off x="8461721" y="1753130"/>
            <a:ext cx="492698" cy="231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FDCI</a:t>
            </a:r>
          </a:p>
        </p:txBody>
      </p:sp>
      <p:sp>
        <p:nvSpPr>
          <p:cNvPr id="28" name="Rectangle 27"/>
          <p:cNvSpPr/>
          <p:nvPr/>
        </p:nvSpPr>
        <p:spPr>
          <a:xfrm>
            <a:off x="6975687" y="1754421"/>
            <a:ext cx="492698" cy="231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CID</a:t>
            </a:r>
          </a:p>
        </p:txBody>
      </p:sp>
      <p:sp>
        <p:nvSpPr>
          <p:cNvPr id="42" name="Rectangle 41"/>
          <p:cNvSpPr/>
          <p:nvPr/>
        </p:nvSpPr>
        <p:spPr>
          <a:xfrm>
            <a:off x="8252566" y="2055947"/>
            <a:ext cx="882967" cy="30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Fuse Box (7.5amp)</a:t>
            </a:r>
          </a:p>
        </p:txBody>
      </p:sp>
      <p:sp>
        <p:nvSpPr>
          <p:cNvPr id="44" name="Rectangle 43"/>
          <p:cNvSpPr/>
          <p:nvPr/>
        </p:nvSpPr>
        <p:spPr>
          <a:xfrm>
            <a:off x="9907424" y="2055947"/>
            <a:ext cx="1048443" cy="3078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48 V From Terminal Box</a:t>
            </a:r>
          </a:p>
        </p:txBody>
      </p:sp>
      <p:sp>
        <p:nvSpPr>
          <p:cNvPr id="45" name="Rectangle 44"/>
          <p:cNvSpPr/>
          <p:nvPr/>
        </p:nvSpPr>
        <p:spPr>
          <a:xfrm>
            <a:off x="9053443" y="1528918"/>
            <a:ext cx="884585" cy="2242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Red/Orange</a:t>
            </a:r>
          </a:p>
        </p:txBody>
      </p:sp>
      <p:sp>
        <p:nvSpPr>
          <p:cNvPr id="46" name="Rectangle 45"/>
          <p:cNvSpPr/>
          <p:nvPr/>
        </p:nvSpPr>
        <p:spPr>
          <a:xfrm>
            <a:off x="7636495" y="1610257"/>
            <a:ext cx="574787" cy="1688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Gray</a:t>
            </a:r>
          </a:p>
        </p:txBody>
      </p:sp>
      <p:cxnSp>
        <p:nvCxnSpPr>
          <p:cNvPr id="49" name="Straight Connector 48"/>
          <p:cNvCxnSpPr>
            <a:stCxn id="26" idx="1"/>
          </p:cNvCxnSpPr>
          <p:nvPr/>
        </p:nvCxnSpPr>
        <p:spPr>
          <a:xfrm flipH="1">
            <a:off x="7468386" y="1868694"/>
            <a:ext cx="993335" cy="16058"/>
          </a:xfrm>
          <a:prstGeom prst="line">
            <a:avLst/>
          </a:prstGeom>
          <a:ln w="38100" cap="flat" cmpd="sng" algn="ctr">
            <a:solidFill>
              <a:schemeClr val="bg2">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Connector: Elbow 2">
            <a:extLst>
              <a:ext uri="{FF2B5EF4-FFF2-40B4-BE49-F238E27FC236}">
                <a16:creationId xmlns:a16="http://schemas.microsoft.com/office/drawing/2014/main" id="{59B9C054-C41C-654E-17FD-8586D128FCA1}"/>
              </a:ext>
            </a:extLst>
          </p:cNvPr>
          <p:cNvCxnSpPr>
            <a:stCxn id="28" idx="1"/>
          </p:cNvCxnSpPr>
          <p:nvPr/>
        </p:nvCxnSpPr>
        <p:spPr>
          <a:xfrm rot="10800000" flipV="1">
            <a:off x="6298059" y="1869985"/>
            <a:ext cx="677629" cy="2077720"/>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F308FC-63B5-9EDF-83AA-48DA4D91E01A}"/>
              </a:ext>
            </a:extLst>
          </p:cNvPr>
          <p:cNvCxnSpPr/>
          <p:nvPr/>
        </p:nvCxnSpPr>
        <p:spPr>
          <a:xfrm flipH="1">
            <a:off x="2259625" y="1694658"/>
            <a:ext cx="2153625"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DF3FEF4-F3A9-0A64-057C-BA19B98B6D40}"/>
              </a:ext>
            </a:extLst>
          </p:cNvPr>
          <p:cNvSpPr/>
          <p:nvPr/>
        </p:nvSpPr>
        <p:spPr>
          <a:xfrm>
            <a:off x="629534" y="1102986"/>
            <a:ext cx="1725520" cy="507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12V Output For DC Convertor (VIA Fuse Box)(15 amp) </a:t>
            </a:r>
          </a:p>
        </p:txBody>
      </p:sp>
      <p:sp>
        <p:nvSpPr>
          <p:cNvPr id="2" name="Rectangle 1">
            <a:extLst>
              <a:ext uri="{FF2B5EF4-FFF2-40B4-BE49-F238E27FC236}">
                <a16:creationId xmlns:a16="http://schemas.microsoft.com/office/drawing/2014/main" id="{0FC72DA5-CDC6-EF85-7C79-35EA54AACE86}"/>
              </a:ext>
            </a:extLst>
          </p:cNvPr>
          <p:cNvSpPr/>
          <p:nvPr/>
        </p:nvSpPr>
        <p:spPr>
          <a:xfrm>
            <a:off x="6344819" y="3768246"/>
            <a:ext cx="1516991" cy="499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 </a:t>
            </a:r>
          </a:p>
          <a:p>
            <a:pPr algn="ctr"/>
            <a:r>
              <a:rPr lang="en-US" sz="1200" b="1" dirty="0">
                <a:solidFill>
                  <a:schemeClr val="tx1"/>
                </a:solidFill>
              </a:rPr>
              <a:t>48V Supply From Terminal Box</a:t>
            </a:r>
          </a:p>
          <a:p>
            <a:pPr algn="ctr"/>
            <a:endParaRPr lang="en-US" sz="1200" b="1" dirty="0">
              <a:solidFill>
                <a:schemeClr val="tx1"/>
              </a:solidFill>
            </a:endParaRPr>
          </a:p>
        </p:txBody>
      </p:sp>
    </p:spTree>
    <p:extLst>
      <p:ext uri="{BB962C8B-B14F-4D97-AF65-F5344CB8AC3E}">
        <p14:creationId xmlns:p14="http://schemas.microsoft.com/office/powerpoint/2010/main" val="535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55775" y="265138"/>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Fuse Box Belongings &amp; Uses </a:t>
            </a:r>
          </a:p>
        </p:txBody>
      </p:sp>
      <p:sp>
        <p:nvSpPr>
          <p:cNvPr id="6" name="Rectangle 5"/>
          <p:cNvSpPr/>
          <p:nvPr/>
        </p:nvSpPr>
        <p:spPr>
          <a:xfrm>
            <a:off x="900362" y="962681"/>
            <a:ext cx="10123238" cy="44559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300000"/>
              </a:lnSpc>
            </a:pPr>
            <a:r>
              <a:rPr lang="en-US" b="1" dirty="0">
                <a:solidFill>
                  <a:schemeClr val="tx1"/>
                </a:solidFill>
              </a:rPr>
              <a:t>1- F12V – Fuse Box For DC Convertor Output (12V). Fuse Using 15 amp as per Max Load on DC output</a:t>
            </a:r>
          </a:p>
          <a:p>
            <a:pPr>
              <a:lnSpc>
                <a:spcPct val="300000"/>
              </a:lnSpc>
            </a:pPr>
            <a:r>
              <a:rPr lang="en-US" b="1" dirty="0">
                <a:solidFill>
                  <a:schemeClr val="tx1"/>
                </a:solidFill>
              </a:rPr>
              <a:t>2- FAB – Fuse Box For Aux Battery Protection. Fuse used 7.5amp Which is Sufficient for Aux Battery.</a:t>
            </a:r>
          </a:p>
          <a:p>
            <a:pPr>
              <a:lnSpc>
                <a:spcPct val="300000"/>
              </a:lnSpc>
            </a:pPr>
            <a:r>
              <a:rPr lang="en-US" b="1" dirty="0">
                <a:solidFill>
                  <a:schemeClr val="tx1"/>
                </a:solidFill>
              </a:rPr>
              <a:t>3- FMCU – Fuse Box For MCU Ignition Line For MCU Protection. Fuse Used 1 amp Max.</a:t>
            </a:r>
          </a:p>
          <a:p>
            <a:pPr>
              <a:lnSpc>
                <a:spcPct val="300000"/>
              </a:lnSpc>
            </a:pPr>
            <a:r>
              <a:rPr lang="en-US" b="1" dirty="0">
                <a:solidFill>
                  <a:schemeClr val="tx1"/>
                </a:solidFill>
              </a:rPr>
              <a:t>4- FDCI – Fuse Box For DC Convertor Input. Fuse used 7.5amp,</a:t>
            </a:r>
          </a:p>
          <a:p>
            <a:pPr>
              <a:lnSpc>
                <a:spcPct val="300000"/>
              </a:lnSpc>
            </a:pPr>
            <a:r>
              <a:rPr lang="en-US" b="1" dirty="0">
                <a:solidFill>
                  <a:schemeClr val="tx1"/>
                </a:solidFill>
              </a:rPr>
              <a:t>5- FFP – 12V Aux Connector near Batt 6W Connector. Fuse Used 1 amp Max For Protection.</a:t>
            </a:r>
          </a:p>
        </p:txBody>
      </p:sp>
    </p:spTree>
    <p:extLst>
      <p:ext uri="{BB962C8B-B14F-4D97-AF65-F5344CB8AC3E}">
        <p14:creationId xmlns:p14="http://schemas.microsoft.com/office/powerpoint/2010/main" val="386083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5257" y="753474"/>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Vehicle Ignition Circuit Diagram</a:t>
            </a:r>
          </a:p>
        </p:txBody>
      </p:sp>
      <p:cxnSp>
        <p:nvCxnSpPr>
          <p:cNvPr id="7" name="Straight Connector 6"/>
          <p:cNvCxnSpPr/>
          <p:nvPr/>
        </p:nvCxnSpPr>
        <p:spPr>
          <a:xfrm>
            <a:off x="5560896" y="2394679"/>
            <a:ext cx="847713" cy="5104"/>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Connector 7"/>
          <p:cNvCxnSpPr>
            <a:stCxn id="22" idx="3"/>
            <a:endCxn id="28" idx="1"/>
          </p:cNvCxnSpPr>
          <p:nvPr/>
        </p:nvCxnSpPr>
        <p:spPr>
          <a:xfrm>
            <a:off x="3120635" y="2424406"/>
            <a:ext cx="944622" cy="4142"/>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p:cNvSpPr/>
          <p:nvPr/>
        </p:nvSpPr>
        <p:spPr>
          <a:xfrm>
            <a:off x="6423730" y="2306352"/>
            <a:ext cx="1172938" cy="188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Ignition Switch</a:t>
            </a:r>
          </a:p>
        </p:txBody>
      </p:sp>
      <p:cxnSp>
        <p:nvCxnSpPr>
          <p:cNvPr id="16" name="Straight Arrow Connector 15"/>
          <p:cNvCxnSpPr>
            <a:endCxn id="22" idx="1"/>
          </p:cNvCxnSpPr>
          <p:nvPr/>
        </p:nvCxnSpPr>
        <p:spPr>
          <a:xfrm>
            <a:off x="1527679" y="2420655"/>
            <a:ext cx="843012" cy="375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36096" y="3053659"/>
            <a:ext cx="793897" cy="500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Aux Battery</a:t>
            </a:r>
          </a:p>
        </p:txBody>
      </p:sp>
      <p:sp>
        <p:nvSpPr>
          <p:cNvPr id="22" name="Rectangle 21"/>
          <p:cNvSpPr/>
          <p:nvPr/>
        </p:nvSpPr>
        <p:spPr>
          <a:xfrm>
            <a:off x="2370691" y="2313559"/>
            <a:ext cx="749944" cy="22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FAB</a:t>
            </a:r>
          </a:p>
        </p:txBody>
      </p:sp>
      <p:sp>
        <p:nvSpPr>
          <p:cNvPr id="28" name="Rectangle 27"/>
          <p:cNvSpPr/>
          <p:nvPr/>
        </p:nvSpPr>
        <p:spPr>
          <a:xfrm>
            <a:off x="4065257" y="2271151"/>
            <a:ext cx="1387114" cy="3147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Emergency Switch</a:t>
            </a:r>
          </a:p>
        </p:txBody>
      </p:sp>
      <p:sp>
        <p:nvSpPr>
          <p:cNvPr id="32" name="Rectangle 31"/>
          <p:cNvSpPr/>
          <p:nvPr/>
        </p:nvSpPr>
        <p:spPr>
          <a:xfrm>
            <a:off x="1366500" y="2689554"/>
            <a:ext cx="338554" cy="461665"/>
          </a:xfrm>
          <a:prstGeom prst="rect">
            <a:avLst/>
          </a:prstGeom>
        </p:spPr>
        <p:txBody>
          <a:bodyPr wrap="none">
            <a:spAutoFit/>
          </a:bodyPr>
          <a:lstStyle/>
          <a:p>
            <a:r>
              <a:rPr lang="en-US" sz="2400" b="1" dirty="0"/>
              <a:t>+</a:t>
            </a:r>
            <a:endParaRPr lang="en-US" sz="2400" dirty="0"/>
          </a:p>
        </p:txBody>
      </p:sp>
      <p:sp>
        <p:nvSpPr>
          <p:cNvPr id="33" name="Rectangle 32"/>
          <p:cNvSpPr/>
          <p:nvPr/>
        </p:nvSpPr>
        <p:spPr>
          <a:xfrm>
            <a:off x="779511" y="2689554"/>
            <a:ext cx="279244" cy="461665"/>
          </a:xfrm>
          <a:prstGeom prst="rect">
            <a:avLst/>
          </a:prstGeom>
        </p:spPr>
        <p:txBody>
          <a:bodyPr wrap="none">
            <a:spAutoFit/>
          </a:bodyPr>
          <a:lstStyle/>
          <a:p>
            <a:r>
              <a:rPr lang="en-US" sz="2400" b="1" dirty="0"/>
              <a:t>-</a:t>
            </a:r>
            <a:endParaRPr lang="en-US" sz="2400" dirty="0"/>
          </a:p>
        </p:txBody>
      </p:sp>
      <p:cxnSp>
        <p:nvCxnSpPr>
          <p:cNvPr id="35" name="Straight Connector 34"/>
          <p:cNvCxnSpPr/>
          <p:nvPr/>
        </p:nvCxnSpPr>
        <p:spPr>
          <a:xfrm>
            <a:off x="1535777" y="2431132"/>
            <a:ext cx="0" cy="4160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88911" y="2373685"/>
            <a:ext cx="1142695" cy="0"/>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Rectangle 41"/>
          <p:cNvSpPr/>
          <p:nvPr/>
        </p:nvSpPr>
        <p:spPr>
          <a:xfrm>
            <a:off x="7659091" y="1999942"/>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From Pin no 2</a:t>
            </a:r>
          </a:p>
        </p:txBody>
      </p:sp>
      <p:sp>
        <p:nvSpPr>
          <p:cNvPr id="43" name="Rectangle 42"/>
          <p:cNvSpPr/>
          <p:nvPr/>
        </p:nvSpPr>
        <p:spPr>
          <a:xfrm>
            <a:off x="8731606" y="2178090"/>
            <a:ext cx="1367671" cy="8333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 MCU_Relay.30</a:t>
            </a:r>
          </a:p>
          <a:p>
            <a:r>
              <a:rPr lang="en-US" sz="1200" b="1" dirty="0">
                <a:solidFill>
                  <a:schemeClr val="tx1"/>
                </a:solidFill>
              </a:rPr>
              <a:t>2- R12V.86</a:t>
            </a:r>
          </a:p>
          <a:p>
            <a:r>
              <a:rPr lang="en-US" sz="1200" b="1" dirty="0">
                <a:solidFill>
                  <a:schemeClr val="tx1"/>
                </a:solidFill>
              </a:rPr>
              <a:t>3- RR.86</a:t>
            </a:r>
          </a:p>
          <a:p>
            <a:r>
              <a:rPr lang="en-US" sz="1200" b="1" dirty="0">
                <a:solidFill>
                  <a:schemeClr val="tx1"/>
                </a:solidFill>
              </a:rPr>
              <a:t>4- BFGNR Switch </a:t>
            </a:r>
          </a:p>
        </p:txBody>
      </p:sp>
      <p:cxnSp>
        <p:nvCxnSpPr>
          <p:cNvPr id="44" name="Straight Connector 43"/>
          <p:cNvCxnSpPr/>
          <p:nvPr/>
        </p:nvCxnSpPr>
        <p:spPr>
          <a:xfrm>
            <a:off x="7519062" y="3716996"/>
            <a:ext cx="1212544" cy="1986"/>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Rectangle 44"/>
          <p:cNvSpPr/>
          <p:nvPr/>
        </p:nvSpPr>
        <p:spPr>
          <a:xfrm>
            <a:off x="6586096" y="3049473"/>
            <a:ext cx="876299" cy="2034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From Pin no 3</a:t>
            </a:r>
          </a:p>
        </p:txBody>
      </p:sp>
      <p:sp>
        <p:nvSpPr>
          <p:cNvPr id="46" name="Rectangle 45"/>
          <p:cNvSpPr/>
          <p:nvPr/>
        </p:nvSpPr>
        <p:spPr>
          <a:xfrm>
            <a:off x="8731606" y="3407832"/>
            <a:ext cx="1367671" cy="6223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 R48VBatt.86</a:t>
            </a:r>
          </a:p>
          <a:p>
            <a:r>
              <a:rPr lang="en-US" sz="1200" b="1" dirty="0">
                <a:solidFill>
                  <a:schemeClr val="tx1"/>
                </a:solidFill>
              </a:rPr>
              <a:t>2-RCO.86</a:t>
            </a:r>
          </a:p>
          <a:p>
            <a:r>
              <a:rPr lang="en-US" sz="1200" b="1" dirty="0">
                <a:solidFill>
                  <a:schemeClr val="tx1"/>
                </a:solidFill>
              </a:rPr>
              <a:t>3-Rcluster.87a</a:t>
            </a:r>
          </a:p>
        </p:txBody>
      </p:sp>
      <p:cxnSp>
        <p:nvCxnSpPr>
          <p:cNvPr id="48" name="Straight Connector 47"/>
          <p:cNvCxnSpPr/>
          <p:nvPr/>
        </p:nvCxnSpPr>
        <p:spPr>
          <a:xfrm>
            <a:off x="7494003" y="2494842"/>
            <a:ext cx="25059" cy="122215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92595" y="2428547"/>
            <a:ext cx="2116" cy="6972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194711" y="3125799"/>
            <a:ext cx="662824" cy="2604"/>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Rectangle 55"/>
          <p:cNvSpPr/>
          <p:nvPr/>
        </p:nvSpPr>
        <p:spPr>
          <a:xfrm>
            <a:off x="3890692" y="2887348"/>
            <a:ext cx="1367671" cy="8333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1- 48V12V.4</a:t>
            </a:r>
          </a:p>
          <a:p>
            <a:r>
              <a:rPr lang="en-US" sz="1200" b="1" dirty="0">
                <a:solidFill>
                  <a:schemeClr val="tx1"/>
                </a:solidFill>
              </a:rPr>
              <a:t>2- Aux Bat .1</a:t>
            </a:r>
          </a:p>
          <a:p>
            <a:r>
              <a:rPr lang="en-US" sz="1200" b="1" dirty="0">
                <a:solidFill>
                  <a:schemeClr val="tx1"/>
                </a:solidFill>
              </a:rPr>
              <a:t>3- Telematics.3 </a:t>
            </a:r>
          </a:p>
          <a:p>
            <a:r>
              <a:rPr lang="en-US" sz="1200" b="1" dirty="0">
                <a:solidFill>
                  <a:schemeClr val="tx1"/>
                </a:solidFill>
              </a:rPr>
              <a:t>4- Voltage Reading</a:t>
            </a:r>
          </a:p>
        </p:txBody>
      </p:sp>
      <p:sp>
        <p:nvSpPr>
          <p:cNvPr id="68" name="Rectangle 67"/>
          <p:cNvSpPr/>
          <p:nvPr/>
        </p:nvSpPr>
        <p:spPr>
          <a:xfrm>
            <a:off x="1382238" y="2155507"/>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Yellow-Green</a:t>
            </a:r>
          </a:p>
        </p:txBody>
      </p:sp>
      <p:sp>
        <p:nvSpPr>
          <p:cNvPr id="69" name="Rectangle 68"/>
          <p:cNvSpPr/>
          <p:nvPr/>
        </p:nvSpPr>
        <p:spPr>
          <a:xfrm>
            <a:off x="3117382" y="2002099"/>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Yellow-Green</a:t>
            </a:r>
          </a:p>
        </p:txBody>
      </p:sp>
      <p:cxnSp>
        <p:nvCxnSpPr>
          <p:cNvPr id="83" name="Straight Connector 82"/>
          <p:cNvCxnSpPr/>
          <p:nvPr/>
        </p:nvCxnSpPr>
        <p:spPr>
          <a:xfrm>
            <a:off x="919133" y="2585944"/>
            <a:ext cx="0" cy="32497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531521" y="2597953"/>
            <a:ext cx="39269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454499" y="2419966"/>
            <a:ext cx="546142" cy="137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Black</a:t>
            </a:r>
          </a:p>
        </p:txBody>
      </p:sp>
      <p:sp>
        <p:nvSpPr>
          <p:cNvPr id="90" name="Rectangle 89"/>
          <p:cNvSpPr/>
          <p:nvPr/>
        </p:nvSpPr>
        <p:spPr>
          <a:xfrm>
            <a:off x="5519338" y="2064731"/>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Yellow-White</a:t>
            </a:r>
          </a:p>
        </p:txBody>
      </p:sp>
      <p:sp>
        <p:nvSpPr>
          <p:cNvPr id="91" name="Rectangle 90"/>
          <p:cNvSpPr/>
          <p:nvPr/>
        </p:nvSpPr>
        <p:spPr>
          <a:xfrm>
            <a:off x="7743153" y="2405794"/>
            <a:ext cx="904392" cy="2267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Yellow-Red</a:t>
            </a:r>
          </a:p>
        </p:txBody>
      </p:sp>
      <p:sp>
        <p:nvSpPr>
          <p:cNvPr id="92" name="Rectangle 91"/>
          <p:cNvSpPr/>
          <p:nvPr/>
        </p:nvSpPr>
        <p:spPr>
          <a:xfrm>
            <a:off x="6586095" y="3294473"/>
            <a:ext cx="876299" cy="1700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Pink-Yellow</a:t>
            </a:r>
          </a:p>
        </p:txBody>
      </p:sp>
      <p:sp>
        <p:nvSpPr>
          <p:cNvPr id="93" name="Rectangle 92"/>
          <p:cNvSpPr/>
          <p:nvPr/>
        </p:nvSpPr>
        <p:spPr>
          <a:xfrm>
            <a:off x="811037" y="4113380"/>
            <a:ext cx="9349304" cy="2744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Note:- </a:t>
            </a:r>
          </a:p>
          <a:p>
            <a:r>
              <a:rPr lang="en-US" sz="1200" b="1" dirty="0">
                <a:solidFill>
                  <a:schemeClr val="tx1"/>
                </a:solidFill>
              </a:rPr>
              <a:t>1- In This Wiring Harness Architecture Aux Battery is Main Source of Battery Ignition &amp; MCU Ignition. If Aux Battery is Discharge in Vehicle that       Condition Vehicle is not Getting ON.</a:t>
            </a:r>
          </a:p>
          <a:p>
            <a:r>
              <a:rPr lang="en-US" sz="1200" b="1" dirty="0">
                <a:solidFill>
                  <a:schemeClr val="tx1"/>
                </a:solidFill>
              </a:rPr>
              <a:t>2- Cluster Delay is Working in Sloki Cluster ONLY, if Virya Cluster Used In Vehicle that Time Cluster Delay Connector Connect to VC Coupler. If Not Connector then 48V Battery is not Getting ON.</a:t>
            </a:r>
          </a:p>
          <a:p>
            <a:r>
              <a:rPr lang="en-US" sz="1200" b="1" dirty="0">
                <a:solidFill>
                  <a:schemeClr val="tx1"/>
                </a:solidFill>
              </a:rPr>
              <a:t>3- BFGNR Switch Working on 12V which is Coming From Aux Battery.</a:t>
            </a:r>
          </a:p>
          <a:p>
            <a:r>
              <a:rPr lang="en-US" sz="1050" b="1" dirty="0">
                <a:solidFill>
                  <a:schemeClr val="tx1"/>
                </a:solidFill>
              </a:rPr>
              <a:t>4- Aux Battery output have 1 Fuse box include 7.5-amp Fuse. So Power is going From Aux Battery positive to Fuse Box than Fuse Box to Emergency switch input Pin no 1, then Emergency switch output Pin no 2 to ignition switch Input pin no 1.</a:t>
            </a:r>
          </a:p>
        </p:txBody>
      </p:sp>
    </p:spTree>
    <p:extLst>
      <p:ext uri="{BB962C8B-B14F-4D97-AF65-F5344CB8AC3E}">
        <p14:creationId xmlns:p14="http://schemas.microsoft.com/office/powerpoint/2010/main" val="67821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2370</TotalTime>
  <Words>2240</Words>
  <Application>Microsoft Office PowerPoint</Application>
  <PresentationFormat>Widescreen</PresentationFormat>
  <Paragraphs>269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Arvind Butola</cp:lastModifiedBy>
  <cp:revision>111</cp:revision>
  <dcterms:created xsi:type="dcterms:W3CDTF">2024-10-03T04:27:22Z</dcterms:created>
  <dcterms:modified xsi:type="dcterms:W3CDTF">2025-10-09T11:31:22Z</dcterms:modified>
</cp:coreProperties>
</file>