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C7DC-756A-71B3-537A-142A6FDB8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009B1-579A-DC89-4C38-02A2B6125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938E-7BAF-2F92-4A98-0692BC05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D7E4B-1794-20AE-C35E-B189DD94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E6A9-6229-E246-47B2-AABE6A04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3252-76FE-7216-38FF-69AB8ED0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159A-DF1E-1ECA-5B2D-77470FF6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CA6F-703C-306D-A164-F5786886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7991D-C1BE-9333-3040-AC77AA7F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2AE7-8F13-61DE-82DA-141031B9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6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572B7-1F3D-8C05-CADE-C8361F3B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BE6FD-BFE4-A091-A294-3C43CEEDC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5D2E-990A-95F4-FC89-8785D1AE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200E-48E1-E169-EF10-F46F67FF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8224-C6AC-9D5A-0F8D-1C858019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CB86-E759-9CCE-A3FF-3FFD83CE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17C9-F333-05C3-B16D-220B5869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C143D-55BC-3A11-9D78-3D66584C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B153-B4BE-A075-E21F-20598AB1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3009-B4B2-645B-444F-80DD57CD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198-C938-F567-C4CE-82A8B8B6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6256-93DE-88D8-8850-FD6386E77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15EA-84C0-4891-723D-A972D06C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62277-3B8E-06F7-F654-7EFBCC69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AA29-A676-A7AA-4471-4AFDABCB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FC32-8B2B-966F-D535-8531C5BB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C0E7-B035-5927-336E-2BA5F190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52693-6260-DD80-8D22-4BDB67781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CEA3-9C87-0E3F-32AF-94849389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CE0A6-B548-40E4-766D-32FC6F4C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78C48-E98E-C51D-2FFE-CF3A1B9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273-7345-F1C7-96C6-9E0AB86E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53D0-41E6-6530-98D8-006C84E4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565DF-F999-9D96-122A-54213414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E980B-1BCD-C88D-C430-3A0C04A2E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C2277-F085-46D7-70CA-BAF56823E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54710-8EC2-3043-265C-D6148BD3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7EB2-BA9E-C551-1D2A-DEF63640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5F29-02B5-C1CC-4F87-D06C157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3BE3-758F-6267-3766-21370706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50A6D-A209-CC50-AE7B-85073B4B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25423-EEF8-EC29-5638-BEE2902F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1B02F-ABB0-3258-D562-10029BD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934FF-86FE-6919-1868-266EA3B6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74D44-287D-8762-47C5-57B4EE82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C0FB-BB0F-1418-9630-3CAAC741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6648-1E44-5E65-AF0C-5E1AEA6B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85DE-05AB-EE77-875D-C85A665D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70F26-EFB1-F2AF-5C7E-726A1A7C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7154F-4155-3B56-5C8A-E744D85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4049-9BEE-4DF5-E8E5-30312B23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1783-941A-0930-9B9E-F71D3BB5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9750-3D52-1E36-B7AC-A9FAFE23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7F97E-A4DB-366E-4BE9-B9007506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60E1-061C-DB13-F85B-71C042711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0D1BD-06AC-1A0C-D256-6A6C49B6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19752-983C-35E3-BC83-D2AC7365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4A66A-B83F-729E-135D-59160A6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F4E46-6D4D-FBE2-F572-31EAEA5C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695D-12C6-384B-F275-5B9E6F94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05D9-EF80-E22C-D5E0-C87DA960A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1FA5-992A-491D-AB82-D45B4712083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015D-45E9-06C3-1F4E-5451D3A3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AB80-4206-1C4D-CB55-30A03756E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6E09-4A66-4830-983B-42999F66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92F0EF-109C-9F24-50F7-FFC6058B9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44256"/>
              </p:ext>
            </p:extLst>
          </p:nvPr>
        </p:nvGraphicFramePr>
        <p:xfrm>
          <a:off x="760289" y="369870"/>
          <a:ext cx="9894012" cy="5250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967">
                  <a:extLst>
                    <a:ext uri="{9D8B030D-6E8A-4147-A177-3AD203B41FA5}">
                      <a16:colId xmlns:a16="http://schemas.microsoft.com/office/drawing/2014/main" val="376333866"/>
                    </a:ext>
                  </a:extLst>
                </a:gridCol>
                <a:gridCol w="366162">
                  <a:extLst>
                    <a:ext uri="{9D8B030D-6E8A-4147-A177-3AD203B41FA5}">
                      <a16:colId xmlns:a16="http://schemas.microsoft.com/office/drawing/2014/main" val="3696544636"/>
                    </a:ext>
                  </a:extLst>
                </a:gridCol>
                <a:gridCol w="1220540">
                  <a:extLst>
                    <a:ext uri="{9D8B030D-6E8A-4147-A177-3AD203B41FA5}">
                      <a16:colId xmlns:a16="http://schemas.microsoft.com/office/drawing/2014/main" val="2505352232"/>
                    </a:ext>
                  </a:extLst>
                </a:gridCol>
                <a:gridCol w="2578394">
                  <a:extLst>
                    <a:ext uri="{9D8B030D-6E8A-4147-A177-3AD203B41FA5}">
                      <a16:colId xmlns:a16="http://schemas.microsoft.com/office/drawing/2014/main" val="104779181"/>
                    </a:ext>
                  </a:extLst>
                </a:gridCol>
                <a:gridCol w="2135947">
                  <a:extLst>
                    <a:ext uri="{9D8B030D-6E8A-4147-A177-3AD203B41FA5}">
                      <a16:colId xmlns:a16="http://schemas.microsoft.com/office/drawing/2014/main" val="2392236343"/>
                    </a:ext>
                  </a:extLst>
                </a:gridCol>
                <a:gridCol w="3020840">
                  <a:extLst>
                    <a:ext uri="{9D8B030D-6E8A-4147-A177-3AD203B41FA5}">
                      <a16:colId xmlns:a16="http://schemas.microsoft.com/office/drawing/2014/main" val="84315196"/>
                    </a:ext>
                  </a:extLst>
                </a:gridCol>
                <a:gridCol w="366162">
                  <a:extLst>
                    <a:ext uri="{9D8B030D-6E8A-4147-A177-3AD203B41FA5}">
                      <a16:colId xmlns:a16="http://schemas.microsoft.com/office/drawing/2014/main" val="1428764603"/>
                    </a:ext>
                  </a:extLst>
                </a:gridCol>
              </a:tblGrid>
              <a:tr h="47661">
                <a:tc gridSpan="6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Error - Diagnostic document</a:t>
                      </a:r>
                      <a:endParaRPr lang="en-US" sz="2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403632341"/>
                  </a:ext>
                </a:extLst>
              </a:tr>
              <a:tr h="6509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S.No</a:t>
                      </a:r>
                      <a:endParaRPr lang="en-US" sz="2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Error Code</a:t>
                      </a:r>
                      <a:endParaRPr lang="en-US" sz="2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Description</a:t>
                      </a:r>
                      <a:endParaRPr lang="en-US" sz="2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Definition </a:t>
                      </a:r>
                      <a:endParaRPr lang="en-US" sz="2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When / Occurrence  Condition</a:t>
                      </a:r>
                      <a:endParaRPr lang="en-US" sz="2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Troubleshooting</a:t>
                      </a:r>
                      <a:endParaRPr lang="en-US" sz="2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230009758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Err-01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 grid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common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712033829"/>
                  </a:ext>
                </a:extLst>
              </a:tr>
              <a:tr h="1448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Over Temperature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temperature is above normal safe range.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Due to high Discharging current rate. 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Due to Battery Internal loose connection.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3- MCU Pushing High Regen Current.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4- Battery Temperature sensor not working.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Check Dishcarging current rate.If Found as per required that's ok.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Replace the Battery Pack.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3- Check and update to MCU Team.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4- Update to supplier.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585754753"/>
                  </a:ext>
                </a:extLst>
              </a:tr>
              <a:tr h="1448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Severe Over Temperature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temperature has crossed the critical safe limit, risk of damage or fire.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Due to high Discharging current rate. 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Due to Battery Internal loose connection.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3- MCU Pushing High Regen Current.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4- Battery Temperature sensor not working.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Check Dishcarging current rate.If Found as per required that's ok.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Replace the Battery Pack.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3- Check and update to MCU Team.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4- Update to supplier.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176341392"/>
                  </a:ext>
                </a:extLst>
              </a:tr>
              <a:tr h="13484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Err-04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Under Temperature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is below the safe operating range.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Battery temp sensor not Working.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Ambient temp is too low to operate Battery.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Check Ambient Temp and Compare with Battrey temperature.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1- If there is more Temp Differnece. Update to Supplier, may be Battery Temp Sensor not Working.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2-If Both are same than hold some time to increase Battery temp.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230929356"/>
                  </a:ext>
                </a:extLst>
              </a:tr>
              <a:tr h="13484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Err-05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Severe Under Temperature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temperature has fallen well below the critical safe limit.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Battery temp sensor not Working.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Ambient temp is too low to operate Battery.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Check Ambient Temp and Compare with Battrey temperature.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1- If there is more Temp Differnece. Update to Supplier, may be Battery Temp Sensor not Working.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2-If Both are same than hold some time to increase Battery temp.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528720440"/>
                  </a:ext>
                </a:extLst>
              </a:tr>
              <a:tr h="7298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Err-06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Severe Over Voltage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voltage has crossed the critical maximum limit.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1-Higher regen Current.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Unauthorized Charger using.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Check Regen Current Value.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Use Authorized Charger.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583272378"/>
                  </a:ext>
                </a:extLst>
              </a:tr>
              <a:tr h="11740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Over Voltage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voltage is above normal safe range.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1-Higher regen Current.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Battery Over Charge.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3- Charging Full Indication.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Check Regen Current Value.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After Charging Hold the Vehicle For Some Time.It will be normal after Some Time.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4008052895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Err-08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Under Voltage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voltage has dropped below safe range.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Less Battery Remaining.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Charge the Battery Pack.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639550342"/>
                  </a:ext>
                </a:extLst>
              </a:tr>
              <a:tr h="7298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Err-09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Severe Under Voltage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voltage is far below the critical limit.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Battery is in Idle Condition from a long time.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2- Try to Charge the Battery Pack. 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If not Charging Update to supplier or Charge using slow Charger.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549459823"/>
                  </a:ext>
                </a:extLst>
              </a:tr>
              <a:tr h="6974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MOSFET Failure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Power MOSFET (used in BMS/inverter) stops working due to short circuit, open circuit, or thermal damage.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Current Spike during Drive.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Turn off Vehicle and Update to Battery Supplier.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711113214"/>
                  </a:ext>
                </a:extLst>
              </a:tr>
              <a:tr h="7298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Precharge Failure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Battrey Internal Failure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Internal Mishapping in Battery.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Remove all the connection. 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Turn on Battery Separtely. If still getting Error, Update to Supplier.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44081169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Severe DockPos Temperature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Bus Bar High Temp (+ve)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833002242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Severe DockNeg Temperature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Bus Bar High Temp (-ve)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609698834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Over DockPos Temperature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nl-NL" sz="200" u="none" strike="noStrike">
                          <a:effectLst/>
                        </a:rPr>
                        <a:t>Bus Bar Cuttoff Over Temp +ve</a:t>
                      </a:r>
                      <a:endParaRPr lang="nl-NL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671529759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Over DockNeg Temperature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nl-NL" sz="200" u="none" strike="noStrike">
                          <a:effectLst/>
                        </a:rPr>
                        <a:t>Bus Bar Cuttoff Over Temp -ve</a:t>
                      </a:r>
                      <a:endParaRPr lang="nl-NL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450261066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Less Battery During KeyOn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If SOC &lt;20%, When Ignition 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Battery SOC Less than 20%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Charge the Battery Pack.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653530169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Less Battery During Drive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If SOC &lt;20%, While Drive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Less Battery Voltage. 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Charge the Battery Pack.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763663739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Permanent DockPos Temp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Recurring temp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051631815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Err-19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Permanent DockNeg Temp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Recurring temp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050038383"/>
                  </a:ext>
                </a:extLst>
              </a:tr>
              <a:tr h="10889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Err-20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MCU Communication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NO Communication with MCU - Consider Mode ID from Controller ID-1826FF81, at Starting Bit 56, Length 3, Intel, 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Battery not getting MCU Can.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FW Related Issue.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1-Check MCU Can is Coming in Common Can Line.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Check at Battery Can Point. 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If both Points have MCU Can but still error comes than update to Supplier.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196353722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Err-21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EV InSense Malfunction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Reverse current detected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75163745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Err-22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EVout Sense Malfunction</a:t>
                      </a:r>
                      <a:endParaRPr lang="en-US" sz="200" b="0" i="0" u="none" strike="noStrike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Output voltage/current not sensed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4274262804"/>
                  </a:ext>
                </a:extLst>
              </a:tr>
              <a:tr h="9764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Err-27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Thermal Runaway Alert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As per the Battery Condition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1-Battery is at his higher temp Range. 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Temp Sensor Issue.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Stop the Vehicle for Some time and Check Battery Voltage is going to down or not.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If temp is still same, update to supplier.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106670023"/>
                  </a:ext>
                </a:extLst>
              </a:tr>
              <a:tr h="10889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Err-28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Thermal Runaway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As per the Battery Condition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Battery higher Internal Temp.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Temp Sensor Not working.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Turn off Vehicle and Check Battery Temp.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If temp is Below 60 Degree and you still get the Error, Update to Supplier.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Update to Supplier.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558205691"/>
                  </a:ext>
                </a:extLst>
              </a:tr>
              <a:tr h="13019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Err-29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Peak Current Warning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If current contineous demand more then the limit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MCU Using Continous high Current.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Wheel Jamed.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Check Continous Drive Current Value. 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2- Check Wheels are loose or not.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Both Condition Matters Drive Current should be less than Battery Drive current limit also wheel should be Free.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221724486"/>
                  </a:ext>
                </a:extLst>
              </a:tr>
              <a:tr h="21661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Err-31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Controller Overcurrent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Motor current exceeded controller rated maximum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UVW terminal  Loose Connection / External Short of UVW cable / burnt / continuity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Regen current not accepted by the battery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Motor paramaters may be mistuned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4. Wheel Jammed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5. Motor Shaft Jammed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Motor U, V W cable connections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for throttle release, then the error comes-it is  battery Issue.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Auto characterise the Motor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4. Check for freeness of wheels ,If not rotating freely ,Make it free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5. Check the motor shaft for its free rotation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-If Motor shaft is Jammed - Replace the Motor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918766251"/>
                  </a:ext>
                </a:extLst>
              </a:tr>
              <a:tr h="7298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Err-32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Current Sensor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Current sensor auto-zero value outside of allowed range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External Short for U, V and W Cable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1) if the short found- Remove Short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2) No Short found - Replace the controller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916870925"/>
                  </a:ext>
                </a:extLst>
              </a:tr>
              <a:tr h="9764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Err-33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Precharge Failed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Capacitor voltage did not rise above 5V at power up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When there is any additional Load connected in 48V Line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Internal failure in controller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battery connection for reverse polarity, or check internal / external short circuit across the DC link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if no issue found - Replace the controller and check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561616729"/>
                  </a:ext>
                </a:extLst>
              </a:tr>
              <a:tr h="6509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29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Err-34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Controller Severe Undertemp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Controller heatsink (or junctions, capacitors, PCB) has reached critical high temperature, and the controller has shut down.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Allow controller to warm up to normal operating temperature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057281076"/>
                  </a:ext>
                </a:extLst>
              </a:tr>
              <a:tr h="13019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Err-35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Controller Severe Overtemp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Controller heatsink (or junctions, capacitors, PCB) has reached critical high temperature, and the controller has shut down.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Controller heatsink may be dirty / mudded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Controller heat sink is rigidly not mounted to controller.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Vehicle is overloaded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for Heat Sink is covered with dirt/Mud- Clean Heat Sink.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for Heat sink is properly mounted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Remove the Additional Load and allow the controller to cool down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569458069"/>
                  </a:ext>
                </a:extLst>
              </a:tr>
              <a:tr h="1534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Err-36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Severe B+ Undervoltage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MCU Voltage is far below the critical limit.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voltage has dropped below critical level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Charge battery or check DC link voltage is within controller operating range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972181504"/>
                  </a:ext>
                </a:extLst>
              </a:tr>
              <a:tr h="883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Err-37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Severe KSI Undervoltage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MCU KSIVoltage is below normal safe range.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voltage is less than rated minimum voltage for controller for longer than 1sec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Charge battery or check DC link voltage is within controller operating range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4038580109"/>
                  </a:ext>
                </a:extLst>
              </a:tr>
              <a:tr h="9299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Err-38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Severe B+ Overvoltage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MCU KSI Voltage is far Upper the critical limit.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Capacitor voltage is greater than rated maximum voltage for controller for longer than 1sec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Charge battery or check DC link voltage is within controller operating range 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891494183"/>
                  </a:ext>
                </a:extLst>
              </a:tr>
              <a:tr h="10229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Err-39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Severe KSI Overvoltage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MCU KSIVoltage is above normal safe range.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voltage is greater than rated maximum voltage for controller for longer than 1sec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Charge battery or check DC link voltage is within controller operating range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10927020"/>
                  </a:ext>
                </a:extLst>
              </a:tr>
              <a:tr h="1952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Controller Overtemp Cutback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Controller heatsink (or junctions, capacitors, PCB) has reached critical high temperature, and the controller has shut down.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Controller heatsink may be dirty / mudded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Controller heat sink is rigidly not mounted to controller.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Vehicle is overloaded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for Heat Sink is covered with dirt/Mud- Clean Heat Sink.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for Heat sink is properly mounted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Remove the Additional Load and allow the controller to cool down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937677701"/>
                  </a:ext>
                </a:extLst>
              </a:tr>
              <a:tr h="1162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B+ Undervoltage Cutback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voltage is less than the configured Under Voltage limit for longer than the protection delay 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During running, vehicle reached to low SOC.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the Battery cell voltages.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435107033"/>
                  </a:ext>
                </a:extLst>
              </a:tr>
              <a:tr h="10694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B+ Overvoltage Cutback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Battery voltage is greater than the configured Over Voltage limit for longer than the protection delay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During running at higher SOC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for the Battery and Controller settings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the Battery cell voltages.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397068011"/>
                  </a:ext>
                </a:extLst>
              </a:tr>
              <a:tr h="10345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5V Supply Failure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5V Supply for Analog Signal Missing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1- Short in Throttle, POT or Encoder Connection.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 Check the voltage between Pin 1 &amp; 5 of  Encoder Connector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for short in Brake POT or Throttle connection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4196272564"/>
                  </a:ext>
                </a:extLst>
              </a:tr>
              <a:tr h="146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39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Motor Temp Hot Cutback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Motor in thermal cutback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Encoder connector wire damaged or cut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Motor temperature resistor failure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Vehicle overloded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the encoder connector wiring.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the voltage between Pin 2 &amp; 5 of  Encoder Connector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check for additional load and allow the motor to cool down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603730158"/>
                  </a:ext>
                </a:extLst>
              </a:tr>
              <a:tr h="16158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Motor Temp Sensor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Motor Temperature input not available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Encoder connector wire damaged or cut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Motor temperature resistor failure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for the voltage between 2 and 5 in encoder connector and shall be 12V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for the temperature resistance between pin 2 and 5 of the encoder connector of the motor side as per PT1000.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602729747"/>
                  </a:ext>
                </a:extLst>
              </a:tr>
              <a:tr h="1429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Main Contactor Open/Short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Line contactor not closed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contactor coil connection issue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Contactor rust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for coil connections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for rust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check the coil voltage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554838353"/>
                  </a:ext>
                </a:extLst>
              </a:tr>
              <a:tr h="12670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Sin/Cos Sensor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SinCos Values out of range with warning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Encoder wires damaged / Pin back out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Wheels are Jammed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for sincos sensor, wiring and encoder configuration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for wheel freeness.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718135026"/>
                  </a:ext>
                </a:extLst>
              </a:tr>
              <a:tr h="11043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Motor Phase Open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Motor controller unable to maintain control of motor currents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Encoder angle misalignment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UVW cable loose connections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3. Encoder connector Pin back out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for motor cable and encoder connector wiring.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Motor characterisation to be done.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210610328"/>
                  </a:ext>
                </a:extLst>
              </a:tr>
              <a:tr h="11740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Err-49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Main Contactor Welded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Line contactor appears to be closed when the coil is NOT energized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Contactor tips got physically short.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line contactor hasn't welded / closed and the wiring is correct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087245031"/>
                  </a:ext>
                </a:extLst>
              </a:tr>
              <a:tr h="999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Main Contactor Did not Close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Line contactor open circuit - contactor did not close when the coil is energized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When the contactor tip  is oxidized or burnt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Battery connection issue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line contactor operation and wiring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Check for Battery Power connections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866149625"/>
                  </a:ext>
                </a:extLst>
              </a:tr>
              <a:tr h="11043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Throttle wiper High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Throttle signal voltage high as per define upper limit.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Throttle Wires are disconnected / shorted.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Check for wiring and configuration is correct or n ot. If analogue input is not used the range should be set to the minimum and maximum limits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986670770"/>
                  </a:ext>
                </a:extLst>
              </a:tr>
              <a:tr h="953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Throttle wiper Low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Throttle signal voltage low as per define low limit.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Throttle Wires are disconnected / shorted.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Check for wiring and configuration is correct or n ot. If analogue input is not used the range should be set to the minimum and maximum limits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437987272"/>
                  </a:ext>
                </a:extLst>
              </a:tr>
              <a:tr h="988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EEPROM Failure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Bad NVM Data.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EEPROM or flash configuration data corrupted and data can not be recovered.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If firmware has recently been updated, revert to previous version. Contact Virya for support.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038210470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49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VCL Run Time Error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4018642713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Motor Characterization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877748657"/>
                  </a:ext>
                </a:extLst>
              </a:tr>
              <a:tr h="37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51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Encoder Pulse Count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NA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983987979"/>
                  </a:ext>
                </a:extLst>
              </a:tr>
              <a:tr h="11275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52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Encoder LOS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Encoder supply is disconnected.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Encoder input supply is disconnected or no supply from Controller due to wire cut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Check encoder wiring - especially shielding and routing of encoder cables.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Encoder connector terminal PIN back out.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1644892655"/>
                  </a:ext>
                </a:extLst>
              </a:tr>
              <a:tr h="8253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53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Brake POT Engage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During drive, brake pot is applied.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When the Throttle is in active and the brake Pot is pressed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Brake Pedal always to be in release condition during the throttle active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684116664"/>
                  </a:ext>
                </a:extLst>
              </a:tr>
              <a:tr h="11043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54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Err-59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Brake POT fault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Brake POT input voltage outside of configured range.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Brake Wires are disconnected / shorted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Check for wiring and configuration is correct or not. If analogue input is not used the range should be set to the minimum and maximum limits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3263042134"/>
                  </a:ext>
                </a:extLst>
              </a:tr>
              <a:tr h="11275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Err-60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High Pedal Disable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Any drive switch or throttle will be in active at vehicle Power ON.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When the vehicle Power ON condition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When the Main Battery will switched OFF / 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" u="none" strike="noStrike">
                          <a:effectLst/>
                        </a:rPr>
                        <a:t>1. Put the drive switch to N position.</a:t>
                      </a:r>
                      <a:br>
                        <a:rPr lang="en-US" sz="200" u="none" strike="noStrike">
                          <a:effectLst/>
                        </a:rPr>
                      </a:br>
                      <a:r>
                        <a:rPr lang="en-US" sz="200" u="none" strike="noStrike">
                          <a:effectLst/>
                        </a:rPr>
                        <a:t>2. Release the Throttle before turning 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87" marR="987" marT="987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" marR="987" marT="987" marB="0" anchor="ctr"/>
                </a:tc>
                <a:extLst>
                  <a:ext uri="{0D108BD9-81ED-4DB2-BD59-A6C34878D82A}">
                    <a16:rowId xmlns:a16="http://schemas.microsoft.com/office/drawing/2014/main" val="289413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99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Microsoft Office PowerPoint</Application>
  <PresentationFormat>Widescreen</PresentationFormat>
  <Paragraphs>347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Tenorite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Butola</dc:creator>
  <cp:lastModifiedBy>Arvind Butola</cp:lastModifiedBy>
  <cp:revision>1</cp:revision>
  <dcterms:created xsi:type="dcterms:W3CDTF">2025-10-06T09:32:36Z</dcterms:created>
  <dcterms:modified xsi:type="dcterms:W3CDTF">2025-10-06T09:32:42Z</dcterms:modified>
</cp:coreProperties>
</file>