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2" r:id="rId3"/>
    <p:sldId id="273" r:id="rId4"/>
    <p:sldId id="257" r:id="rId5"/>
    <p:sldId id="271" r:id="rId6"/>
    <p:sldId id="274" r:id="rId7"/>
    <p:sldId id="264" r:id="rId8"/>
    <p:sldId id="265" r:id="rId9"/>
    <p:sldId id="266" r:id="rId10"/>
    <p:sldId id="267"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9C9C9C"/>
    <a:srgbClr val="ED3FF1"/>
    <a:srgbClr val="FF0000"/>
    <a:srgbClr val="8B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6E0347-E510-4838-8539-BD6E8DAAA24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60791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08410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8053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59068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E0347-E510-4838-8539-BD6E8DAAA24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421445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6E0347-E510-4838-8539-BD6E8DAAA24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47017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6E0347-E510-4838-8539-BD6E8DAAA24B}"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2402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6E0347-E510-4838-8539-BD6E8DAAA24B}"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31953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E0347-E510-4838-8539-BD6E8DAAA24B}"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94080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E0347-E510-4838-8539-BD6E8DAAA24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8575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E0347-E510-4838-8539-BD6E8DAAA24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384820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E0347-E510-4838-8539-BD6E8DAAA24B}" type="datetimeFigureOut">
              <a:rPr lang="en-US" smtClean="0"/>
              <a:t>10/6/2025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F6FBE-20FE-47F1-B968-CCAA7AFFF73A}" type="slidenum">
              <a:rPr lang="en-US" smtClean="0"/>
              <a:t>‹#›</a:t>
            </a:fld>
            <a:endParaRPr lang="en-US"/>
          </a:p>
        </p:txBody>
      </p:sp>
    </p:spTree>
    <p:extLst>
      <p:ext uri="{BB962C8B-B14F-4D97-AF65-F5344CB8AC3E}">
        <p14:creationId xmlns:p14="http://schemas.microsoft.com/office/powerpoint/2010/main" val="3070191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5D5AF8-84E4-9ECA-6C35-DC52645647A6}"/>
              </a:ext>
            </a:extLst>
          </p:cNvPr>
          <p:cNvSpPr/>
          <p:nvPr/>
        </p:nvSpPr>
        <p:spPr>
          <a:xfrm>
            <a:off x="724932" y="5876966"/>
            <a:ext cx="2298631" cy="348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Note:-</a:t>
            </a:r>
            <a:r>
              <a:rPr lang="en-US" sz="1050" b="1" dirty="0">
                <a:solidFill>
                  <a:schemeClr val="tx1"/>
                </a:solidFill>
              </a:rPr>
              <a:t> 12V 5 Pin Micro Relay Base</a:t>
            </a:r>
          </a:p>
        </p:txBody>
      </p:sp>
      <p:sp>
        <p:nvSpPr>
          <p:cNvPr id="3" name="Rectangle 2">
            <a:extLst>
              <a:ext uri="{FF2B5EF4-FFF2-40B4-BE49-F238E27FC236}">
                <a16:creationId xmlns:a16="http://schemas.microsoft.com/office/drawing/2014/main" id="{9E72A2A8-E268-4E87-88E0-4395F8166721}"/>
              </a:ext>
            </a:extLst>
          </p:cNvPr>
          <p:cNvSpPr/>
          <p:nvPr/>
        </p:nvSpPr>
        <p:spPr>
          <a:xfrm>
            <a:off x="3668962" y="166815"/>
            <a:ext cx="3195484" cy="6439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Cluster Relay </a:t>
            </a:r>
          </a:p>
        </p:txBody>
      </p:sp>
      <p:sp>
        <p:nvSpPr>
          <p:cNvPr id="4" name="Rounded Rectangle 6">
            <a:extLst>
              <a:ext uri="{FF2B5EF4-FFF2-40B4-BE49-F238E27FC236}">
                <a16:creationId xmlns:a16="http://schemas.microsoft.com/office/drawing/2014/main" id="{524AD5BA-57E2-45F3-823C-AC661C94DAC3}"/>
              </a:ext>
            </a:extLst>
          </p:cNvPr>
          <p:cNvSpPr/>
          <p:nvPr/>
        </p:nvSpPr>
        <p:spPr>
          <a:xfrm>
            <a:off x="3668962" y="1760414"/>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5" name="Straight Connector 4">
            <a:extLst>
              <a:ext uri="{FF2B5EF4-FFF2-40B4-BE49-F238E27FC236}">
                <a16:creationId xmlns:a16="http://schemas.microsoft.com/office/drawing/2014/main" id="{46A68074-CCE9-A90C-A02D-6A117C92AE7E}"/>
              </a:ext>
            </a:extLst>
          </p:cNvPr>
          <p:cNvCxnSpPr>
            <a:cxnSpLocks/>
          </p:cNvCxnSpPr>
          <p:nvPr/>
        </p:nvCxnSpPr>
        <p:spPr>
          <a:xfrm flipV="1">
            <a:off x="4590190" y="3805114"/>
            <a:ext cx="0" cy="552537"/>
          </a:xfrm>
          <a:prstGeom prst="line">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E48BFEC1-6F35-5077-AD9F-29C9514B902F}"/>
              </a:ext>
            </a:extLst>
          </p:cNvPr>
          <p:cNvCxnSpPr/>
          <p:nvPr/>
        </p:nvCxnSpPr>
        <p:spPr>
          <a:xfrm>
            <a:off x="4590190" y="4368576"/>
            <a:ext cx="2280292" cy="75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7E4826-BCE7-D07E-9D42-957D72315CE8}"/>
              </a:ext>
            </a:extLst>
          </p:cNvPr>
          <p:cNvCxnSpPr/>
          <p:nvPr/>
        </p:nvCxnSpPr>
        <p:spPr>
          <a:xfrm flipV="1">
            <a:off x="4595270" y="1530554"/>
            <a:ext cx="10530" cy="23960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8CD840-8311-8527-9169-4B6102A9E6A6}"/>
              </a:ext>
            </a:extLst>
          </p:cNvPr>
          <p:cNvCxnSpPr/>
          <p:nvPr/>
        </p:nvCxnSpPr>
        <p:spPr>
          <a:xfrm>
            <a:off x="4590190" y="1530555"/>
            <a:ext cx="3175028" cy="17132"/>
          </a:xfrm>
          <a:prstGeom prst="line">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D8A7B46A-DDF4-2F80-10D5-52D4EDEA446B}"/>
              </a:ext>
            </a:extLst>
          </p:cNvPr>
          <p:cNvCxnSpPr/>
          <p:nvPr/>
        </p:nvCxnSpPr>
        <p:spPr>
          <a:xfrm>
            <a:off x="2754562" y="3633806"/>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A9A032F-8E5A-1F9E-60BD-09582B6EA36B}"/>
              </a:ext>
            </a:extLst>
          </p:cNvPr>
          <p:cNvSpPr/>
          <p:nvPr/>
        </p:nvSpPr>
        <p:spPr>
          <a:xfrm>
            <a:off x="1244568" y="2640458"/>
            <a:ext cx="1778995" cy="402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Common  Ground </a:t>
            </a:r>
          </a:p>
        </p:txBody>
      </p:sp>
      <p:sp>
        <p:nvSpPr>
          <p:cNvPr id="25" name="Rectangle 24">
            <a:extLst>
              <a:ext uri="{FF2B5EF4-FFF2-40B4-BE49-F238E27FC236}">
                <a16:creationId xmlns:a16="http://schemas.microsoft.com/office/drawing/2014/main" id="{AE53B498-8B0A-043F-3F91-7B87160B40CE}"/>
              </a:ext>
            </a:extLst>
          </p:cNvPr>
          <p:cNvSpPr/>
          <p:nvPr/>
        </p:nvSpPr>
        <p:spPr>
          <a:xfrm>
            <a:off x="4666273" y="3941465"/>
            <a:ext cx="1158604" cy="271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a:t>
            </a:r>
          </a:p>
        </p:txBody>
      </p:sp>
      <p:sp>
        <p:nvSpPr>
          <p:cNvPr id="26" name="Rectangle 25">
            <a:extLst>
              <a:ext uri="{FF2B5EF4-FFF2-40B4-BE49-F238E27FC236}">
                <a16:creationId xmlns:a16="http://schemas.microsoft.com/office/drawing/2014/main" id="{17A0B931-7E20-E490-85D6-E6F5AD17B167}"/>
              </a:ext>
            </a:extLst>
          </p:cNvPr>
          <p:cNvSpPr/>
          <p:nvPr/>
        </p:nvSpPr>
        <p:spPr>
          <a:xfrm>
            <a:off x="4296807" y="5285784"/>
            <a:ext cx="1939794" cy="513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Cluster Relay</a:t>
            </a:r>
          </a:p>
        </p:txBody>
      </p:sp>
      <p:sp>
        <p:nvSpPr>
          <p:cNvPr id="27" name="Rectangle 26">
            <a:extLst>
              <a:ext uri="{FF2B5EF4-FFF2-40B4-BE49-F238E27FC236}">
                <a16:creationId xmlns:a16="http://schemas.microsoft.com/office/drawing/2014/main" id="{B7B7F81E-D1C7-E910-7430-9DEA6E1A7595}"/>
              </a:ext>
            </a:extLst>
          </p:cNvPr>
          <p:cNvSpPr/>
          <p:nvPr/>
        </p:nvSpPr>
        <p:spPr>
          <a:xfrm>
            <a:off x="6904421" y="3941465"/>
            <a:ext cx="2274368" cy="703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r>
              <a:rPr lang="en-US" sz="1050" b="1" dirty="0">
                <a:solidFill>
                  <a:schemeClr val="tx1"/>
                </a:solidFill>
              </a:rPr>
              <a:t>DC Convertor 12V Output Relay Pin no 87a Only In time of charging</a:t>
            </a:r>
          </a:p>
          <a:p>
            <a:pPr algn="ctr"/>
            <a:endParaRPr lang="en-US" sz="1050" b="1" dirty="0">
              <a:solidFill>
                <a:schemeClr val="tx1"/>
              </a:solidFill>
            </a:endParaRPr>
          </a:p>
          <a:p>
            <a:pPr algn="ctr"/>
            <a:endParaRPr lang="en-US" sz="1050" b="1" dirty="0">
              <a:solidFill>
                <a:schemeClr val="tx1"/>
              </a:solidFill>
            </a:endParaRPr>
          </a:p>
        </p:txBody>
      </p:sp>
      <p:sp>
        <p:nvSpPr>
          <p:cNvPr id="29" name="Rectangle 28">
            <a:extLst>
              <a:ext uri="{FF2B5EF4-FFF2-40B4-BE49-F238E27FC236}">
                <a16:creationId xmlns:a16="http://schemas.microsoft.com/office/drawing/2014/main" id="{AFA7D25C-D1E7-ABBD-C049-45789888E4AE}"/>
              </a:ext>
            </a:extLst>
          </p:cNvPr>
          <p:cNvSpPr/>
          <p:nvPr/>
        </p:nvSpPr>
        <p:spPr>
          <a:xfrm>
            <a:off x="5625819" y="3232882"/>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Pink/Yellow</a:t>
            </a:r>
          </a:p>
        </p:txBody>
      </p:sp>
      <p:cxnSp>
        <p:nvCxnSpPr>
          <p:cNvPr id="32" name="Straight Connector 31">
            <a:extLst>
              <a:ext uri="{FF2B5EF4-FFF2-40B4-BE49-F238E27FC236}">
                <a16:creationId xmlns:a16="http://schemas.microsoft.com/office/drawing/2014/main" id="{5D58AD3D-7C28-1779-6C6A-E727DAB48070}"/>
              </a:ext>
            </a:extLst>
          </p:cNvPr>
          <p:cNvCxnSpPr/>
          <p:nvPr/>
        </p:nvCxnSpPr>
        <p:spPr>
          <a:xfrm>
            <a:off x="5418176" y="3606581"/>
            <a:ext cx="478421" cy="169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22806-E089-CC48-5FE9-BDD0A7F752BD}"/>
              </a:ext>
            </a:extLst>
          </p:cNvPr>
          <p:cNvCxnSpPr/>
          <p:nvPr/>
        </p:nvCxnSpPr>
        <p:spPr>
          <a:xfrm>
            <a:off x="5896597" y="3606581"/>
            <a:ext cx="117856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D5EF12D-1C7C-424A-4252-185194FF28D6}"/>
              </a:ext>
            </a:extLst>
          </p:cNvPr>
          <p:cNvSpPr/>
          <p:nvPr/>
        </p:nvSpPr>
        <p:spPr>
          <a:xfrm>
            <a:off x="7075157" y="3176607"/>
            <a:ext cx="1725520"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input From Ignition Switch Pin No 3 </a:t>
            </a:r>
          </a:p>
        </p:txBody>
      </p:sp>
      <p:cxnSp>
        <p:nvCxnSpPr>
          <p:cNvPr id="37" name="Straight Connector 36">
            <a:extLst>
              <a:ext uri="{FF2B5EF4-FFF2-40B4-BE49-F238E27FC236}">
                <a16:creationId xmlns:a16="http://schemas.microsoft.com/office/drawing/2014/main" id="{AC9AA27F-0964-F732-D382-A681F9AED83D}"/>
              </a:ext>
            </a:extLst>
          </p:cNvPr>
          <p:cNvCxnSpPr/>
          <p:nvPr/>
        </p:nvCxnSpPr>
        <p:spPr>
          <a:xfrm flipH="1" flipV="1">
            <a:off x="2445966" y="3074219"/>
            <a:ext cx="314632" cy="570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170725B-BA17-3453-F0FB-E6547B06C934}"/>
              </a:ext>
            </a:extLst>
          </p:cNvPr>
          <p:cNvSpPr/>
          <p:nvPr/>
        </p:nvSpPr>
        <p:spPr>
          <a:xfrm>
            <a:off x="7937917" y="1386715"/>
            <a:ext cx="1240872"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12V Output to Cluster Meter</a:t>
            </a:r>
          </a:p>
        </p:txBody>
      </p:sp>
      <p:sp>
        <p:nvSpPr>
          <p:cNvPr id="39" name="Rectangle 38">
            <a:extLst>
              <a:ext uri="{FF2B5EF4-FFF2-40B4-BE49-F238E27FC236}">
                <a16:creationId xmlns:a16="http://schemas.microsoft.com/office/drawing/2014/main" id="{5FD8BA73-DC23-918D-D347-84B2E1CF6F0E}"/>
              </a:ext>
            </a:extLst>
          </p:cNvPr>
          <p:cNvSpPr/>
          <p:nvPr/>
        </p:nvSpPr>
        <p:spPr>
          <a:xfrm>
            <a:off x="5087110" y="1145644"/>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White/Red</a:t>
            </a:r>
          </a:p>
        </p:txBody>
      </p:sp>
      <p:cxnSp>
        <p:nvCxnSpPr>
          <p:cNvPr id="40" name="Straight Connector 39">
            <a:extLst>
              <a:ext uri="{FF2B5EF4-FFF2-40B4-BE49-F238E27FC236}">
                <a16:creationId xmlns:a16="http://schemas.microsoft.com/office/drawing/2014/main" id="{C4534008-3C60-E5F0-77A0-4A80F33CA0C2}"/>
              </a:ext>
            </a:extLst>
          </p:cNvPr>
          <p:cNvCxnSpPr>
            <a:cxnSpLocks/>
          </p:cNvCxnSpPr>
          <p:nvPr/>
        </p:nvCxnSpPr>
        <p:spPr>
          <a:xfrm flipH="1">
            <a:off x="4726116" y="2782764"/>
            <a:ext cx="692060" cy="0"/>
          </a:xfrm>
          <a:prstGeom prst="line">
            <a:avLst/>
          </a:prstGeom>
          <a:ln w="38100"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55E5F586-7CED-AED5-A3AC-13C154DA5482}"/>
              </a:ext>
            </a:extLst>
          </p:cNvPr>
          <p:cNvCxnSpPr/>
          <p:nvPr/>
        </p:nvCxnSpPr>
        <p:spPr>
          <a:xfrm>
            <a:off x="5418176" y="2782764"/>
            <a:ext cx="0" cy="82381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71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7524" y="262405"/>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VCU &amp; MCU Connection</a:t>
            </a:r>
          </a:p>
        </p:txBody>
      </p:sp>
      <p:sp>
        <p:nvSpPr>
          <p:cNvPr id="5" name="Rectangle 4"/>
          <p:cNvSpPr/>
          <p:nvPr/>
        </p:nvSpPr>
        <p:spPr>
          <a:xfrm>
            <a:off x="1134532" y="1116530"/>
            <a:ext cx="8847667" cy="50725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MCU_VCU:- Pin no and Function </a:t>
            </a:r>
          </a:p>
          <a:p>
            <a:r>
              <a:rPr lang="en-US" sz="1600" dirty="0">
                <a:solidFill>
                  <a:schemeClr val="tx1"/>
                </a:solidFill>
              </a:rPr>
              <a:t>1 &amp; 2 -  From Ignition (48V) Operated ( Orange- White)</a:t>
            </a:r>
          </a:p>
          <a:p>
            <a:r>
              <a:rPr lang="en-US" sz="1600" dirty="0">
                <a:solidFill>
                  <a:schemeClr val="tx1"/>
                </a:solidFill>
              </a:rPr>
              <a:t>3- MCU FW Updating ( Blue-Brown) </a:t>
            </a:r>
          </a:p>
          <a:p>
            <a:r>
              <a:rPr lang="en-US" sz="1600" dirty="0">
                <a:solidFill>
                  <a:schemeClr val="tx1"/>
                </a:solidFill>
              </a:rPr>
              <a:t>4- MCU FW Updating (Blue-Black)</a:t>
            </a:r>
          </a:p>
          <a:p>
            <a:r>
              <a:rPr lang="en-US" sz="1600" dirty="0">
                <a:solidFill>
                  <a:schemeClr val="tx1"/>
                </a:solidFill>
              </a:rPr>
              <a:t>5- Forward Mode (Orange-Green)</a:t>
            </a:r>
          </a:p>
          <a:p>
            <a:r>
              <a:rPr lang="en-US" sz="1600" dirty="0">
                <a:solidFill>
                  <a:schemeClr val="tx1"/>
                </a:solidFill>
              </a:rPr>
              <a:t>6- Boost Mode (Gray-Black)</a:t>
            </a:r>
          </a:p>
          <a:p>
            <a:r>
              <a:rPr lang="en-US" sz="1600" dirty="0">
                <a:solidFill>
                  <a:schemeClr val="tx1"/>
                </a:solidFill>
              </a:rPr>
              <a:t>7 – Reverse Mode (Red-Green)</a:t>
            </a:r>
          </a:p>
          <a:p>
            <a:r>
              <a:rPr lang="en-US" sz="1600" dirty="0">
                <a:solidFill>
                  <a:schemeClr val="tx1"/>
                </a:solidFill>
              </a:rPr>
              <a:t>8 – Throttle &amp; Brake Pot 5V Supply (Red- White)</a:t>
            </a:r>
          </a:p>
          <a:p>
            <a:r>
              <a:rPr lang="en-US" sz="1600" dirty="0">
                <a:solidFill>
                  <a:schemeClr val="tx1"/>
                </a:solidFill>
              </a:rPr>
              <a:t>9- Throttle Signal (Green-White)</a:t>
            </a:r>
          </a:p>
          <a:p>
            <a:r>
              <a:rPr lang="en-US" sz="1600" dirty="0">
                <a:solidFill>
                  <a:schemeClr val="tx1"/>
                </a:solidFill>
              </a:rPr>
              <a:t>10- Brake Pot Signal (Green-Black)</a:t>
            </a:r>
          </a:p>
          <a:p>
            <a:r>
              <a:rPr lang="en-US" sz="1600" dirty="0">
                <a:solidFill>
                  <a:schemeClr val="tx1"/>
                </a:solidFill>
              </a:rPr>
              <a:t>11- Can High (Yellow)</a:t>
            </a:r>
          </a:p>
          <a:p>
            <a:r>
              <a:rPr lang="en-US" sz="1600" dirty="0">
                <a:solidFill>
                  <a:schemeClr val="tx1"/>
                </a:solidFill>
              </a:rPr>
              <a:t>12- Can Low (Green)</a:t>
            </a:r>
          </a:p>
          <a:p>
            <a:r>
              <a:rPr lang="en-US" sz="1600" dirty="0">
                <a:solidFill>
                  <a:schemeClr val="tx1"/>
                </a:solidFill>
              </a:rPr>
              <a:t>13- Encoder Pin No 6 (5V Supply) (Gray)</a:t>
            </a:r>
          </a:p>
          <a:p>
            <a:r>
              <a:rPr lang="en-US" sz="1600" dirty="0">
                <a:solidFill>
                  <a:schemeClr val="tx1"/>
                </a:solidFill>
              </a:rPr>
              <a:t>14- Encoder Pin No 5 (12V Supply) (White)</a:t>
            </a:r>
          </a:p>
          <a:p>
            <a:r>
              <a:rPr lang="en-US" sz="1600" dirty="0">
                <a:solidFill>
                  <a:schemeClr val="tx1"/>
                </a:solidFill>
              </a:rPr>
              <a:t>15- Encoder Pin No 4 ( Sin Cos) (Green)</a:t>
            </a:r>
          </a:p>
          <a:p>
            <a:r>
              <a:rPr lang="en-US" sz="1600" dirty="0">
                <a:solidFill>
                  <a:schemeClr val="tx1"/>
                </a:solidFill>
              </a:rPr>
              <a:t>16- Encoder Pin No 3 (Sin Cos) (Yellow)</a:t>
            </a:r>
          </a:p>
          <a:p>
            <a:r>
              <a:rPr lang="en-US" sz="1600" dirty="0">
                <a:solidFill>
                  <a:schemeClr val="tx1"/>
                </a:solidFill>
              </a:rPr>
              <a:t>17- Encoder Pin No 2 (Encoder Ground) (Brown)</a:t>
            </a:r>
          </a:p>
          <a:p>
            <a:r>
              <a:rPr lang="en-US" sz="1600" dirty="0">
                <a:solidFill>
                  <a:schemeClr val="tx1"/>
                </a:solidFill>
              </a:rPr>
              <a:t>23- Encoder Pin No 1 (Encoder Shielding)(Black) </a:t>
            </a:r>
            <a:endParaRPr lang="en-US" sz="2400"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312933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E9501-1B1F-CDDA-D92E-10B7FC168026}"/>
              </a:ext>
            </a:extLst>
          </p:cNvPr>
          <p:cNvSpPr/>
          <p:nvPr/>
        </p:nvSpPr>
        <p:spPr>
          <a:xfrm>
            <a:off x="265470" y="1212723"/>
            <a:ext cx="11474245" cy="53158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Relay Aux Battery Charging – 48V Relay For DC Convertor. 48 V Coming on this Relay Via CID &amp; FDCI at Pin no 86. Then Loop to Pin no 30. Ground is Coming From Charging Cutoff Pin no 2. Pin no 30 have output supply From DC Convertor output Via Fuse Box. Pin no 87 is Connected to Aux Battery. In Time of Vehicle Charging, relay is getting on Once Relay is getting on after that DC Convertor 12V Supply goes to Aux Battery, For Aux Battery Charging.</a:t>
            </a:r>
          </a:p>
          <a:p>
            <a:endParaRPr lang="en-US" sz="2000" dirty="0">
              <a:solidFill>
                <a:schemeClr val="tx1"/>
              </a:solidFill>
            </a:endParaRPr>
          </a:p>
          <a:p>
            <a:r>
              <a:rPr lang="en-US" sz="2000" dirty="0">
                <a:solidFill>
                  <a:schemeClr val="tx1"/>
                </a:solidFill>
              </a:rPr>
              <a:t>2- RDCO – 12V Operated Relay. Relay Pin 86 have 12 Supply after ignition switch pin no 2. Pin no 85 is connected to Cluster relay pin no 2. Pin no 30 have 12v Supply from DC Convertor Output. Pin no 87a is connected to Cluster relay at pin no 87a. Pin no 87 is connected to 12V Component and Aux Battery Charging   Diode.</a:t>
            </a:r>
          </a:p>
          <a:p>
            <a:endParaRPr lang="en-US" sz="2000" dirty="0">
              <a:solidFill>
                <a:schemeClr val="tx1"/>
              </a:solidFill>
            </a:endParaRPr>
          </a:p>
          <a:p>
            <a:r>
              <a:rPr lang="en-US" sz="2000" dirty="0">
                <a:solidFill>
                  <a:schemeClr val="tx1"/>
                </a:solidFill>
              </a:rPr>
              <a:t>3- RReverse-12V Operated Relay For Reverse light Activation. 12V Coming From ignition Switch(Pin no 2) at Pin no 86 of Relay. Ground Coming From BFNR Switch Pin no 4 through diode and Connected in 85 No in Relay. 12V Coming in Pin no 30 from DC Output relay Pin no 87.Once relay coil turn on 12 V Supply going to 48V12V connector at pin no 3 and reverse light glow.</a:t>
            </a:r>
          </a:p>
          <a:p>
            <a:endParaRPr lang="en-US" sz="2000" dirty="0">
              <a:solidFill>
                <a:schemeClr val="tx1"/>
              </a:solidFill>
            </a:endParaRPr>
          </a:p>
          <a:p>
            <a:r>
              <a:rPr lang="en-US" sz="2000" dirty="0">
                <a:solidFill>
                  <a:schemeClr val="tx1"/>
                </a:solidFill>
              </a:rPr>
              <a:t>	</a:t>
            </a:r>
          </a:p>
        </p:txBody>
      </p:sp>
      <p:sp>
        <p:nvSpPr>
          <p:cNvPr id="5" name="Rectangle 4">
            <a:extLst>
              <a:ext uri="{FF2B5EF4-FFF2-40B4-BE49-F238E27FC236}">
                <a16:creationId xmlns:a16="http://schemas.microsoft.com/office/drawing/2014/main" id="{D2BA56C2-EFAE-C69C-90A9-607E75484CB3}"/>
              </a:ext>
            </a:extLst>
          </p:cNvPr>
          <p:cNvSpPr/>
          <p:nvPr/>
        </p:nvSpPr>
        <p:spPr>
          <a:xfrm>
            <a:off x="4065257" y="329381"/>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Relay Working</a:t>
            </a:r>
          </a:p>
        </p:txBody>
      </p:sp>
    </p:spTree>
    <p:extLst>
      <p:ext uri="{BB962C8B-B14F-4D97-AF65-F5344CB8AC3E}">
        <p14:creationId xmlns:p14="http://schemas.microsoft.com/office/powerpoint/2010/main" val="3152810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B27EF8-8C4A-9EA2-8B0D-38786B3BB5DA}"/>
              </a:ext>
            </a:extLst>
          </p:cNvPr>
          <p:cNvSpPr/>
          <p:nvPr/>
        </p:nvSpPr>
        <p:spPr>
          <a:xfrm>
            <a:off x="265470" y="113017"/>
            <a:ext cx="11474245" cy="641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r>
              <a:rPr lang="en-US" sz="2000" dirty="0">
                <a:solidFill>
                  <a:schemeClr val="tx1"/>
                </a:solidFill>
              </a:rPr>
              <a:t>4- R48VBatt- 12V Operated ,48V Battery Ignition Relay. Batt6W Pin no 1 &amp; 3 Connected to Relay respectively Pin no 87 &amp; 30. Ground For Pin no 85 Coming From Cluster Delay Pin no 1. 12V Coming From Ignition Switch(From Pin no 3) to 48V Batt relay at Pin no 86. When relay goes on that time Battery ignition wire got Short and battery is getting ON.</a:t>
            </a:r>
          </a:p>
          <a:p>
            <a:endParaRPr lang="en-US" sz="2000" dirty="0">
              <a:solidFill>
                <a:schemeClr val="tx1"/>
              </a:solidFill>
            </a:endParaRPr>
          </a:p>
          <a:p>
            <a:r>
              <a:rPr lang="en-US" sz="2000" dirty="0">
                <a:solidFill>
                  <a:schemeClr val="tx1"/>
                </a:solidFill>
              </a:rPr>
              <a:t>5- MCU Relay – 48V Operated Relay For MCU Ignition. </a:t>
            </a:r>
          </a:p>
          <a:p>
            <a:r>
              <a:rPr lang="en-US" sz="2000" dirty="0">
                <a:solidFill>
                  <a:schemeClr val="tx1"/>
                </a:solidFill>
              </a:rPr>
              <a:t>48V Supply coming at pin no 87a </a:t>
            </a:r>
            <a:r>
              <a:rPr lang="en-US" sz="2000">
                <a:solidFill>
                  <a:schemeClr val="tx1"/>
                </a:solidFill>
              </a:rPr>
              <a:t>From Terminal </a:t>
            </a:r>
            <a:r>
              <a:rPr lang="en-US" sz="2000" dirty="0">
                <a:solidFill>
                  <a:schemeClr val="tx1"/>
                </a:solidFill>
              </a:rPr>
              <a:t>Box through Fuse Box. Pin no 87a and 86 are looped. 48V going From pin no 30 is To MCU at Pin no 1 &amp; 2 through Fuse Box.</a:t>
            </a:r>
          </a:p>
          <a:p>
            <a:r>
              <a:rPr lang="en-US" sz="2000" dirty="0">
                <a:solidFill>
                  <a:schemeClr val="tx1"/>
                </a:solidFill>
              </a:rPr>
              <a:t>Pin no 85 at relay –  Connected to Telematics Pin no 4 (For Power Train Immobilization)</a:t>
            </a:r>
          </a:p>
          <a:p>
            <a:r>
              <a:rPr lang="en-US" sz="2000" dirty="0">
                <a:solidFill>
                  <a:schemeClr val="tx1"/>
                </a:solidFill>
              </a:rPr>
              <a:t>Pin no 85 at Relay – Connected to Charging Cutoff at Pin no 2 ( For Power Train Cutoff While Charging Main Battery)</a:t>
            </a:r>
          </a:p>
          <a:p>
            <a:endParaRPr lang="en-US" sz="2000" dirty="0">
              <a:solidFill>
                <a:schemeClr val="tx1"/>
              </a:solidFill>
            </a:endParaRPr>
          </a:p>
          <a:p>
            <a:r>
              <a:rPr lang="en-US" sz="2000" dirty="0">
                <a:solidFill>
                  <a:schemeClr val="tx1"/>
                </a:solidFill>
              </a:rPr>
              <a:t>6- Cluster Relay – 12V Operated Relay For Cluster. 2 Different Function Work on this Relay .</a:t>
            </a:r>
          </a:p>
          <a:p>
            <a:pPr marL="514350" indent="-514350">
              <a:buAutoNum type="romanUcParenBoth"/>
            </a:pPr>
            <a:r>
              <a:rPr lang="en-US" sz="2000" dirty="0">
                <a:solidFill>
                  <a:schemeClr val="tx1"/>
                </a:solidFill>
              </a:rPr>
              <a:t>– In Case of Vehicle Ignition On- When we turn on Ignition that time 12V Comes from pin no 3 to  Pin no 86 at relay From ignition Switch . Pin no 86 &amp; 87 is short so 12V Jumps from Pin no 86 to Pin no 87. Also pin no 85 is connected to common Ground. After Receiving 12V From Ignition Switch 12V goes to Cluster through Pin no 30. </a:t>
            </a:r>
          </a:p>
          <a:p>
            <a:pPr marL="514350" indent="-514350">
              <a:buAutoNum type="romanUcParenBoth"/>
            </a:pPr>
            <a:r>
              <a:rPr lang="en-US" sz="2000" dirty="0">
                <a:solidFill>
                  <a:schemeClr val="tx1"/>
                </a:solidFill>
              </a:rPr>
              <a:t>-  In Case Of Vehicle Charging. 12V Comes in Pin no 87a From DC Convertor output relay pin no 87a. Than 12V jumps to Pin no 30. And cluster gets On.</a:t>
            </a:r>
          </a:p>
          <a:p>
            <a:endParaRPr lang="en-US" sz="2000" dirty="0">
              <a:solidFill>
                <a:schemeClr val="tx1"/>
              </a:solidFill>
            </a:endParaRPr>
          </a:p>
        </p:txBody>
      </p:sp>
    </p:spTree>
    <p:extLst>
      <p:ext uri="{BB962C8B-B14F-4D97-AF65-F5344CB8AC3E}">
        <p14:creationId xmlns:p14="http://schemas.microsoft.com/office/powerpoint/2010/main" val="133841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7CB36-B071-26DE-DC45-DF3B286804D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F6740F1-D564-C235-75A4-88BA791370BE}"/>
              </a:ext>
            </a:extLst>
          </p:cNvPr>
          <p:cNvSpPr/>
          <p:nvPr/>
        </p:nvSpPr>
        <p:spPr>
          <a:xfrm>
            <a:off x="3708937" y="175041"/>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Reverse Relay</a:t>
            </a:r>
          </a:p>
        </p:txBody>
      </p:sp>
      <p:sp>
        <p:nvSpPr>
          <p:cNvPr id="7" name="Rounded Rectangle 6">
            <a:extLst>
              <a:ext uri="{FF2B5EF4-FFF2-40B4-BE49-F238E27FC236}">
                <a16:creationId xmlns:a16="http://schemas.microsoft.com/office/drawing/2014/main" id="{D8090384-F5FC-3C5F-5A85-54EA1497734A}"/>
              </a:ext>
            </a:extLst>
          </p:cNvPr>
          <p:cNvSpPr/>
          <p:nvPr/>
        </p:nvSpPr>
        <p:spPr>
          <a:xfrm>
            <a:off x="3668962" y="1760414"/>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9" name="Straight Connector 8">
            <a:extLst>
              <a:ext uri="{FF2B5EF4-FFF2-40B4-BE49-F238E27FC236}">
                <a16:creationId xmlns:a16="http://schemas.microsoft.com/office/drawing/2014/main" id="{CA25A1E8-5746-55BC-A23E-A5DA484A7E82}"/>
              </a:ext>
            </a:extLst>
          </p:cNvPr>
          <p:cNvCxnSpPr/>
          <p:nvPr/>
        </p:nvCxnSpPr>
        <p:spPr>
          <a:xfrm>
            <a:off x="4800021" y="2786816"/>
            <a:ext cx="2280292" cy="755"/>
          </a:xfrm>
          <a:prstGeom prst="line">
            <a:avLst/>
          </a:prstGeom>
          <a:ln w="57150" cap="flat" cmpd="sng" algn="ctr">
            <a:solidFill>
              <a:schemeClr val="accent1">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7BE9F56-2BF0-A2CB-66C9-4FAE074DE2B8}"/>
              </a:ext>
            </a:extLst>
          </p:cNvPr>
          <p:cNvCxnSpPr/>
          <p:nvPr/>
        </p:nvCxnSpPr>
        <p:spPr>
          <a:xfrm flipV="1">
            <a:off x="4595270" y="1530554"/>
            <a:ext cx="10530" cy="239602"/>
          </a:xfrm>
          <a:prstGeom prst="line">
            <a:avLst/>
          </a:prstGeom>
          <a:ln w="57150">
            <a:solidFill>
              <a:srgbClr val="FFC000"/>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E4CE6EB6-90EA-50A8-730C-370A7D3879BD}"/>
              </a:ext>
            </a:extLst>
          </p:cNvPr>
          <p:cNvCxnSpPr/>
          <p:nvPr/>
        </p:nvCxnSpPr>
        <p:spPr>
          <a:xfrm>
            <a:off x="4590190" y="1530555"/>
            <a:ext cx="3175028" cy="17132"/>
          </a:xfrm>
          <a:prstGeom prst="line">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DB552285-3C4F-13BE-7565-B8E2C6BD0869}"/>
              </a:ext>
            </a:extLst>
          </p:cNvPr>
          <p:cNvCxnSpPr/>
          <p:nvPr/>
        </p:nvCxnSpPr>
        <p:spPr>
          <a:xfrm>
            <a:off x="2754562" y="3633806"/>
            <a:ext cx="9144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A82E568-2E7B-8303-2585-20ADA45B107D}"/>
              </a:ext>
            </a:extLst>
          </p:cNvPr>
          <p:cNvSpPr/>
          <p:nvPr/>
        </p:nvSpPr>
        <p:spPr>
          <a:xfrm>
            <a:off x="1756881" y="2582335"/>
            <a:ext cx="1266682" cy="4610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From BFNR Switch Reverse Wire</a:t>
            </a:r>
          </a:p>
        </p:txBody>
      </p:sp>
      <p:sp>
        <p:nvSpPr>
          <p:cNvPr id="18" name="Rectangle 17">
            <a:extLst>
              <a:ext uri="{FF2B5EF4-FFF2-40B4-BE49-F238E27FC236}">
                <a16:creationId xmlns:a16="http://schemas.microsoft.com/office/drawing/2014/main" id="{48E563AC-72CC-33D7-5EEC-E0535D75FAA2}"/>
              </a:ext>
            </a:extLst>
          </p:cNvPr>
          <p:cNvSpPr/>
          <p:nvPr/>
        </p:nvSpPr>
        <p:spPr>
          <a:xfrm>
            <a:off x="7765218" y="1275557"/>
            <a:ext cx="1785140" cy="6067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12V Input From DC Output Relay.</a:t>
            </a:r>
          </a:p>
        </p:txBody>
      </p:sp>
      <p:sp>
        <p:nvSpPr>
          <p:cNvPr id="19" name="Rectangle 18">
            <a:extLst>
              <a:ext uri="{FF2B5EF4-FFF2-40B4-BE49-F238E27FC236}">
                <a16:creationId xmlns:a16="http://schemas.microsoft.com/office/drawing/2014/main" id="{AA1012C4-6156-345A-9D10-289C8EB34E20}"/>
              </a:ext>
            </a:extLst>
          </p:cNvPr>
          <p:cNvSpPr/>
          <p:nvPr/>
        </p:nvSpPr>
        <p:spPr>
          <a:xfrm>
            <a:off x="5896597" y="3247077"/>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Yellow/Red</a:t>
            </a:r>
          </a:p>
        </p:txBody>
      </p:sp>
      <p:cxnSp>
        <p:nvCxnSpPr>
          <p:cNvPr id="21" name="Straight Connector 20">
            <a:extLst>
              <a:ext uri="{FF2B5EF4-FFF2-40B4-BE49-F238E27FC236}">
                <a16:creationId xmlns:a16="http://schemas.microsoft.com/office/drawing/2014/main" id="{DE1C77E9-FCBD-C4B3-EE3B-9CFCD8E63981}"/>
              </a:ext>
            </a:extLst>
          </p:cNvPr>
          <p:cNvCxnSpPr>
            <a:cxnSpLocks/>
          </p:cNvCxnSpPr>
          <p:nvPr/>
        </p:nvCxnSpPr>
        <p:spPr>
          <a:xfrm flipH="1">
            <a:off x="5412459" y="3606581"/>
            <a:ext cx="504567" cy="0"/>
          </a:xfrm>
          <a:prstGeom prst="line">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49F63F75-71A1-C677-D88C-16D6F055C527}"/>
              </a:ext>
            </a:extLst>
          </p:cNvPr>
          <p:cNvCxnSpPr/>
          <p:nvPr/>
        </p:nvCxnSpPr>
        <p:spPr>
          <a:xfrm>
            <a:off x="5896597" y="3606581"/>
            <a:ext cx="1178560" cy="0"/>
          </a:xfrm>
          <a:prstGeom prst="line">
            <a:avLst/>
          </a:prstGeom>
          <a:ln w="57150">
            <a:solidFill>
              <a:srgbClr val="FF0000"/>
            </a:solidFill>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066B4B3C-B8AF-DF4F-B17F-CA0CB07E95CB}"/>
              </a:ext>
            </a:extLst>
          </p:cNvPr>
          <p:cNvSpPr/>
          <p:nvPr/>
        </p:nvSpPr>
        <p:spPr>
          <a:xfrm>
            <a:off x="6041661" y="3758249"/>
            <a:ext cx="1725520"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12V output From Ignition Switch (I02).</a:t>
            </a:r>
          </a:p>
        </p:txBody>
      </p:sp>
      <p:cxnSp>
        <p:nvCxnSpPr>
          <p:cNvPr id="28" name="Straight Connector 27">
            <a:extLst>
              <a:ext uri="{FF2B5EF4-FFF2-40B4-BE49-F238E27FC236}">
                <a16:creationId xmlns:a16="http://schemas.microsoft.com/office/drawing/2014/main" id="{F78FF6C1-09A1-BC80-109A-BC1AF0B555FA}"/>
              </a:ext>
            </a:extLst>
          </p:cNvPr>
          <p:cNvCxnSpPr/>
          <p:nvPr/>
        </p:nvCxnSpPr>
        <p:spPr>
          <a:xfrm flipH="1" flipV="1">
            <a:off x="2445966" y="3074219"/>
            <a:ext cx="314632" cy="57046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9199CDB-D1FD-CB24-12AE-6D9468244D45}"/>
              </a:ext>
            </a:extLst>
          </p:cNvPr>
          <p:cNvSpPr/>
          <p:nvPr/>
        </p:nvSpPr>
        <p:spPr>
          <a:xfrm>
            <a:off x="7075157" y="2499173"/>
            <a:ext cx="3042510" cy="4400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To 12V Wiring Harness For Reverse Tail Lamp</a:t>
            </a:r>
          </a:p>
        </p:txBody>
      </p:sp>
      <p:sp>
        <p:nvSpPr>
          <p:cNvPr id="31" name="Rectangle 30">
            <a:extLst>
              <a:ext uri="{FF2B5EF4-FFF2-40B4-BE49-F238E27FC236}">
                <a16:creationId xmlns:a16="http://schemas.microsoft.com/office/drawing/2014/main" id="{83252432-530F-9473-6082-4DF8AF2B5181}"/>
              </a:ext>
            </a:extLst>
          </p:cNvPr>
          <p:cNvSpPr/>
          <p:nvPr/>
        </p:nvSpPr>
        <p:spPr>
          <a:xfrm>
            <a:off x="5595435" y="2403075"/>
            <a:ext cx="1077419" cy="321944"/>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White</a:t>
            </a:r>
          </a:p>
        </p:txBody>
      </p:sp>
      <p:sp>
        <p:nvSpPr>
          <p:cNvPr id="2" name="Rectangle 1">
            <a:extLst>
              <a:ext uri="{FF2B5EF4-FFF2-40B4-BE49-F238E27FC236}">
                <a16:creationId xmlns:a16="http://schemas.microsoft.com/office/drawing/2014/main" id="{CFE7A76F-DE55-EC50-EDB5-BCA13BECF62B}"/>
              </a:ext>
            </a:extLst>
          </p:cNvPr>
          <p:cNvSpPr/>
          <p:nvPr/>
        </p:nvSpPr>
        <p:spPr>
          <a:xfrm>
            <a:off x="455931" y="5659191"/>
            <a:ext cx="2298631" cy="348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Note:-</a:t>
            </a:r>
            <a:r>
              <a:rPr lang="en-US" sz="1050" b="1" dirty="0">
                <a:solidFill>
                  <a:schemeClr val="tx1"/>
                </a:solidFill>
              </a:rPr>
              <a:t> 12V 4 Pin Micro Relay Base</a:t>
            </a:r>
          </a:p>
        </p:txBody>
      </p:sp>
      <p:sp>
        <p:nvSpPr>
          <p:cNvPr id="3" name="Rectangle 2">
            <a:extLst>
              <a:ext uri="{FF2B5EF4-FFF2-40B4-BE49-F238E27FC236}">
                <a16:creationId xmlns:a16="http://schemas.microsoft.com/office/drawing/2014/main" id="{7A3F107F-1FC8-13EB-BCE8-EC545835A6BC}"/>
              </a:ext>
            </a:extLst>
          </p:cNvPr>
          <p:cNvSpPr/>
          <p:nvPr/>
        </p:nvSpPr>
        <p:spPr>
          <a:xfrm>
            <a:off x="2390222" y="3733875"/>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Red/Green</a:t>
            </a:r>
          </a:p>
        </p:txBody>
      </p:sp>
      <p:sp>
        <p:nvSpPr>
          <p:cNvPr id="4" name="Rectangle 3">
            <a:extLst>
              <a:ext uri="{FF2B5EF4-FFF2-40B4-BE49-F238E27FC236}">
                <a16:creationId xmlns:a16="http://schemas.microsoft.com/office/drawing/2014/main" id="{E7679130-DAAA-D8AB-7375-44CBA2DCA512}"/>
              </a:ext>
            </a:extLst>
          </p:cNvPr>
          <p:cNvSpPr/>
          <p:nvPr/>
        </p:nvSpPr>
        <p:spPr>
          <a:xfrm>
            <a:off x="4607281" y="1185417"/>
            <a:ext cx="1158604" cy="271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Yellow/Black</a:t>
            </a:r>
          </a:p>
        </p:txBody>
      </p:sp>
    </p:spTree>
    <p:extLst>
      <p:ext uri="{BB962C8B-B14F-4D97-AF65-F5344CB8AC3E}">
        <p14:creationId xmlns:p14="http://schemas.microsoft.com/office/powerpoint/2010/main" val="103919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7DE3D-F7C3-FEB7-45BC-AE324F67AA8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BB56F8-DD0A-10F9-35CC-2441E56FB415}"/>
              </a:ext>
            </a:extLst>
          </p:cNvPr>
          <p:cNvSpPr/>
          <p:nvPr/>
        </p:nvSpPr>
        <p:spPr>
          <a:xfrm>
            <a:off x="455931" y="5659191"/>
            <a:ext cx="2298631" cy="348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Note:-</a:t>
            </a:r>
            <a:r>
              <a:rPr lang="en-US" sz="1050" b="1" dirty="0">
                <a:solidFill>
                  <a:schemeClr val="tx1"/>
                </a:solidFill>
              </a:rPr>
              <a:t> 12V 4 Pin Micro Relay Base</a:t>
            </a:r>
          </a:p>
        </p:txBody>
      </p:sp>
      <p:sp>
        <p:nvSpPr>
          <p:cNvPr id="5" name="Rectangle 4">
            <a:extLst>
              <a:ext uri="{FF2B5EF4-FFF2-40B4-BE49-F238E27FC236}">
                <a16:creationId xmlns:a16="http://schemas.microsoft.com/office/drawing/2014/main" id="{97C5A362-AEB0-BD14-89D9-B82CBDA23BAC}"/>
              </a:ext>
            </a:extLst>
          </p:cNvPr>
          <p:cNvSpPr/>
          <p:nvPr/>
        </p:nvSpPr>
        <p:spPr>
          <a:xfrm>
            <a:off x="3595739" y="683752"/>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48 V Battery Ignition Circuit </a:t>
            </a:r>
          </a:p>
        </p:txBody>
      </p:sp>
      <p:sp>
        <p:nvSpPr>
          <p:cNvPr id="14" name="Rounded Rectangle 5">
            <a:extLst>
              <a:ext uri="{FF2B5EF4-FFF2-40B4-BE49-F238E27FC236}">
                <a16:creationId xmlns:a16="http://schemas.microsoft.com/office/drawing/2014/main" id="{9E1D6ADB-DC85-953F-7AF3-273BCC7A408B}"/>
              </a:ext>
            </a:extLst>
          </p:cNvPr>
          <p:cNvSpPr/>
          <p:nvPr/>
        </p:nvSpPr>
        <p:spPr>
          <a:xfrm>
            <a:off x="3280833" y="2688162"/>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87</a:t>
            </a:r>
          </a:p>
          <a:p>
            <a:endParaRPr lang="en-US" b="1" dirty="0"/>
          </a:p>
          <a:p>
            <a:endParaRPr lang="en-US" b="1" dirty="0"/>
          </a:p>
          <a:p>
            <a:r>
              <a:rPr lang="en-US" b="1" dirty="0"/>
              <a:t>85       87a      86</a:t>
            </a:r>
          </a:p>
          <a:p>
            <a:endParaRPr lang="en-US" b="1" dirty="0"/>
          </a:p>
          <a:p>
            <a:endParaRPr lang="en-US" b="1" dirty="0"/>
          </a:p>
          <a:p>
            <a:r>
              <a:rPr lang="en-US" b="1" dirty="0"/>
              <a:t>             30</a:t>
            </a:r>
          </a:p>
        </p:txBody>
      </p:sp>
      <p:cxnSp>
        <p:nvCxnSpPr>
          <p:cNvPr id="15" name="Straight Connector 14">
            <a:extLst>
              <a:ext uri="{FF2B5EF4-FFF2-40B4-BE49-F238E27FC236}">
                <a16:creationId xmlns:a16="http://schemas.microsoft.com/office/drawing/2014/main" id="{2F877428-C687-3730-21AB-492A3E57A648}"/>
              </a:ext>
            </a:extLst>
          </p:cNvPr>
          <p:cNvCxnSpPr>
            <a:stCxn id="14" idx="2"/>
          </p:cNvCxnSpPr>
          <p:nvPr/>
        </p:nvCxnSpPr>
        <p:spPr>
          <a:xfrm flipH="1">
            <a:off x="4217671" y="4732862"/>
            <a:ext cx="2962" cy="5444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0F9735-DB07-F64F-F57D-87CBBE442FC2}"/>
              </a:ext>
            </a:extLst>
          </p:cNvPr>
          <p:cNvCxnSpPr/>
          <p:nvPr/>
        </p:nvCxnSpPr>
        <p:spPr>
          <a:xfrm flipV="1">
            <a:off x="4215553" y="5263722"/>
            <a:ext cx="4321174" cy="12700"/>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57320D6-3EA9-E252-CA7C-CB7FE9FBDD95}"/>
              </a:ext>
            </a:extLst>
          </p:cNvPr>
          <p:cNvCxnSpPr/>
          <p:nvPr/>
        </p:nvCxnSpPr>
        <p:spPr>
          <a:xfrm flipV="1">
            <a:off x="8532282" y="2792938"/>
            <a:ext cx="19051" cy="2460624"/>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6D4B93-92E4-4395-699D-D8446AB6EF70}"/>
              </a:ext>
            </a:extLst>
          </p:cNvPr>
          <p:cNvCxnSpPr/>
          <p:nvPr/>
        </p:nvCxnSpPr>
        <p:spPr>
          <a:xfrm flipV="1">
            <a:off x="4220633" y="2030302"/>
            <a:ext cx="0" cy="647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DA961D-9B99-F2B8-51C2-881D8D20BFFF}"/>
              </a:ext>
            </a:extLst>
          </p:cNvPr>
          <p:cNvCxnSpPr/>
          <p:nvPr/>
        </p:nvCxnSpPr>
        <p:spPr>
          <a:xfrm>
            <a:off x="4220633" y="2034112"/>
            <a:ext cx="2755900" cy="26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70356C2-AD3E-F507-B3BD-B104C235D874}"/>
              </a:ext>
            </a:extLst>
          </p:cNvPr>
          <p:cNvSpPr/>
          <p:nvPr/>
        </p:nvSpPr>
        <p:spPr>
          <a:xfrm>
            <a:off x="6735233" y="3208862"/>
            <a:ext cx="1308100" cy="76200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Batt 6W</a:t>
            </a:r>
          </a:p>
          <a:p>
            <a:pPr algn="ctr"/>
            <a:r>
              <a:rPr lang="en-US" sz="1400" b="1" dirty="0"/>
              <a:t>TTP-06FN(WS)</a:t>
            </a:r>
          </a:p>
        </p:txBody>
      </p:sp>
      <p:cxnSp>
        <p:nvCxnSpPr>
          <p:cNvPr id="26" name="Straight Connector 25">
            <a:extLst>
              <a:ext uri="{FF2B5EF4-FFF2-40B4-BE49-F238E27FC236}">
                <a16:creationId xmlns:a16="http://schemas.microsoft.com/office/drawing/2014/main" id="{E85AAFFB-9A93-794E-EA20-069370A25DA5}"/>
              </a:ext>
            </a:extLst>
          </p:cNvPr>
          <p:cNvCxnSpPr/>
          <p:nvPr/>
        </p:nvCxnSpPr>
        <p:spPr>
          <a:xfrm>
            <a:off x="6976533" y="2060782"/>
            <a:ext cx="0" cy="114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A45521B-E7F1-0076-A6C3-FF2E21F338B0}"/>
              </a:ext>
            </a:extLst>
          </p:cNvPr>
          <p:cNvCxnSpPr/>
          <p:nvPr/>
        </p:nvCxnSpPr>
        <p:spPr>
          <a:xfrm flipH="1">
            <a:off x="7848603" y="2792937"/>
            <a:ext cx="704849" cy="0"/>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88AB1FF-6253-381D-0605-CBEF9F80F6B5}"/>
              </a:ext>
            </a:extLst>
          </p:cNvPr>
          <p:cNvCxnSpPr/>
          <p:nvPr/>
        </p:nvCxnSpPr>
        <p:spPr>
          <a:xfrm>
            <a:off x="7852833" y="2792937"/>
            <a:ext cx="0" cy="415925"/>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DD0AEFD-C1E0-BC5B-041C-B5B8422728A4}"/>
              </a:ext>
            </a:extLst>
          </p:cNvPr>
          <p:cNvCxnSpPr/>
          <p:nvPr/>
        </p:nvCxnSpPr>
        <p:spPr>
          <a:xfrm>
            <a:off x="2488353" y="3714322"/>
            <a:ext cx="914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BC87626-64A3-751B-C5C9-B9D16EB78E7A}"/>
              </a:ext>
            </a:extLst>
          </p:cNvPr>
          <p:cNvSpPr/>
          <p:nvPr/>
        </p:nvSpPr>
        <p:spPr>
          <a:xfrm>
            <a:off x="1572723" y="3337378"/>
            <a:ext cx="1507449" cy="327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Ground From Cluster Delay .1</a:t>
            </a:r>
          </a:p>
        </p:txBody>
      </p:sp>
      <p:sp>
        <p:nvSpPr>
          <p:cNvPr id="34" name="Rectangle 33">
            <a:extLst>
              <a:ext uri="{FF2B5EF4-FFF2-40B4-BE49-F238E27FC236}">
                <a16:creationId xmlns:a16="http://schemas.microsoft.com/office/drawing/2014/main" id="{A9D9EF88-721B-B877-D670-BB545485A3E5}"/>
              </a:ext>
            </a:extLst>
          </p:cNvPr>
          <p:cNvSpPr/>
          <p:nvPr/>
        </p:nvSpPr>
        <p:spPr>
          <a:xfrm>
            <a:off x="5947833" y="4037326"/>
            <a:ext cx="1218459"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From Ignition Switch Pin No 3 </a:t>
            </a:r>
          </a:p>
        </p:txBody>
      </p:sp>
      <p:cxnSp>
        <p:nvCxnSpPr>
          <p:cNvPr id="35" name="Elbow Connector 44">
            <a:extLst>
              <a:ext uri="{FF2B5EF4-FFF2-40B4-BE49-F238E27FC236}">
                <a16:creationId xmlns:a16="http://schemas.microsoft.com/office/drawing/2014/main" id="{B8FCA05A-3403-3E80-DB99-D8BCAABF8DF5}"/>
              </a:ext>
            </a:extLst>
          </p:cNvPr>
          <p:cNvCxnSpPr/>
          <p:nvPr/>
        </p:nvCxnSpPr>
        <p:spPr>
          <a:xfrm>
            <a:off x="5015653" y="3710512"/>
            <a:ext cx="932180" cy="56007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9431961-A275-BA95-B937-B7C36A0E38BC}"/>
              </a:ext>
            </a:extLst>
          </p:cNvPr>
          <p:cNvSpPr/>
          <p:nvPr/>
        </p:nvSpPr>
        <p:spPr>
          <a:xfrm>
            <a:off x="5253564" y="1784768"/>
            <a:ext cx="1020233" cy="223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Red/Yellow</a:t>
            </a:r>
          </a:p>
        </p:txBody>
      </p:sp>
      <p:sp>
        <p:nvSpPr>
          <p:cNvPr id="37" name="Rectangle 36">
            <a:extLst>
              <a:ext uri="{FF2B5EF4-FFF2-40B4-BE49-F238E27FC236}">
                <a16:creationId xmlns:a16="http://schemas.microsoft.com/office/drawing/2014/main" id="{8373CD43-13A9-5B37-34DF-8F9B3324B5E8}"/>
              </a:ext>
            </a:extLst>
          </p:cNvPr>
          <p:cNvSpPr/>
          <p:nvPr/>
        </p:nvSpPr>
        <p:spPr>
          <a:xfrm>
            <a:off x="5713804" y="5338017"/>
            <a:ext cx="843258" cy="224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Pink</a:t>
            </a:r>
          </a:p>
        </p:txBody>
      </p:sp>
      <p:sp>
        <p:nvSpPr>
          <p:cNvPr id="38" name="Rectangle 37">
            <a:extLst>
              <a:ext uri="{FF2B5EF4-FFF2-40B4-BE49-F238E27FC236}">
                <a16:creationId xmlns:a16="http://schemas.microsoft.com/office/drawing/2014/main" id="{97441F55-1478-DA2A-3F22-7F09C067E609}"/>
              </a:ext>
            </a:extLst>
          </p:cNvPr>
          <p:cNvSpPr/>
          <p:nvPr/>
        </p:nvSpPr>
        <p:spPr>
          <a:xfrm>
            <a:off x="1752600" y="4782392"/>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R48V Battery Ignition (RB3)</a:t>
            </a:r>
          </a:p>
        </p:txBody>
      </p:sp>
      <p:cxnSp>
        <p:nvCxnSpPr>
          <p:cNvPr id="39" name="Straight Connector 38">
            <a:extLst>
              <a:ext uri="{FF2B5EF4-FFF2-40B4-BE49-F238E27FC236}">
                <a16:creationId xmlns:a16="http://schemas.microsoft.com/office/drawing/2014/main" id="{C0B8E5F9-864B-F4BB-8E4A-ADAB52DE98FC}"/>
              </a:ext>
            </a:extLst>
          </p:cNvPr>
          <p:cNvCxnSpPr/>
          <p:nvPr/>
        </p:nvCxnSpPr>
        <p:spPr>
          <a:xfrm flipH="1">
            <a:off x="4217250" y="4732862"/>
            <a:ext cx="2962" cy="544407"/>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F7DFADC-9598-6AC0-748A-6D0228B630F0}"/>
              </a:ext>
            </a:extLst>
          </p:cNvPr>
          <p:cNvSpPr/>
          <p:nvPr/>
        </p:nvSpPr>
        <p:spPr>
          <a:xfrm>
            <a:off x="5253564" y="3464343"/>
            <a:ext cx="1020233" cy="223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Pink/Yellow</a:t>
            </a:r>
          </a:p>
        </p:txBody>
      </p:sp>
    </p:spTree>
    <p:extLst>
      <p:ext uri="{BB962C8B-B14F-4D97-AF65-F5344CB8AC3E}">
        <p14:creationId xmlns:p14="http://schemas.microsoft.com/office/powerpoint/2010/main" val="10606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5739" y="683752"/>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Virya Gen 2 MCU RELAY</a:t>
            </a:r>
          </a:p>
        </p:txBody>
      </p:sp>
      <p:sp>
        <p:nvSpPr>
          <p:cNvPr id="6" name="Rounded Rectangle 5"/>
          <p:cNvSpPr/>
          <p:nvPr/>
        </p:nvSpPr>
        <p:spPr>
          <a:xfrm>
            <a:off x="3280833" y="2688162"/>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87</a:t>
            </a:r>
          </a:p>
          <a:p>
            <a:endParaRPr lang="en-US" b="1" dirty="0"/>
          </a:p>
          <a:p>
            <a:endParaRPr lang="en-US" b="1" dirty="0"/>
          </a:p>
          <a:p>
            <a:r>
              <a:rPr lang="en-US" b="1" dirty="0"/>
              <a:t>85       87a      86</a:t>
            </a:r>
          </a:p>
          <a:p>
            <a:endParaRPr lang="en-US" b="1" dirty="0"/>
          </a:p>
          <a:p>
            <a:endParaRPr lang="en-US" b="1" dirty="0"/>
          </a:p>
          <a:p>
            <a:r>
              <a:rPr lang="en-US" b="1" dirty="0"/>
              <a:t>             30</a:t>
            </a:r>
          </a:p>
        </p:txBody>
      </p:sp>
      <p:cxnSp>
        <p:nvCxnSpPr>
          <p:cNvPr id="10" name="Straight Connector 9"/>
          <p:cNvCxnSpPr>
            <a:cxnSpLocks/>
            <a:stCxn id="6" idx="2"/>
          </p:cNvCxnSpPr>
          <p:nvPr/>
        </p:nvCxnSpPr>
        <p:spPr>
          <a:xfrm flipH="1">
            <a:off x="4217671" y="4732862"/>
            <a:ext cx="2962" cy="544407"/>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13" name="Straight Connector 12"/>
          <p:cNvCxnSpPr>
            <a:cxnSpLocks/>
          </p:cNvCxnSpPr>
          <p:nvPr/>
        </p:nvCxnSpPr>
        <p:spPr>
          <a:xfrm>
            <a:off x="4215553" y="5276422"/>
            <a:ext cx="1880447" cy="0"/>
          </a:xfrm>
          <a:prstGeom prst="line">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p:cNvCxnSpPr/>
          <p:nvPr/>
        </p:nvCxnSpPr>
        <p:spPr>
          <a:xfrm>
            <a:off x="2488353" y="3714322"/>
            <a:ext cx="9144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39218" y="2634408"/>
            <a:ext cx="2277340" cy="1018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1- Ground From Charging Cutoff Connector During Charging.</a:t>
            </a:r>
          </a:p>
          <a:p>
            <a:r>
              <a:rPr lang="en-US" sz="1100" b="1" dirty="0">
                <a:solidFill>
                  <a:schemeClr val="tx1"/>
                </a:solidFill>
              </a:rPr>
              <a:t>2- Ground From IOT during Immobilize Command</a:t>
            </a:r>
          </a:p>
        </p:txBody>
      </p:sp>
      <p:sp>
        <p:nvSpPr>
          <p:cNvPr id="43" name="Rectangle 42"/>
          <p:cNvSpPr/>
          <p:nvPr/>
        </p:nvSpPr>
        <p:spPr>
          <a:xfrm>
            <a:off x="5871633" y="3948426"/>
            <a:ext cx="3285067"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48V Supply From Junction Box. Junction Box to Fuse Box(FDCI) then Fuse Box to MCU Relay.</a:t>
            </a:r>
          </a:p>
        </p:txBody>
      </p:sp>
      <p:cxnSp>
        <p:nvCxnSpPr>
          <p:cNvPr id="45" name="Elbow Connector 44"/>
          <p:cNvCxnSpPr>
            <a:cxnSpLocks/>
          </p:cNvCxnSpPr>
          <p:nvPr/>
        </p:nvCxnSpPr>
        <p:spPr>
          <a:xfrm rot="10800000">
            <a:off x="4969934" y="3710512"/>
            <a:ext cx="903817" cy="454025"/>
          </a:xfrm>
          <a:prstGeom prst="bentConnector3">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812938" y="5367015"/>
            <a:ext cx="1779196" cy="48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48 V Supply to MCU For Wake up</a:t>
            </a:r>
          </a:p>
        </p:txBody>
      </p:sp>
      <p:sp>
        <p:nvSpPr>
          <p:cNvPr id="52" name="Rectangle 51"/>
          <p:cNvSpPr/>
          <p:nvPr/>
        </p:nvSpPr>
        <p:spPr>
          <a:xfrm>
            <a:off x="559114" y="5266486"/>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Note :- 48V 5 Pin Relay.</a:t>
            </a:r>
          </a:p>
        </p:txBody>
      </p:sp>
      <p:sp>
        <p:nvSpPr>
          <p:cNvPr id="54" name="Rectangle 53"/>
          <p:cNvSpPr/>
          <p:nvPr/>
        </p:nvSpPr>
        <p:spPr>
          <a:xfrm>
            <a:off x="5281083" y="3184415"/>
            <a:ext cx="546100" cy="179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Gray</a:t>
            </a:r>
          </a:p>
        </p:txBody>
      </p:sp>
      <p:cxnSp>
        <p:nvCxnSpPr>
          <p:cNvPr id="7" name="Straight Connector 6">
            <a:extLst>
              <a:ext uri="{FF2B5EF4-FFF2-40B4-BE49-F238E27FC236}">
                <a16:creationId xmlns:a16="http://schemas.microsoft.com/office/drawing/2014/main" id="{B4E0CCEE-F083-CF28-36D9-ADA9FCEE7EB9}"/>
              </a:ext>
            </a:extLst>
          </p:cNvPr>
          <p:cNvCxnSpPr/>
          <p:nvPr/>
        </p:nvCxnSpPr>
        <p:spPr>
          <a:xfrm flipV="1">
            <a:off x="4215553" y="3429000"/>
            <a:ext cx="0" cy="147315"/>
          </a:xfrm>
          <a:prstGeom prst="line">
            <a:avLst/>
          </a:prstGeom>
          <a:ln w="57150">
            <a:solidFill>
              <a:srgbClr val="9C9C9C"/>
            </a:solidFill>
          </a:ln>
        </p:spPr>
        <p:style>
          <a:lnRef idx="3">
            <a:schemeClr val="accent1"/>
          </a:lnRef>
          <a:fillRef idx="0">
            <a:schemeClr val="accent1"/>
          </a:fillRef>
          <a:effectRef idx="2">
            <a:schemeClr val="accent1"/>
          </a:effectRef>
          <a:fontRef idx="minor">
            <a:schemeClr val="tx1"/>
          </a:fontRef>
        </p:style>
      </p:cxnSp>
      <p:cxnSp>
        <p:nvCxnSpPr>
          <p:cNvPr id="9" name="Connector: Elbow 8">
            <a:extLst>
              <a:ext uri="{FF2B5EF4-FFF2-40B4-BE49-F238E27FC236}">
                <a16:creationId xmlns:a16="http://schemas.microsoft.com/office/drawing/2014/main" id="{A1B7699B-5210-870A-E3D9-128FED4B6383}"/>
              </a:ext>
            </a:extLst>
          </p:cNvPr>
          <p:cNvCxnSpPr>
            <a:endCxn id="6" idx="3"/>
          </p:cNvCxnSpPr>
          <p:nvPr/>
        </p:nvCxnSpPr>
        <p:spPr>
          <a:xfrm>
            <a:off x="4215553" y="3429000"/>
            <a:ext cx="944880" cy="281512"/>
          </a:xfrm>
          <a:prstGeom prst="bentConnector3">
            <a:avLst>
              <a:gd name="adj1" fmla="val 124194"/>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12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036E9-0ED4-CB4E-5726-616DC2B466B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D1D965-7402-79C6-4C62-EA701931ACF3}"/>
              </a:ext>
            </a:extLst>
          </p:cNvPr>
          <p:cNvSpPr/>
          <p:nvPr/>
        </p:nvSpPr>
        <p:spPr>
          <a:xfrm>
            <a:off x="2817091" y="676751"/>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DC Output Relay (RDC_Output)</a:t>
            </a:r>
          </a:p>
        </p:txBody>
      </p:sp>
      <p:sp>
        <p:nvSpPr>
          <p:cNvPr id="6" name="Rounded Rectangle 5">
            <a:extLst>
              <a:ext uri="{FF2B5EF4-FFF2-40B4-BE49-F238E27FC236}">
                <a16:creationId xmlns:a16="http://schemas.microsoft.com/office/drawing/2014/main" id="{78B5C928-FC0D-DEFC-41E1-D81C35CDEBCA}"/>
              </a:ext>
            </a:extLst>
          </p:cNvPr>
          <p:cNvSpPr/>
          <p:nvPr/>
        </p:nvSpPr>
        <p:spPr>
          <a:xfrm>
            <a:off x="3280833" y="2688162"/>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87</a:t>
            </a:r>
          </a:p>
          <a:p>
            <a:endParaRPr lang="en-US" b="1" dirty="0"/>
          </a:p>
          <a:p>
            <a:endParaRPr lang="en-US" b="1" dirty="0"/>
          </a:p>
          <a:p>
            <a:r>
              <a:rPr lang="en-US" b="1" dirty="0"/>
              <a:t>85       87a      86</a:t>
            </a:r>
          </a:p>
          <a:p>
            <a:endParaRPr lang="en-US" b="1" dirty="0"/>
          </a:p>
          <a:p>
            <a:endParaRPr lang="en-US" b="1" dirty="0"/>
          </a:p>
          <a:p>
            <a:r>
              <a:rPr lang="en-US" b="1" dirty="0"/>
              <a:t>             30</a:t>
            </a:r>
          </a:p>
        </p:txBody>
      </p:sp>
      <p:cxnSp>
        <p:nvCxnSpPr>
          <p:cNvPr id="13" name="Straight Connector 12">
            <a:extLst>
              <a:ext uri="{FF2B5EF4-FFF2-40B4-BE49-F238E27FC236}">
                <a16:creationId xmlns:a16="http://schemas.microsoft.com/office/drawing/2014/main" id="{919C301B-6220-973F-F808-4492B90C6AFC}"/>
              </a:ext>
            </a:extLst>
          </p:cNvPr>
          <p:cNvCxnSpPr>
            <a:cxnSpLocks/>
            <a:endCxn id="6" idx="2"/>
          </p:cNvCxnSpPr>
          <p:nvPr/>
        </p:nvCxnSpPr>
        <p:spPr>
          <a:xfrm flipV="1">
            <a:off x="4215196" y="4732862"/>
            <a:ext cx="5437" cy="704380"/>
          </a:xfrm>
          <a:prstGeom prst="line">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40" name="Straight Arrow Connector 39">
            <a:extLst>
              <a:ext uri="{FF2B5EF4-FFF2-40B4-BE49-F238E27FC236}">
                <a16:creationId xmlns:a16="http://schemas.microsoft.com/office/drawing/2014/main" id="{95EC45B3-EC21-3323-042E-364658E214F0}"/>
              </a:ext>
            </a:extLst>
          </p:cNvPr>
          <p:cNvCxnSpPr/>
          <p:nvPr/>
        </p:nvCxnSpPr>
        <p:spPr>
          <a:xfrm>
            <a:off x="2488353" y="3714322"/>
            <a:ext cx="9144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9B3AD9A-3FC1-134E-788F-FFA53A568C10}"/>
              </a:ext>
            </a:extLst>
          </p:cNvPr>
          <p:cNvSpPr/>
          <p:nvPr/>
        </p:nvSpPr>
        <p:spPr>
          <a:xfrm>
            <a:off x="1574801" y="3368137"/>
            <a:ext cx="1242290" cy="332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Common Ground</a:t>
            </a:r>
          </a:p>
        </p:txBody>
      </p:sp>
      <p:sp>
        <p:nvSpPr>
          <p:cNvPr id="43" name="Rectangle 42">
            <a:extLst>
              <a:ext uri="{FF2B5EF4-FFF2-40B4-BE49-F238E27FC236}">
                <a16:creationId xmlns:a16="http://schemas.microsoft.com/office/drawing/2014/main" id="{6697BED2-FC56-BA1B-A542-0DAD6DE14CB3}"/>
              </a:ext>
            </a:extLst>
          </p:cNvPr>
          <p:cNvSpPr/>
          <p:nvPr/>
        </p:nvSpPr>
        <p:spPr>
          <a:xfrm>
            <a:off x="5740399" y="3952718"/>
            <a:ext cx="3285067"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Supply From Ignition Switch (I02)</a:t>
            </a:r>
          </a:p>
        </p:txBody>
      </p:sp>
      <p:cxnSp>
        <p:nvCxnSpPr>
          <p:cNvPr id="45" name="Elbow Connector 44">
            <a:extLst>
              <a:ext uri="{FF2B5EF4-FFF2-40B4-BE49-F238E27FC236}">
                <a16:creationId xmlns:a16="http://schemas.microsoft.com/office/drawing/2014/main" id="{321DDAFF-B6E5-76CE-3E9C-E1D5CA6A0B5F}"/>
              </a:ext>
            </a:extLst>
          </p:cNvPr>
          <p:cNvCxnSpPr>
            <a:cxnSpLocks/>
          </p:cNvCxnSpPr>
          <p:nvPr/>
        </p:nvCxnSpPr>
        <p:spPr>
          <a:xfrm rot="10800000">
            <a:off x="5001139" y="3710512"/>
            <a:ext cx="739260" cy="470805"/>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A8E719F-C12E-BFBD-7684-AE83E7B4533C}"/>
              </a:ext>
            </a:extLst>
          </p:cNvPr>
          <p:cNvSpPr/>
          <p:nvPr/>
        </p:nvSpPr>
        <p:spPr>
          <a:xfrm>
            <a:off x="3404751" y="5437242"/>
            <a:ext cx="3610372" cy="591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 V Supply From DC Convertor output Via Fuse Box F12V. Supply at Vehicle on and Charging time.</a:t>
            </a:r>
          </a:p>
        </p:txBody>
      </p:sp>
      <p:sp>
        <p:nvSpPr>
          <p:cNvPr id="52" name="Rectangle 51">
            <a:extLst>
              <a:ext uri="{FF2B5EF4-FFF2-40B4-BE49-F238E27FC236}">
                <a16:creationId xmlns:a16="http://schemas.microsoft.com/office/drawing/2014/main" id="{1D48220F-F108-3544-1916-53293BE02BE6}"/>
              </a:ext>
            </a:extLst>
          </p:cNvPr>
          <p:cNvSpPr/>
          <p:nvPr/>
        </p:nvSpPr>
        <p:spPr>
          <a:xfrm>
            <a:off x="395603" y="5687353"/>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Note :- 12V 5 Pin Relay.</a:t>
            </a:r>
          </a:p>
        </p:txBody>
      </p:sp>
      <p:sp>
        <p:nvSpPr>
          <p:cNvPr id="54" name="Rectangle 53">
            <a:extLst>
              <a:ext uri="{FF2B5EF4-FFF2-40B4-BE49-F238E27FC236}">
                <a16:creationId xmlns:a16="http://schemas.microsoft.com/office/drawing/2014/main" id="{E3A62BE0-7466-D8F4-E11A-23030742AD08}"/>
              </a:ext>
            </a:extLst>
          </p:cNvPr>
          <p:cNvSpPr/>
          <p:nvPr/>
        </p:nvSpPr>
        <p:spPr>
          <a:xfrm>
            <a:off x="5441550" y="3626080"/>
            <a:ext cx="1009650" cy="183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Yellow/Red</a:t>
            </a:r>
          </a:p>
        </p:txBody>
      </p:sp>
      <p:cxnSp>
        <p:nvCxnSpPr>
          <p:cNvPr id="17" name="Connector: Elbow 16">
            <a:extLst>
              <a:ext uri="{FF2B5EF4-FFF2-40B4-BE49-F238E27FC236}">
                <a16:creationId xmlns:a16="http://schemas.microsoft.com/office/drawing/2014/main" id="{746F9CDC-6C2F-C778-9495-E9BD25BF9E01}"/>
              </a:ext>
            </a:extLst>
          </p:cNvPr>
          <p:cNvCxnSpPr/>
          <p:nvPr/>
        </p:nvCxnSpPr>
        <p:spPr>
          <a:xfrm>
            <a:off x="4215196" y="3952718"/>
            <a:ext cx="1410904" cy="107188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5E838BA-BC3E-F2A6-B7AA-AA38B2A84C06}"/>
              </a:ext>
            </a:extLst>
          </p:cNvPr>
          <p:cNvSpPr/>
          <p:nvPr/>
        </p:nvSpPr>
        <p:spPr>
          <a:xfrm>
            <a:off x="5624175" y="4702703"/>
            <a:ext cx="2221349" cy="591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 V Supply to Cluster Relay at Pin no 87a only Charging time.</a:t>
            </a:r>
          </a:p>
        </p:txBody>
      </p:sp>
      <p:cxnSp>
        <p:nvCxnSpPr>
          <p:cNvPr id="19" name="Elbow Connector 44">
            <a:extLst>
              <a:ext uri="{FF2B5EF4-FFF2-40B4-BE49-F238E27FC236}">
                <a16:creationId xmlns:a16="http://schemas.microsoft.com/office/drawing/2014/main" id="{6C7AD602-AAF4-B870-52A5-45C44AC60B75}"/>
              </a:ext>
            </a:extLst>
          </p:cNvPr>
          <p:cNvCxnSpPr>
            <a:cxnSpLocks/>
            <a:stCxn id="6" idx="0"/>
          </p:cNvCxnSpPr>
          <p:nvPr/>
        </p:nvCxnSpPr>
        <p:spPr>
          <a:xfrm rot="5400000" flipH="1" flipV="1">
            <a:off x="4682038" y="1871097"/>
            <a:ext cx="355661" cy="1278470"/>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57C4F11-F124-AAEF-16BB-363855B78BC7}"/>
              </a:ext>
            </a:extLst>
          </p:cNvPr>
          <p:cNvSpPr/>
          <p:nvPr/>
        </p:nvSpPr>
        <p:spPr>
          <a:xfrm>
            <a:off x="5511799" y="2104868"/>
            <a:ext cx="3285067"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Output From Relay to operate all 12V Component included Aux Battery Charging.</a:t>
            </a:r>
          </a:p>
        </p:txBody>
      </p:sp>
      <p:sp>
        <p:nvSpPr>
          <p:cNvPr id="25" name="Rectangle 24">
            <a:extLst>
              <a:ext uri="{FF2B5EF4-FFF2-40B4-BE49-F238E27FC236}">
                <a16:creationId xmlns:a16="http://schemas.microsoft.com/office/drawing/2014/main" id="{B74EAB09-70EF-065B-917D-47A70F61D02C}"/>
              </a:ext>
            </a:extLst>
          </p:cNvPr>
          <p:cNvSpPr/>
          <p:nvPr/>
        </p:nvSpPr>
        <p:spPr>
          <a:xfrm>
            <a:off x="4944538" y="4803471"/>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a:t>
            </a:r>
          </a:p>
        </p:txBody>
      </p:sp>
      <p:sp>
        <p:nvSpPr>
          <p:cNvPr id="26" name="Rectangle 25">
            <a:extLst>
              <a:ext uri="{FF2B5EF4-FFF2-40B4-BE49-F238E27FC236}">
                <a16:creationId xmlns:a16="http://schemas.microsoft.com/office/drawing/2014/main" id="{40CEDBDF-3DC0-3B9F-21B3-E99CDE22ADFA}"/>
              </a:ext>
            </a:extLst>
          </p:cNvPr>
          <p:cNvSpPr/>
          <p:nvPr/>
        </p:nvSpPr>
        <p:spPr>
          <a:xfrm>
            <a:off x="4414833" y="2110221"/>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a:t>
            </a:r>
          </a:p>
        </p:txBody>
      </p:sp>
      <p:sp>
        <p:nvSpPr>
          <p:cNvPr id="27" name="Rectangle 26">
            <a:extLst>
              <a:ext uri="{FF2B5EF4-FFF2-40B4-BE49-F238E27FC236}">
                <a16:creationId xmlns:a16="http://schemas.microsoft.com/office/drawing/2014/main" id="{04FD81D3-0630-5BB0-3F1C-22AA59FD54D4}"/>
              </a:ext>
            </a:extLst>
          </p:cNvPr>
          <p:cNvSpPr/>
          <p:nvPr/>
        </p:nvSpPr>
        <p:spPr>
          <a:xfrm>
            <a:off x="2195946" y="3786483"/>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Black</a:t>
            </a:r>
          </a:p>
        </p:txBody>
      </p:sp>
      <p:sp>
        <p:nvSpPr>
          <p:cNvPr id="28" name="Rectangle 27">
            <a:extLst>
              <a:ext uri="{FF2B5EF4-FFF2-40B4-BE49-F238E27FC236}">
                <a16:creationId xmlns:a16="http://schemas.microsoft.com/office/drawing/2014/main" id="{FB2DDC96-546E-6B27-8672-D937BDA62016}"/>
              </a:ext>
            </a:extLst>
          </p:cNvPr>
          <p:cNvSpPr/>
          <p:nvPr/>
        </p:nvSpPr>
        <p:spPr>
          <a:xfrm>
            <a:off x="3156143" y="4976979"/>
            <a:ext cx="1029424" cy="2324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Yellow/Black</a:t>
            </a:r>
          </a:p>
        </p:txBody>
      </p:sp>
    </p:spTree>
    <p:extLst>
      <p:ext uri="{BB962C8B-B14F-4D97-AF65-F5344CB8AC3E}">
        <p14:creationId xmlns:p14="http://schemas.microsoft.com/office/powerpoint/2010/main" val="288979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1850-6117-563B-7672-A8C177D1A3D2}"/>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3BAF5972-9D05-3872-BD14-B8CA8CA33D9C}"/>
              </a:ext>
            </a:extLst>
          </p:cNvPr>
          <p:cNvSpPr/>
          <p:nvPr/>
        </p:nvSpPr>
        <p:spPr>
          <a:xfrm>
            <a:off x="540990" y="6028865"/>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Note :- 48V 5 Pin Relay.</a:t>
            </a:r>
          </a:p>
        </p:txBody>
      </p:sp>
      <p:sp>
        <p:nvSpPr>
          <p:cNvPr id="2" name="Rectangle 1">
            <a:extLst>
              <a:ext uri="{FF2B5EF4-FFF2-40B4-BE49-F238E27FC236}">
                <a16:creationId xmlns:a16="http://schemas.microsoft.com/office/drawing/2014/main" id="{C33B41A6-A240-EF93-C453-A96496A5D600}"/>
              </a:ext>
            </a:extLst>
          </p:cNvPr>
          <p:cNvSpPr/>
          <p:nvPr/>
        </p:nvSpPr>
        <p:spPr>
          <a:xfrm>
            <a:off x="4022923" y="550274"/>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Relay Aux Battery Charging</a:t>
            </a:r>
          </a:p>
        </p:txBody>
      </p:sp>
      <p:sp>
        <p:nvSpPr>
          <p:cNvPr id="3" name="Rounded Rectangle 4">
            <a:extLst>
              <a:ext uri="{FF2B5EF4-FFF2-40B4-BE49-F238E27FC236}">
                <a16:creationId xmlns:a16="http://schemas.microsoft.com/office/drawing/2014/main" id="{ED241BEF-B7D3-ED82-3766-23E67E17E779}"/>
              </a:ext>
            </a:extLst>
          </p:cNvPr>
          <p:cNvSpPr/>
          <p:nvPr/>
        </p:nvSpPr>
        <p:spPr>
          <a:xfrm>
            <a:off x="3490150" y="2101538"/>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5" name="Straight Connector 4">
            <a:extLst>
              <a:ext uri="{FF2B5EF4-FFF2-40B4-BE49-F238E27FC236}">
                <a16:creationId xmlns:a16="http://schemas.microsoft.com/office/drawing/2014/main" id="{69839319-80E3-49C0-2CA6-10F60F1ACFD5}"/>
              </a:ext>
            </a:extLst>
          </p:cNvPr>
          <p:cNvCxnSpPr>
            <a:cxnSpLocks/>
          </p:cNvCxnSpPr>
          <p:nvPr/>
        </p:nvCxnSpPr>
        <p:spPr>
          <a:xfrm flipV="1">
            <a:off x="4416458" y="1694658"/>
            <a:ext cx="0" cy="41662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CC7756-A49D-0097-D11F-29A2C58E8C6F}"/>
              </a:ext>
            </a:extLst>
          </p:cNvPr>
          <p:cNvCxnSpPr/>
          <p:nvPr/>
        </p:nvCxnSpPr>
        <p:spPr>
          <a:xfrm>
            <a:off x="2278011" y="3974930"/>
            <a:ext cx="12121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A94AD6-74E3-482A-129A-01F516345D46}"/>
              </a:ext>
            </a:extLst>
          </p:cNvPr>
          <p:cNvSpPr/>
          <p:nvPr/>
        </p:nvSpPr>
        <p:spPr>
          <a:xfrm>
            <a:off x="724964" y="3878073"/>
            <a:ext cx="1534661" cy="499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Ground From Charging Cutoff Pin no 2</a:t>
            </a:r>
          </a:p>
        </p:txBody>
      </p:sp>
      <p:sp>
        <p:nvSpPr>
          <p:cNvPr id="9" name="Rectangle 8">
            <a:extLst>
              <a:ext uri="{FF2B5EF4-FFF2-40B4-BE49-F238E27FC236}">
                <a16:creationId xmlns:a16="http://schemas.microsoft.com/office/drawing/2014/main" id="{913F0090-0038-B576-00CF-F1A0CEB06B3C}"/>
              </a:ext>
            </a:extLst>
          </p:cNvPr>
          <p:cNvSpPr/>
          <p:nvPr/>
        </p:nvSpPr>
        <p:spPr>
          <a:xfrm>
            <a:off x="3534164" y="4376097"/>
            <a:ext cx="1835586" cy="499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Aux Battery Charging Relay</a:t>
            </a:r>
          </a:p>
        </p:txBody>
      </p:sp>
      <p:sp>
        <p:nvSpPr>
          <p:cNvPr id="10" name="Rectangle 9">
            <a:extLst>
              <a:ext uri="{FF2B5EF4-FFF2-40B4-BE49-F238E27FC236}">
                <a16:creationId xmlns:a16="http://schemas.microsoft.com/office/drawing/2014/main" id="{13CE1CDA-6117-0EC7-BE20-785F2578EF55}"/>
              </a:ext>
            </a:extLst>
          </p:cNvPr>
          <p:cNvSpPr/>
          <p:nvPr/>
        </p:nvSpPr>
        <p:spPr>
          <a:xfrm>
            <a:off x="6520183" y="3152380"/>
            <a:ext cx="502939" cy="305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Red </a:t>
            </a:r>
          </a:p>
        </p:txBody>
      </p:sp>
      <p:cxnSp>
        <p:nvCxnSpPr>
          <p:cNvPr id="11" name="Straight Connector 10">
            <a:extLst>
              <a:ext uri="{FF2B5EF4-FFF2-40B4-BE49-F238E27FC236}">
                <a16:creationId xmlns:a16="http://schemas.microsoft.com/office/drawing/2014/main" id="{885C610A-4D7F-A34C-AB48-8799465679AF}"/>
              </a:ext>
            </a:extLst>
          </p:cNvPr>
          <p:cNvCxnSpPr>
            <a:cxnSpLocks/>
          </p:cNvCxnSpPr>
          <p:nvPr/>
        </p:nvCxnSpPr>
        <p:spPr>
          <a:xfrm>
            <a:off x="5188564" y="3947705"/>
            <a:ext cx="1107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19BB93C-D7A7-8A50-2FF6-9F6C6DB25C23}"/>
              </a:ext>
            </a:extLst>
          </p:cNvPr>
          <p:cNvSpPr/>
          <p:nvPr/>
        </p:nvSpPr>
        <p:spPr>
          <a:xfrm>
            <a:off x="6520183" y="2055947"/>
            <a:ext cx="1403706"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Convertor Input Diode IN5408</a:t>
            </a:r>
          </a:p>
        </p:txBody>
      </p:sp>
      <p:sp>
        <p:nvSpPr>
          <p:cNvPr id="14" name="Rectangle 13">
            <a:extLst>
              <a:ext uri="{FF2B5EF4-FFF2-40B4-BE49-F238E27FC236}">
                <a16:creationId xmlns:a16="http://schemas.microsoft.com/office/drawing/2014/main" id="{A08D6AB0-9795-3CFD-7340-0A3BD6687138}"/>
              </a:ext>
            </a:extLst>
          </p:cNvPr>
          <p:cNvSpPr/>
          <p:nvPr/>
        </p:nvSpPr>
        <p:spPr>
          <a:xfrm>
            <a:off x="3335831" y="1268419"/>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Yellow/Black</a:t>
            </a:r>
          </a:p>
        </p:txBody>
      </p:sp>
      <p:cxnSp>
        <p:nvCxnSpPr>
          <p:cNvPr id="15" name="Straight Arrow Connector 14">
            <a:extLst>
              <a:ext uri="{FF2B5EF4-FFF2-40B4-BE49-F238E27FC236}">
                <a16:creationId xmlns:a16="http://schemas.microsoft.com/office/drawing/2014/main" id="{D507F17B-E26E-6534-51E2-631948F71062}"/>
              </a:ext>
            </a:extLst>
          </p:cNvPr>
          <p:cNvCxnSpPr/>
          <p:nvPr/>
        </p:nvCxnSpPr>
        <p:spPr>
          <a:xfrm flipH="1">
            <a:off x="2563761" y="3123888"/>
            <a:ext cx="16451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6AE19CE-6AA5-7E4F-90E0-EFCE5C6E12E4}"/>
              </a:ext>
            </a:extLst>
          </p:cNvPr>
          <p:cNvSpPr/>
          <p:nvPr/>
        </p:nvSpPr>
        <p:spPr>
          <a:xfrm>
            <a:off x="734289" y="2797657"/>
            <a:ext cx="1725520" cy="507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To Aux Battery (VIA Fuse Box)(7.5amp) </a:t>
            </a:r>
          </a:p>
        </p:txBody>
      </p:sp>
      <p:sp>
        <p:nvSpPr>
          <p:cNvPr id="17" name="Rectangle 16">
            <a:extLst>
              <a:ext uri="{FF2B5EF4-FFF2-40B4-BE49-F238E27FC236}">
                <a16:creationId xmlns:a16="http://schemas.microsoft.com/office/drawing/2014/main" id="{6170A17E-BDCA-8CA4-5DD2-12075D4864D5}"/>
              </a:ext>
            </a:extLst>
          </p:cNvPr>
          <p:cNvSpPr/>
          <p:nvPr/>
        </p:nvSpPr>
        <p:spPr>
          <a:xfrm>
            <a:off x="2563762" y="3731515"/>
            <a:ext cx="805548" cy="146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Pink-Black</a:t>
            </a:r>
          </a:p>
        </p:txBody>
      </p:sp>
      <p:sp>
        <p:nvSpPr>
          <p:cNvPr id="18" name="Rectangle 17">
            <a:extLst>
              <a:ext uri="{FF2B5EF4-FFF2-40B4-BE49-F238E27FC236}">
                <a16:creationId xmlns:a16="http://schemas.microsoft.com/office/drawing/2014/main" id="{68D86122-4229-1292-ACB0-7671457D15DF}"/>
              </a:ext>
            </a:extLst>
          </p:cNvPr>
          <p:cNvSpPr/>
          <p:nvPr/>
        </p:nvSpPr>
        <p:spPr>
          <a:xfrm>
            <a:off x="2518190" y="2879009"/>
            <a:ext cx="928440" cy="172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Yellow/Green</a:t>
            </a:r>
          </a:p>
        </p:txBody>
      </p:sp>
      <p:sp>
        <p:nvSpPr>
          <p:cNvPr id="20" name="Rectangle 19">
            <a:extLst>
              <a:ext uri="{FF2B5EF4-FFF2-40B4-BE49-F238E27FC236}">
                <a16:creationId xmlns:a16="http://schemas.microsoft.com/office/drawing/2014/main" id="{EE15C264-5ED7-64F6-0B55-3FBE0A16B9C2}"/>
              </a:ext>
            </a:extLst>
          </p:cNvPr>
          <p:cNvSpPr/>
          <p:nvPr/>
        </p:nvSpPr>
        <p:spPr>
          <a:xfrm>
            <a:off x="10037052" y="1753131"/>
            <a:ext cx="657580" cy="2311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48V_P</a:t>
            </a:r>
          </a:p>
        </p:txBody>
      </p:sp>
      <p:cxnSp>
        <p:nvCxnSpPr>
          <p:cNvPr id="21" name="Straight Connector 20">
            <a:extLst>
              <a:ext uri="{FF2B5EF4-FFF2-40B4-BE49-F238E27FC236}">
                <a16:creationId xmlns:a16="http://schemas.microsoft.com/office/drawing/2014/main" id="{F6FD06BC-D30D-0FFE-0DA0-87F1C83269F1}"/>
              </a:ext>
            </a:extLst>
          </p:cNvPr>
          <p:cNvCxnSpPr>
            <a:endCxn id="22" idx="3"/>
          </p:cNvCxnSpPr>
          <p:nvPr/>
        </p:nvCxnSpPr>
        <p:spPr>
          <a:xfrm flipH="1" flipV="1">
            <a:off x="8954419" y="1868694"/>
            <a:ext cx="1065699" cy="904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Rectangle 21">
            <a:extLst>
              <a:ext uri="{FF2B5EF4-FFF2-40B4-BE49-F238E27FC236}">
                <a16:creationId xmlns:a16="http://schemas.microsoft.com/office/drawing/2014/main" id="{9F21B84F-9272-2251-B3F0-873D1F93349F}"/>
              </a:ext>
            </a:extLst>
          </p:cNvPr>
          <p:cNvSpPr/>
          <p:nvPr/>
        </p:nvSpPr>
        <p:spPr>
          <a:xfrm>
            <a:off x="8461721" y="1753130"/>
            <a:ext cx="492698" cy="231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FDCI</a:t>
            </a:r>
          </a:p>
        </p:txBody>
      </p:sp>
      <p:sp>
        <p:nvSpPr>
          <p:cNvPr id="23" name="Rectangle 22">
            <a:extLst>
              <a:ext uri="{FF2B5EF4-FFF2-40B4-BE49-F238E27FC236}">
                <a16:creationId xmlns:a16="http://schemas.microsoft.com/office/drawing/2014/main" id="{2CB9ADDD-722F-D037-E47D-C2584B1E701C}"/>
              </a:ext>
            </a:extLst>
          </p:cNvPr>
          <p:cNvSpPr/>
          <p:nvPr/>
        </p:nvSpPr>
        <p:spPr>
          <a:xfrm>
            <a:off x="6975687" y="1754421"/>
            <a:ext cx="492698" cy="231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CID</a:t>
            </a:r>
          </a:p>
        </p:txBody>
      </p:sp>
      <p:sp>
        <p:nvSpPr>
          <p:cNvPr id="25" name="Rectangle 24">
            <a:extLst>
              <a:ext uri="{FF2B5EF4-FFF2-40B4-BE49-F238E27FC236}">
                <a16:creationId xmlns:a16="http://schemas.microsoft.com/office/drawing/2014/main" id="{94D079B2-E09A-AF4A-25BB-628E92F80D0A}"/>
              </a:ext>
            </a:extLst>
          </p:cNvPr>
          <p:cNvSpPr/>
          <p:nvPr/>
        </p:nvSpPr>
        <p:spPr>
          <a:xfrm>
            <a:off x="8252566" y="2055947"/>
            <a:ext cx="882967"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Fuse Box (7.5amp)</a:t>
            </a:r>
          </a:p>
        </p:txBody>
      </p:sp>
      <p:sp>
        <p:nvSpPr>
          <p:cNvPr id="29" name="Rectangle 28">
            <a:extLst>
              <a:ext uri="{FF2B5EF4-FFF2-40B4-BE49-F238E27FC236}">
                <a16:creationId xmlns:a16="http://schemas.microsoft.com/office/drawing/2014/main" id="{358195CA-214C-B897-8AE4-F7EEE2EA2FB7}"/>
              </a:ext>
            </a:extLst>
          </p:cNvPr>
          <p:cNvSpPr/>
          <p:nvPr/>
        </p:nvSpPr>
        <p:spPr>
          <a:xfrm>
            <a:off x="9907424" y="2055947"/>
            <a:ext cx="1048443"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48 V From Terminal Box</a:t>
            </a:r>
          </a:p>
        </p:txBody>
      </p:sp>
      <p:sp>
        <p:nvSpPr>
          <p:cNvPr id="30" name="Rectangle 29">
            <a:extLst>
              <a:ext uri="{FF2B5EF4-FFF2-40B4-BE49-F238E27FC236}">
                <a16:creationId xmlns:a16="http://schemas.microsoft.com/office/drawing/2014/main" id="{0FDEE40C-42E6-A162-DADE-E4B5DDED961B}"/>
              </a:ext>
            </a:extLst>
          </p:cNvPr>
          <p:cNvSpPr/>
          <p:nvPr/>
        </p:nvSpPr>
        <p:spPr>
          <a:xfrm>
            <a:off x="9053443" y="1528918"/>
            <a:ext cx="884585" cy="224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Red/Orange</a:t>
            </a:r>
          </a:p>
        </p:txBody>
      </p:sp>
      <p:sp>
        <p:nvSpPr>
          <p:cNvPr id="31" name="Rectangle 30">
            <a:extLst>
              <a:ext uri="{FF2B5EF4-FFF2-40B4-BE49-F238E27FC236}">
                <a16:creationId xmlns:a16="http://schemas.microsoft.com/office/drawing/2014/main" id="{9C1AE42C-A759-0D33-D8C4-2B50AC11ECDD}"/>
              </a:ext>
            </a:extLst>
          </p:cNvPr>
          <p:cNvSpPr/>
          <p:nvPr/>
        </p:nvSpPr>
        <p:spPr>
          <a:xfrm>
            <a:off x="7636495" y="1610257"/>
            <a:ext cx="574787" cy="168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Gray</a:t>
            </a:r>
          </a:p>
        </p:txBody>
      </p:sp>
      <p:cxnSp>
        <p:nvCxnSpPr>
          <p:cNvPr id="32" name="Straight Connector 31">
            <a:extLst>
              <a:ext uri="{FF2B5EF4-FFF2-40B4-BE49-F238E27FC236}">
                <a16:creationId xmlns:a16="http://schemas.microsoft.com/office/drawing/2014/main" id="{EC52EAD1-BB3C-CD36-25B2-808640A694BD}"/>
              </a:ext>
            </a:extLst>
          </p:cNvPr>
          <p:cNvCxnSpPr>
            <a:stCxn id="22" idx="1"/>
          </p:cNvCxnSpPr>
          <p:nvPr/>
        </p:nvCxnSpPr>
        <p:spPr>
          <a:xfrm flipH="1">
            <a:off x="7468386" y="1868694"/>
            <a:ext cx="993335" cy="16058"/>
          </a:xfrm>
          <a:prstGeom prst="line">
            <a:avLst/>
          </a:prstGeom>
          <a:ln w="38100" cap="flat" cmpd="sng" algn="ctr">
            <a:solidFill>
              <a:schemeClr val="bg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or: Elbow 32">
            <a:extLst>
              <a:ext uri="{FF2B5EF4-FFF2-40B4-BE49-F238E27FC236}">
                <a16:creationId xmlns:a16="http://schemas.microsoft.com/office/drawing/2014/main" id="{2538BD0D-0AD8-DC08-962F-360744BA78B0}"/>
              </a:ext>
            </a:extLst>
          </p:cNvPr>
          <p:cNvCxnSpPr>
            <a:stCxn id="23" idx="1"/>
          </p:cNvCxnSpPr>
          <p:nvPr/>
        </p:nvCxnSpPr>
        <p:spPr>
          <a:xfrm rot="10800000" flipV="1">
            <a:off x="6298059" y="1869985"/>
            <a:ext cx="677629" cy="2077720"/>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12634AA-B062-CDA0-780A-1307CDE08E17}"/>
              </a:ext>
            </a:extLst>
          </p:cNvPr>
          <p:cNvCxnSpPr/>
          <p:nvPr/>
        </p:nvCxnSpPr>
        <p:spPr>
          <a:xfrm flipH="1">
            <a:off x="2259625" y="1694658"/>
            <a:ext cx="215362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4F519D5-38D7-DF19-591C-15194B611AD7}"/>
              </a:ext>
            </a:extLst>
          </p:cNvPr>
          <p:cNvSpPr/>
          <p:nvPr/>
        </p:nvSpPr>
        <p:spPr>
          <a:xfrm>
            <a:off x="629534" y="1102986"/>
            <a:ext cx="1725520" cy="507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Output For DC Convertor (VIA Fuse Box)(15 amp) </a:t>
            </a:r>
          </a:p>
        </p:txBody>
      </p:sp>
      <p:sp>
        <p:nvSpPr>
          <p:cNvPr id="36" name="Rectangle 35">
            <a:extLst>
              <a:ext uri="{FF2B5EF4-FFF2-40B4-BE49-F238E27FC236}">
                <a16:creationId xmlns:a16="http://schemas.microsoft.com/office/drawing/2014/main" id="{96421A4F-76B3-1C70-4D4D-1A52A2F80606}"/>
              </a:ext>
            </a:extLst>
          </p:cNvPr>
          <p:cNvSpPr/>
          <p:nvPr/>
        </p:nvSpPr>
        <p:spPr>
          <a:xfrm>
            <a:off x="6344819" y="3768246"/>
            <a:ext cx="1516991" cy="49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 </a:t>
            </a:r>
          </a:p>
          <a:p>
            <a:pPr algn="ctr"/>
            <a:r>
              <a:rPr lang="en-US" sz="1200" b="1" dirty="0">
                <a:solidFill>
                  <a:schemeClr val="tx1"/>
                </a:solidFill>
              </a:rPr>
              <a:t>48V Supply From Terminal Box</a:t>
            </a:r>
          </a:p>
          <a:p>
            <a:pPr algn="ctr"/>
            <a:endParaRPr lang="en-US" sz="1200" b="1" dirty="0">
              <a:solidFill>
                <a:schemeClr val="tx1"/>
              </a:solidFill>
            </a:endParaRPr>
          </a:p>
        </p:txBody>
      </p:sp>
    </p:spTree>
    <p:extLst>
      <p:ext uri="{BB962C8B-B14F-4D97-AF65-F5344CB8AC3E}">
        <p14:creationId xmlns:p14="http://schemas.microsoft.com/office/powerpoint/2010/main" val="19187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5775" y="265138"/>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Fuse Box Belongings &amp; Uses </a:t>
            </a:r>
          </a:p>
        </p:txBody>
      </p:sp>
      <p:sp>
        <p:nvSpPr>
          <p:cNvPr id="6" name="Rectangle 5"/>
          <p:cNvSpPr/>
          <p:nvPr/>
        </p:nvSpPr>
        <p:spPr>
          <a:xfrm>
            <a:off x="900362" y="962681"/>
            <a:ext cx="10123238" cy="4455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300000"/>
              </a:lnSpc>
            </a:pPr>
            <a:r>
              <a:rPr lang="en-US" b="1" dirty="0">
                <a:solidFill>
                  <a:schemeClr val="tx1"/>
                </a:solidFill>
              </a:rPr>
              <a:t>1- F12V – Fuse Box For DC Convertor Output (12V). Fuse Using 15 amp as per Max Load on DC output</a:t>
            </a:r>
          </a:p>
          <a:p>
            <a:pPr>
              <a:lnSpc>
                <a:spcPct val="300000"/>
              </a:lnSpc>
            </a:pPr>
            <a:r>
              <a:rPr lang="en-US" b="1" dirty="0">
                <a:solidFill>
                  <a:schemeClr val="tx1"/>
                </a:solidFill>
              </a:rPr>
              <a:t>2- FAB – Fuse Box For Aux Battery Protection. Fuse used 7.5amp Which is Sufficient for Aux Battery.</a:t>
            </a:r>
          </a:p>
          <a:p>
            <a:pPr>
              <a:lnSpc>
                <a:spcPct val="300000"/>
              </a:lnSpc>
            </a:pPr>
            <a:r>
              <a:rPr lang="en-US" b="1" dirty="0">
                <a:solidFill>
                  <a:schemeClr val="tx1"/>
                </a:solidFill>
              </a:rPr>
              <a:t>3- FDCI – Fuse Box For DC Convertor Input. Fuse used 7.5amp,</a:t>
            </a:r>
          </a:p>
          <a:p>
            <a:pPr>
              <a:lnSpc>
                <a:spcPct val="300000"/>
              </a:lnSpc>
            </a:pPr>
            <a:r>
              <a:rPr lang="en-US" b="1" dirty="0">
                <a:solidFill>
                  <a:schemeClr val="tx1"/>
                </a:solidFill>
              </a:rPr>
              <a:t>4- FFP – 12V Aux Connector near Batt 6W Connector. Fuse Used 1 amp Max For Protection.</a:t>
            </a:r>
          </a:p>
        </p:txBody>
      </p:sp>
    </p:spTree>
    <p:extLst>
      <p:ext uri="{BB962C8B-B14F-4D97-AF65-F5344CB8AC3E}">
        <p14:creationId xmlns:p14="http://schemas.microsoft.com/office/powerpoint/2010/main" val="386083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5257" y="753474"/>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Vehicle Ignition Circuit </a:t>
            </a:r>
          </a:p>
        </p:txBody>
      </p:sp>
      <p:cxnSp>
        <p:nvCxnSpPr>
          <p:cNvPr id="7" name="Straight Connector 6"/>
          <p:cNvCxnSpPr/>
          <p:nvPr/>
        </p:nvCxnSpPr>
        <p:spPr>
          <a:xfrm>
            <a:off x="5560896" y="2394679"/>
            <a:ext cx="847713" cy="5104"/>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Connector 7"/>
          <p:cNvCxnSpPr>
            <a:stCxn id="22" idx="3"/>
            <a:endCxn id="28" idx="1"/>
          </p:cNvCxnSpPr>
          <p:nvPr/>
        </p:nvCxnSpPr>
        <p:spPr>
          <a:xfrm>
            <a:off x="3120635" y="2424406"/>
            <a:ext cx="944622" cy="4142"/>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p:cNvSpPr/>
          <p:nvPr/>
        </p:nvSpPr>
        <p:spPr>
          <a:xfrm>
            <a:off x="6423730" y="2306352"/>
            <a:ext cx="1172938" cy="188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Ignition Switch</a:t>
            </a:r>
          </a:p>
        </p:txBody>
      </p:sp>
      <p:cxnSp>
        <p:nvCxnSpPr>
          <p:cNvPr id="16" name="Straight Arrow Connector 15"/>
          <p:cNvCxnSpPr>
            <a:endCxn id="22" idx="1"/>
          </p:cNvCxnSpPr>
          <p:nvPr/>
        </p:nvCxnSpPr>
        <p:spPr>
          <a:xfrm>
            <a:off x="1527679" y="2420655"/>
            <a:ext cx="843012" cy="37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6096" y="3053659"/>
            <a:ext cx="793897" cy="500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Aux Battery</a:t>
            </a:r>
          </a:p>
        </p:txBody>
      </p:sp>
      <p:sp>
        <p:nvSpPr>
          <p:cNvPr id="22" name="Rectangle 21"/>
          <p:cNvSpPr/>
          <p:nvPr/>
        </p:nvSpPr>
        <p:spPr>
          <a:xfrm>
            <a:off x="2370691" y="2313559"/>
            <a:ext cx="749944" cy="22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FAB</a:t>
            </a:r>
          </a:p>
        </p:txBody>
      </p:sp>
      <p:sp>
        <p:nvSpPr>
          <p:cNvPr id="28" name="Rectangle 27"/>
          <p:cNvSpPr/>
          <p:nvPr/>
        </p:nvSpPr>
        <p:spPr>
          <a:xfrm>
            <a:off x="4065257" y="2271151"/>
            <a:ext cx="1387114" cy="314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Emergency Switch</a:t>
            </a:r>
          </a:p>
        </p:txBody>
      </p:sp>
      <p:sp>
        <p:nvSpPr>
          <p:cNvPr id="32" name="Rectangle 31"/>
          <p:cNvSpPr/>
          <p:nvPr/>
        </p:nvSpPr>
        <p:spPr>
          <a:xfrm>
            <a:off x="1366500" y="2689554"/>
            <a:ext cx="338554" cy="461665"/>
          </a:xfrm>
          <a:prstGeom prst="rect">
            <a:avLst/>
          </a:prstGeom>
        </p:spPr>
        <p:txBody>
          <a:bodyPr wrap="none">
            <a:spAutoFit/>
          </a:bodyPr>
          <a:lstStyle/>
          <a:p>
            <a:r>
              <a:rPr lang="en-US" sz="2400" b="1" dirty="0"/>
              <a:t>+</a:t>
            </a:r>
            <a:endParaRPr lang="en-US" sz="2400" dirty="0"/>
          </a:p>
        </p:txBody>
      </p:sp>
      <p:sp>
        <p:nvSpPr>
          <p:cNvPr id="33" name="Rectangle 32"/>
          <p:cNvSpPr/>
          <p:nvPr/>
        </p:nvSpPr>
        <p:spPr>
          <a:xfrm>
            <a:off x="779511" y="2689554"/>
            <a:ext cx="279244" cy="461665"/>
          </a:xfrm>
          <a:prstGeom prst="rect">
            <a:avLst/>
          </a:prstGeom>
        </p:spPr>
        <p:txBody>
          <a:bodyPr wrap="none">
            <a:spAutoFit/>
          </a:bodyPr>
          <a:lstStyle/>
          <a:p>
            <a:r>
              <a:rPr lang="en-US" sz="2400" b="1" dirty="0"/>
              <a:t>-</a:t>
            </a:r>
            <a:endParaRPr lang="en-US" sz="2400" dirty="0"/>
          </a:p>
        </p:txBody>
      </p:sp>
      <p:cxnSp>
        <p:nvCxnSpPr>
          <p:cNvPr id="35" name="Straight Connector 34"/>
          <p:cNvCxnSpPr/>
          <p:nvPr/>
        </p:nvCxnSpPr>
        <p:spPr>
          <a:xfrm>
            <a:off x="1535777" y="2431132"/>
            <a:ext cx="0" cy="4160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88911" y="2373685"/>
            <a:ext cx="1142695" cy="0"/>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p:cNvSpPr/>
          <p:nvPr/>
        </p:nvSpPr>
        <p:spPr>
          <a:xfrm>
            <a:off x="7659091" y="1999942"/>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From Pin no 2</a:t>
            </a:r>
          </a:p>
        </p:txBody>
      </p:sp>
      <p:sp>
        <p:nvSpPr>
          <p:cNvPr id="43" name="Rectangle 42"/>
          <p:cNvSpPr/>
          <p:nvPr/>
        </p:nvSpPr>
        <p:spPr>
          <a:xfrm>
            <a:off x="8731606" y="2178090"/>
            <a:ext cx="1367671" cy="833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RDC Output</a:t>
            </a:r>
          </a:p>
          <a:p>
            <a:r>
              <a:rPr lang="en-US" sz="1200" b="1" dirty="0">
                <a:solidFill>
                  <a:schemeClr val="tx1"/>
                </a:solidFill>
              </a:rPr>
              <a:t>2-R Reverse</a:t>
            </a:r>
          </a:p>
        </p:txBody>
      </p:sp>
      <p:cxnSp>
        <p:nvCxnSpPr>
          <p:cNvPr id="44" name="Straight Connector 43"/>
          <p:cNvCxnSpPr/>
          <p:nvPr/>
        </p:nvCxnSpPr>
        <p:spPr>
          <a:xfrm>
            <a:off x="7519062" y="3716996"/>
            <a:ext cx="1212544" cy="1986"/>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44"/>
          <p:cNvSpPr/>
          <p:nvPr/>
        </p:nvSpPr>
        <p:spPr>
          <a:xfrm>
            <a:off x="6586096" y="3049473"/>
            <a:ext cx="876299" cy="203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From Pin no 3</a:t>
            </a:r>
          </a:p>
        </p:txBody>
      </p:sp>
      <p:sp>
        <p:nvSpPr>
          <p:cNvPr id="46" name="Rectangle 45"/>
          <p:cNvSpPr/>
          <p:nvPr/>
        </p:nvSpPr>
        <p:spPr>
          <a:xfrm>
            <a:off x="8731606" y="3407832"/>
            <a:ext cx="1367671" cy="622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R48VBatt.86</a:t>
            </a:r>
          </a:p>
          <a:p>
            <a:r>
              <a:rPr lang="en-US" sz="1200" b="1" dirty="0">
                <a:solidFill>
                  <a:schemeClr val="tx1"/>
                </a:solidFill>
              </a:rPr>
              <a:t>2-Rcluster.86</a:t>
            </a:r>
          </a:p>
        </p:txBody>
      </p:sp>
      <p:cxnSp>
        <p:nvCxnSpPr>
          <p:cNvPr id="48" name="Straight Connector 47"/>
          <p:cNvCxnSpPr/>
          <p:nvPr/>
        </p:nvCxnSpPr>
        <p:spPr>
          <a:xfrm>
            <a:off x="7494003" y="2494842"/>
            <a:ext cx="25059" cy="12221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92595" y="2428547"/>
            <a:ext cx="2116" cy="697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194711" y="3125799"/>
            <a:ext cx="662824" cy="2604"/>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Rectangle 55"/>
          <p:cNvSpPr/>
          <p:nvPr/>
        </p:nvSpPr>
        <p:spPr>
          <a:xfrm>
            <a:off x="3890692" y="2910914"/>
            <a:ext cx="1626530" cy="91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rPr>
              <a:t>1- 48V12V.4</a:t>
            </a:r>
          </a:p>
          <a:p>
            <a:pPr algn="just"/>
            <a:r>
              <a:rPr lang="en-US" sz="1200" b="1" dirty="0">
                <a:solidFill>
                  <a:schemeClr val="tx1"/>
                </a:solidFill>
              </a:rPr>
              <a:t>2- Aux Bat .1</a:t>
            </a:r>
          </a:p>
          <a:p>
            <a:pPr algn="just"/>
            <a:r>
              <a:rPr lang="en-US" sz="1200" b="1" dirty="0">
                <a:solidFill>
                  <a:schemeClr val="tx1"/>
                </a:solidFill>
              </a:rPr>
              <a:t>3- Telematics.3 </a:t>
            </a:r>
          </a:p>
          <a:p>
            <a:pPr algn="just"/>
            <a:r>
              <a:rPr lang="en-US" sz="1200" b="1" dirty="0">
                <a:solidFill>
                  <a:schemeClr val="tx1"/>
                </a:solidFill>
              </a:rPr>
              <a:t>4- R Aux Charging.87a	</a:t>
            </a:r>
          </a:p>
        </p:txBody>
      </p:sp>
      <p:sp>
        <p:nvSpPr>
          <p:cNvPr id="68" name="Rectangle 67"/>
          <p:cNvSpPr/>
          <p:nvPr/>
        </p:nvSpPr>
        <p:spPr>
          <a:xfrm>
            <a:off x="1382238" y="2155507"/>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Yellow-Green</a:t>
            </a:r>
          </a:p>
        </p:txBody>
      </p:sp>
      <p:sp>
        <p:nvSpPr>
          <p:cNvPr id="69" name="Rectangle 68"/>
          <p:cNvSpPr/>
          <p:nvPr/>
        </p:nvSpPr>
        <p:spPr>
          <a:xfrm>
            <a:off x="3117382" y="2002099"/>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Yellow-Green</a:t>
            </a:r>
          </a:p>
        </p:txBody>
      </p:sp>
      <p:cxnSp>
        <p:nvCxnSpPr>
          <p:cNvPr id="83" name="Straight Connector 82"/>
          <p:cNvCxnSpPr/>
          <p:nvPr/>
        </p:nvCxnSpPr>
        <p:spPr>
          <a:xfrm>
            <a:off x="919133" y="2585944"/>
            <a:ext cx="0" cy="32497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531521" y="2597953"/>
            <a:ext cx="39269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54499" y="2419966"/>
            <a:ext cx="546142" cy="13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Black</a:t>
            </a:r>
          </a:p>
        </p:txBody>
      </p:sp>
      <p:sp>
        <p:nvSpPr>
          <p:cNvPr id="90" name="Rectangle 89"/>
          <p:cNvSpPr/>
          <p:nvPr/>
        </p:nvSpPr>
        <p:spPr>
          <a:xfrm>
            <a:off x="5519338" y="2064731"/>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Yellow-White</a:t>
            </a:r>
          </a:p>
        </p:txBody>
      </p:sp>
      <p:sp>
        <p:nvSpPr>
          <p:cNvPr id="91" name="Rectangle 90"/>
          <p:cNvSpPr/>
          <p:nvPr/>
        </p:nvSpPr>
        <p:spPr>
          <a:xfrm>
            <a:off x="7743153" y="2405794"/>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Yellow-Red</a:t>
            </a:r>
          </a:p>
        </p:txBody>
      </p:sp>
      <p:sp>
        <p:nvSpPr>
          <p:cNvPr id="92" name="Rectangle 91"/>
          <p:cNvSpPr/>
          <p:nvPr/>
        </p:nvSpPr>
        <p:spPr>
          <a:xfrm>
            <a:off x="6586095" y="3294473"/>
            <a:ext cx="876299" cy="170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Pink-Yellow</a:t>
            </a:r>
          </a:p>
        </p:txBody>
      </p:sp>
      <p:sp>
        <p:nvSpPr>
          <p:cNvPr id="93" name="Rectangle 92"/>
          <p:cNvSpPr/>
          <p:nvPr/>
        </p:nvSpPr>
        <p:spPr>
          <a:xfrm>
            <a:off x="836096" y="4614548"/>
            <a:ext cx="9349304" cy="1456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Note:- </a:t>
            </a:r>
          </a:p>
          <a:p>
            <a:r>
              <a:rPr lang="en-US" sz="1200" b="1" dirty="0">
                <a:solidFill>
                  <a:schemeClr val="tx1"/>
                </a:solidFill>
              </a:rPr>
              <a:t>1- In This Wiring Harness Architecture Aux Battery is Main Source For Battery Ignition &amp; MCU Ignition. If Aux Battery is Discharge in Vehicle that       Condition Vehicle is not Getting ON.</a:t>
            </a:r>
          </a:p>
          <a:p>
            <a:r>
              <a:rPr lang="en-US" sz="1200" b="1" dirty="0">
                <a:solidFill>
                  <a:schemeClr val="tx1"/>
                </a:solidFill>
              </a:rPr>
              <a:t>2- BFNR Switch Working on Ground. So, there is no Supply on BFNR Switch only Ground in Mode Switch. </a:t>
            </a:r>
          </a:p>
          <a:p>
            <a:r>
              <a:rPr lang="en-US" sz="1200" b="1" dirty="0">
                <a:solidFill>
                  <a:schemeClr val="tx1"/>
                </a:solidFill>
              </a:rPr>
              <a:t>3- Aux Battery output have 1 Fuse box include 7.5-amp Fuse. So Power is going From Aux Battery positive to Fuse Box than Fuse Box to Emergency switch input Pin no 1, then Emergency switch output Pin no 2 to ignition switch Input pin no 1.</a:t>
            </a:r>
          </a:p>
        </p:txBody>
      </p:sp>
    </p:spTree>
    <p:extLst>
      <p:ext uri="{BB962C8B-B14F-4D97-AF65-F5344CB8AC3E}">
        <p14:creationId xmlns:p14="http://schemas.microsoft.com/office/powerpoint/2010/main" val="67821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5257" y="753474"/>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 Switch Connection </a:t>
            </a:r>
          </a:p>
        </p:txBody>
      </p:sp>
      <p:sp>
        <p:nvSpPr>
          <p:cNvPr id="7" name="Rectangle 6"/>
          <p:cNvSpPr/>
          <p:nvPr/>
        </p:nvSpPr>
        <p:spPr>
          <a:xfrm>
            <a:off x="1036211" y="1419395"/>
            <a:ext cx="9643534" cy="2201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BFNR Switch Pin No 1 – Ground Output to MCU For Forward Mode. (Orange-Green)</a:t>
            </a:r>
          </a:p>
          <a:p>
            <a:r>
              <a:rPr lang="en-US" sz="2000" dirty="0">
                <a:solidFill>
                  <a:schemeClr val="tx1"/>
                </a:solidFill>
              </a:rPr>
              <a:t>2-BFNR Switch Pin No 2 - 	Common Ground Input to BFNR Switch. (Black)</a:t>
            </a:r>
          </a:p>
          <a:p>
            <a:r>
              <a:rPr lang="en-US" sz="2000" dirty="0">
                <a:solidFill>
                  <a:schemeClr val="tx1"/>
                </a:solidFill>
              </a:rPr>
              <a:t>3- BFNR Switch Pin No 3 – Ground Output to MCU &amp; Reverse Relay For Reverse Mode. (Red- Green)</a:t>
            </a:r>
          </a:p>
          <a:p>
            <a:r>
              <a:rPr lang="en-US" sz="2000" dirty="0">
                <a:solidFill>
                  <a:schemeClr val="tx1"/>
                </a:solidFill>
              </a:rPr>
              <a:t>4- BFNR Switch Pin No 4 – Ground Output to MCU For Boost Mode. ( Gray – Black)</a:t>
            </a:r>
          </a:p>
        </p:txBody>
      </p:sp>
      <p:sp>
        <p:nvSpPr>
          <p:cNvPr id="4" name="Rectangle 3"/>
          <p:cNvSpPr/>
          <p:nvPr/>
        </p:nvSpPr>
        <p:spPr>
          <a:xfrm>
            <a:off x="3981683" y="3698235"/>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Diode Uses</a:t>
            </a:r>
          </a:p>
        </p:txBody>
      </p:sp>
      <p:sp>
        <p:nvSpPr>
          <p:cNvPr id="6" name="Rectangle 5"/>
          <p:cNvSpPr/>
          <p:nvPr/>
        </p:nvSpPr>
        <p:spPr>
          <a:xfrm>
            <a:off x="1036211" y="4334659"/>
            <a:ext cx="9643534" cy="2201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CID – Convertor Input Diode Connected in DC Convertor Input 48V line. For Single direction Current Flow. </a:t>
            </a:r>
          </a:p>
          <a:p>
            <a:r>
              <a:rPr lang="en-US" sz="2000" dirty="0">
                <a:solidFill>
                  <a:schemeClr val="tx1"/>
                </a:solidFill>
              </a:rPr>
              <a:t>2- ADC- Using For Aux Battery Charging Through DC Convertor Output(12V) Diode Max Rating Amp.</a:t>
            </a:r>
          </a:p>
        </p:txBody>
      </p:sp>
    </p:spTree>
    <p:extLst>
      <p:ext uri="{BB962C8B-B14F-4D97-AF65-F5344CB8AC3E}">
        <p14:creationId xmlns:p14="http://schemas.microsoft.com/office/powerpoint/2010/main" val="1080201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TotalTime>
  <Words>1493</Words>
  <Application>Microsoft Office PowerPoint</Application>
  <PresentationFormat>Widescreen</PresentationFormat>
  <Paragraphs>209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Arvind Butola</cp:lastModifiedBy>
  <cp:revision>70</cp:revision>
  <dcterms:created xsi:type="dcterms:W3CDTF">2024-10-03T04:27:22Z</dcterms:created>
  <dcterms:modified xsi:type="dcterms:W3CDTF">2025-10-06T10:09:50Z</dcterms:modified>
</cp:coreProperties>
</file>