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1023" r:id="rId2"/>
    <p:sldId id="1050" r:id="rId3"/>
    <p:sldId id="1049" r:id="rId4"/>
    <p:sldId id="1051" r:id="rId5"/>
    <p:sldId id="1052" r:id="rId6"/>
    <p:sldId id="1048" r:id="rId7"/>
    <p:sldId id="1044" r:id="rId8"/>
    <p:sldId id="1045" r:id="rId9"/>
    <p:sldId id="1046" r:id="rId10"/>
    <p:sldId id="1047" r:id="rId11"/>
    <p:sldId id="1026" r:id="rId12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7" autoAdjust="0"/>
    <p:restoredTop sz="66607" autoAdjust="0"/>
  </p:normalViewPr>
  <p:slideViewPr>
    <p:cSldViewPr>
      <p:cViewPr varScale="1">
        <p:scale>
          <a:sx n="49" d="100"/>
          <a:sy n="49" d="100"/>
        </p:scale>
        <p:origin x="196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19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125AD0BC-B9BD-4AB3-BCB9-D02FF8FF1A3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33383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333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A74986D3-8CCA-4B3C-924C-0C96EDBEC49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01648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986D3-8CCA-4B3C-924C-0C96EDBEC495}" type="slidenum">
              <a:rPr lang="pt-BR" altLang="pt-BR" smtClean="0"/>
              <a:pPr>
                <a:defRPr/>
              </a:pPr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432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CIA triad of confidentiality, integrity, and availability is at the heart of information security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986D3-8CCA-4B3C-924C-0C96EDBEC495}" type="slidenum">
              <a:rPr lang="pt-BR" altLang="pt-BR" smtClean="0"/>
              <a:pPr>
                <a:defRPr/>
              </a:pPr>
              <a:t>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8867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986D3-8CCA-4B3C-924C-0C96EDBEC495}" type="slidenum">
              <a:rPr lang="pt-BR" altLang="pt-BR" smtClean="0"/>
              <a:pPr>
                <a:defRPr/>
              </a:pPr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7724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986D3-8CCA-4B3C-924C-0C96EDBEC495}" type="slidenum">
              <a:rPr lang="pt-BR" altLang="pt-BR" smtClean="0"/>
              <a:pPr>
                <a:defRPr/>
              </a:pPr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164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986D3-8CCA-4B3C-924C-0C96EDBEC495}" type="slidenum">
              <a:rPr lang="pt-BR" altLang="pt-BR" smtClean="0"/>
              <a:pPr>
                <a:defRPr/>
              </a:pPr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1533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986D3-8CCA-4B3C-924C-0C96EDBEC495}" type="slidenum">
              <a:rPr lang="pt-BR" altLang="pt-BR" smtClean="0"/>
              <a:pPr>
                <a:defRPr/>
              </a:pPr>
              <a:t>11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8924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" y="3"/>
              <a:ext cx="192" cy="48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 sz="1600" smtClean="0">
                <a:latin typeface="+mn-lt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2" y="480"/>
              <a:ext cx="5568" cy="3696"/>
            </a:xfrm>
            <a:prstGeom prst="rect">
              <a:avLst/>
            </a:prstGeom>
            <a:solidFill>
              <a:srgbClr val="E7E7E7"/>
            </a:solidFill>
            <a:ln w="9525">
              <a:solidFill>
                <a:srgbClr val="E7E7E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 sz="1600" smtClean="0">
                <a:latin typeface="+mn-lt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4176"/>
              <a:ext cx="5760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 sz="1600" smtClean="0">
                <a:latin typeface="+mn-lt"/>
              </a:endParaRPr>
            </a:p>
          </p:txBody>
        </p:sp>
        <p:pic>
          <p:nvPicPr>
            <p:cNvPr id="10" name="Picture 8" descr="logol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" y="36"/>
              <a:ext cx="577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" y="480"/>
              <a:ext cx="192" cy="369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 sz="1600" smtClean="0">
                <a:latin typeface="+mn-lt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0" y="480"/>
              <a:ext cx="576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600">
                <a:latin typeface="+mn-lt"/>
              </a:endParaRPr>
            </a:p>
          </p:txBody>
        </p:sp>
        <p:sp>
          <p:nvSpPr>
            <p:cNvPr id="13" name="WordArt 11"/>
            <p:cNvSpPr>
              <a:spLocks noChangeArrowheads="1" noChangeShapeType="1" noTextEdit="1"/>
            </p:cNvSpPr>
            <p:nvPr/>
          </p:nvSpPr>
          <p:spPr bwMode="auto">
            <a:xfrm rot="-5400000">
              <a:off x="-1058" y="2253"/>
              <a:ext cx="2304" cy="10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1600" kern="10" dirty="0" smtClean="0">
                  <a:solidFill>
                    <a:srgbClr val="C0C0C0"/>
                  </a:solidFill>
                  <a:latin typeface="+mn-lt"/>
                </a:rPr>
                <a:t>Software </a:t>
              </a:r>
              <a:r>
                <a:rPr lang="en-US" sz="1600" kern="10" noProof="0" dirty="0" smtClean="0">
                  <a:solidFill>
                    <a:srgbClr val="C0C0C0"/>
                  </a:solidFill>
                  <a:latin typeface="+mn-lt"/>
                </a:rPr>
                <a:t>Engineering</a:t>
              </a:r>
              <a:r>
                <a:rPr lang="pt-BR" sz="1600" kern="10" baseline="0" dirty="0" smtClean="0">
                  <a:solidFill>
                    <a:srgbClr val="C0C0C0"/>
                  </a:solidFill>
                  <a:latin typeface="+mn-lt"/>
                </a:rPr>
                <a:t> </a:t>
              </a:r>
              <a:r>
                <a:rPr lang="en-US" sz="1600" kern="10" baseline="0" noProof="0" dirty="0" smtClean="0">
                  <a:solidFill>
                    <a:srgbClr val="C0C0C0"/>
                  </a:solidFill>
                  <a:latin typeface="+mn-lt"/>
                </a:rPr>
                <a:t>Laboratory</a:t>
              </a:r>
              <a:endParaRPr lang="en-US" sz="1600" kern="10" noProof="0" dirty="0">
                <a:solidFill>
                  <a:srgbClr val="C0C0C0"/>
                </a:solidFill>
                <a:latin typeface="+mn-lt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" y="4176"/>
              <a:ext cx="192" cy="14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 sz="1600" smtClean="0">
                <a:latin typeface="+mn-lt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92" y="0"/>
              <a:ext cx="0" cy="432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600">
                <a:latin typeface="+mn-lt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0" y="4176"/>
              <a:ext cx="576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600">
                <a:latin typeface="+mn-lt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0" y="4"/>
              <a:ext cx="5760" cy="4313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 sz="1600" smtClean="0">
                <a:latin typeface="+mn-lt"/>
              </a:endParaRPr>
            </a:p>
          </p:txBody>
        </p:sp>
      </p:grpSp>
      <p:pic>
        <p:nvPicPr>
          <p:cNvPr id="19" name="Picture 2" descr="Image result for rio de janeir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75850"/>
            <a:ext cx="8820472" cy="411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6" name="Rectangle 1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48594" y="5140369"/>
            <a:ext cx="6400800" cy="855663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dirty="0" smtClean="0"/>
              <a:t>Informações dos Autores</a:t>
            </a:r>
            <a:endParaRPr lang="pt-BR" dirty="0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52500" y="916032"/>
            <a:ext cx="7543800" cy="8604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pt-BR" dirty="0" smtClean="0"/>
              <a:t>Título Centralizado</a:t>
            </a:r>
            <a:endParaRPr lang="pt-BR" dirty="0"/>
          </a:p>
        </p:txBody>
      </p:sp>
      <p:pic>
        <p:nvPicPr>
          <p:cNvPr id="13314" name="Picture 2" descr="http://www.inf.puc-rio.br/wordpress/wp-content/themes/puc-di/assets/img/theme/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507" y="50497"/>
            <a:ext cx="1300386" cy="67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puc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18371"/>
            <a:ext cx="419473" cy="69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21"/>
          <p:cNvSpPr>
            <a:spLocks noGrp="1" noChangeArrowheads="1"/>
          </p:cNvSpPr>
          <p:nvPr>
            <p:ph type="ftr" sz="quarter" idx="12"/>
          </p:nvPr>
        </p:nvSpPr>
        <p:spPr>
          <a:xfrm>
            <a:off x="1676400" y="6616700"/>
            <a:ext cx="58674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&lt;Authors&gt; © PUC-Rio</a:t>
            </a:r>
            <a:endParaRPr lang="en-US" dirty="0"/>
          </a:p>
        </p:txBody>
      </p:sp>
      <p:sp>
        <p:nvSpPr>
          <p:cNvPr id="21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674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&lt;Month&gt; &lt;Year&gt;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8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1B317-8CB6-409E-A24D-66E958556A8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674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&lt;Month&gt; &lt;Year&gt;</a:t>
            </a:r>
            <a:endParaRPr lang="pt-BR" dirty="0"/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616700"/>
            <a:ext cx="5867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&lt;Authors&gt; © PUC-Rio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1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07950"/>
            <a:ext cx="2133600" cy="6302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07950"/>
            <a:ext cx="6248400" cy="6302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D0C00-D172-484C-A8B7-D73C4093B73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674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&lt;Month&gt; &lt;Year&gt;</a:t>
            </a:r>
            <a:endParaRPr lang="pt-BR" dirty="0"/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616700"/>
            <a:ext cx="5867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&lt;Authors&gt; © PUC-Rio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88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7950"/>
            <a:ext cx="7848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379D5-52A1-497A-9CE7-6AEF300D9DD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674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&lt;Month&gt; &lt;Year&gt;</a:t>
            </a:r>
            <a:endParaRPr lang="pt-BR" dirty="0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616700"/>
            <a:ext cx="5867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&lt;Authors&gt; © PUC-Rio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25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1763713" y="188913"/>
            <a:ext cx="7200900" cy="863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55650" y="1412875"/>
            <a:ext cx="3992563" cy="22272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900613" y="1412875"/>
            <a:ext cx="3992562" cy="22272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755650" y="3792538"/>
            <a:ext cx="3992563" cy="222885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900613" y="3792538"/>
            <a:ext cx="3992562" cy="222885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04800" y="6629400"/>
            <a:ext cx="1674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&lt;Month&gt; &lt;Year&gt;</a:t>
            </a:r>
            <a:endParaRPr lang="pt-BR" dirty="0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676400" y="6616700"/>
            <a:ext cx="5867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&lt;Authors&gt; © PUC-Rio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9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0438F-EE6C-40CC-9FBC-DF9AA7AE5AA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674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&lt;Month&gt; &lt;Year&gt;</a:t>
            </a:r>
            <a:endParaRPr lang="pt-BR" dirty="0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616700"/>
            <a:ext cx="5867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&lt;Authors&gt; © PUC-Rio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9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2DEC1-843E-4A15-87E6-12B7C754BCF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674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&lt;Month&gt; &lt;Year&gt;</a:t>
            </a:r>
            <a:endParaRPr lang="pt-BR" dirty="0"/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616700"/>
            <a:ext cx="5867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&lt;Authors&gt; © PUC-Rio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2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076700" cy="534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066800"/>
            <a:ext cx="4076700" cy="534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1405A-9298-4000-80F0-DA787E8BEA4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04800" y="6629400"/>
            <a:ext cx="1674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&lt;Month&gt; &lt;Year&gt;</a:t>
            </a:r>
            <a:endParaRPr lang="pt-BR" dirty="0"/>
          </a:p>
        </p:txBody>
      </p:sp>
      <p:sp>
        <p:nvSpPr>
          <p:cNvPr id="12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616700"/>
            <a:ext cx="5867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&lt;Authors&gt; © PUC-Rio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9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1236D-1C70-4EEA-AD0A-697DEA5EB36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04800" y="6629400"/>
            <a:ext cx="1674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&lt;Month&gt; &lt;Year&gt;</a:t>
            </a:r>
            <a:endParaRPr lang="pt-BR" dirty="0"/>
          </a:p>
        </p:txBody>
      </p:sp>
      <p:sp>
        <p:nvSpPr>
          <p:cNvPr id="14" name="Rectangle 21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676400" y="6616700"/>
            <a:ext cx="5867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&lt;Authors&gt; © PUC-Rio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8C547-6C34-464E-9B23-1B0EF0B7982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674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&lt;Month&gt; &lt;Year&gt;</a:t>
            </a:r>
            <a:endParaRPr lang="pt-BR" dirty="0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616700"/>
            <a:ext cx="5867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&lt;Authors&gt; © PUC-Rio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88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32746-3D6B-4A67-A95F-B429B92E31E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04800" y="6629400"/>
            <a:ext cx="1674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&lt;Month&gt; &lt;Year&gt;</a:t>
            </a:r>
            <a:endParaRPr lang="pt-BR" dirty="0"/>
          </a:p>
        </p:txBody>
      </p:sp>
      <p:sp>
        <p:nvSpPr>
          <p:cNvPr id="16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616700"/>
            <a:ext cx="5867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&lt;Authors&gt; © PUC-Rio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7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1E72B-A453-4117-8062-FCF9827AB46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04800" y="6629400"/>
            <a:ext cx="1674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&lt;Month&gt; &lt;Year&gt;</a:t>
            </a:r>
            <a:endParaRPr lang="pt-BR" dirty="0"/>
          </a:p>
        </p:txBody>
      </p:sp>
      <p:sp>
        <p:nvSpPr>
          <p:cNvPr id="12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616700"/>
            <a:ext cx="5867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&lt;Authors&gt; © PUC-Rio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6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2" name="Line 3"/>
            <p:cNvSpPr>
              <a:spLocks noChangeShapeType="1"/>
            </p:cNvSpPr>
            <p:nvPr/>
          </p:nvSpPr>
          <p:spPr bwMode="auto">
            <a:xfrm flipH="1">
              <a:off x="0" y="4176"/>
              <a:ext cx="5760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auto">
            <a:xfrm>
              <a:off x="3" y="3"/>
              <a:ext cx="192" cy="480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 smtClean="0"/>
            </a:p>
          </p:txBody>
        </p:sp>
        <p:sp>
          <p:nvSpPr>
            <p:cNvPr id="1034" name="Rectangle 5"/>
            <p:cNvSpPr>
              <a:spLocks noChangeArrowheads="1"/>
            </p:cNvSpPr>
            <p:nvPr userDrawn="1"/>
          </p:nvSpPr>
          <p:spPr bwMode="auto">
            <a:xfrm>
              <a:off x="192" y="0"/>
              <a:ext cx="5568" cy="4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 smtClean="0"/>
            </a:p>
          </p:txBody>
        </p:sp>
        <p:sp>
          <p:nvSpPr>
            <p:cNvPr id="1035" name="Rectangle 6"/>
            <p:cNvSpPr>
              <a:spLocks noChangeArrowheads="1"/>
            </p:cNvSpPr>
            <p:nvPr userDrawn="1"/>
          </p:nvSpPr>
          <p:spPr bwMode="auto">
            <a:xfrm>
              <a:off x="3" y="480"/>
              <a:ext cx="192" cy="36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 smtClean="0"/>
            </a:p>
          </p:txBody>
        </p:sp>
        <p:sp>
          <p:nvSpPr>
            <p:cNvPr id="1036" name="Rectangle 7"/>
            <p:cNvSpPr>
              <a:spLocks noChangeArrowheads="1"/>
            </p:cNvSpPr>
            <p:nvPr userDrawn="1"/>
          </p:nvSpPr>
          <p:spPr bwMode="auto">
            <a:xfrm>
              <a:off x="5232" y="0"/>
              <a:ext cx="528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 smtClean="0"/>
            </a:p>
          </p:txBody>
        </p:sp>
        <p:sp>
          <p:nvSpPr>
            <p:cNvPr id="1037" name="Rectangle 8"/>
            <p:cNvSpPr>
              <a:spLocks noChangeArrowheads="1"/>
            </p:cNvSpPr>
            <p:nvPr userDrawn="1"/>
          </p:nvSpPr>
          <p:spPr bwMode="auto">
            <a:xfrm>
              <a:off x="189" y="4176"/>
              <a:ext cx="556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pt-BR" sz="1000" b="1" smtClean="0">
                <a:solidFill>
                  <a:schemeClr val="bg1"/>
                </a:solidFill>
              </a:endParaRPr>
            </a:p>
          </p:txBody>
        </p:sp>
        <p:sp>
          <p:nvSpPr>
            <p:cNvPr id="1038" name="WordArt 9"/>
            <p:cNvSpPr>
              <a:spLocks noChangeArrowheads="1" noChangeShapeType="1" noTextEdit="1"/>
            </p:cNvSpPr>
            <p:nvPr userDrawn="1"/>
          </p:nvSpPr>
          <p:spPr bwMode="auto">
            <a:xfrm rot="-5400000">
              <a:off x="-1058" y="2253"/>
              <a:ext cx="2304" cy="10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600" kern="10" dirty="0" smtClean="0">
                  <a:solidFill>
                    <a:srgbClr val="969696"/>
                  </a:solidFill>
                  <a:latin typeface="Arial Black" panose="020B0A04020102020204" pitchFamily="34" charset="0"/>
                </a:rPr>
                <a:t>Software Engineering </a:t>
              </a:r>
              <a:r>
                <a:rPr lang="en-US" sz="1600" kern="10" noProof="0" dirty="0" smtClean="0">
                  <a:solidFill>
                    <a:srgbClr val="969696"/>
                  </a:solidFill>
                  <a:latin typeface="Arial Black" panose="020B0A04020102020204" pitchFamily="34" charset="0"/>
                </a:rPr>
                <a:t>Laboratory</a:t>
              </a:r>
              <a:endParaRPr lang="en-US" sz="1600" kern="10" noProof="0" dirty="0">
                <a:solidFill>
                  <a:srgbClr val="969696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40" name="Line 11"/>
            <p:cNvSpPr>
              <a:spLocks noChangeShapeType="1"/>
            </p:cNvSpPr>
            <p:nvPr userDrawn="1"/>
          </p:nvSpPr>
          <p:spPr bwMode="auto">
            <a:xfrm>
              <a:off x="5232" y="0"/>
              <a:ext cx="0" cy="48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1" name="Line 12"/>
            <p:cNvSpPr>
              <a:spLocks noChangeShapeType="1"/>
            </p:cNvSpPr>
            <p:nvPr userDrawn="1"/>
          </p:nvSpPr>
          <p:spPr bwMode="auto">
            <a:xfrm flipV="1">
              <a:off x="0" y="480"/>
              <a:ext cx="5760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2" name="Rectangle 13"/>
            <p:cNvSpPr>
              <a:spLocks noChangeArrowheads="1"/>
            </p:cNvSpPr>
            <p:nvPr userDrawn="1"/>
          </p:nvSpPr>
          <p:spPr bwMode="auto">
            <a:xfrm>
              <a:off x="3" y="4176"/>
              <a:ext cx="192" cy="141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 smtClean="0"/>
            </a:p>
          </p:txBody>
        </p:sp>
        <p:sp>
          <p:nvSpPr>
            <p:cNvPr id="1043" name="Line 14"/>
            <p:cNvSpPr>
              <a:spLocks noChangeShapeType="1"/>
            </p:cNvSpPr>
            <p:nvPr userDrawn="1"/>
          </p:nvSpPr>
          <p:spPr bwMode="auto">
            <a:xfrm>
              <a:off x="192" y="0"/>
              <a:ext cx="0" cy="432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4" name="Rectangle 15"/>
            <p:cNvSpPr>
              <a:spLocks noChangeArrowheads="1"/>
            </p:cNvSpPr>
            <p:nvPr userDrawn="1"/>
          </p:nvSpPr>
          <p:spPr bwMode="auto">
            <a:xfrm>
              <a:off x="0" y="4"/>
              <a:ext cx="5760" cy="4313"/>
            </a:xfrm>
            <a:prstGeom prst="rect">
              <a:avLst/>
            </a:prstGeom>
            <a:noFill/>
            <a:ln w="12700">
              <a:solidFill>
                <a:srgbClr val="969696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 smtClean="0"/>
            </a:p>
          </p:txBody>
        </p:sp>
        <p:sp>
          <p:nvSpPr>
            <p:cNvPr id="1045" name="Line 16"/>
            <p:cNvSpPr>
              <a:spLocks noChangeShapeType="1"/>
            </p:cNvSpPr>
            <p:nvPr userDrawn="1"/>
          </p:nvSpPr>
          <p:spPr bwMode="auto">
            <a:xfrm flipV="1">
              <a:off x="0" y="4176"/>
              <a:ext cx="5760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7950"/>
            <a:ext cx="784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830580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os estilos do texto mestre</a:t>
            </a:r>
          </a:p>
          <a:p>
            <a:pPr lvl="1"/>
            <a:r>
              <a:rPr lang="pt-BR" altLang="pt-BR" dirty="0" smtClean="0"/>
              <a:t>Segundo nível</a:t>
            </a:r>
          </a:p>
          <a:p>
            <a:pPr lvl="2"/>
            <a:r>
              <a:rPr lang="pt-BR" altLang="pt-BR" dirty="0" smtClean="0"/>
              <a:t>Terceiro nível</a:t>
            </a:r>
          </a:p>
          <a:p>
            <a:pPr lvl="3"/>
            <a:r>
              <a:rPr lang="pt-BR" altLang="pt-BR" dirty="0" smtClean="0"/>
              <a:t>Quarto nível</a:t>
            </a:r>
          </a:p>
          <a:p>
            <a:pPr lvl="4"/>
            <a:r>
              <a:rPr lang="pt-BR" altLang="pt-BR" dirty="0" smtClean="0"/>
              <a:t>Quinto nível</a:t>
            </a: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674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&lt;Month&gt; &lt;Year&gt;</a:t>
            </a:r>
            <a:endParaRPr lang="pt-BR" dirty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629400"/>
            <a:ext cx="1111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3B000076-C411-4540-B98D-B8F365027BE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41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616700"/>
            <a:ext cx="5867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&lt;Authors&gt; © PUC-Rio</a:t>
            </a:r>
            <a:endParaRPr lang="en-US" dirty="0"/>
          </a:p>
        </p:txBody>
      </p:sp>
      <p:pic>
        <p:nvPicPr>
          <p:cNvPr id="22" name="Picture 6" descr="puc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18371"/>
            <a:ext cx="419473" cy="69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5" r:id="rId12"/>
    <p:sldLayoutId id="2147484146" r:id="rId13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Image result for rio de janei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58" y="1124744"/>
            <a:ext cx="8820472" cy="411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5544891"/>
            <a:ext cx="7610636" cy="855663"/>
          </a:xfrm>
        </p:spPr>
        <p:txBody>
          <a:bodyPr/>
          <a:lstStyle/>
          <a:p>
            <a:pPr eaLnBrk="1" hangingPunct="1"/>
            <a:r>
              <a:rPr lang="en-US" altLang="pt-BR" dirty="0" smtClean="0"/>
              <a:t>Hugo </a:t>
            </a:r>
            <a:r>
              <a:rPr lang="en-US" altLang="pt-BR" dirty="0" err="1" smtClean="0"/>
              <a:t>Villamizar</a:t>
            </a:r>
            <a:r>
              <a:rPr lang="en-US" altLang="pt-BR" dirty="0" smtClean="0"/>
              <a:t>, Marcos </a:t>
            </a:r>
            <a:r>
              <a:rPr lang="en-US" altLang="pt-BR" dirty="0" err="1" smtClean="0"/>
              <a:t>Kalinowski</a:t>
            </a:r>
            <a:r>
              <a:rPr lang="en-US" altLang="pt-BR" dirty="0" smtClean="0"/>
              <a:t> </a:t>
            </a:r>
            <a:r>
              <a:rPr lang="en-US" altLang="pt-BR" sz="1400" dirty="0" smtClean="0"/>
              <a:t>{</a:t>
            </a:r>
            <a:r>
              <a:rPr lang="en-US" altLang="pt-BR" sz="1400" dirty="0" err="1" smtClean="0"/>
              <a:t>hvillamizar</a:t>
            </a:r>
            <a:r>
              <a:rPr lang="en-US" altLang="pt-BR" sz="1400" dirty="0" smtClean="0"/>
              <a:t>, </a:t>
            </a:r>
            <a:r>
              <a:rPr lang="en-US" altLang="pt-BR" sz="1400" dirty="0" err="1" smtClean="0"/>
              <a:t>kalinowski</a:t>
            </a:r>
            <a:r>
              <a:rPr lang="en-US" altLang="pt-BR" sz="1400" dirty="0" smtClean="0"/>
              <a:t>} @inf.puc-rio.br</a:t>
            </a:r>
            <a:endParaRPr lang="en-US" altLang="pt-BR" sz="14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128415"/>
            <a:ext cx="7543800" cy="860425"/>
          </a:xfrm>
        </p:spPr>
        <p:txBody>
          <a:bodyPr/>
          <a:lstStyle/>
          <a:p>
            <a:pPr algn="l" eaLnBrk="1" hangingPunct="1"/>
            <a:r>
              <a:rPr lang="en-US" altLang="en-US" b="0" dirty="0" smtClean="0"/>
              <a:t>An Approach for Reviewing Security Related Aspects in Agile Requirements Specifications of Web Applications</a:t>
            </a:r>
            <a:endParaRPr lang="en-US" altLang="pt-BR" sz="1800" b="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99592" y="3180557"/>
            <a:ext cx="3672408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pt-BR" b="0" kern="0" dirty="0" smtClean="0"/>
              <a:t>Background</a:t>
            </a:r>
            <a:endParaRPr lang="en-US" altLang="pt-BR" sz="18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783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defeitos</a:t>
            </a:r>
            <a:endParaRPr lang="pt-B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Fato incorreto</a:t>
            </a:r>
          </a:p>
          <a:p>
            <a:endParaRPr lang="pt-BR" b="1" dirty="0" smtClean="0"/>
          </a:p>
          <a:p>
            <a:pPr marL="0" indent="0" algn="just">
              <a:buNone/>
            </a:pPr>
            <a:r>
              <a:rPr lang="pt-BR" dirty="0" smtClean="0"/>
              <a:t>O requisito contém informações que afirmam um fato que </a:t>
            </a:r>
            <a:r>
              <a:rPr lang="pt-BR" b="1" dirty="0" smtClean="0">
                <a:solidFill>
                  <a:srgbClr val="00B050"/>
                </a:solidFill>
              </a:rPr>
              <a:t>não é verdadeiro ou que não faz sentido para obter segurança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dirty="0" smtClean="0"/>
              <a:t>Exemplo: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“</a:t>
            </a:r>
            <a:r>
              <a:rPr lang="pt-BR" i="1" u="sng" dirty="0" smtClean="0"/>
              <a:t>O sistema deve proteger o firewall.</a:t>
            </a:r>
            <a:r>
              <a:rPr lang="pt-BR" dirty="0" smtClean="0"/>
              <a:t>" quando o firewall deve proteger o sistema.</a:t>
            </a:r>
            <a:endParaRPr lang="pt-B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&lt;Month&gt; &lt;Year&gt;</a:t>
            </a:r>
            <a:endParaRPr lang="pt-B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&lt;Authors&gt; © PUC-Rio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Image result for rio de janei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75850"/>
            <a:ext cx="8820472" cy="411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0311" y="5373216"/>
            <a:ext cx="8266906" cy="855663"/>
          </a:xfrm>
        </p:spPr>
        <p:txBody>
          <a:bodyPr/>
          <a:lstStyle/>
          <a:p>
            <a:pPr eaLnBrk="1" hangingPunct="1"/>
            <a:r>
              <a:rPr lang="en-US" altLang="pt-BR" dirty="0" smtClean="0"/>
              <a:t>Hugo </a:t>
            </a:r>
            <a:r>
              <a:rPr lang="en-US" altLang="pt-BR" dirty="0" err="1" smtClean="0"/>
              <a:t>Villamizar</a:t>
            </a:r>
            <a:r>
              <a:rPr lang="en-US" altLang="pt-BR" dirty="0" smtClean="0"/>
              <a:t>, Marcos </a:t>
            </a:r>
            <a:r>
              <a:rPr lang="en-US" altLang="pt-BR" dirty="0" err="1" smtClean="0"/>
              <a:t>Kalinowski</a:t>
            </a:r>
            <a:r>
              <a:rPr lang="en-US" altLang="pt-BR" dirty="0"/>
              <a:t> </a:t>
            </a:r>
            <a:r>
              <a:rPr lang="en-US" altLang="pt-BR" sz="1400" dirty="0" smtClean="0"/>
              <a:t>{</a:t>
            </a:r>
            <a:r>
              <a:rPr lang="en-US" altLang="pt-BR" sz="1400" dirty="0" err="1" smtClean="0"/>
              <a:t>hvillamizar</a:t>
            </a:r>
            <a:r>
              <a:rPr lang="en-US" altLang="pt-BR" sz="1400" dirty="0" smtClean="0"/>
              <a:t>, </a:t>
            </a:r>
            <a:r>
              <a:rPr lang="en-US" altLang="pt-BR" sz="1400" dirty="0" err="1" smtClean="0"/>
              <a:t>kalinowski</a:t>
            </a:r>
            <a:r>
              <a:rPr lang="en-US" altLang="pt-BR" sz="1400" dirty="0" smtClean="0"/>
              <a:t>, </a:t>
            </a:r>
            <a:r>
              <a:rPr lang="en-US" altLang="pt-BR" sz="1400" dirty="0" err="1" smtClean="0"/>
              <a:t>mleles</a:t>
            </a:r>
            <a:r>
              <a:rPr lang="en-US" altLang="pt-BR" sz="1400" dirty="0" smtClean="0"/>
              <a:t>}@inf.puc-rio.br</a:t>
            </a:r>
            <a:endParaRPr lang="en-US" altLang="pt-BR" sz="14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7094" y="775850"/>
            <a:ext cx="7543800" cy="860425"/>
          </a:xfrm>
        </p:spPr>
        <p:txBody>
          <a:bodyPr/>
          <a:lstStyle/>
          <a:p>
            <a:pPr eaLnBrk="1" hangingPunct="1"/>
            <a:r>
              <a:rPr lang="en-US" altLang="en-US" dirty="0"/>
              <a:t>A Systematic Mapping Study on Security in Agile Requirements </a:t>
            </a:r>
            <a:r>
              <a:rPr lang="en-US" altLang="en-US" dirty="0" smtClean="0"/>
              <a:t>Engineering</a:t>
            </a:r>
            <a:endParaRPr lang="en-US" alt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41974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Segurança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1800" dirty="0"/>
              <a:t>É</a:t>
            </a:r>
            <a:r>
              <a:rPr lang="pt-BR" sz="1800" dirty="0" smtClean="0"/>
              <a:t> </a:t>
            </a:r>
            <a:r>
              <a:rPr lang="pt-BR" sz="1800" dirty="0"/>
              <a:t>a prática de impedir o acesso não autorizado, uso, divulgação, interrupção, modificação, gravação ou destruição de informações</a:t>
            </a:r>
            <a:r>
              <a:rPr lang="en-US" sz="1800" dirty="0" smtClean="0"/>
              <a:t>. 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pt-BR" sz="1800" dirty="0"/>
              <a:t>O foco principal é a proteção equilibrada da confidencialidade, integridade e disponibilidade de dados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&lt;Month&gt; &lt;Year&gt;</a:t>
            </a:r>
            <a:endParaRPr lang="pt-B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&lt;Authors&gt; © PUC-Rio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06" y="3592903"/>
            <a:ext cx="2614967" cy="2382278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>
            <a:off x="3851920" y="3592902"/>
            <a:ext cx="0" cy="2640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4139952" y="3592902"/>
            <a:ext cx="4775448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pt-BR" dirty="0">
                <a:latin typeface="+mn-lt"/>
              </a:rPr>
              <a:t>No entanto, várias organizações e padrões consideram o foco insuficiente. Outros princípios são considerados</a:t>
            </a:r>
            <a:r>
              <a:rPr lang="pt-BR" dirty="0" smtClean="0">
                <a:latin typeface="+mn-lt"/>
              </a:rPr>
              <a:t>.</a:t>
            </a:r>
            <a:endParaRPr lang="es-CO" dirty="0">
              <a:latin typeface="+mn-lt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</a:pPr>
            <a:endParaRPr lang="es-CO" dirty="0" smtClean="0">
              <a:latin typeface="+mn-lt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Autorização</a:t>
            </a: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latin typeface="+mn-lt"/>
              </a:rPr>
              <a:t>Autenticação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014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 de Segurança</a:t>
            </a:r>
            <a:endParaRPr lang="pt-B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Confidencialidade</a:t>
            </a:r>
          </a:p>
          <a:p>
            <a:pPr marL="0" indent="0">
              <a:buNone/>
            </a:pPr>
            <a:endParaRPr lang="pt-BR" b="1" spc="-300" dirty="0" smtClean="0"/>
          </a:p>
          <a:p>
            <a:pPr marL="0" indent="0" algn="just">
              <a:buNone/>
            </a:pPr>
            <a:r>
              <a:rPr lang="pt-BR" dirty="0" smtClean="0"/>
              <a:t>É sobre o grau em que os dados são divulgados apenas como pretendido. Confidencialidade envolve um conjunto de regras que </a:t>
            </a:r>
            <a:r>
              <a:rPr lang="pt-BR" b="1" dirty="0" smtClean="0">
                <a:solidFill>
                  <a:srgbClr val="00B050"/>
                </a:solidFill>
              </a:rPr>
              <a:t>limita o acesso </a:t>
            </a:r>
            <a:r>
              <a:rPr lang="pt-BR" dirty="0" smtClean="0"/>
              <a:t>ou coloca restrições em certos tipos de informações.</a:t>
            </a:r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buNone/>
            </a:pPr>
            <a:r>
              <a:rPr lang="pt-BR" dirty="0" smtClean="0"/>
              <a:t>Exemplos de confidencialidade incluem: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roubo de senha</a:t>
            </a:r>
          </a:p>
          <a:p>
            <a:pPr algn="just"/>
            <a:r>
              <a:rPr lang="pt-BR" dirty="0" smtClean="0"/>
              <a:t>e-mails confidenciais enviados para os indivíduos incorretos</a:t>
            </a:r>
          </a:p>
          <a:p>
            <a:pPr algn="just"/>
            <a:r>
              <a:rPr lang="pt-BR" dirty="0" smtClean="0"/>
              <a:t>algoritmos de criptografia</a:t>
            </a:r>
            <a:endParaRPr lang="pt-BR" b="1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&lt;Month&gt; &lt;Year&gt;</a:t>
            </a:r>
            <a:endParaRPr lang="pt-B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&lt;Authors&gt; © PUC-Rio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1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Integridade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 algn="just">
              <a:buNone/>
            </a:pPr>
            <a:r>
              <a:rPr lang="pt-BR" dirty="0" smtClean="0"/>
              <a:t>Integridade de dados significa manter e assegurar a exatidão e integridade dos dados. Isso significa que os dados </a:t>
            </a:r>
            <a:r>
              <a:rPr lang="pt-BR" b="1" dirty="0" smtClean="0">
                <a:solidFill>
                  <a:srgbClr val="00B050"/>
                </a:solidFill>
              </a:rPr>
              <a:t>não podem ser modificados</a:t>
            </a:r>
            <a:r>
              <a:rPr lang="pt-BR" dirty="0" smtClean="0"/>
              <a:t> de maneira não autorizada ou não detectada.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Atividades relacionadas à segurança incluem: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Validação de entrada (por exemplo, parâmetros de consulta, variáveis de </a:t>
            </a:r>
            <a:r>
              <a:rPr lang="pt-BR" dirty="0" err="1" smtClean="0"/>
              <a:t>string</a:t>
            </a:r>
            <a:r>
              <a:rPr lang="pt-BR" dirty="0" smtClean="0"/>
              <a:t>).</a:t>
            </a:r>
          </a:p>
          <a:p>
            <a:r>
              <a:rPr lang="pt-BR" dirty="0" smtClean="0"/>
              <a:t>Auditorias de dados.</a:t>
            </a:r>
          </a:p>
          <a:p>
            <a:endParaRPr lang="pt-B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&lt;Month&gt; &lt;Year&gt;</a:t>
            </a:r>
            <a:endParaRPr lang="pt-B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&lt;Authors&gt; © PUC-Rio</a:t>
            </a:r>
            <a:endParaRPr lang="en-US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81000" y="107950"/>
            <a:ext cx="7848600" cy="563563"/>
          </a:xfrm>
        </p:spPr>
        <p:txBody>
          <a:bodyPr/>
          <a:lstStyle/>
          <a:p>
            <a:r>
              <a:rPr lang="pt-BR" dirty="0" smtClean="0"/>
              <a:t>Propriedades de 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07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Disponibilidade</a:t>
            </a:r>
          </a:p>
          <a:p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A informação deve </a:t>
            </a:r>
            <a:r>
              <a:rPr lang="pt-BR" b="1" dirty="0" smtClean="0">
                <a:solidFill>
                  <a:srgbClr val="00B050"/>
                </a:solidFill>
              </a:rPr>
              <a:t>estar disponível quando for necessário</a:t>
            </a:r>
            <a:r>
              <a:rPr lang="pt-BR" dirty="0" smtClean="0"/>
              <a:t>. Isso significa que os sistemas usados para armazenar e processar as informações, os controles de segurança usados para protegê-los e os canais de comunicação usados para acessá-los devem estar funcionando adequadamente.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Garantir a disponibilidade também envolve:</a:t>
            </a:r>
          </a:p>
          <a:p>
            <a:pPr algn="just"/>
            <a:r>
              <a:rPr lang="pt-BR" dirty="0" smtClean="0"/>
              <a:t>prevenir ataques de negação de serviço.</a:t>
            </a:r>
          </a:p>
          <a:p>
            <a:pPr algn="just"/>
            <a:r>
              <a:rPr lang="pt-BR" dirty="0" smtClean="0"/>
              <a:t>tópicos como configurações de proxy, acesso externo à Web, a capacidade de acessar unidades compartilhadas e a capacidade de enviar e-mails.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&lt;Month&gt; &lt;Year&gt;</a:t>
            </a:r>
            <a:endParaRPr lang="pt-B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&lt;Authors&gt; © PUC-Rio</a:t>
            </a:r>
            <a:endParaRPr lang="en-US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81000" y="107950"/>
            <a:ext cx="7848600" cy="563563"/>
          </a:xfrm>
        </p:spPr>
        <p:txBody>
          <a:bodyPr/>
          <a:lstStyle/>
          <a:p>
            <a:r>
              <a:rPr lang="pt-BR" dirty="0" smtClean="0"/>
              <a:t>Propriedades de 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47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</a:t>
            </a:r>
            <a:r>
              <a:rPr lang="pt-BR" dirty="0" smtClean="0"/>
              <a:t>defeito?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Um </a:t>
            </a:r>
            <a:r>
              <a:rPr lang="pt-BR" b="1" dirty="0">
                <a:solidFill>
                  <a:srgbClr val="00B050"/>
                </a:solidFill>
              </a:rPr>
              <a:t>defeito</a:t>
            </a:r>
            <a:r>
              <a:rPr lang="pt-BR" dirty="0"/>
              <a:t> é um problema que ocorre em um artefato e pode levar a uma falha [1]. Ele se estende para incluir todos os artefatos de desenvolvimento de software (código, documentação, requisitos, etc</a:t>
            </a:r>
            <a:r>
              <a:rPr lang="pt-BR" dirty="0" smtClean="0"/>
              <a:t>.)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Neste caso: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sz="1800" dirty="0" err="1" smtClean="0"/>
              <a:t>If</a:t>
            </a:r>
            <a:r>
              <a:rPr lang="pt-BR" sz="1800" dirty="0"/>
              <a:t> (</a:t>
            </a:r>
            <a:r>
              <a:rPr lang="pt-BR" sz="1800" dirty="0" smtClean="0"/>
              <a:t>defeitos nas especificações de segurança)</a:t>
            </a:r>
          </a:p>
          <a:p>
            <a:pPr marL="0" indent="0" algn="just">
              <a:buNone/>
            </a:pPr>
            <a:r>
              <a:rPr lang="pt-BR" sz="1800" dirty="0" smtClean="0"/>
              <a:t>{</a:t>
            </a:r>
          </a:p>
          <a:p>
            <a:pPr marL="0" indent="0" algn="just">
              <a:buNone/>
            </a:pPr>
            <a:r>
              <a:rPr lang="pt-BR" sz="1800" dirty="0" smtClean="0"/>
              <a:t>	Vulnerabilidade </a:t>
            </a:r>
            <a:r>
              <a:rPr lang="pt-BR" sz="1800" dirty="0"/>
              <a:t>de segurança pode ser explorada.</a:t>
            </a:r>
            <a:endParaRPr lang="pt-BR" sz="1800" dirty="0" smtClean="0"/>
          </a:p>
          <a:p>
            <a:pPr marL="0" indent="0" algn="just">
              <a:buNone/>
            </a:pPr>
            <a:r>
              <a:rPr lang="pt-BR" sz="1800" dirty="0" smtClean="0"/>
              <a:t>}</a:t>
            </a:r>
            <a:endParaRPr lang="pt-BR" sz="1400" b="1" dirty="0" smtClean="0"/>
          </a:p>
          <a:p>
            <a:pPr marL="0" indent="0" algn="just">
              <a:buNone/>
            </a:pPr>
            <a:endParaRPr lang="pt-BR" sz="1400" b="1" dirty="0" smtClean="0"/>
          </a:p>
          <a:p>
            <a:pPr marL="0" indent="0" algn="just">
              <a:buNone/>
            </a:pPr>
            <a:r>
              <a:rPr lang="pt-BR" sz="1400" b="1" dirty="0" smtClean="0"/>
              <a:t>[1] </a:t>
            </a:r>
            <a:r>
              <a:rPr lang="en-US" sz="1400" b="1" dirty="0" smtClean="0"/>
              <a:t>IEEE</a:t>
            </a:r>
            <a:r>
              <a:rPr lang="en-US" sz="1400" b="1" dirty="0"/>
              <a:t>, "IEEE Standard Glossary of Software Engineering Terminology</a:t>
            </a:r>
            <a:r>
              <a:rPr lang="en-US" sz="1400" b="1" dirty="0" smtClean="0"/>
              <a:t>,“ ed</a:t>
            </a:r>
            <a:r>
              <a:rPr lang="en-US" sz="1400" b="1" dirty="0"/>
              <a:t>: IEEE Press, 1990.</a:t>
            </a:r>
            <a:endParaRPr lang="pt-BR" sz="1400" b="1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&lt;Month&gt; &lt;Year&gt;</a:t>
            </a:r>
            <a:endParaRPr lang="pt-B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&lt;Authors&gt; © PUC-Rio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defeitos</a:t>
            </a:r>
            <a:endParaRPr lang="pt-B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Omissão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 algn="just">
              <a:buNone/>
            </a:pPr>
            <a:r>
              <a:rPr lang="pt-BR" dirty="0" smtClean="0"/>
              <a:t>O requisito </a:t>
            </a:r>
            <a:r>
              <a:rPr lang="pt-BR" b="1" dirty="0" smtClean="0">
                <a:solidFill>
                  <a:srgbClr val="00B050"/>
                </a:solidFill>
              </a:rPr>
              <a:t>não está presente </a:t>
            </a:r>
            <a:r>
              <a:rPr lang="pt-BR" dirty="0" smtClean="0"/>
              <a:t>no documento de requisitos. As informações relevantes para o requisito estão ausentes, portanto, o requisito está incompleto.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Exemplo: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Os requisitos de segurança não especificam que papéis e privilégios devem ser definidos para os usuários.</a:t>
            </a:r>
            <a:endParaRPr lang="pt-B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&lt;Month&gt; &lt;Year&gt;</a:t>
            </a:r>
            <a:endParaRPr lang="pt-B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&lt;Authors&gt; © PUC-Rio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7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defeitos</a:t>
            </a:r>
            <a:endParaRPr lang="pt-B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Ambiguidade</a:t>
            </a:r>
          </a:p>
          <a:p>
            <a:endParaRPr lang="pt-BR" b="1" dirty="0" smtClean="0"/>
          </a:p>
          <a:p>
            <a:pPr marL="0" indent="0" algn="just">
              <a:buNone/>
            </a:pPr>
            <a:r>
              <a:rPr lang="pt-BR" dirty="0" smtClean="0"/>
              <a:t>O requisito contém informações ou vocabulário que podem ter </a:t>
            </a:r>
            <a:r>
              <a:rPr lang="pt-BR" b="1" dirty="0" smtClean="0">
                <a:solidFill>
                  <a:srgbClr val="00B050"/>
                </a:solidFill>
              </a:rPr>
              <a:t>mais de uma interpretação</a:t>
            </a:r>
            <a:r>
              <a:rPr lang="pt-BR" dirty="0" smtClean="0"/>
              <a:t>. O significado de uma afirmação não é claro.</a:t>
            </a:r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buNone/>
            </a:pPr>
            <a:r>
              <a:rPr lang="pt-BR" dirty="0" smtClean="0"/>
              <a:t>Exemplo</a:t>
            </a:r>
            <a:r>
              <a:rPr lang="pt-BR" b="1" dirty="0" smtClean="0"/>
              <a:t>:</a:t>
            </a:r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buNone/>
            </a:pPr>
            <a:r>
              <a:rPr lang="pt-BR" dirty="0" smtClean="0"/>
              <a:t>O requisito "</a:t>
            </a:r>
            <a:r>
              <a:rPr lang="pt-BR" i="1" u="sng" dirty="0" smtClean="0"/>
              <a:t>O sistema deve utilizar criptografia para armazenar os dados bancários</a:t>
            </a:r>
            <a:r>
              <a:rPr lang="pt-BR" dirty="0" smtClean="0"/>
              <a:t>" é ambíguo. </a:t>
            </a:r>
          </a:p>
          <a:p>
            <a:pPr marL="0" indent="0" algn="just">
              <a:buNone/>
            </a:pPr>
            <a:endParaRPr lang="pt-BR" sz="1100" dirty="0" smtClean="0"/>
          </a:p>
          <a:p>
            <a:pPr marL="0" indent="0" algn="just">
              <a:buNone/>
            </a:pPr>
            <a:r>
              <a:rPr lang="pt-BR" dirty="0" smtClean="0"/>
              <a:t>Para ser especificado corretamente, deve ser, por exemplo, “O sistema deve utilizar criptografia </a:t>
            </a:r>
            <a:r>
              <a:rPr lang="pt-BR" dirty="0" smtClean="0">
                <a:solidFill>
                  <a:srgbClr val="FF0000"/>
                </a:solidFill>
              </a:rPr>
              <a:t>RSA </a:t>
            </a:r>
            <a:r>
              <a:rPr lang="pt-BR" dirty="0" smtClean="0"/>
              <a:t>para armazenar os dados bancários".</a:t>
            </a:r>
            <a:endParaRPr lang="pt-BR" b="1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&lt;Month&gt; &lt;Year&gt;</a:t>
            </a:r>
            <a:endParaRPr lang="pt-B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&lt;Authors&gt; © PUC-Rio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3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defeitos</a:t>
            </a:r>
            <a:endParaRPr lang="pt-B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Inconsistência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dirty="0" smtClean="0"/>
              <a:t>O requisito ou as informações contidas no requisito </a:t>
            </a:r>
            <a:r>
              <a:rPr lang="pt-BR" b="1" dirty="0" smtClean="0">
                <a:solidFill>
                  <a:srgbClr val="00B050"/>
                </a:solidFill>
              </a:rPr>
              <a:t>estão em conflito</a:t>
            </a:r>
            <a:r>
              <a:rPr lang="pt-BR" dirty="0" smtClean="0"/>
              <a:t> com outro requisito especificado corretamente.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Exemplo: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Um requisito pode afirmar que “O sistema deve ser acessado fornecendo </a:t>
            </a:r>
            <a:r>
              <a:rPr lang="pt-BR" i="1" u="sng" dirty="0" smtClean="0"/>
              <a:t>senha</a:t>
            </a:r>
            <a:r>
              <a:rPr lang="pt-BR" dirty="0" smtClean="0"/>
              <a:t>", enquanto outro pode afirmar que todos “O sistema deve ser acessado utilizando </a:t>
            </a:r>
            <a:r>
              <a:rPr lang="pt-BR" u="sng" dirty="0" smtClean="0"/>
              <a:t>impressão digital</a:t>
            </a:r>
            <a:r>
              <a:rPr lang="pt-BR" dirty="0" smtClean="0"/>
              <a:t>". </a:t>
            </a:r>
            <a:endParaRPr lang="pt-BR" b="1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&lt;Month&gt; &lt;Year&gt;</a:t>
            </a:r>
            <a:endParaRPr lang="pt-B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&lt;Authors&gt; © PUC-Rio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28185"/>
      </p:ext>
    </p:extLst>
  </p:cSld>
  <p:clrMapOvr>
    <a:masterClrMapping/>
  </p:clrMapOvr>
</p:sld>
</file>

<file path=ppt/theme/theme1.xml><?xml version="1.0" encoding="utf-8"?>
<a:theme xmlns:a="http://schemas.openxmlformats.org/drawingml/2006/main" name="LES_2005">
  <a:themeElements>
    <a:clrScheme name="LES_200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S_200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S_200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_200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_200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_200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_200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_200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_20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_20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_20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_20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_20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_20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LES_2005</Template>
  <TotalTime>2168</TotalTime>
  <Words>707</Words>
  <Application>Microsoft Office PowerPoint</Application>
  <PresentationFormat>Presentación en pantalla (4:3)</PresentationFormat>
  <Paragraphs>110</Paragraphs>
  <Slides>11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Verdana</vt:lpstr>
      <vt:lpstr>LES_2005</vt:lpstr>
      <vt:lpstr>An Approach for Reviewing Security Related Aspects in Agile Requirements Specifications of Web Applications</vt:lpstr>
      <vt:lpstr>Segurança de Informação</vt:lpstr>
      <vt:lpstr>Propriedades de Segurança</vt:lpstr>
      <vt:lpstr>Propriedades de Segurança</vt:lpstr>
      <vt:lpstr>Propriedades de Segurança</vt:lpstr>
      <vt:lpstr>O que é um defeito?</vt:lpstr>
      <vt:lpstr>Tipos de defeitos</vt:lpstr>
      <vt:lpstr>Tipos de defeitos</vt:lpstr>
      <vt:lpstr>Tipos de defeitos</vt:lpstr>
      <vt:lpstr>Tipos de defeitos</vt:lpstr>
      <vt:lpstr>A Systematic Mapping Study on Security in Agile Requirements Engineering</vt:lpstr>
    </vt:vector>
  </TitlesOfParts>
  <Company>PUC-Rio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 Ponto Grande</dc:title>
  <dc:creator>Arndt von Staa</dc:creator>
  <cp:lastModifiedBy>Ricardo Guarin</cp:lastModifiedBy>
  <cp:revision>319</cp:revision>
  <cp:lastPrinted>2018-08-20T00:33:05Z</cp:lastPrinted>
  <dcterms:created xsi:type="dcterms:W3CDTF">2008-02-25T13:58:34Z</dcterms:created>
  <dcterms:modified xsi:type="dcterms:W3CDTF">2019-06-29T03:24:05Z</dcterms:modified>
</cp:coreProperties>
</file>