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" d="100"/>
          <a:sy n="17" d="100"/>
        </p:scale>
        <p:origin x="998" y="8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553843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3383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ide center column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583354" y="7154635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30" indent="-342830" rtl="0">
              <a:buChar char="●"/>
              <a:defRPr/>
            </a:lvl1pPr>
            <a:lvl2pPr marL="1485586" indent="-583886" rtl="0">
              <a:buChar char="○"/>
              <a:defRPr/>
            </a:lvl2pPr>
            <a:lvl3pPr marL="2056968" indent="-583768" rtl="0">
              <a:buChar char="■"/>
              <a:defRPr/>
            </a:lvl3pPr>
            <a:lvl4pPr marL="2685485" indent="-640784" rtl="0">
              <a:buChar char="●"/>
              <a:defRPr/>
            </a:lvl4pPr>
            <a:lvl5pPr marL="3142589" indent="-462889"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2"/>
          </p:nvPr>
        </p:nvSpPr>
        <p:spPr>
          <a:xfrm>
            <a:off x="583354" y="5874475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buClr>
                <a:schemeClr val="dk1"/>
              </a:buClr>
              <a:buChar char="●"/>
              <a:defRPr/>
            </a:lvl1pPr>
            <a:lvl2pPr rtl="0">
              <a:buChar char="○"/>
              <a:defRPr/>
            </a:lvl2pPr>
            <a:lvl3pPr rtl="0">
              <a:buChar char="■"/>
              <a:defRPr/>
            </a:lvl3pPr>
            <a:lvl4pPr rtl="0">
              <a:buChar char="●"/>
              <a:defRPr/>
            </a:lvl4pPr>
            <a:lvl5pPr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3"/>
          </p:nvPr>
        </p:nvSpPr>
        <p:spPr>
          <a:xfrm>
            <a:off x="583354" y="15270479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30" indent="-342830" rtl="0">
              <a:buChar char="●"/>
              <a:defRPr/>
            </a:lvl1pPr>
            <a:lvl2pPr marL="1485586" indent="-583886" rtl="0">
              <a:buChar char="○"/>
              <a:defRPr/>
            </a:lvl2pPr>
            <a:lvl3pPr marL="2056968" indent="-583768" rtl="0">
              <a:buChar char="■"/>
              <a:defRPr/>
            </a:lvl3pPr>
            <a:lvl4pPr marL="2685485" indent="-640784" rtl="0">
              <a:buChar char="●"/>
              <a:defRPr/>
            </a:lvl4pPr>
            <a:lvl5pPr marL="3142589" indent="-462889"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4"/>
          </p:nvPr>
        </p:nvSpPr>
        <p:spPr>
          <a:xfrm>
            <a:off x="583354" y="13970601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buClr>
                <a:schemeClr val="dk1"/>
              </a:buClr>
              <a:buChar char="●"/>
              <a:defRPr/>
            </a:lvl1pPr>
            <a:lvl2pPr rtl="0">
              <a:buChar char="○"/>
              <a:defRPr/>
            </a:lvl2pPr>
            <a:lvl3pPr rtl="0">
              <a:buChar char="■"/>
              <a:defRPr/>
            </a:lvl3pPr>
            <a:lvl4pPr rtl="0">
              <a:buChar char="●"/>
              <a:defRPr/>
            </a:lvl4pPr>
            <a:lvl5pPr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5"/>
          </p:nvPr>
        </p:nvSpPr>
        <p:spPr>
          <a:xfrm>
            <a:off x="11891965" y="7154635"/>
            <a:ext cx="20116799" cy="8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30" indent="-342830" rtl="0">
              <a:buChar char="●"/>
              <a:defRPr/>
            </a:lvl1pPr>
            <a:lvl2pPr marL="1485586" indent="-583886" rtl="0">
              <a:buChar char="○"/>
              <a:defRPr/>
            </a:lvl2pPr>
            <a:lvl3pPr marL="2056968" indent="-583768" rtl="0">
              <a:buChar char="■"/>
              <a:defRPr/>
            </a:lvl3pPr>
            <a:lvl4pPr marL="2685485" indent="-640784" rtl="0">
              <a:buChar char="●"/>
              <a:defRPr/>
            </a:lvl4pPr>
            <a:lvl5pPr marL="3142589" indent="-462889"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6"/>
          </p:nvPr>
        </p:nvSpPr>
        <p:spPr>
          <a:xfrm>
            <a:off x="11891965" y="5874475"/>
            <a:ext cx="20116799" cy="12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645574" marR="0" indent="-1645574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Char char="●"/>
              <a:defRPr/>
            </a:lvl1pPr>
            <a:lvl2pPr rtl="0">
              <a:buChar char="○"/>
              <a:defRPr/>
            </a:lvl2pPr>
            <a:lvl3pPr rtl="0">
              <a:buChar char="■"/>
              <a:defRPr/>
            </a:lvl3pPr>
            <a:lvl4pPr rtl="0">
              <a:buChar char="●"/>
              <a:defRPr/>
            </a:lvl4pPr>
            <a:lvl5pPr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7"/>
          </p:nvPr>
        </p:nvSpPr>
        <p:spPr>
          <a:xfrm>
            <a:off x="11891965" y="28346400"/>
            <a:ext cx="20116799" cy="8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30" indent="-342830" rtl="0">
              <a:buChar char="●"/>
              <a:defRPr/>
            </a:lvl1pPr>
            <a:lvl2pPr marL="1485586" indent="-583886" rtl="0">
              <a:buChar char="○"/>
              <a:defRPr/>
            </a:lvl2pPr>
            <a:lvl3pPr marL="2056968" indent="-583768" rtl="0">
              <a:buChar char="■"/>
              <a:defRPr/>
            </a:lvl3pPr>
            <a:lvl4pPr marL="2685485" indent="-640784" rtl="0">
              <a:buChar char="●"/>
              <a:defRPr/>
            </a:lvl4pPr>
            <a:lvl5pPr marL="3142589" indent="-462889"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8"/>
          </p:nvPr>
        </p:nvSpPr>
        <p:spPr>
          <a:xfrm>
            <a:off x="11891965" y="27066240"/>
            <a:ext cx="20116799" cy="12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buClr>
                <a:schemeClr val="dk1"/>
              </a:buClr>
              <a:buChar char="●"/>
              <a:defRPr/>
            </a:lvl1pPr>
            <a:lvl2pPr rtl="0">
              <a:buChar char="○"/>
              <a:defRPr/>
            </a:lvl2pPr>
            <a:lvl3pPr rtl="0">
              <a:buChar char="■"/>
              <a:defRPr/>
            </a:lvl3pPr>
            <a:lvl4pPr rtl="0">
              <a:buChar char="●"/>
              <a:defRPr/>
            </a:lvl4pPr>
            <a:lvl5pPr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9"/>
          </p:nvPr>
        </p:nvSpPr>
        <p:spPr>
          <a:xfrm>
            <a:off x="32689800" y="5874475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buClr>
                <a:schemeClr val="dk1"/>
              </a:buClr>
              <a:buChar char="●"/>
              <a:defRPr/>
            </a:lvl1pPr>
            <a:lvl2pPr rtl="0">
              <a:buChar char="○"/>
              <a:defRPr/>
            </a:lvl2pPr>
            <a:lvl3pPr rtl="0">
              <a:buChar char="■"/>
              <a:defRPr/>
            </a:lvl3pPr>
            <a:lvl4pPr rtl="0">
              <a:buChar char="●"/>
              <a:defRPr/>
            </a:lvl4pPr>
            <a:lvl5pPr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3"/>
          </p:nvPr>
        </p:nvSpPr>
        <p:spPr>
          <a:xfrm>
            <a:off x="32689800" y="7154635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30" indent="-342830" rtl="0">
              <a:buChar char="●"/>
              <a:defRPr/>
            </a:lvl1pPr>
            <a:lvl2pPr marL="1485586" indent="-583886" rtl="0">
              <a:buChar char="○"/>
              <a:defRPr/>
            </a:lvl2pPr>
            <a:lvl3pPr marL="2056968" indent="-583768" rtl="0">
              <a:buChar char="■"/>
              <a:defRPr/>
            </a:lvl3pPr>
            <a:lvl4pPr marL="2685485" indent="-640784" rtl="0">
              <a:buChar char="●"/>
              <a:defRPr/>
            </a:lvl4pPr>
            <a:lvl5pPr marL="3142589" indent="-462889"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4"/>
          </p:nvPr>
        </p:nvSpPr>
        <p:spPr>
          <a:xfrm>
            <a:off x="32689800" y="17287756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buClr>
                <a:schemeClr val="dk1"/>
              </a:buClr>
              <a:buChar char="●"/>
              <a:defRPr/>
            </a:lvl1pPr>
            <a:lvl2pPr rtl="0">
              <a:buChar char="○"/>
              <a:defRPr/>
            </a:lvl2pPr>
            <a:lvl3pPr rtl="0">
              <a:buChar char="■"/>
              <a:defRPr/>
            </a:lvl3pPr>
            <a:lvl4pPr rtl="0">
              <a:buChar char="●"/>
              <a:defRPr/>
            </a:lvl4pPr>
            <a:lvl5pPr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5"/>
          </p:nvPr>
        </p:nvSpPr>
        <p:spPr>
          <a:xfrm>
            <a:off x="32689800" y="18562320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30" indent="-342830" rtl="0">
              <a:buChar char="●"/>
              <a:defRPr/>
            </a:lvl1pPr>
            <a:lvl2pPr marL="1485586" indent="-583886" rtl="0">
              <a:buChar char="○"/>
              <a:defRPr/>
            </a:lvl2pPr>
            <a:lvl3pPr marL="2056968" indent="-583768" rtl="0">
              <a:buChar char="■"/>
              <a:defRPr/>
            </a:lvl3pPr>
            <a:lvl4pPr marL="2685485" indent="-640784" rtl="0">
              <a:buChar char="●"/>
              <a:defRPr/>
            </a:lvl4pPr>
            <a:lvl5pPr marL="3142589" indent="-462889"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6"/>
          </p:nvPr>
        </p:nvSpPr>
        <p:spPr>
          <a:xfrm>
            <a:off x="32689800" y="25421379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buClr>
                <a:schemeClr val="dk1"/>
              </a:buClr>
              <a:buChar char="●"/>
              <a:defRPr/>
            </a:lvl1pPr>
            <a:lvl2pPr rtl="0">
              <a:buChar char="○"/>
              <a:defRPr/>
            </a:lvl2pPr>
            <a:lvl3pPr rtl="0">
              <a:buChar char="■"/>
              <a:defRPr/>
            </a:lvl3pPr>
            <a:lvl4pPr rtl="0">
              <a:buChar char="●"/>
              <a:defRPr/>
            </a:lvl4pPr>
            <a:lvl5pPr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7"/>
          </p:nvPr>
        </p:nvSpPr>
        <p:spPr>
          <a:xfrm>
            <a:off x="32689800" y="26700481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30" indent="-342830" rtl="0">
              <a:buChar char="●"/>
              <a:defRPr/>
            </a:lvl1pPr>
            <a:lvl2pPr marL="1485586" indent="-583886" rtl="0">
              <a:buChar char="○"/>
              <a:defRPr/>
            </a:lvl2pPr>
            <a:lvl3pPr marL="2056968" indent="-583768" rtl="0">
              <a:buChar char="■"/>
              <a:defRPr/>
            </a:lvl3pPr>
            <a:lvl4pPr marL="2685485" indent="-640784" rtl="0">
              <a:buChar char="●"/>
              <a:defRPr/>
            </a:lvl4pPr>
            <a:lvl5pPr marL="3142589" indent="-462889"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11200625" y="1271475"/>
            <a:ext cx="21499500" cy="181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buNone/>
              <a:defRPr sz="10000" b="1"/>
            </a:lvl1pPr>
            <a:lvl2pPr algn="ctr" rtl="0">
              <a:buNone/>
              <a:defRPr sz="10000" b="1"/>
            </a:lvl2pPr>
            <a:lvl3pPr algn="ctr" rtl="0">
              <a:buNone/>
              <a:defRPr sz="10000" b="1"/>
            </a:lvl3pPr>
            <a:lvl4pPr algn="ctr" rtl="0">
              <a:buNone/>
              <a:defRPr sz="10000" b="1"/>
            </a:lvl4pPr>
            <a:lvl5pPr algn="ctr" rtl="0">
              <a:buNone/>
              <a:defRPr sz="10000" b="1"/>
            </a:lvl5pPr>
            <a:lvl6pPr algn="ctr" rtl="0">
              <a:buNone/>
              <a:defRPr sz="10000" b="1"/>
            </a:lvl6pPr>
            <a:lvl7pPr algn="ctr" rtl="0">
              <a:buNone/>
              <a:defRPr sz="10000" b="1"/>
            </a:lvl7pPr>
            <a:lvl8pPr algn="ctr" rtl="0">
              <a:buNone/>
              <a:defRPr sz="10000" b="1"/>
            </a:lvl8pPr>
            <a:lvl9pPr algn="ctr">
              <a:buNone/>
              <a:defRPr sz="10000" b="1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8"/>
          </p:nvPr>
        </p:nvSpPr>
        <p:spPr>
          <a:xfrm>
            <a:off x="11891975" y="3087087"/>
            <a:ext cx="20116799" cy="1674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buNone/>
              <a:defRPr sz="6000"/>
            </a:lvl1pPr>
            <a:lvl2pPr algn="ctr" rtl="0">
              <a:buNone/>
              <a:defRPr sz="6000"/>
            </a:lvl2pPr>
            <a:lvl3pPr algn="ctr" rtl="0">
              <a:buNone/>
              <a:defRPr sz="6000"/>
            </a:lvl3pPr>
            <a:lvl4pPr algn="ctr" rtl="0">
              <a:buNone/>
              <a:defRPr sz="6000"/>
            </a:lvl4pPr>
            <a:lvl5pPr algn="ctr" rtl="0">
              <a:buNone/>
              <a:defRPr sz="6000"/>
            </a:lvl5pPr>
            <a:lvl6pPr algn="ctr" rtl="0">
              <a:buNone/>
              <a:defRPr sz="6000"/>
            </a:lvl6pPr>
            <a:lvl7pPr algn="ctr" rtl="0">
              <a:buNone/>
              <a:defRPr sz="6000"/>
            </a:lvl7pPr>
            <a:lvl8pPr algn="ctr" rtl="0">
              <a:buNone/>
              <a:defRPr sz="6000"/>
            </a:lvl8pPr>
            <a:lvl9pPr algn="ctr"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548639" y="5836919"/>
            <a:ext cx="10698479" cy="26700479"/>
          </a:xfrm>
          <a:prstGeom prst="roundRect">
            <a:avLst>
              <a:gd name="adj" fmla="val 2713"/>
            </a:avLst>
          </a:prstGeom>
          <a:solidFill>
            <a:srgbClr val="F2F2F2"/>
          </a:solidFill>
          <a:ln w="9525" cap="flat">
            <a:solidFill>
              <a:schemeClr val="dk1">
                <a:alpha val="57647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" name="Shape 6"/>
          <p:cNvSpPr/>
          <p:nvPr/>
        </p:nvSpPr>
        <p:spPr>
          <a:xfrm>
            <a:off x="32644081" y="5836919"/>
            <a:ext cx="10698479" cy="26700479"/>
          </a:xfrm>
          <a:prstGeom prst="roundRect">
            <a:avLst>
              <a:gd name="adj" fmla="val 2263"/>
            </a:avLst>
          </a:prstGeom>
          <a:solidFill>
            <a:srgbClr val="F2F2F2"/>
          </a:solidFill>
          <a:ln w="9525" cap="flat">
            <a:solidFill>
              <a:schemeClr val="dk1">
                <a:alpha val="57647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7" name="Shape 7"/>
          <p:cNvSpPr/>
          <p:nvPr/>
        </p:nvSpPr>
        <p:spPr>
          <a:xfrm>
            <a:off x="11887200" y="5836919"/>
            <a:ext cx="20116799" cy="26700479"/>
          </a:xfrm>
          <a:prstGeom prst="roundRect">
            <a:avLst>
              <a:gd name="adj" fmla="val 1298"/>
            </a:avLst>
          </a:prstGeom>
          <a:solidFill>
            <a:srgbClr val="F2F2F2"/>
          </a:solidFill>
          <a:ln w="9525" cap="flat">
            <a:solidFill>
              <a:schemeClr val="dk1">
                <a:alpha val="57647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8" name="Shape 8"/>
          <p:cNvSpPr txBox="1"/>
          <p:nvPr/>
        </p:nvSpPr>
        <p:spPr>
          <a:xfrm>
            <a:off x="0" y="0"/>
            <a:ext cx="43891199" cy="117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1645574" marR="0" lvl="0" indent="-1645574" algn="ctr" rtl="0">
              <a:spcBef>
                <a:spcPts val="0"/>
              </a:spcBef>
              <a:buClr>
                <a:schemeClr val="dk1"/>
              </a:buClr>
              <a:buSzPct val="25000"/>
              <a:buFont typeface="Tahoma"/>
              <a:buNone/>
            </a:pPr>
            <a:r>
              <a:rPr lang="en-US" sz="5400" b="1" i="0" u="none" strike="noStrike" cap="none" baseline="0" dirty="0">
                <a:solidFill>
                  <a:srgbClr val="00467F"/>
                </a:solidFill>
              </a:rPr>
              <a:t>Capstone Projec</a:t>
            </a:r>
            <a:r>
              <a:rPr lang="en-US" sz="5400" b="1" dirty="0">
                <a:solidFill>
                  <a:srgbClr val="00467F"/>
                </a:solidFill>
              </a:rPr>
              <a:t>t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869793" y="1198004"/>
            <a:ext cx="9382392" cy="2617611"/>
            <a:chOff x="1110430" y="3219308"/>
            <a:chExt cx="9382392" cy="2617611"/>
          </a:xfrm>
        </p:grpSpPr>
        <p:pic>
          <p:nvPicPr>
            <p:cNvPr id="9" name="Shape 9"/>
            <p:cNvPicPr preferRelativeResize="0"/>
            <p:nvPr/>
          </p:nvPicPr>
          <p:blipFill rotWithShape="1">
            <a:blip r:embed="rId4"/>
            <a:srcRect t="62958"/>
            <a:stretch/>
          </p:blipFill>
          <p:spPr>
            <a:xfrm>
              <a:off x="3757114" y="3219308"/>
              <a:ext cx="5147849" cy="127033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" name="Group 1"/>
            <p:cNvGrpSpPr/>
            <p:nvPr userDrawn="1"/>
          </p:nvGrpSpPr>
          <p:grpSpPr>
            <a:xfrm>
              <a:off x="1110430" y="4746018"/>
              <a:ext cx="9382392" cy="1090901"/>
              <a:chOff x="9820034" y="3494314"/>
              <a:chExt cx="9382392" cy="1090901"/>
            </a:xfrm>
          </p:grpSpPr>
          <p:pic>
            <p:nvPicPr>
              <p:cNvPr id="10" name="Shape 9"/>
              <p:cNvPicPr preferRelativeResize="0"/>
              <p:nvPr userDrawn="1"/>
            </p:nvPicPr>
            <p:blipFill rotWithShape="1">
              <a:blip r:embed="rId4"/>
              <a:srcRect b="76012"/>
              <a:stretch/>
            </p:blipFill>
            <p:spPr>
              <a:xfrm>
                <a:off x="9820034" y="3520747"/>
                <a:ext cx="5147849" cy="82265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" name="Shape 9"/>
              <p:cNvPicPr preferRelativeResize="0"/>
              <p:nvPr userDrawn="1"/>
            </p:nvPicPr>
            <p:blipFill rotWithShape="1">
              <a:blip r:embed="rId4"/>
              <a:srcRect t="26459" b="41731"/>
              <a:stretch/>
            </p:blipFill>
            <p:spPr>
              <a:xfrm>
                <a:off x="14054577" y="3494314"/>
                <a:ext cx="5147849" cy="10909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583354" y="7154635"/>
            <a:ext cx="10607100" cy="6022103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pPr marL="0" lvl="0" rtl="0">
              <a:lnSpc>
                <a:spcPct val="131250"/>
              </a:lnSpc>
              <a:spcAft>
                <a:spcPts val="11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en-US" sz="3200" dirty="0">
                <a:solidFill>
                  <a:schemeClr val="dk1"/>
                </a:solidFill>
              </a:rPr>
              <a:t>[Put a summary of your project here (application domain, target users, key functionality and benefits; technical challenges and solutions]</a:t>
            </a:r>
          </a:p>
          <a:p>
            <a:pPr marL="0" lvl="0" rtl="0">
              <a:lnSpc>
                <a:spcPct val="131250"/>
              </a:lnSpc>
              <a:spcAft>
                <a:spcPts val="11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en-US" sz="3200" dirty="0">
                <a:solidFill>
                  <a:schemeClr val="dk1"/>
                </a:solidFill>
              </a:rPr>
              <a:t>[</a:t>
            </a:r>
            <a:r>
              <a:rPr lang="en-US" sz="3200" dirty="0">
                <a:solidFill>
                  <a:srgbClr val="FF0000"/>
                </a:solidFill>
              </a:rPr>
              <a:t>Note: This is about the font size appropriate for the actual poster</a:t>
            </a:r>
            <a:r>
              <a:rPr lang="en-US" sz="3200" dirty="0">
                <a:solidFill>
                  <a:schemeClr val="dk1"/>
                </a:solidFill>
              </a:rPr>
              <a:t>]</a:t>
            </a:r>
          </a:p>
          <a:p>
            <a:pPr marL="0" algn="just">
              <a:lnSpc>
                <a:spcPct val="131250"/>
              </a:lnSpc>
              <a:spcAft>
                <a:spcPts val="1100"/>
              </a:spcAft>
              <a:buClr>
                <a:schemeClr val="dk1"/>
              </a:buClr>
              <a:buSzPct val="137500"/>
              <a:buNone/>
            </a:pPr>
            <a:endParaRPr lang="en-US" sz="2400" dirty="0">
              <a:solidFill>
                <a:schemeClr val="dk1"/>
              </a:solidFill>
            </a:endParaRPr>
          </a:p>
          <a:p>
            <a:pPr marL="0" lvl="0" algn="just" rtl="0">
              <a:lnSpc>
                <a:spcPct val="131250"/>
              </a:lnSpc>
              <a:spcAft>
                <a:spcPts val="1100"/>
              </a:spcAft>
              <a:buClr>
                <a:schemeClr val="dk1"/>
              </a:buClr>
              <a:buSzPct val="137500"/>
              <a:buFont typeface="Arial"/>
              <a:buNone/>
            </a:pPr>
            <a:endParaRPr lang="en-US" sz="5400" dirty="0">
              <a:solidFill>
                <a:schemeClr val="dk1"/>
              </a:solidFill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583354" y="5874475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1645574" marR="0" lvl="0" indent="-1645574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600" b="1" dirty="0">
                <a:solidFill>
                  <a:schemeClr val="dk1"/>
                </a:solidFill>
              </a:rPr>
              <a:t>Abstract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3"/>
          </p:nvPr>
        </p:nvSpPr>
        <p:spPr>
          <a:xfrm>
            <a:off x="583354" y="15270479"/>
            <a:ext cx="10607100" cy="16987521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pPr marL="0" lvl="0" rtl="0">
              <a:lnSpc>
                <a:spcPct val="131250"/>
              </a:lnSpc>
              <a:spcAft>
                <a:spcPts val="11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en-US" sz="5400" dirty="0">
                <a:solidFill>
                  <a:schemeClr val="dk1"/>
                </a:solidFill>
              </a:rPr>
              <a:t>[Describe your approach to your solution: key design choices, reasons for choice of technology,</a:t>
            </a:r>
          </a:p>
          <a:p>
            <a:pPr marL="0" lvl="0" rtl="0">
              <a:lnSpc>
                <a:spcPct val="131250"/>
              </a:lnSpc>
              <a:spcAft>
                <a:spcPts val="11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en-US" sz="5400" dirty="0">
                <a:solidFill>
                  <a:schemeClr val="dk1"/>
                </a:solidFill>
              </a:rPr>
              <a:t>Methods employed, etc.] 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body" idx="4"/>
          </p:nvPr>
        </p:nvSpPr>
        <p:spPr>
          <a:xfrm>
            <a:off x="583354" y="13970601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1645574" marR="0" lvl="0" indent="-1645574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600" b="1" dirty="0">
                <a:solidFill>
                  <a:schemeClr val="dk1"/>
                </a:solidFill>
              </a:rPr>
              <a:t>Approach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body" idx="5"/>
          </p:nvPr>
        </p:nvSpPr>
        <p:spPr>
          <a:xfrm>
            <a:off x="11881727" y="15884988"/>
            <a:ext cx="20116799" cy="10736689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endParaRPr lang="en-US" sz="800" dirty="0">
              <a:solidFill>
                <a:schemeClr val="dk1"/>
              </a:solidFill>
            </a:endParaRPr>
          </a:p>
          <a:p>
            <a:endParaRPr lang="en-US" sz="800" dirty="0">
              <a:solidFill>
                <a:schemeClr val="dk1"/>
              </a:solidFill>
            </a:endParaRPr>
          </a:p>
          <a:p>
            <a:endParaRPr lang="en-US" sz="800" dirty="0">
              <a:solidFill>
                <a:schemeClr val="dk1"/>
              </a:solidFill>
            </a:endParaRPr>
          </a:p>
          <a:p>
            <a:endParaRPr lang="en-US" sz="800" dirty="0">
              <a:solidFill>
                <a:schemeClr val="dk1"/>
              </a:solidFill>
            </a:endParaRPr>
          </a:p>
          <a:p>
            <a:endParaRPr lang="en-US" sz="800" dirty="0">
              <a:solidFill>
                <a:schemeClr val="dk1"/>
              </a:solidFill>
            </a:endParaRPr>
          </a:p>
          <a:p>
            <a:endParaRPr lang="en-US" sz="800" dirty="0">
              <a:solidFill>
                <a:schemeClr val="dk1"/>
              </a:solidFill>
            </a:endParaRPr>
          </a:p>
          <a:p>
            <a:endParaRPr lang="en-US" sz="800" dirty="0">
              <a:solidFill>
                <a:schemeClr val="dk1"/>
              </a:solidFill>
            </a:endParaRPr>
          </a:p>
          <a:p>
            <a:endParaRPr lang="en-US" sz="800" dirty="0">
              <a:solidFill>
                <a:schemeClr val="dk1"/>
              </a:solidFill>
            </a:endParaRPr>
          </a:p>
          <a:p>
            <a:endParaRPr lang="en-US" sz="800" dirty="0">
              <a:solidFill>
                <a:schemeClr val="dk1"/>
              </a:solidFill>
            </a:endParaRPr>
          </a:p>
          <a:p>
            <a:endParaRPr lang="en-US" sz="800" dirty="0">
              <a:solidFill>
                <a:schemeClr val="dk1"/>
              </a:solidFill>
            </a:endParaRPr>
          </a:p>
          <a:p>
            <a:endParaRPr lang="en-US" sz="800" dirty="0">
              <a:solidFill>
                <a:schemeClr val="dk1"/>
              </a:solidFill>
            </a:endParaRPr>
          </a:p>
          <a:p>
            <a:endParaRPr lang="en-US" sz="800" dirty="0">
              <a:solidFill>
                <a:schemeClr val="dk1"/>
              </a:solidFill>
            </a:endParaRPr>
          </a:p>
          <a:p>
            <a:endParaRPr lang="en-US" sz="800" dirty="0">
              <a:solidFill>
                <a:schemeClr val="dk1"/>
              </a:solidFill>
            </a:endParaRPr>
          </a:p>
          <a:p>
            <a:endParaRPr lang="en-US" sz="800" dirty="0">
              <a:solidFill>
                <a:schemeClr val="dk1"/>
              </a:solidFill>
            </a:endParaRPr>
          </a:p>
          <a:p>
            <a:endParaRPr lang="en-US" sz="800" dirty="0">
              <a:solidFill>
                <a:schemeClr val="dk1"/>
              </a:solidFill>
            </a:endParaRPr>
          </a:p>
          <a:p>
            <a:endParaRPr lang="en-US" sz="800" dirty="0">
              <a:solidFill>
                <a:schemeClr val="dk1"/>
              </a:solidFill>
            </a:endParaRPr>
          </a:p>
          <a:p>
            <a:endParaRPr lang="en-US" sz="800" dirty="0">
              <a:solidFill>
                <a:schemeClr val="dk1"/>
              </a:solidFill>
            </a:endParaRPr>
          </a:p>
          <a:p>
            <a:endParaRPr lang="en-US" sz="800" dirty="0">
              <a:solidFill>
                <a:schemeClr val="dk1"/>
              </a:solidFill>
            </a:endParaRPr>
          </a:p>
          <a:p>
            <a:endParaRPr lang="en-US" sz="800" dirty="0">
              <a:solidFill>
                <a:schemeClr val="dk1"/>
              </a:solidFill>
            </a:endParaRPr>
          </a:p>
          <a:p>
            <a:endParaRPr lang="en-US" sz="800" dirty="0">
              <a:solidFill>
                <a:schemeClr val="dk1"/>
              </a:solidFill>
            </a:endParaRPr>
          </a:p>
          <a:p>
            <a:endParaRPr lang="en-US" sz="800" dirty="0">
              <a:solidFill>
                <a:schemeClr val="dk1"/>
              </a:solidFill>
            </a:endParaRPr>
          </a:p>
          <a:p>
            <a:endParaRPr lang="en-US" sz="800" dirty="0">
              <a:solidFill>
                <a:schemeClr val="dk1"/>
              </a:solidFill>
            </a:endParaRPr>
          </a:p>
          <a:p>
            <a:endParaRPr lang="en-US" sz="800" dirty="0">
              <a:solidFill>
                <a:schemeClr val="dk1"/>
              </a:solidFill>
            </a:endParaRPr>
          </a:p>
          <a:p>
            <a:endParaRPr lang="en-US" sz="800" dirty="0">
              <a:solidFill>
                <a:schemeClr val="dk1"/>
              </a:solidFill>
            </a:endParaRPr>
          </a:p>
          <a:p>
            <a:endParaRPr lang="en-US" sz="800" dirty="0">
              <a:solidFill>
                <a:schemeClr val="dk1"/>
              </a:solidFill>
            </a:endParaRPr>
          </a:p>
          <a:p>
            <a:endParaRPr lang="en-US" sz="800" dirty="0">
              <a:solidFill>
                <a:schemeClr val="dk1"/>
              </a:solidFill>
            </a:endParaRPr>
          </a:p>
          <a:p>
            <a:endParaRPr lang="en-US" sz="800" dirty="0">
              <a:solidFill>
                <a:schemeClr val="dk1"/>
              </a:solidFill>
            </a:endParaRPr>
          </a:p>
          <a:p>
            <a:endParaRPr lang="en-US" sz="800" dirty="0">
              <a:solidFill>
                <a:schemeClr val="dk1"/>
              </a:solidFill>
            </a:endParaRPr>
          </a:p>
          <a:p>
            <a:pPr marL="0" lvl="0" algn="just" rtl="0">
              <a:lnSpc>
                <a:spcPct val="131250"/>
              </a:lnSpc>
              <a:spcAft>
                <a:spcPts val="11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en-US" sz="5400" dirty="0">
                <a:solidFill>
                  <a:schemeClr val="dk1"/>
                </a:solidFill>
              </a:rPr>
              <a:t>[Put diagram of system here; depict key components; user roles, and technologies]</a:t>
            </a:r>
            <a:r>
              <a:rPr lang="en-US" sz="800" dirty="0">
                <a:solidFill>
                  <a:schemeClr val="dk1"/>
                </a:solidFill>
              </a:rPr>
              <a:t>    </a:t>
            </a:r>
          </a:p>
          <a:p>
            <a:endParaRPr lang="en-US" sz="800" dirty="0">
              <a:solidFill>
                <a:schemeClr val="dk1"/>
              </a:solidFill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body" idx="6"/>
          </p:nvPr>
        </p:nvSpPr>
        <p:spPr>
          <a:xfrm>
            <a:off x="11891965" y="5874475"/>
            <a:ext cx="20116799" cy="12002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1645574" marR="0" lvl="0" indent="-164557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600" b="1" dirty="0">
                <a:solidFill>
                  <a:schemeClr val="dk1"/>
                </a:solidFill>
              </a:rPr>
              <a:t>Overview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body" idx="7"/>
          </p:nvPr>
        </p:nvSpPr>
        <p:spPr>
          <a:xfrm>
            <a:off x="11891965" y="28346400"/>
            <a:ext cx="20116799" cy="3911600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chemeClr val="dk1"/>
                </a:solidFill>
              </a:rPr>
              <a:t>[Acknowledge the sponsor’s personnel that worked with you on the project; as well as the teaching staff]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body" idx="8"/>
          </p:nvPr>
        </p:nvSpPr>
        <p:spPr>
          <a:xfrm>
            <a:off x="11891965" y="27066240"/>
            <a:ext cx="20116799" cy="12002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1645574" marR="0" lvl="0" indent="-1645574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600" b="1" dirty="0">
                <a:solidFill>
                  <a:schemeClr val="dk1"/>
                </a:solidFill>
              </a:rPr>
              <a:t>Acknowledgments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9"/>
          </p:nvPr>
        </p:nvSpPr>
        <p:spPr>
          <a:xfrm>
            <a:off x="32689800" y="5874475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1645574" marR="0" lvl="0" indent="-1645574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600" b="1">
                <a:solidFill>
                  <a:schemeClr val="dk1"/>
                </a:solidFill>
              </a:rPr>
              <a:t>Analysis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3"/>
          </p:nvPr>
        </p:nvSpPr>
        <p:spPr>
          <a:xfrm>
            <a:off x="32689800" y="7154635"/>
            <a:ext cx="10607100" cy="9075965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chemeClr val="dk1"/>
                </a:solidFill>
              </a:rPr>
              <a:t>[ As you can see from the examples in E2, there is some flexibility in the choice of sections. Choose sections that are appropriate for presenting the key aspects of your project. ]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body" idx="14"/>
          </p:nvPr>
        </p:nvSpPr>
        <p:spPr>
          <a:xfrm>
            <a:off x="32689800" y="17287756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1645574" marR="0" lvl="0" indent="-1645574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600" b="1" dirty="0">
                <a:solidFill>
                  <a:schemeClr val="dk1"/>
                </a:solidFill>
              </a:rPr>
              <a:t>Results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body" idx="15"/>
          </p:nvPr>
        </p:nvSpPr>
        <p:spPr>
          <a:xfrm>
            <a:off x="32689800" y="18562320"/>
            <a:ext cx="10607100" cy="6400800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chemeClr val="dk1"/>
                </a:solidFill>
              </a:rPr>
              <a:t>[Discuss the main results/accomplishments/key features]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16"/>
          </p:nvPr>
        </p:nvSpPr>
        <p:spPr>
          <a:xfrm>
            <a:off x="32689800" y="25421379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000" b="1" dirty="0">
                <a:solidFill>
                  <a:schemeClr val="dk1"/>
                </a:solidFill>
              </a:rPr>
              <a:t>Conclusion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17"/>
          </p:nvPr>
        </p:nvSpPr>
        <p:spPr>
          <a:xfrm>
            <a:off x="32689800" y="26700481"/>
            <a:ext cx="10607100" cy="5557519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pPr marL="0" lvl="0" rtl="0">
              <a:lnSpc>
                <a:spcPct val="131250"/>
              </a:lnSpc>
              <a:spcAft>
                <a:spcPts val="11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en-US" sz="5400" dirty="0">
                <a:solidFill>
                  <a:schemeClr val="dk1"/>
                </a:solidFill>
              </a:rPr>
              <a:t>[Some posters interchange the Conclusions and Acknowledgment sections;</a:t>
            </a:r>
          </a:p>
          <a:p>
            <a:pPr marL="0" lvl="0" rtl="0">
              <a:lnSpc>
                <a:spcPct val="131250"/>
              </a:lnSpc>
              <a:spcAft>
                <a:spcPts val="11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en-US" sz="5400" dirty="0">
                <a:solidFill>
                  <a:schemeClr val="dk1"/>
                </a:solidFill>
              </a:rPr>
              <a:t>Assess the current and future potential of </a:t>
            </a:r>
            <a:r>
              <a:rPr lang="en-US" sz="5400">
                <a:solidFill>
                  <a:schemeClr val="dk1"/>
                </a:solidFill>
              </a:rPr>
              <a:t>your project]</a:t>
            </a:r>
            <a:endParaRPr lang="en-US" sz="5400" dirty="0">
              <a:solidFill>
                <a:schemeClr val="dk1"/>
              </a:solidFill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11200625" y="1271475"/>
            <a:ext cx="21499500" cy="181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dirty="0"/>
              <a:t>Project Title Goes Here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subTitle" idx="18"/>
          </p:nvPr>
        </p:nvSpPr>
        <p:spPr>
          <a:xfrm>
            <a:off x="11891975" y="3087087"/>
            <a:ext cx="20116799" cy="167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 dirty="0"/>
              <a:t>Teammate 1, Teammate 2, Teammate 3,</a:t>
            </a:r>
          </a:p>
          <a:p>
            <a:pPr>
              <a:buNone/>
            </a:pPr>
            <a:r>
              <a:rPr lang="en-US" dirty="0"/>
              <a:t>Teammate 4, Teammate 5</a:t>
            </a:r>
          </a:p>
        </p:txBody>
      </p:sp>
      <p:pic>
        <p:nvPicPr>
          <p:cNvPr id="45" name="Shape 4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5202659" y="1175125"/>
            <a:ext cx="5581315" cy="3488323"/>
          </a:xfrm>
          <a:prstGeom prst="rect">
            <a:avLst/>
          </a:prstGeom>
        </p:spPr>
      </p:pic>
      <p:sp>
        <p:nvSpPr>
          <p:cNvPr id="20" name="Shape 35"/>
          <p:cNvSpPr txBox="1">
            <a:spLocks/>
          </p:cNvSpPr>
          <p:nvPr/>
        </p:nvSpPr>
        <p:spPr>
          <a:xfrm>
            <a:off x="11200625" y="14293628"/>
            <a:ext cx="20116799" cy="12002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●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○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■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○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■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○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■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1645574" indent="-1645574" algn="ctr">
              <a:buSzPct val="25000"/>
              <a:buFont typeface="Times New Roman"/>
              <a:buNone/>
            </a:pPr>
            <a:r>
              <a:rPr lang="en-US" sz="6600" b="1" dirty="0">
                <a:solidFill>
                  <a:schemeClr val="dk1"/>
                </a:solidFill>
              </a:rPr>
              <a:t>Architecture</a:t>
            </a:r>
          </a:p>
        </p:txBody>
      </p:sp>
      <p:sp>
        <p:nvSpPr>
          <p:cNvPr id="21" name="Shape 32"/>
          <p:cNvSpPr txBox="1">
            <a:spLocks/>
          </p:cNvSpPr>
          <p:nvPr/>
        </p:nvSpPr>
        <p:spPr>
          <a:xfrm>
            <a:off x="11891965" y="7348876"/>
            <a:ext cx="20116799" cy="6621725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830" marR="0" indent="-3428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1485586" marR="0" indent="-5838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○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2056968" marR="0" indent="-5837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■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2685485" marR="0" indent="-6407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3142589" marR="0" indent="-4628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○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■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○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■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0" algn="just">
              <a:lnSpc>
                <a:spcPct val="131250"/>
              </a:lnSpc>
              <a:spcAft>
                <a:spcPts val="11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en-US" sz="5400" dirty="0">
                <a:solidFill>
                  <a:schemeClr val="dk1"/>
                </a:solidFill>
              </a:rPr>
              <a:t>[Introduce the problem/opportunity that your project addresses and summary of project’s contribution to solving problem or </a:t>
            </a:r>
            <a:r>
              <a:rPr lang="en-US" sz="5400">
                <a:solidFill>
                  <a:schemeClr val="dk1"/>
                </a:solidFill>
              </a:rPr>
              <a:t>exploiting opportunity]</a:t>
            </a:r>
            <a:r>
              <a:rPr lang="en-US" sz="800">
                <a:solidFill>
                  <a:schemeClr val="dk1"/>
                </a:solidFill>
              </a:rPr>
              <a:t>    </a:t>
            </a:r>
            <a:endParaRPr lang="en-US" sz="3200" dirty="0">
              <a:solidFill>
                <a:schemeClr val="dk1"/>
              </a:solidFill>
            </a:endParaRPr>
          </a:p>
          <a:p>
            <a:pPr marL="0" algn="just">
              <a:lnSpc>
                <a:spcPct val="131250"/>
              </a:lnSpc>
              <a:spcAft>
                <a:spcPts val="11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en-US" sz="5400" dirty="0">
                <a:solidFill>
                  <a:schemeClr val="dk1"/>
                </a:solidFill>
              </a:rPr>
              <a:t>[</a:t>
            </a:r>
            <a:r>
              <a:rPr lang="en-US" sz="5400" dirty="0">
                <a:solidFill>
                  <a:srgbClr val="FF0000"/>
                </a:solidFill>
              </a:rPr>
              <a:t>Note: In E2, on the second floor, just past the drinking fountain is a display with (images of) posters from prior Senior Design classes. Study those for both content and layout.</a:t>
            </a:r>
            <a:r>
              <a:rPr lang="en-US" sz="5400" dirty="0">
                <a:solidFill>
                  <a:schemeClr val="dk1"/>
                </a:solidFill>
              </a:rPr>
              <a:t>]</a:t>
            </a:r>
          </a:p>
          <a:p>
            <a:pPr marL="0" algn="just">
              <a:lnSpc>
                <a:spcPct val="131250"/>
              </a:lnSpc>
              <a:spcAft>
                <a:spcPts val="1100"/>
              </a:spcAft>
              <a:buClr>
                <a:schemeClr val="dk1"/>
              </a:buClr>
              <a:buSzPct val="137500"/>
              <a:buFont typeface="Arial"/>
              <a:buNone/>
            </a:pPr>
            <a:endParaRPr lang="en-US" sz="3200" dirty="0">
              <a:solidFill>
                <a:schemeClr val="dk1"/>
              </a:solidFill>
            </a:endParaRPr>
          </a:p>
          <a:p>
            <a:endParaRPr lang="en-US" sz="3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lassic - Wide Center">
  <a:themeElements>
    <a:clrScheme name="Metro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254</Words>
  <Application>Microsoft Office PowerPoint</Application>
  <PresentationFormat>Custom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Tahoma</vt:lpstr>
      <vt:lpstr>Times New Roman</vt:lpstr>
      <vt:lpstr>Classic - Wide Center</vt:lpstr>
      <vt:lpstr>Project Title Goes 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Goes Here</dc:title>
  <dc:creator>David</dc:creator>
  <cp:lastModifiedBy>Richard Jullig</cp:lastModifiedBy>
  <cp:revision>11</cp:revision>
  <dcterms:modified xsi:type="dcterms:W3CDTF">2019-04-08T16:29:25Z</dcterms:modified>
</cp:coreProperties>
</file>