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4" r:id="rId3"/>
    <p:sldId id="276" r:id="rId4"/>
    <p:sldId id="289" r:id="rId5"/>
    <p:sldId id="265" r:id="rId6"/>
    <p:sldId id="267" r:id="rId7"/>
    <p:sldId id="268" r:id="rId8"/>
    <p:sldId id="270" r:id="rId9"/>
    <p:sldId id="272" r:id="rId10"/>
    <p:sldId id="269" r:id="rId11"/>
    <p:sldId id="288" r:id="rId12"/>
    <p:sldId id="278" r:id="rId13"/>
    <p:sldId id="280" r:id="rId14"/>
    <p:sldId id="281" r:id="rId15"/>
    <p:sldId id="283" r:id="rId16"/>
    <p:sldId id="282" r:id="rId17"/>
    <p:sldId id="294" r:id="rId18"/>
    <p:sldId id="284" r:id="rId19"/>
    <p:sldId id="290" r:id="rId20"/>
    <p:sldId id="291" r:id="rId21"/>
    <p:sldId id="293" r:id="rId22"/>
    <p:sldId id="292" r:id="rId23"/>
    <p:sldId id="286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7160" autoAdjust="0"/>
  </p:normalViewPr>
  <p:slideViewPr>
    <p:cSldViewPr snapToGrid="0">
      <p:cViewPr varScale="1">
        <p:scale>
          <a:sx n="99" d="100"/>
          <a:sy n="99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7E8D5-382D-46F5-A3A7-0585FD78067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68394-8226-4EA8-8DDC-AD08F9311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2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DF206-2B19-4DBE-A3DE-A962F720F19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8F7E8-EB09-4E52-A91A-B02A8D4DB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F7E8-EB09-4E52-A91A-B02A8D4DB4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9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0549-4067-4A17-A23A-E3C719029173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EF9C-0986-424E-A0DA-4778AA4C9334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DCDE-A5C3-47E8-B73E-BB2F364BDBAB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815-20E6-46F4-BC94-179FAC9CCBE8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2281-0FCD-4B82-AFF8-BEE388BD9CCE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1F55-0FB5-4B13-91D0-83955DB6C90E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F677-157A-4283-8A0C-14F2D5E085AC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376F-1ED0-47B2-8306-6D95D87FEAFD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9FB-895F-4012-94D0-AB83912E907F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47F4-9B2E-4F33-906E-6760F9328852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8648-DBA5-42A4-B812-E5149A929D40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6784-A3CE-49EF-A7D3-122CB6B1EA56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DFF1-C865-454D-8F2C-EFF43D6AF2D7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503A-1A7C-4FB8-926D-05682086FA97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60BE-790A-4283-B01B-682078E698D8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553F-2F05-493E-ACA4-F2942E029A4B}" type="datetime1">
              <a:rPr lang="en-US" smtClean="0"/>
              <a:t>5/6/2016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85BD-ED6B-4A39-9F49-9A60532F3555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Return on Investment and </a:t>
            </a:r>
            <a:br>
              <a:rPr lang="en-US" sz="3200" dirty="0" smtClean="0"/>
            </a:br>
            <a:r>
              <a:rPr lang="en-US" sz="3200" smtClean="0"/>
              <a:t>Compute Infrastructure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when value of result is not quantified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Payne</a:t>
            </a:r>
          </a:p>
          <a:p>
            <a:r>
              <a:rPr lang="en-US" dirty="0" smtClean="0"/>
              <a:t>20160506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89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Bang-for-your-buck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2387" y="5852159"/>
            <a:ext cx="626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 the lifespan of the system, tailored IaaS is better ROI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pic>
        <p:nvPicPr>
          <p:cNvPr id="3074" name="Picture 2" descr="https://www-imagestore.platform.cloud.nsa.ic.gov/234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179" y="1471559"/>
            <a:ext cx="6328352" cy="391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88531" y="3640975"/>
            <a:ext cx="151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(Lower is better)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7231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Bang-for-your-buck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3246" y="5881236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“best” depends on </a:t>
            </a:r>
            <a:r>
              <a:rPr lang="en-US" dirty="0" smtClean="0"/>
              <a:t>durability of analytic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pic>
        <p:nvPicPr>
          <p:cNvPr id="3074" name="Picture 2" descr="https://www-imagestore.platform.cloud.nsa.ic.gov/234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179" y="1471559"/>
            <a:ext cx="6328352" cy="391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7316" y="2926080"/>
            <a:ext cx="124691" cy="2003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4853" y="4417995"/>
            <a:ext cx="3424212" cy="5096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008" y="3490913"/>
            <a:ext cx="491230" cy="1932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2008" y="3303842"/>
            <a:ext cx="205480" cy="1932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34853" y="4191001"/>
            <a:ext cx="1127635" cy="2299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34853" y="3961749"/>
            <a:ext cx="370398" cy="2299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21062379">
            <a:off x="2524111" y="3061550"/>
            <a:ext cx="168952" cy="2879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20225010">
            <a:off x="2630901" y="3296784"/>
            <a:ext cx="327991" cy="2879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239534">
            <a:off x="5180986" y="3627286"/>
            <a:ext cx="624763" cy="1666954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8971158">
            <a:off x="2875665" y="3497285"/>
            <a:ext cx="532178" cy="41193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998612">
            <a:off x="4162201" y="3724885"/>
            <a:ext cx="373021" cy="1005845"/>
          </a:xfrm>
          <a:prstGeom prst="triangle">
            <a:avLst>
              <a:gd name="adj" fmla="val 5054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6439191">
            <a:off x="3492270" y="3751604"/>
            <a:ext cx="373021" cy="366399"/>
          </a:xfrm>
          <a:prstGeom prst="triangle">
            <a:avLst>
              <a:gd name="adj" fmla="val 5054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008" y="3676851"/>
            <a:ext cx="982844" cy="12507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88531" y="3640975"/>
            <a:ext cx="151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(Lower is better)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9543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Multi-tenancy on existing infrastructure:</a:t>
            </a:r>
            <a:br>
              <a:rPr lang="en-US" dirty="0" smtClean="0"/>
            </a:br>
            <a:r>
              <a:rPr lang="en-US" dirty="0" smtClean="0"/>
              <a:t>how to invest in next iteration?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52" y="2695074"/>
            <a:ext cx="8596668" cy="3207788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dirty="0" smtClean="0"/>
              <a:t>existing platform environment is homogenous</a:t>
            </a:r>
          </a:p>
          <a:p>
            <a:r>
              <a:rPr lang="en-US" dirty="0" smtClean="0"/>
              <a:t>Suppose you will </a:t>
            </a:r>
            <a:r>
              <a:rPr lang="en-US" dirty="0"/>
              <a:t>get </a:t>
            </a:r>
            <a:r>
              <a:rPr lang="en-US" dirty="0" smtClean="0"/>
              <a:t>money </a:t>
            </a:r>
            <a:r>
              <a:rPr lang="en-US" dirty="0"/>
              <a:t>to spend on compute for next fiscal </a:t>
            </a:r>
            <a:r>
              <a:rPr lang="en-US" dirty="0" smtClean="0"/>
              <a:t>period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Should </a:t>
            </a:r>
            <a:r>
              <a:rPr lang="en-US" b="1" dirty="0" smtClean="0"/>
              <a:t>that money be invested </a:t>
            </a:r>
            <a:r>
              <a:rPr lang="en-US" b="1" dirty="0"/>
              <a:t>on more of the same,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dirty="0" smtClean="0"/>
              <a:t>or </a:t>
            </a:r>
            <a:r>
              <a:rPr lang="en-US" b="1" dirty="0"/>
              <a:t>spend the money on a novel </a:t>
            </a:r>
            <a:r>
              <a:rPr lang="en-US" b="1" dirty="0" smtClean="0"/>
              <a:t>architecture?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Assumption: known tasks in the time period</a:t>
            </a:r>
            <a:endParaRPr lang="en-US" dirty="0" smtClean="0"/>
          </a:p>
          <a:p>
            <a:r>
              <a:rPr lang="en-US" dirty="0" smtClean="0"/>
              <a:t>Assumption: known amount </a:t>
            </a:r>
            <a:r>
              <a:rPr lang="en-US" dirty="0"/>
              <a:t>of work </a:t>
            </a:r>
            <a:r>
              <a:rPr lang="en-US" dirty="0" smtClean="0"/>
              <a:t>in the period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1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number </a:t>
            </a:r>
            <a:r>
              <a:rPr lang="en-US" dirty="0"/>
              <a:t>of existing compute units for architecture </a:t>
            </a:r>
            <a:r>
              <a:rPr lang="en-US" dirty="0" smtClean="0"/>
              <a:t>A: 5</a:t>
            </a:r>
          </a:p>
          <a:p>
            <a:endParaRPr lang="en-US" dirty="0"/>
          </a:p>
          <a:p>
            <a:r>
              <a:rPr lang="en-US" dirty="0" smtClean="0"/>
              <a:t>capital </a:t>
            </a:r>
            <a:r>
              <a:rPr lang="en-US" dirty="0"/>
              <a:t>cost per compute unit for architecture </a:t>
            </a:r>
            <a:r>
              <a:rPr lang="en-US" dirty="0" smtClean="0"/>
              <a:t>A: $20</a:t>
            </a:r>
            <a:endParaRPr lang="en-US" dirty="0"/>
          </a:p>
          <a:p>
            <a:r>
              <a:rPr lang="en-US" dirty="0" smtClean="0"/>
              <a:t>capital </a:t>
            </a:r>
            <a:r>
              <a:rPr lang="en-US" dirty="0"/>
              <a:t>cost per compute unit for architecture </a:t>
            </a:r>
            <a:r>
              <a:rPr lang="en-US" dirty="0" smtClean="0"/>
              <a:t>B: $50</a:t>
            </a:r>
            <a:endParaRPr lang="en-US" dirty="0"/>
          </a:p>
          <a:p>
            <a:r>
              <a:rPr lang="en-US" dirty="0" smtClean="0"/>
              <a:t>O&amp;M     </a:t>
            </a:r>
            <a:r>
              <a:rPr lang="en-US" dirty="0"/>
              <a:t>cost per compute unit for architecture </a:t>
            </a:r>
            <a:r>
              <a:rPr lang="en-US" dirty="0" smtClean="0"/>
              <a:t>A: $5</a:t>
            </a:r>
            <a:endParaRPr lang="en-US" dirty="0"/>
          </a:p>
          <a:p>
            <a:r>
              <a:rPr lang="en-US" dirty="0" smtClean="0"/>
              <a:t>O&amp;M     </a:t>
            </a:r>
            <a:r>
              <a:rPr lang="en-US" dirty="0"/>
              <a:t>cost per compute unit for architecture </a:t>
            </a:r>
            <a:r>
              <a:rPr lang="en-US" dirty="0" smtClean="0"/>
              <a:t>B: $8</a:t>
            </a:r>
          </a:p>
          <a:p>
            <a:r>
              <a:rPr lang="en-US" dirty="0" smtClean="0"/>
              <a:t>Money to invest in next fiscal period: $100</a:t>
            </a:r>
          </a:p>
          <a:p>
            <a:endParaRPr lang="en-US" dirty="0"/>
          </a:p>
          <a:p>
            <a:r>
              <a:rPr lang="en-US" dirty="0"/>
              <a:t>For each analytic, CPU hours for architecture A: {40, 100, 10, 5, 2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For each analytic, CPU hours for architecture B: {30, 10, 8, 4, 1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2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r>
              <a:rPr lang="en-US" dirty="0" smtClean="0"/>
              <a:t>of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current_tts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31.4000</a:t>
            </a:r>
          </a:p>
          <a:p>
            <a:pPr marL="0" indent="0">
              <a:buNone/>
            </a:pPr>
            <a:r>
              <a:rPr lang="en-US" dirty="0" err="1"/>
              <a:t>tts_homogeneous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19.6250</a:t>
            </a:r>
          </a:p>
          <a:p>
            <a:pPr marL="0" indent="0">
              <a:buNone/>
            </a:pPr>
            <a:r>
              <a:rPr lang="en-US" dirty="0" err="1"/>
              <a:t>min_tts_heterogeneous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21.4000</a:t>
            </a:r>
          </a:p>
          <a:p>
            <a:pPr marL="0" indent="0">
              <a:buNone/>
            </a:pPr>
            <a:r>
              <a:rPr lang="en-US" dirty="0" smtClean="0"/>
              <a:t>Best analytic distribution, platform A 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40     0    10     5     2</a:t>
            </a:r>
          </a:p>
          <a:p>
            <a:pPr marL="0" indent="0">
              <a:buNone/>
            </a:pPr>
            <a:r>
              <a:rPr lang="en-US" dirty="0" smtClean="0"/>
              <a:t>best</a:t>
            </a:r>
            <a:r>
              <a:rPr lang="en-US" dirty="0"/>
              <a:t> analytic distribution, platform </a:t>
            </a:r>
            <a:r>
              <a:rPr lang="en-US" dirty="0" smtClean="0"/>
              <a:t>B 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 0    10     0     0     0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r>
              <a:rPr lang="en-US" dirty="0" smtClean="0"/>
              <a:t>: maintaining homogeneous architecture yields better throughput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current_tts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31.4000</a:t>
            </a:r>
          </a:p>
          <a:p>
            <a:pPr marL="0" indent="0">
              <a:buNone/>
            </a:pPr>
            <a:r>
              <a:rPr lang="en-US" dirty="0" err="1"/>
              <a:t>tts_homogeneous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19.6250</a:t>
            </a:r>
          </a:p>
          <a:p>
            <a:pPr marL="0" indent="0">
              <a:buNone/>
            </a:pPr>
            <a:r>
              <a:rPr lang="en-US" dirty="0" err="1"/>
              <a:t>min_tts_heterogeneous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21.4000</a:t>
            </a:r>
          </a:p>
          <a:p>
            <a:pPr marL="0" indent="0">
              <a:buNone/>
            </a:pPr>
            <a:r>
              <a:rPr lang="en-US" dirty="0" smtClean="0"/>
              <a:t>Best analytic distribution, platform A 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{40     </a:t>
            </a:r>
            <a:r>
              <a:rPr lang="en-US" dirty="0"/>
              <a:t>0    10     5     </a:t>
            </a:r>
            <a:r>
              <a:rPr lang="en-US" dirty="0" smtClean="0"/>
              <a:t>2}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best</a:t>
            </a:r>
            <a:r>
              <a:rPr lang="en-US" dirty="0"/>
              <a:t> analytic distribution, platform </a:t>
            </a:r>
            <a:r>
              <a:rPr lang="en-US" dirty="0" smtClean="0"/>
              <a:t>B 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{0    </a:t>
            </a:r>
            <a:r>
              <a:rPr lang="en-US" dirty="0"/>
              <a:t>10     0     0     </a:t>
            </a:r>
            <a:r>
              <a:rPr lang="en-US" dirty="0" smtClean="0"/>
              <a:t>0}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For these parameters, change </a:t>
            </a:r>
            <a:r>
              <a:rPr lang="en-US" dirty="0"/>
              <a:t>of architecture doesn’t outweigh the cost of the acquisition + O&amp;M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though architecture B is always faster for every analytic, the overall mission throughput is lower for the amount of money spent. Therefore, </a:t>
            </a:r>
            <a:r>
              <a:rPr lang="en-US" b="1" dirty="0"/>
              <a:t>stick with homogeneous architecture</a:t>
            </a:r>
            <a:endParaRPr lang="en-US" dirty="0"/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96766" y="3686476"/>
            <a:ext cx="1386038" cy="4042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74282" y="4369869"/>
            <a:ext cx="462013" cy="365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64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r>
              <a:rPr lang="en-US" dirty="0" smtClean="0"/>
              <a:t>: different initial conditions</a:t>
            </a:r>
            <a:br>
              <a:rPr lang="en-US" dirty="0" smtClean="0"/>
            </a:br>
            <a:r>
              <a:rPr lang="en-US" dirty="0" smtClean="0"/>
              <a:t>yield opposite outcome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5745" y="2040747"/>
            <a:ext cx="4185623" cy="576262"/>
          </a:xfrm>
        </p:spPr>
        <p:txBody>
          <a:bodyPr/>
          <a:lstStyle/>
          <a:p>
            <a:r>
              <a:rPr lang="en-US" sz="1600" i="1" dirty="0"/>
              <a:t>capital cost per compute unit for architecture A: $</a:t>
            </a:r>
            <a:r>
              <a:rPr lang="en-US" sz="1600" i="1" dirty="0" smtClean="0"/>
              <a:t>20</a:t>
            </a:r>
            <a:endParaRPr lang="en-US" sz="1600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current_tts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31.4000</a:t>
            </a:r>
          </a:p>
          <a:p>
            <a:pPr marL="0" indent="0">
              <a:buNone/>
            </a:pPr>
            <a:r>
              <a:rPr lang="en-US" dirty="0" err="1"/>
              <a:t>tts_homogeneous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19.6250</a:t>
            </a:r>
          </a:p>
          <a:p>
            <a:pPr marL="0" indent="0">
              <a:buNone/>
            </a:pPr>
            <a:r>
              <a:rPr lang="en-US" dirty="0" err="1"/>
              <a:t>min_tts_heterogeneous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21.4000</a:t>
            </a:r>
          </a:p>
          <a:p>
            <a:pPr marL="0" indent="0">
              <a:buNone/>
            </a:pPr>
            <a:r>
              <a:rPr lang="en-US" dirty="0" smtClean="0"/>
              <a:t>Best analytic distribution, platform A 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{40     </a:t>
            </a:r>
            <a:r>
              <a:rPr lang="en-US" dirty="0"/>
              <a:t>0    10     5     </a:t>
            </a:r>
            <a:r>
              <a:rPr lang="en-US" dirty="0" smtClean="0"/>
              <a:t>2}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best</a:t>
            </a:r>
            <a:r>
              <a:rPr lang="en-US" dirty="0"/>
              <a:t> analytic distribution, platform </a:t>
            </a:r>
            <a:r>
              <a:rPr lang="en-US" dirty="0" smtClean="0"/>
              <a:t>B 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{0    </a:t>
            </a:r>
            <a:r>
              <a:rPr lang="en-US" dirty="0"/>
              <a:t>10     0     0     </a:t>
            </a:r>
            <a:r>
              <a:rPr lang="en-US" dirty="0" smtClean="0"/>
              <a:t>0}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088383" y="2040747"/>
            <a:ext cx="4185618" cy="576262"/>
          </a:xfrm>
        </p:spPr>
        <p:txBody>
          <a:bodyPr/>
          <a:lstStyle/>
          <a:p>
            <a:pPr lvl="0">
              <a:buClr>
                <a:srgbClr val="5FCBEF"/>
              </a:buClr>
            </a:pPr>
            <a:r>
              <a:rPr lang="en-US" sz="16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capital cost per compute unit for architecture A: </a:t>
            </a:r>
            <a:r>
              <a:rPr lang="en-US" sz="16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$30</a:t>
            </a:r>
            <a:endParaRPr lang="en-US" sz="16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current_tts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31.4000</a:t>
            </a:r>
          </a:p>
          <a:p>
            <a:pPr marL="0" indent="0">
              <a:buNone/>
            </a:pPr>
            <a:r>
              <a:rPr lang="en-US" dirty="0" err="1"/>
              <a:t>tts_homogeneous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22.4286</a:t>
            </a:r>
          </a:p>
          <a:p>
            <a:pPr marL="0" indent="0">
              <a:buNone/>
            </a:pPr>
            <a:r>
              <a:rPr lang="en-US" dirty="0" err="1"/>
              <a:t>min_tts_heterogeneous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21.4000</a:t>
            </a:r>
          </a:p>
          <a:p>
            <a:pPr marL="0" indent="0">
              <a:buNone/>
            </a:pPr>
            <a:r>
              <a:rPr lang="en-US" dirty="0" smtClean="0"/>
              <a:t>Best </a:t>
            </a:r>
            <a:r>
              <a:rPr lang="en-US" dirty="0"/>
              <a:t>analytic distribution, platform </a:t>
            </a:r>
            <a:r>
              <a:rPr lang="en-US" dirty="0" smtClean="0"/>
              <a:t>A 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{40     </a:t>
            </a:r>
            <a:r>
              <a:rPr lang="en-US" dirty="0"/>
              <a:t>0    10     5     </a:t>
            </a:r>
            <a:r>
              <a:rPr lang="en-US" dirty="0" smtClean="0"/>
              <a:t>2}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Best </a:t>
            </a:r>
            <a:r>
              <a:rPr lang="en-US" dirty="0"/>
              <a:t>analytic distribution, platform </a:t>
            </a:r>
            <a:r>
              <a:rPr lang="en-US" dirty="0" smtClean="0"/>
              <a:t>B 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 {</a:t>
            </a:r>
            <a:r>
              <a:rPr lang="en-US" dirty="0" smtClean="0"/>
              <a:t>0    </a:t>
            </a:r>
            <a:r>
              <a:rPr lang="en-US" dirty="0"/>
              <a:t>10     0     0     </a:t>
            </a:r>
            <a:r>
              <a:rPr lang="en-US" dirty="0" smtClean="0"/>
              <a:t>0}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75668" y="4331368"/>
            <a:ext cx="1386038" cy="4042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7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methodology </a:t>
            </a:r>
            <a:br>
              <a:rPr lang="en-US" dirty="0" smtClean="0"/>
            </a:br>
            <a:r>
              <a:rPr lang="en-US" dirty="0" smtClean="0"/>
              <a:t>applies to any situation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 homogenous commodity IaaS and want to know whether to buy invest in a novel architecture</a:t>
            </a:r>
          </a:p>
          <a:p>
            <a:r>
              <a:rPr lang="en-US" dirty="0" smtClean="0"/>
              <a:t>I have tailored IaaS and want to know whether to invest in commodity IaaS</a:t>
            </a:r>
          </a:p>
          <a:p>
            <a:r>
              <a:rPr lang="en-US" dirty="0" smtClean="0"/>
              <a:t>I have both tailored and commodity IaaS and want to know what future distribution of funds maximizes </a:t>
            </a:r>
            <a:r>
              <a:rPr lang="en-US" dirty="0" err="1" smtClean="0"/>
              <a:t>throughtput</a:t>
            </a:r>
            <a:endParaRPr lang="en-US" dirty="0" smtClean="0"/>
          </a:p>
          <a:p>
            <a:r>
              <a:rPr lang="en-US" dirty="0" smtClean="0"/>
              <a:t>Any platform, and set of analytics</a:t>
            </a:r>
          </a:p>
          <a:p>
            <a:endParaRPr lang="en-US" dirty="0"/>
          </a:p>
          <a:p>
            <a:r>
              <a:rPr lang="en-US" dirty="0" smtClean="0"/>
              <a:t>Need capital cost, O&amp;M cost, and job runtimes per platform</a:t>
            </a:r>
          </a:p>
          <a:p>
            <a:r>
              <a:rPr lang="en-US" dirty="0" smtClean="0"/>
              <a:t>Need existing infrastructure, job list, and amount of money to be invested</a:t>
            </a:r>
          </a:p>
          <a:p>
            <a:r>
              <a:rPr lang="en-US" dirty="0" smtClean="0"/>
              <a:t>Output: which platform acquisition maximizes mission throughput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68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I’m looking for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3" y="2160589"/>
            <a:ext cx="9313689" cy="3880773"/>
          </a:xfrm>
        </p:spPr>
        <p:txBody>
          <a:bodyPr/>
          <a:lstStyle/>
          <a:p>
            <a:r>
              <a:rPr lang="en-US" b="1" dirty="0" smtClean="0"/>
              <a:t>Measurements</a:t>
            </a:r>
            <a:r>
              <a:rPr lang="en-US" dirty="0" smtClean="0"/>
              <a:t> </a:t>
            </a:r>
            <a:r>
              <a:rPr lang="en-US" dirty="0"/>
              <a:t>from current platforms (time-to-solution for every analytic) over some time </a:t>
            </a:r>
            <a:r>
              <a:rPr lang="en-US" dirty="0" smtClean="0"/>
              <a:t>period</a:t>
            </a:r>
            <a:endParaRPr lang="en-US" dirty="0"/>
          </a:p>
          <a:p>
            <a:r>
              <a:rPr lang="en-US" dirty="0"/>
              <a:t>Candidate platforms for acquisition</a:t>
            </a:r>
          </a:p>
          <a:p>
            <a:r>
              <a:rPr lang="en-US" dirty="0" smtClean="0"/>
              <a:t>Cost of system, number of racks or nodes, </a:t>
            </a:r>
            <a:r>
              <a:rPr lang="en-US" dirty="0"/>
              <a:t>both capital and </a:t>
            </a:r>
            <a:r>
              <a:rPr lang="en-US" dirty="0" smtClean="0"/>
              <a:t>O&amp;M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7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4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</a:t>
            </a:r>
            <a:r>
              <a:rPr lang="en-US" dirty="0" smtClean="0"/>
              <a:t>Prototyping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desktop - </a:t>
            </a:r>
            <a:r>
              <a:rPr lang="en-US" dirty="0" smtClean="0"/>
              <a:t>Microsoft Excel,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AWS</a:t>
            </a:r>
            <a:endParaRPr lang="en-US" b="1" dirty="0" smtClean="0"/>
          </a:p>
          <a:p>
            <a:r>
              <a:rPr lang="en-US" dirty="0" smtClean="0"/>
              <a:t>Google Compute Engine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smtClean="0"/>
              <a:t>notebooks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6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the assumptions: </a:t>
            </a:r>
            <a:br>
              <a:rPr lang="en-US" dirty="0" smtClean="0"/>
            </a:br>
            <a:r>
              <a:rPr lang="en-US" dirty="0" smtClean="0"/>
              <a:t>space-time trade-off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3766" y="2034731"/>
                <a:ext cx="8596668" cy="82718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𝑐𝑜𝑚𝑝𝑢𝑡𝑒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𝑢𝑛𝑖𝑡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𝑡𝑖𝑚𝑒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𝑐𝑜𝑚𝑝𝑢𝑡𝑒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𝑢𝑛𝑖𝑡𝑠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66" y="2034731"/>
                <a:ext cx="8596668" cy="82718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3097" y="3247652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68202" y="3689687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91828" y="3689687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5454" y="3700915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5454" y="3247652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91828" y="3252464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1856701" y="4019655"/>
            <a:ext cx="174092" cy="361300"/>
          </a:xfrm>
          <a:prstGeom prst="leftBrace">
            <a:avLst/>
          </a:prstGeom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2403733" y="4018054"/>
            <a:ext cx="174092" cy="361300"/>
          </a:xfrm>
          <a:prstGeom prst="leftBrace">
            <a:avLst/>
          </a:prstGeom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2902643" y="4006822"/>
            <a:ext cx="174092" cy="361300"/>
          </a:xfrm>
          <a:prstGeom prst="leftBrace">
            <a:avLst/>
          </a:prstGeom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951" y="4111658"/>
            <a:ext cx="1676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Compute platform A: 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80432" y="5643889"/>
            <a:ext cx="8596668" cy="691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Space-time </a:t>
            </a:r>
            <a:r>
              <a:rPr lang="en-US" dirty="0" smtClean="0"/>
              <a:t>trade-off of real applications is not </a:t>
            </a:r>
            <a:r>
              <a:rPr lang="en-US" dirty="0" smtClean="0"/>
              <a:t>linear; see Amdahl’s law</a:t>
            </a:r>
          </a:p>
          <a:p>
            <a:r>
              <a:rPr lang="en-US" dirty="0" smtClean="0"/>
              <a:t>Scaling depends on how much data is exchanged; synchronous communication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753393" y="3554006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58498" y="3996041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82124" y="3996041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86059" y="3113575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62433" y="3121203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82124" y="3558818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16200000">
            <a:off x="3846997" y="4326009"/>
            <a:ext cx="174092" cy="361300"/>
          </a:xfrm>
          <a:prstGeom prst="leftBrace">
            <a:avLst/>
          </a:prstGeom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4394029" y="4324408"/>
            <a:ext cx="174092" cy="361300"/>
          </a:xfrm>
          <a:prstGeom prst="leftBrace">
            <a:avLst/>
          </a:prstGeom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214958" y="3895333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20063" y="4337368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14958" y="3444127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14958" y="2550922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14958" y="2097659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14958" y="3006904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16200000">
            <a:off x="5308562" y="4667336"/>
            <a:ext cx="174092" cy="361300"/>
          </a:xfrm>
          <a:prstGeom prst="leftBrace">
            <a:avLst/>
          </a:prstGeom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34171" y="4513888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Configuration 1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5026" y="4831638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Configuration 2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75887" y="504465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Configuration 3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15101" y="1681546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20206" y="2123581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143832" y="2123581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43832" y="1686358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 rot="16200000">
            <a:off x="7708705" y="2453549"/>
            <a:ext cx="174092" cy="361300"/>
          </a:xfrm>
          <a:prstGeom prst="leftBrace">
            <a:avLst/>
          </a:prstGeom>
          <a:ln w="476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 rot="16200000">
            <a:off x="8255737" y="2451948"/>
            <a:ext cx="174092" cy="361300"/>
          </a:xfrm>
          <a:prstGeom prst="leftBrace">
            <a:avLst/>
          </a:prstGeom>
          <a:ln w="476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90868" y="2556385"/>
            <a:ext cx="1676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</a:rPr>
              <a:t>Compute platform B: 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12980" y="1804461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118085" y="2246496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115962" y="1395878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115962" y="958655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/>
          <p:cNvSpPr/>
          <p:nvPr/>
        </p:nvSpPr>
        <p:spPr>
          <a:xfrm rot="16200000">
            <a:off x="9206584" y="2576464"/>
            <a:ext cx="174092" cy="361300"/>
          </a:xfrm>
          <a:prstGeom prst="leftBrace">
            <a:avLst/>
          </a:prstGeom>
          <a:ln w="476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86175" y="2947782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</a:rPr>
              <a:t>Configuration 1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25617" y="2965748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</a:rPr>
              <a:t>Configuration 2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155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the assumptions: </a:t>
            </a:r>
            <a:br>
              <a:rPr lang="en-US" dirty="0" smtClean="0"/>
            </a:br>
            <a:r>
              <a:rPr lang="en-US" dirty="0" smtClean="0"/>
              <a:t>space-time trade-off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job has a scaling curve</a:t>
            </a:r>
          </a:p>
          <a:p>
            <a:r>
              <a:rPr lang="en-US" dirty="0" smtClean="0"/>
              <a:t>A scheduler searches for the layout of jobs on N compute resources which minimizes time-to-solution</a:t>
            </a:r>
          </a:p>
          <a:p>
            <a:r>
              <a:rPr lang="en-US" dirty="0" smtClean="0"/>
              <a:t>Scheduler output would yields the time-to-solution per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91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the assumptions: </a:t>
            </a:r>
            <a:br>
              <a:rPr lang="en-US" dirty="0" smtClean="0"/>
            </a:br>
            <a:r>
              <a:rPr lang="en-US" dirty="0" smtClean="0"/>
              <a:t>known tasks; known amount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Projection is needed for the fiscal period being modeled</a:t>
            </a:r>
          </a:p>
          <a:p>
            <a:r>
              <a:rPr lang="en-US" dirty="0" smtClean="0"/>
              <a:t>We have data for what was done in the previous period</a:t>
            </a:r>
          </a:p>
          <a:p>
            <a:r>
              <a:rPr lang="en-US" dirty="0" smtClean="0"/>
              <a:t>Extrapolate historical data using a scaling factor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57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246312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Getting </a:t>
            </a:r>
            <a:r>
              <a:rPr lang="en-US" dirty="0" smtClean="0"/>
              <a:t>faster doesn’t matter;</a:t>
            </a:r>
            <a:br>
              <a:rPr lang="en-US" dirty="0" smtClean="0"/>
            </a:br>
            <a:r>
              <a:rPr lang="en-US" dirty="0" smtClean="0"/>
              <a:t>the problem is constrained by </a:t>
            </a:r>
            <a:r>
              <a:rPr lang="en-US" dirty="0" err="1" smtClean="0"/>
              <a:t>meatspace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Investigating different platform architectures </a:t>
            </a:r>
            <a:r>
              <a:rPr lang="en-US" dirty="0" err="1" smtClean="0"/>
              <a:t>wrt</a:t>
            </a:r>
            <a:r>
              <a:rPr lang="en-US" dirty="0" smtClean="0"/>
              <a:t> time-to-solution</a:t>
            </a:r>
          </a:p>
          <a:p>
            <a:endParaRPr lang="en-US" dirty="0" smtClean="0"/>
          </a:p>
          <a:p>
            <a:r>
              <a:rPr lang="en-US" dirty="0" smtClean="0"/>
              <a:t>Providing users more data is not helpful</a:t>
            </a:r>
          </a:p>
          <a:p>
            <a:r>
              <a:rPr lang="en-US" dirty="0" smtClean="0"/>
              <a:t>Providing users with data faster is not helpful</a:t>
            </a:r>
          </a:p>
          <a:p>
            <a:endParaRPr lang="en-US" dirty="0"/>
          </a:p>
          <a:p>
            <a:r>
              <a:rPr lang="en-US" dirty="0" smtClean="0"/>
              <a:t>Replace “speed-up” with “lower cost to solution”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20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Stick </a:t>
            </a:r>
            <a:r>
              <a:rPr lang="en-US" dirty="0"/>
              <a:t>with homogeneous </a:t>
            </a:r>
            <a:r>
              <a:rPr lang="en-US" dirty="0" smtClean="0"/>
              <a:t>IaaS, </a:t>
            </a:r>
            <a:r>
              <a:rPr lang="en-US" dirty="0"/>
              <a:t>or augment </a:t>
            </a:r>
            <a:r>
              <a:rPr lang="en-US" dirty="0" smtClean="0"/>
              <a:t>with </a:t>
            </a:r>
            <a:r>
              <a:rPr lang="en-US" dirty="0"/>
              <a:t>tailored </a:t>
            </a:r>
            <a:r>
              <a:rPr lang="en-US" dirty="0" smtClean="0"/>
              <a:t>IaaS?</a:t>
            </a:r>
            <a:endParaRPr lang="en-US" dirty="0"/>
          </a:p>
        </p:txBody>
      </p:sp>
      <p:pic>
        <p:nvPicPr>
          <p:cNvPr id="1026" name="Picture 2" descr="https://www-imagestore.platform.cloud.nsa.ic.gov/2341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19" y="4582048"/>
            <a:ext cx="5380390" cy="66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-imagestore.platform.cloud.nsa.ic.gov/234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19" y="3121201"/>
            <a:ext cx="8078822" cy="72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55273" y="5685360"/>
            <a:ext cx="6862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</a:t>
            </a:r>
            <a:r>
              <a:rPr lang="en-US" dirty="0" smtClean="0"/>
              <a:t>alternatives could provide equivalent mission throughput;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What about $?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23636" y="3484860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(compute resources)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517187" y="3164531"/>
            <a:ext cx="1667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(compute consumers)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4735" y="2134804"/>
            <a:ext cx="876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 balance consumers and resources (avoid both idle and inability to do mission)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7720" y="2767693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Homogeneous environment: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7719" y="4212716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Heterogeneous environment: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7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Triage </a:t>
            </a:r>
            <a:r>
              <a:rPr lang="en-US" dirty="0" smtClean="0"/>
              <a:t>process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6548" y="171706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analytic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4289" y="3259921"/>
            <a:ext cx="169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Triage 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580" y="4328331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Tailored </a:t>
            </a:r>
            <a:r>
              <a:rPr lang="en-US" dirty="0" err="1"/>
              <a:t>Iaas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9154" y="242892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Rapid </a:t>
            </a:r>
            <a:r>
              <a:rPr lang="en-US" dirty="0" smtClean="0"/>
              <a:t>prototyping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40778" y="4670862"/>
            <a:ext cx="11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>
            <a:off x="4274015" y="2086393"/>
            <a:ext cx="1" cy="342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2037194" y="3629253"/>
            <a:ext cx="2236823" cy="6990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5" idx="0"/>
          </p:cNvCxnSpPr>
          <p:nvPr/>
        </p:nvCxnSpPr>
        <p:spPr>
          <a:xfrm>
            <a:off x="4274016" y="2798256"/>
            <a:ext cx="1" cy="4616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 flipH="1">
            <a:off x="3800803" y="3629253"/>
            <a:ext cx="473214" cy="1041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3"/>
            <a:endCxn id="7" idx="3"/>
          </p:cNvCxnSpPr>
          <p:nvPr/>
        </p:nvCxnSpPr>
        <p:spPr>
          <a:xfrm flipV="1">
            <a:off x="5123744" y="2613590"/>
            <a:ext cx="165133" cy="830997"/>
          </a:xfrm>
          <a:prstGeom prst="curvedConnector3">
            <a:avLst>
              <a:gd name="adj1" fmla="val 23843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88877" y="4242387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Homogeneous</a:t>
            </a:r>
          </a:p>
          <a:p>
            <a:r>
              <a:rPr lang="en-US" dirty="0"/>
              <a:t>Commodity IaaS</a:t>
            </a:r>
          </a:p>
        </p:txBody>
      </p:sp>
      <p:cxnSp>
        <p:nvCxnSpPr>
          <p:cNvPr id="15" name="Straight Arrow Connector 14"/>
          <p:cNvCxnSpPr>
            <a:stCxn id="5" idx="2"/>
            <a:endCxn id="14" idx="0"/>
          </p:cNvCxnSpPr>
          <p:nvPr/>
        </p:nvCxnSpPr>
        <p:spPr>
          <a:xfrm>
            <a:off x="4274017" y="3629253"/>
            <a:ext cx="1935144" cy="6131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373937" y="5950398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5583" y="5860914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to evaluate merit?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6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analytic, compare </a:t>
            </a:r>
            <a:r>
              <a:rPr lang="en-US" dirty="0" err="1" smtClean="0"/>
              <a:t>RoI</a:t>
            </a:r>
            <a:r>
              <a:rPr lang="en-US" dirty="0" smtClean="0"/>
              <a:t> for multiple platforms over lifespan (</a:t>
            </a:r>
            <a:r>
              <a:rPr lang="en-US" dirty="0" err="1" smtClean="0"/>
              <a:t>ie</a:t>
            </a:r>
            <a:r>
              <a:rPr lang="en-US" dirty="0" smtClean="0"/>
              <a:t> 5 years)</a:t>
            </a:r>
          </a:p>
          <a:p>
            <a:endParaRPr lang="en-US" dirty="0"/>
          </a:p>
          <a:p>
            <a:r>
              <a:rPr lang="en-US" dirty="0" smtClean="0"/>
              <a:t>Many analytics, compare </a:t>
            </a:r>
            <a:r>
              <a:rPr lang="en-US" dirty="0" err="1" smtClean="0"/>
              <a:t>RoI</a:t>
            </a:r>
            <a:r>
              <a:rPr lang="en-US" dirty="0" smtClean="0"/>
              <a:t> for a single investment period (</a:t>
            </a:r>
            <a:r>
              <a:rPr lang="en-US" dirty="0" err="1" smtClean="0"/>
              <a:t>ie</a:t>
            </a:r>
            <a:r>
              <a:rPr lang="en-US" dirty="0" smtClean="0"/>
              <a:t> fiscal year)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1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239750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</a:t>
            </a:r>
            <a:r>
              <a:rPr lang="en-US" dirty="0" smtClean="0"/>
              <a:t>of platforms: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/>
              <a:t>pay-as-you-go” vs </a:t>
            </a:r>
            <a:r>
              <a:rPr lang="en-US" dirty="0" smtClean="0"/>
              <a:t>“commodity” </a:t>
            </a:r>
            <a:r>
              <a:rPr lang="en-US" dirty="0"/>
              <a:t>vs “tailored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AWS: </a:t>
            </a:r>
            <a:r>
              <a:rPr lang="en-US" dirty="0"/>
              <a:t>assume zero capital cost and zero operations and maintenance cost. </a:t>
            </a:r>
            <a:r>
              <a:rPr lang="en-US" dirty="0" smtClean="0"/>
              <a:t>Fiscal </a:t>
            </a:r>
            <a:r>
              <a:rPr lang="en-US" dirty="0"/>
              <a:t>cost is in number of hours used; </a:t>
            </a:r>
            <a:r>
              <a:rPr lang="en-US" dirty="0" smtClean="0"/>
              <a:t>I </a:t>
            </a:r>
            <a:r>
              <a:rPr lang="en-US" dirty="0"/>
              <a:t>assume a rate of $100/hour. </a:t>
            </a:r>
            <a:r>
              <a:rPr lang="en-US" dirty="0" smtClean="0"/>
              <a:t>Time-to-market </a:t>
            </a:r>
            <a:r>
              <a:rPr lang="en-US" dirty="0"/>
              <a:t>is the </a:t>
            </a:r>
            <a:r>
              <a:rPr lang="en-US" dirty="0" smtClean="0"/>
              <a:t>advantage; assume </a:t>
            </a:r>
            <a:r>
              <a:rPr lang="en-US" dirty="0"/>
              <a:t>1 day for acquisition and creating the analytic. </a:t>
            </a:r>
            <a:r>
              <a:rPr lang="en-US" dirty="0" smtClean="0"/>
              <a:t>Time-to-solution </a:t>
            </a:r>
            <a:r>
              <a:rPr lang="en-US" dirty="0"/>
              <a:t>is assumed to be 100 </a:t>
            </a:r>
            <a:r>
              <a:rPr lang="en-US" dirty="0" smtClean="0"/>
              <a:t>minutes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self-hosted commodity </a:t>
            </a:r>
            <a:r>
              <a:rPr lang="en-US" dirty="0" smtClean="0"/>
              <a:t>platform: capital </a:t>
            </a:r>
            <a:r>
              <a:rPr lang="en-US" dirty="0"/>
              <a:t>cost is $100,000 (one-time investment), and the operations and maintenance is $10,000 per year (an on-going cost). </a:t>
            </a:r>
            <a:r>
              <a:rPr lang="en-US" dirty="0" smtClean="0"/>
              <a:t>Time-to-market is 5 days; time-to-solution </a:t>
            </a:r>
            <a:r>
              <a:rPr lang="en-US" dirty="0"/>
              <a:t>is </a:t>
            </a:r>
            <a:r>
              <a:rPr lang="en-US" dirty="0" smtClean="0"/>
              <a:t>60 </a:t>
            </a:r>
            <a:r>
              <a:rPr lang="en-US" dirty="0"/>
              <a:t>minutes.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tailored architecture is </a:t>
            </a:r>
            <a:r>
              <a:rPr lang="en-US" dirty="0" smtClean="0"/>
              <a:t>costly </a:t>
            </a:r>
            <a:r>
              <a:rPr lang="en-US" dirty="0"/>
              <a:t>— $1,000,000 for capital, and $100,000 per year for O&amp;M. </a:t>
            </a:r>
            <a:r>
              <a:rPr lang="en-US" dirty="0" smtClean="0"/>
              <a:t>Advantage </a:t>
            </a:r>
            <a:r>
              <a:rPr lang="en-US" dirty="0"/>
              <a:t>is a tiny time-to-solution, 1 minute, but the time-to-market is 1 year. </a:t>
            </a:r>
            <a:r>
              <a:rPr lang="en-US" dirty="0" smtClean="0"/>
              <a:t>Time-to-market </a:t>
            </a:r>
            <a:r>
              <a:rPr lang="en-US" dirty="0"/>
              <a:t>includes NRE and acquisition.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5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</a:t>
            </a:r>
            <a:r>
              <a:rPr lang="en-US" dirty="0" smtClean="0"/>
              <a:t>cost of ownership</a:t>
            </a:r>
            <a:endParaRPr lang="en-US" dirty="0"/>
          </a:p>
        </p:txBody>
      </p:sp>
      <p:pic>
        <p:nvPicPr>
          <p:cNvPr id="1026" name="Picture 2" descr="https://www-imagestore.platform.cloud.nsa.ic.gov/2335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6" y="2057058"/>
            <a:ext cx="3690861" cy="276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851132" y="3262302"/>
            <a:ext cx="4610502" cy="253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Observations: 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capital investment means initial cost is lowest</a:t>
            </a:r>
          </a:p>
          <a:p>
            <a:r>
              <a:rPr lang="en-US" dirty="0" smtClean="0"/>
              <a:t>Tailored </a:t>
            </a:r>
            <a:r>
              <a:rPr lang="en-US" dirty="0" smtClean="0"/>
              <a:t>architecture costs more than commodity</a:t>
            </a:r>
          </a:p>
          <a:p>
            <a:r>
              <a:rPr lang="en-US" dirty="0" smtClean="0"/>
              <a:t>Paying </a:t>
            </a:r>
            <a:r>
              <a:rPr lang="en-US" dirty="0"/>
              <a:t>by the hour gets expensive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8290" y="2346906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(Assume a single analytic)</a:t>
            </a:r>
            <a:endParaRPr lang="en-US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35134" y="5274448"/>
            <a:ext cx="151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(Lower is better)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475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-imagestore.platform.cloud.nsa.ic.gov/2335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6" y="2057058"/>
            <a:ext cx="3690861" cy="276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9132" y="1930400"/>
            <a:ext cx="3686475" cy="335386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</a:t>
            </a:r>
            <a:r>
              <a:rPr lang="en-US" dirty="0" smtClean="0"/>
              <a:t>cost of ownership</a:t>
            </a:r>
            <a:endParaRPr lang="en-US" dirty="0"/>
          </a:p>
        </p:txBody>
      </p:sp>
      <p:pic>
        <p:nvPicPr>
          <p:cNvPr id="1028" name="Picture 4" descr="https://www-imagestore.platform.cloud.nsa.ic.gov/233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677" y="2082466"/>
            <a:ext cx="5853708" cy="34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4660" y="3510300"/>
            <a:ext cx="2873829" cy="102053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14660" y="2338939"/>
            <a:ext cx="3784085" cy="11586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4660" y="4556243"/>
            <a:ext cx="3784085" cy="6389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9390" y="5661047"/>
            <a:ext cx="7343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current parameters, pay-by-the-hour is not as cost effective;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you do get access to compute faster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7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Time-to-market </a:t>
            </a:r>
            <a:r>
              <a:rPr lang="en-US" dirty="0" smtClean="0"/>
              <a:t>and time-to-solution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145" y="2270976"/>
            <a:ext cx="4455747" cy="1061986"/>
          </a:xfrm>
        </p:spPr>
        <p:txBody>
          <a:bodyPr/>
          <a:lstStyle/>
          <a:p>
            <a:r>
              <a:rPr lang="en-US" dirty="0" smtClean="0"/>
              <a:t>The tailored architecture provides more solutions over lifespan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2" descr="https://www-imagestore.platform.cloud.nsa.ic.gov/234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64" y="1745360"/>
            <a:ext cx="4204805" cy="315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85469" y="4083880"/>
            <a:ext cx="105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(due to </a:t>
            </a:r>
          </a:p>
          <a:p>
            <a:r>
              <a:rPr lang="en-US" sz="1200" dirty="0" smtClean="0"/>
              <a:t>Moore’s law)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3816549" y="4314713"/>
            <a:ext cx="568920" cy="444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9113" y="4695775"/>
            <a:ext cx="25844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availability: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External cloud: 99.9%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Self-hosted cloud: 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Tailored architecture: 90%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88531" y="3640975"/>
            <a:ext cx="151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(Higher is better)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94715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https://www-imagestore.platform.cloud.nsa.ic.gov/234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64" y="1745360"/>
            <a:ext cx="4204805" cy="315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Time-to-market </a:t>
            </a:r>
            <a:r>
              <a:rPr lang="en-US" dirty="0" smtClean="0"/>
              <a:t>and time-to-solution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543" y="1791182"/>
            <a:ext cx="3686475" cy="335386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285" y="4260024"/>
            <a:ext cx="3123521" cy="28043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9390" y="5661047"/>
            <a:ext cx="823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current parameters, ratio of time spent in NRE and acquisition to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time-to-solution significantly impacts throughput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https://www-imagestore.platform.cloud.nsa.ic.gov/234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806" y="2144683"/>
            <a:ext cx="5547293" cy="34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701285" y="2396691"/>
            <a:ext cx="3793710" cy="18633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285" y="4556242"/>
            <a:ext cx="3784085" cy="6389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98026" y="3152854"/>
            <a:ext cx="105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(due to </a:t>
            </a:r>
          </a:p>
          <a:p>
            <a:r>
              <a:rPr lang="en-US" sz="1200" dirty="0" smtClean="0"/>
              <a:t>Moore’s law)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8429106" y="3383687"/>
            <a:ext cx="568920" cy="444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517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486</TotalTime>
  <Words>1143</Words>
  <Application>Microsoft Office PowerPoint</Application>
  <PresentationFormat>Widescreen</PresentationFormat>
  <Paragraphs>197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Return on Investment and  Compute Infrastructure  when value of result is not quantified</vt:lpstr>
      <vt:lpstr>Rapid Prototyping platforms</vt:lpstr>
      <vt:lpstr>Triage process design</vt:lpstr>
      <vt:lpstr>Two approaches</vt:lpstr>
      <vt:lpstr>Comparison of platforms:  “pay-as-you-go” vs “commodity” vs “tailored”</vt:lpstr>
      <vt:lpstr>Total cost of ownership</vt:lpstr>
      <vt:lpstr>Total cost of ownership</vt:lpstr>
      <vt:lpstr>Time-to-market and time-to-solution</vt:lpstr>
      <vt:lpstr>Time-to-market and time-to-solution</vt:lpstr>
      <vt:lpstr>Bang-for-your-buck</vt:lpstr>
      <vt:lpstr>Bang-for-your-buck</vt:lpstr>
      <vt:lpstr>Multi-tenancy on existing infrastructure: how to invest in next iteration?</vt:lpstr>
      <vt:lpstr>Input Parameters</vt:lpstr>
      <vt:lpstr>Result of analysis</vt:lpstr>
      <vt:lpstr>Result: maintaining homogeneous architecture yields better throughput</vt:lpstr>
      <vt:lpstr>Result: different initial conditions yield opposite outcome</vt:lpstr>
      <vt:lpstr>This methodology  applies to any situation</vt:lpstr>
      <vt:lpstr>What I’m looking for</vt:lpstr>
      <vt:lpstr>BACKUP</vt:lpstr>
      <vt:lpstr>Attack the assumptions:  space-time trade-off</vt:lpstr>
      <vt:lpstr>Attack the assumptions:  space-time trade-off</vt:lpstr>
      <vt:lpstr>Attack the assumptions:  known tasks; known amount of work</vt:lpstr>
      <vt:lpstr>Getting faster doesn’t matter; the problem is constrained by meatspace</vt:lpstr>
      <vt:lpstr>Stick with homogeneous IaaS, or augment with tailored IaaS?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(U) Data Science and  the corporate compute infrastructure</dc:title>
  <dc:creator>Payne Benjamin H Dr NSA-T554 USA CIV</dc:creator>
  <cp:lastModifiedBy>Payne Benjamin H Dr NSA-T554 USA CIV</cp:lastModifiedBy>
  <cp:revision>39</cp:revision>
  <dcterms:created xsi:type="dcterms:W3CDTF">2016-04-26T21:36:11Z</dcterms:created>
  <dcterms:modified xsi:type="dcterms:W3CDTF">2016-05-06T22:09:37Z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UNCLASSIFIED</vt:lpwstr>
  </property>
</Properties>
</file>