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9" r:id="rId3"/>
    <p:sldId id="265" r:id="rId4"/>
    <p:sldId id="267" r:id="rId5"/>
    <p:sldId id="268" r:id="rId6"/>
    <p:sldId id="270" r:id="rId7"/>
    <p:sldId id="272" r:id="rId8"/>
    <p:sldId id="269" r:id="rId9"/>
    <p:sldId id="288" r:id="rId10"/>
    <p:sldId id="323" r:id="rId11"/>
    <p:sldId id="334" r:id="rId12"/>
    <p:sldId id="311" r:id="rId13"/>
    <p:sldId id="312" r:id="rId14"/>
    <p:sldId id="319" r:id="rId15"/>
    <p:sldId id="320" r:id="rId16"/>
    <p:sldId id="313" r:id="rId17"/>
    <p:sldId id="321" r:id="rId18"/>
    <p:sldId id="322" r:id="rId19"/>
    <p:sldId id="314" r:id="rId20"/>
    <p:sldId id="315" r:id="rId21"/>
    <p:sldId id="316" r:id="rId22"/>
    <p:sldId id="333" r:id="rId23"/>
    <p:sldId id="324" r:id="rId24"/>
    <p:sldId id="301" r:id="rId25"/>
    <p:sldId id="308" r:id="rId26"/>
    <p:sldId id="284" r:id="rId27"/>
    <p:sldId id="332" r:id="rId28"/>
    <p:sldId id="327" r:id="rId29"/>
    <p:sldId id="328" r:id="rId30"/>
    <p:sldId id="329" r:id="rId31"/>
    <p:sldId id="325" r:id="rId32"/>
    <p:sldId id="330" r:id="rId33"/>
    <p:sldId id="293" r:id="rId34"/>
    <p:sldId id="294" r:id="rId35"/>
    <p:sldId id="306" r:id="rId36"/>
    <p:sldId id="307" r:id="rId37"/>
    <p:sldId id="326" r:id="rId38"/>
    <p:sldId id="331" r:id="rId39"/>
    <p:sldId id="303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7160" autoAdjust="0"/>
  </p:normalViewPr>
  <p:slideViewPr>
    <p:cSldViewPr snapToGrid="0">
      <p:cViewPr varScale="1">
        <p:scale>
          <a:sx n="101" d="100"/>
          <a:sy n="101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7E8D5-382D-46F5-A3A7-0585FD78067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8394-8226-4EA8-8DDC-AD08F9311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2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DF206-2B19-4DBE-A3DE-A962F720F19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F7E8-EB09-4E52-A91A-B02A8D4DB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F7E8-EB09-4E52-A91A-B02A8D4DB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F7E8-EB09-4E52-A91A-B02A8D4DB4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F7E8-EB09-4E52-A91A-B02A8D4DB4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0549-4067-4A17-A23A-E3C719029173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EF9C-0986-424E-A0DA-4778AA4C9334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DCDE-A5C3-47E8-B73E-BB2F364BDBAB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7815-20E6-46F4-BC94-179FAC9CCBE8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2281-0FCD-4B82-AFF8-BEE388BD9CCE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1F55-0FB5-4B13-91D0-83955DB6C90E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677-157A-4283-8A0C-14F2D5E085AC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76F-1ED0-47B2-8306-6D95D87FEAFD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9FB-895F-4012-94D0-AB83912E907F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47F4-9B2E-4F33-906E-6760F9328852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8648-DBA5-42A4-B812-E5149A929D40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6784-A3CE-49EF-A7D3-122CB6B1EA56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DFF1-C865-454D-8F2C-EFF43D6AF2D7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03A-1A7C-4FB8-926D-05682086FA97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60BE-790A-4283-B01B-682078E698D8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53F-2F05-493E-ACA4-F2942E029A4B}" type="datetime1">
              <a:rPr lang="en-US" smtClean="0"/>
              <a:t>8/17/2016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85BD-ED6B-4A39-9F49-9A60532F3555}" type="datetime1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" y="2404534"/>
            <a:ext cx="9709265" cy="1646302"/>
          </a:xfrm>
        </p:spPr>
        <p:txBody>
          <a:bodyPr/>
          <a:lstStyle/>
          <a:p>
            <a:r>
              <a:rPr lang="en-US" sz="3200" dirty="0" smtClean="0"/>
              <a:t>Quantitative cost/benefit analysis of</a:t>
            </a:r>
            <a:br>
              <a:rPr lang="en-US" sz="3200" dirty="0" smtClean="0"/>
            </a:br>
            <a:r>
              <a:rPr lang="en-US" sz="3200" dirty="0" smtClean="0"/>
              <a:t>Infrastructure choices for computation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Payne</a:t>
            </a:r>
          </a:p>
          <a:p>
            <a:r>
              <a:rPr lang="en-US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0158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91209" cy="1320800"/>
          </a:xfrm>
        </p:spPr>
        <p:txBody>
          <a:bodyPr/>
          <a:lstStyle/>
          <a:p>
            <a:r>
              <a:rPr lang="en-US" dirty="0" smtClean="0"/>
              <a:t>Sensitivity analysis for cost per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1659033"/>
            <a:ext cx="4197598" cy="27409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92" y="1659033"/>
            <a:ext cx="4190279" cy="2736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837" y="4987770"/>
            <a:ext cx="324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cloud is best when cost is $1/hour rather than $100/hour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4987" y="4982990"/>
            <a:ext cx="3269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Self-hosted commodity is best when capital cost of tailored is $10M rather than $1M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0806" y="3722915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Lower is better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705853" y="1930400"/>
            <a:ext cx="161849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Cloud platform, </a:t>
            </a:r>
            <a:r>
              <a:rPr lang="en-US" sz="700" dirty="0" err="1" smtClean="0"/>
              <a:t>ie</a:t>
            </a:r>
            <a:r>
              <a:rPr lang="en-US" sz="700" dirty="0" smtClean="0"/>
              <a:t> AWS or GCE</a:t>
            </a:r>
            <a:endParaRPr 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7781414" y="1924201"/>
            <a:ext cx="161849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Cloud platform, </a:t>
            </a:r>
            <a:r>
              <a:rPr lang="en-US" sz="700" dirty="0" err="1" smtClean="0"/>
              <a:t>ie</a:t>
            </a:r>
            <a:r>
              <a:rPr lang="en-US" sz="700" dirty="0" smtClean="0"/>
              <a:t> AWS or GCE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8539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“single analytic” model</a:t>
            </a:r>
            <a:br>
              <a:rPr lang="en-US" dirty="0" smtClean="0"/>
            </a:br>
            <a:r>
              <a:rPr lang="en-US" dirty="0" smtClean="0"/>
              <a:t>Start “multi-tenancy”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4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 smtClean="0"/>
              <a:t>[Model 2] </a:t>
            </a:r>
            <a:r>
              <a:rPr lang="en-US" dirty="0" smtClean="0"/>
              <a:t>Multi-tenancy on</a:t>
            </a:r>
            <a:br>
              <a:rPr lang="en-US" dirty="0" smtClean="0"/>
            </a:br>
            <a:r>
              <a:rPr lang="en-US" dirty="0" smtClean="0"/>
              <a:t>existing compute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52" y="2695074"/>
            <a:ext cx="8596668" cy="3207788"/>
          </a:xfrm>
        </p:spPr>
        <p:txBody>
          <a:bodyPr/>
          <a:lstStyle/>
          <a:p>
            <a:r>
              <a:rPr lang="en-US" dirty="0" smtClean="0"/>
              <a:t>Suppose existing platform environment is homogenous</a:t>
            </a:r>
          </a:p>
          <a:p>
            <a:r>
              <a:rPr lang="en-US" dirty="0" smtClean="0"/>
              <a:t>Suppose we will </a:t>
            </a:r>
            <a:r>
              <a:rPr lang="en-US" dirty="0"/>
              <a:t>get </a:t>
            </a:r>
            <a:r>
              <a:rPr lang="en-US" dirty="0" smtClean="0"/>
              <a:t>money </a:t>
            </a:r>
            <a:r>
              <a:rPr lang="en-US" dirty="0"/>
              <a:t>to spend on compute for next fiscal </a:t>
            </a:r>
            <a:r>
              <a:rPr lang="en-US" dirty="0" smtClean="0"/>
              <a:t>period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that money be invested </a:t>
            </a:r>
            <a:r>
              <a:rPr lang="en-US" dirty="0"/>
              <a:t>on more of the same, or spend the money on a novel architecture which yields a heterogeneous compute portfolio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fixed functionality (same analytics this year and next)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fixed amount of work this </a:t>
            </a:r>
            <a:r>
              <a:rPr lang="en-US" dirty="0" smtClean="0"/>
              <a:t>fiscal period </a:t>
            </a:r>
            <a:r>
              <a:rPr lang="en-US" dirty="0"/>
              <a:t>and </a:t>
            </a:r>
            <a:r>
              <a:rPr lang="en-US" dirty="0" smtClean="0"/>
              <a:t>next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12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existing compute units for architecture </a:t>
            </a:r>
            <a:r>
              <a:rPr lang="en-US" dirty="0" smtClean="0"/>
              <a:t>A: 5</a:t>
            </a:r>
          </a:p>
          <a:p>
            <a:endParaRPr lang="en-US" dirty="0"/>
          </a:p>
          <a:p>
            <a:r>
              <a:rPr lang="en-US" dirty="0" smtClean="0"/>
              <a:t>capital </a:t>
            </a:r>
            <a:r>
              <a:rPr lang="en-US" dirty="0"/>
              <a:t>cost per compute unit for architecture </a:t>
            </a:r>
            <a:r>
              <a:rPr lang="en-US" dirty="0" smtClean="0"/>
              <a:t>A: $20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capital </a:t>
            </a:r>
            <a:r>
              <a:rPr lang="en-US" dirty="0">
                <a:solidFill>
                  <a:schemeClr val="bg1"/>
                </a:solidFill>
              </a:rPr>
              <a:t>cost per compute unit for architecture </a:t>
            </a:r>
            <a:r>
              <a:rPr lang="en-US" dirty="0" smtClean="0">
                <a:solidFill>
                  <a:schemeClr val="bg1"/>
                </a:solidFill>
              </a:rPr>
              <a:t>B: $50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O&amp;M     </a:t>
            </a:r>
            <a:r>
              <a:rPr lang="en-US" dirty="0"/>
              <a:t>cost per compute unit for architecture </a:t>
            </a:r>
            <a:r>
              <a:rPr lang="en-US" dirty="0" smtClean="0"/>
              <a:t>A: $5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O&amp;M     </a:t>
            </a:r>
            <a:r>
              <a:rPr lang="en-US" dirty="0">
                <a:solidFill>
                  <a:schemeClr val="bg1"/>
                </a:solidFill>
              </a:rPr>
              <a:t>cost per compute unit for architecture </a:t>
            </a:r>
            <a:r>
              <a:rPr lang="en-US" dirty="0" smtClean="0">
                <a:solidFill>
                  <a:schemeClr val="bg1"/>
                </a:solidFill>
              </a:rPr>
              <a:t>B: $8</a:t>
            </a:r>
          </a:p>
          <a:p>
            <a:r>
              <a:rPr lang="en-US" dirty="0" smtClean="0"/>
              <a:t>Money to invest in next fiscal period: $100</a:t>
            </a:r>
          </a:p>
          <a:p>
            <a:endParaRPr lang="en-US" dirty="0"/>
          </a:p>
          <a:p>
            <a:r>
              <a:rPr lang="en-US" dirty="0"/>
              <a:t>For each analytic, CPU hours for architecture A: {40, 100, 10, 5, 2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 each analytic, CPU hours for architecture B: {30, 10, 8, 4, 1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13</a:t>
            </a:fld>
            <a:endParaRPr lang="en-US" dirty="0">
              <a:solidFill>
                <a:srgbClr val="5FCBE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6981971" y="1797500"/>
            <a:ext cx="691351" cy="651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7783269" y="1797500"/>
            <a:ext cx="691351" cy="651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8584567" y="1797500"/>
            <a:ext cx="691351" cy="651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9385865" y="1797500"/>
            <a:ext cx="691351" cy="651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10187165" y="1797500"/>
            <a:ext cx="691351" cy="6518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90334" y="138420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infrastructure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33815" y="491979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workload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existing compute units for architecture </a:t>
            </a:r>
            <a:r>
              <a:rPr lang="en-US" dirty="0" smtClean="0"/>
              <a:t>A: 5</a:t>
            </a:r>
          </a:p>
          <a:p>
            <a:endParaRPr lang="en-US" dirty="0"/>
          </a:p>
          <a:p>
            <a:r>
              <a:rPr lang="en-US" dirty="0" smtClean="0"/>
              <a:t>capital </a:t>
            </a:r>
            <a:r>
              <a:rPr lang="en-US" dirty="0"/>
              <a:t>cost per compute unit for architecture </a:t>
            </a:r>
            <a:r>
              <a:rPr lang="en-US" dirty="0" smtClean="0"/>
              <a:t>A: $20</a:t>
            </a:r>
            <a:endParaRPr lang="en-US" dirty="0"/>
          </a:p>
          <a:p>
            <a:r>
              <a:rPr lang="en-US" dirty="0" smtClean="0"/>
              <a:t>capital </a:t>
            </a:r>
            <a:r>
              <a:rPr lang="en-US" dirty="0"/>
              <a:t>cost per compute unit for architecture </a:t>
            </a:r>
            <a:r>
              <a:rPr lang="en-US" dirty="0" smtClean="0"/>
              <a:t>B: $50</a:t>
            </a:r>
            <a:endParaRPr lang="en-US" dirty="0"/>
          </a:p>
          <a:p>
            <a:r>
              <a:rPr lang="en-US" dirty="0" smtClean="0"/>
              <a:t>O&amp;M     </a:t>
            </a:r>
            <a:r>
              <a:rPr lang="en-US" dirty="0"/>
              <a:t>cost per compute unit for architecture </a:t>
            </a:r>
            <a:r>
              <a:rPr lang="en-US" dirty="0" smtClean="0"/>
              <a:t>A: $5</a:t>
            </a:r>
            <a:endParaRPr lang="en-US" dirty="0"/>
          </a:p>
          <a:p>
            <a:r>
              <a:rPr lang="en-US" dirty="0" smtClean="0"/>
              <a:t>O&amp;M     </a:t>
            </a:r>
            <a:r>
              <a:rPr lang="en-US" dirty="0"/>
              <a:t>cost per compute unit for architecture </a:t>
            </a:r>
            <a:r>
              <a:rPr lang="en-US" dirty="0" smtClean="0"/>
              <a:t>B: $8</a:t>
            </a:r>
          </a:p>
          <a:p>
            <a:r>
              <a:rPr lang="en-US" dirty="0" smtClean="0"/>
              <a:t>Money to invest in next fiscal period: $100</a:t>
            </a:r>
          </a:p>
          <a:p>
            <a:endParaRPr lang="en-US" dirty="0"/>
          </a:p>
          <a:p>
            <a:r>
              <a:rPr lang="en-US" dirty="0"/>
              <a:t>For each analytic, CPU hours for architecture A: {40, 100, 10, 5, 2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For each analytic, CPU hours for architecture B: {30, 10, 8, 4, 1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14</a:t>
            </a:fld>
            <a:endParaRPr lang="en-US" dirty="0">
              <a:solidFill>
                <a:srgbClr val="5FCBE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6981971" y="1797500"/>
            <a:ext cx="691351" cy="651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7783269" y="1797500"/>
            <a:ext cx="691351" cy="651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8584567" y="1797500"/>
            <a:ext cx="691351" cy="651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9385865" y="1797500"/>
            <a:ext cx="691351" cy="651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700" r="7730"/>
          <a:stretch/>
        </p:blipFill>
        <p:spPr>
          <a:xfrm>
            <a:off x="10187165" y="1797500"/>
            <a:ext cx="691351" cy="65183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199197" y="3572355"/>
            <a:ext cx="1256923" cy="760396"/>
            <a:chOff x="8930242" y="3474720"/>
            <a:chExt cx="1905000" cy="1188720"/>
          </a:xfrm>
        </p:grpSpPr>
        <p:pic>
          <p:nvPicPr>
            <p:cNvPr id="1026" name="Picture 2" descr="https://www-imagestore.platform.cloud.nsa.ic.gov/2236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75"/>
            <a:stretch/>
          </p:blipFill>
          <p:spPr bwMode="auto">
            <a:xfrm>
              <a:off x="8930242" y="3474720"/>
              <a:ext cx="190500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620787" y="3613370"/>
              <a:ext cx="500968" cy="62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B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90334" y="138420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infrastructure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33815" y="491979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workload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8447" y="5740396"/>
            <a:ext cx="219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Projected workload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36687" cy="1320800"/>
          </a:xfrm>
        </p:spPr>
        <p:txBody>
          <a:bodyPr/>
          <a:lstStyle/>
          <a:p>
            <a:r>
              <a:rPr lang="en-US" dirty="0" smtClean="0"/>
              <a:t>Result of analysis: current fiscal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tts_homogeneous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19.6250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min_tts_heterogeneous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21.4000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Best analytic distribution, platform A </a:t>
            </a:r>
            <a:r>
              <a:rPr lang="en-US" dirty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40     0    10     5     2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best</a:t>
            </a:r>
            <a:r>
              <a:rPr lang="en-US" dirty="0">
                <a:solidFill>
                  <a:schemeClr val="bg1"/>
                </a:solidFill>
              </a:rPr>
              <a:t> analytic distribution, platform </a:t>
            </a:r>
            <a:r>
              <a:rPr lang="en-US" dirty="0" smtClean="0">
                <a:solidFill>
                  <a:schemeClr val="bg1"/>
                </a:solidFill>
              </a:rPr>
              <a:t>B </a:t>
            </a:r>
            <a:r>
              <a:rPr lang="en-US" dirty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0    10     0     0     0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15</a:t>
            </a:fld>
            <a:endParaRPr lang="en-US" dirty="0">
              <a:solidFill>
                <a:srgbClr val="5FCBE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2477348" y="2703135"/>
            <a:ext cx="691351" cy="651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3278646" y="2703135"/>
            <a:ext cx="691351" cy="651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4079944" y="2703135"/>
            <a:ext cx="691351" cy="651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4881242" y="2703135"/>
            <a:ext cx="691351" cy="6518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5682542" y="2703135"/>
            <a:ext cx="691351" cy="6518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85711" y="228983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infrastructure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799" y="1477230"/>
            <a:ext cx="8313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analytic, CPU hours for architecture A: {40, 100, 10, 5, 2}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64308" y="132483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workload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analysis: next fiscal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19.6250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min_tts_heterogeneous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21.4000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Best analytic distribution, platform A </a:t>
            </a:r>
            <a:r>
              <a:rPr lang="en-US" dirty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40     0    10     5     2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best</a:t>
            </a:r>
            <a:r>
              <a:rPr lang="en-US" dirty="0">
                <a:solidFill>
                  <a:schemeClr val="bg1"/>
                </a:solidFill>
              </a:rPr>
              <a:t> analytic distribution, platform </a:t>
            </a:r>
            <a:r>
              <a:rPr lang="en-US" dirty="0" smtClean="0">
                <a:solidFill>
                  <a:schemeClr val="bg1"/>
                </a:solidFill>
              </a:rPr>
              <a:t>B </a:t>
            </a:r>
            <a:r>
              <a:rPr lang="en-US" dirty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0    10     0     0     0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16</a:t>
            </a:fld>
            <a:endParaRPr lang="en-US" dirty="0">
              <a:solidFill>
                <a:srgbClr val="5FCBE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3285094" y="3453315"/>
            <a:ext cx="691351" cy="651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4086392" y="3453315"/>
            <a:ext cx="691351" cy="651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4887690" y="3453315"/>
            <a:ext cx="691351" cy="651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5688988" y="3453315"/>
            <a:ext cx="691351" cy="6518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6490288" y="3453315"/>
            <a:ext cx="691351" cy="6518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86392" y="3057117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infrastructure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799" y="1477230"/>
            <a:ext cx="8313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analytic, CPU hours for architecture A: {40, 100, 10, 5, 2}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4308" y="132483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workload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3326" y="3318711"/>
            <a:ext cx="3038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 </a:t>
            </a:r>
            <a:r>
              <a:rPr lang="en-US" dirty="0" smtClean="0"/>
              <a:t>spend $100 on capital </a:t>
            </a:r>
          </a:p>
          <a:p>
            <a:r>
              <a:rPr lang="en-US" dirty="0" smtClean="0"/>
              <a:t>and O&amp;M for additional “A”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8464262" y="4189987"/>
            <a:ext cx="691351" cy="6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analysis: next fiscal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tts_homogeneous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19.6250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Best analytic distribution, platform A </a:t>
            </a:r>
            <a:r>
              <a:rPr lang="en-US" dirty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40     0    10     5     2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best</a:t>
            </a:r>
            <a:r>
              <a:rPr lang="en-US" dirty="0">
                <a:solidFill>
                  <a:schemeClr val="bg1"/>
                </a:solidFill>
              </a:rPr>
              <a:t> analytic distribution, platform </a:t>
            </a:r>
            <a:r>
              <a:rPr lang="en-US" dirty="0" smtClean="0">
                <a:solidFill>
                  <a:schemeClr val="bg1"/>
                </a:solidFill>
              </a:rPr>
              <a:t>B </a:t>
            </a:r>
            <a:r>
              <a:rPr lang="en-US" dirty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0    10     0     0     0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17</a:t>
            </a:fld>
            <a:endParaRPr lang="en-US" dirty="0">
              <a:solidFill>
                <a:srgbClr val="5FCBE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3545752" y="4046331"/>
            <a:ext cx="691351" cy="651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4347050" y="4046331"/>
            <a:ext cx="691351" cy="651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5148348" y="4046331"/>
            <a:ext cx="691351" cy="651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5949646" y="4046331"/>
            <a:ext cx="691351" cy="6518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6750946" y="4046331"/>
            <a:ext cx="691351" cy="6518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4115" y="3633034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infrastructure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35044" y="39595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+ </a:t>
            </a:r>
            <a:r>
              <a:rPr lang="en-US" dirty="0"/>
              <a:t>spend $100 on capital </a:t>
            </a:r>
          </a:p>
          <a:p>
            <a:r>
              <a:rPr lang="en-US" dirty="0"/>
              <a:t>and O&amp;M for additional </a:t>
            </a:r>
            <a:r>
              <a:rPr lang="en-US" dirty="0" smtClean="0"/>
              <a:t>“B”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218447" y="4721049"/>
            <a:ext cx="1256923" cy="760396"/>
            <a:chOff x="8930242" y="3474720"/>
            <a:chExt cx="1905000" cy="1188720"/>
          </a:xfrm>
        </p:grpSpPr>
        <p:pic>
          <p:nvPicPr>
            <p:cNvPr id="19" name="Picture 2" descr="https://www-imagestore.platform.cloud.nsa.ic.gov/2236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75"/>
            <a:stretch/>
          </p:blipFill>
          <p:spPr bwMode="auto">
            <a:xfrm>
              <a:off x="8930242" y="3474720"/>
              <a:ext cx="190500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9620787" y="3613370"/>
              <a:ext cx="500968" cy="62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B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4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analysis: next fiscal period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tts_homogeneous</a:t>
            </a:r>
            <a:r>
              <a:rPr lang="en-US" dirty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19.6250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Best analytic distribution, platform A </a:t>
            </a:r>
            <a:r>
              <a:rPr lang="en-US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40     0    10     5     2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best</a:t>
            </a:r>
            <a:r>
              <a:rPr lang="en-US" dirty="0">
                <a:solidFill>
                  <a:schemeClr val="tx1"/>
                </a:solidFill>
              </a:rPr>
              <a:t> analytic distribution, platform </a:t>
            </a:r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0    10     0     0     0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18</a:t>
            </a:fld>
            <a:endParaRPr lang="en-US" dirty="0">
              <a:solidFill>
                <a:srgbClr val="5FCBE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3545752" y="4046331"/>
            <a:ext cx="691351" cy="651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4347050" y="4046331"/>
            <a:ext cx="691351" cy="651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5148348" y="4046331"/>
            <a:ext cx="691351" cy="651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5949646" y="4046331"/>
            <a:ext cx="691351" cy="6518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6750946" y="4046331"/>
            <a:ext cx="691351" cy="6518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54115" y="3633034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Existing infrastructure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35044" y="39595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+ </a:t>
            </a:r>
            <a:r>
              <a:rPr lang="en-US" dirty="0"/>
              <a:t>spend $100 on capital </a:t>
            </a:r>
          </a:p>
          <a:p>
            <a:r>
              <a:rPr lang="en-US" dirty="0"/>
              <a:t>and O&amp;M for additional </a:t>
            </a:r>
            <a:r>
              <a:rPr lang="en-US" dirty="0" smtClean="0"/>
              <a:t>“B”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218447" y="4721049"/>
            <a:ext cx="1256923" cy="760396"/>
            <a:chOff x="8930242" y="3474720"/>
            <a:chExt cx="1905000" cy="1188720"/>
          </a:xfrm>
        </p:grpSpPr>
        <p:pic>
          <p:nvPicPr>
            <p:cNvPr id="19" name="Picture 2" descr="https://www-imagestore.platform.cloud.nsa.ic.gov/2236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75"/>
            <a:stretch/>
          </p:blipFill>
          <p:spPr bwMode="auto">
            <a:xfrm>
              <a:off x="8930242" y="3474720"/>
              <a:ext cx="190500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9620787" y="3613370"/>
              <a:ext cx="500968" cy="62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B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Left Brace 20"/>
          <p:cNvSpPr/>
          <p:nvPr/>
        </p:nvSpPr>
        <p:spPr>
          <a:xfrm>
            <a:off x="452387" y="4793379"/>
            <a:ext cx="252663" cy="1222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H="1">
            <a:off x="452386" y="4523874"/>
            <a:ext cx="252663" cy="880710"/>
          </a:xfrm>
          <a:prstGeom prst="curvedConnector4">
            <a:avLst>
              <a:gd name="adj1" fmla="val -90476"/>
              <a:gd name="adj2" fmla="val 10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740067" y="1558534"/>
            <a:ext cx="8596668" cy="785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 </a:t>
            </a:r>
            <a:r>
              <a:rPr lang="en-US" sz="1800" dirty="0"/>
              <a:t>each analytic, CPU hours for architecture A: {40, 100, 10, 5, 2</a:t>
            </a: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For each analytic, CPU hours for architecture B: {30, 10, 8, 4, 1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maintaining homogeneous architecture yields better throughput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19.6250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/>
              <a:t>Best analytic distribution, platform A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{40     </a:t>
            </a:r>
            <a:r>
              <a:rPr lang="en-US" dirty="0"/>
              <a:t>0    10     5     </a:t>
            </a:r>
            <a:r>
              <a:rPr lang="en-US" dirty="0" smtClean="0"/>
              <a:t>2}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best</a:t>
            </a:r>
            <a:r>
              <a:rPr lang="en-US" dirty="0"/>
              <a:t> analytic distribution, platform </a:t>
            </a:r>
            <a:r>
              <a:rPr lang="en-US" dirty="0" smtClean="0"/>
              <a:t>B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{0    </a:t>
            </a:r>
            <a:r>
              <a:rPr lang="en-US" dirty="0"/>
              <a:t>10     0     0     </a:t>
            </a:r>
            <a:r>
              <a:rPr lang="en-US" dirty="0" smtClean="0"/>
              <a:t>0}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For these parameters, change </a:t>
            </a:r>
            <a:r>
              <a:rPr lang="en-US" dirty="0"/>
              <a:t>of architecture doesn’t outweigh the cost of the acquisition + O&amp;M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 architecture B is always faster for every analytic, the overall mission throughput is lower for the amount of money spent. Therefore, </a:t>
            </a:r>
            <a:r>
              <a:rPr lang="en-US" b="1" dirty="0"/>
              <a:t>stick with homogeneous architecture</a:t>
            </a:r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96766" y="3686476"/>
            <a:ext cx="1386038" cy="404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4282" y="4369869"/>
            <a:ext cx="462013" cy="365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19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452387" y="4793379"/>
            <a:ext cx="252663" cy="1222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7" idx="1"/>
          </p:cNvCxnSpPr>
          <p:nvPr/>
        </p:nvCxnSpPr>
        <p:spPr>
          <a:xfrm rot="10800000" flipH="1">
            <a:off x="452386" y="4523874"/>
            <a:ext cx="252663" cy="880710"/>
          </a:xfrm>
          <a:prstGeom prst="curvedConnector4">
            <a:avLst>
              <a:gd name="adj1" fmla="val -90476"/>
              <a:gd name="adj2" fmla="val 10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Take-away: </a:t>
            </a:r>
            <a:r>
              <a:rPr lang="en-US" dirty="0" smtClean="0"/>
              <a:t>armed with quantitative cost/benefit analysis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7903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 of content: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quantitative cost/benefit analysis </a:t>
            </a:r>
            <a:r>
              <a:rPr lang="en-US" dirty="0" smtClean="0"/>
              <a:t>model evaluating compute choices based on </a:t>
            </a:r>
            <a:r>
              <a:rPr lang="en-US" i="1" dirty="0" smtClean="0"/>
              <a:t>cost per solution</a:t>
            </a:r>
            <a:r>
              <a:rPr lang="en-US" dirty="0" smtClean="0"/>
              <a:t> for </a:t>
            </a:r>
            <a:r>
              <a:rPr lang="en-US" b="1" dirty="0" smtClean="0"/>
              <a:t>a single recurring analytic</a:t>
            </a:r>
            <a:r>
              <a:rPr lang="en-US" dirty="0" smtClean="0"/>
              <a:t>. </a:t>
            </a:r>
          </a:p>
          <a:p>
            <a:pPr lvl="1"/>
            <a:r>
              <a:rPr lang="en-US" i="1" dirty="0"/>
              <a:t>Model 1</a:t>
            </a:r>
            <a:r>
              <a:rPr lang="en-US" dirty="0"/>
              <a:t>: Comparison of platforms: “pay-as-you-go” vs “commodity” vs “tailored”</a:t>
            </a:r>
          </a:p>
          <a:p>
            <a:pPr lvl="1"/>
            <a:r>
              <a:rPr lang="en-US" i="1" dirty="0" smtClean="0"/>
              <a:t>Action</a:t>
            </a:r>
            <a:r>
              <a:rPr lang="en-US" dirty="0" smtClean="0"/>
              <a:t>: durability of heavy hitters should be investigated; migrate or optimize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Simplistic </a:t>
            </a:r>
            <a:r>
              <a:rPr lang="en-US" dirty="0"/>
              <a:t>quantitative cost/benefit analysis model evaluating </a:t>
            </a:r>
            <a:r>
              <a:rPr lang="en-US" dirty="0" smtClean="0"/>
              <a:t>compute choices based on </a:t>
            </a:r>
            <a:r>
              <a:rPr lang="en-US" i="1" dirty="0" smtClean="0"/>
              <a:t>total cost of ownership</a:t>
            </a:r>
            <a:r>
              <a:rPr lang="en-US" dirty="0" smtClean="0"/>
              <a:t> for </a:t>
            </a:r>
            <a:r>
              <a:rPr lang="en-US" b="1" dirty="0" smtClean="0"/>
              <a:t>an existing workload</a:t>
            </a:r>
            <a:r>
              <a:rPr lang="en-US" dirty="0" smtClean="0"/>
              <a:t>. </a:t>
            </a:r>
          </a:p>
          <a:p>
            <a:pPr lvl="1"/>
            <a:r>
              <a:rPr lang="en-US" i="1" dirty="0"/>
              <a:t>Model 2</a:t>
            </a:r>
            <a:r>
              <a:rPr lang="en-US" dirty="0"/>
              <a:t>: Multi-tenancy on existing infrastructure</a:t>
            </a:r>
          </a:p>
          <a:p>
            <a:pPr lvl="1"/>
            <a:r>
              <a:rPr lang="en-US" i="1" dirty="0" smtClean="0"/>
              <a:t>Action</a:t>
            </a:r>
            <a:r>
              <a:rPr lang="en-US" dirty="0" smtClean="0"/>
              <a:t>: determine whether to diversify architecture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Desired </a:t>
            </a:r>
            <a:r>
              <a:rPr lang="en-US" i="1" dirty="0"/>
              <a:t>outcome</a:t>
            </a:r>
            <a:r>
              <a:rPr lang="en-US" dirty="0"/>
              <a:t>: You are armed </a:t>
            </a:r>
            <a:r>
              <a:rPr lang="en-US" dirty="0" smtClean="0"/>
              <a:t>with quantitative </a:t>
            </a:r>
            <a:r>
              <a:rPr lang="en-US" dirty="0"/>
              <a:t>models for decision making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different initial conditions</a:t>
            </a:r>
            <a:br>
              <a:rPr lang="en-US" dirty="0" smtClean="0"/>
            </a:br>
            <a:r>
              <a:rPr lang="en-US" dirty="0" smtClean="0"/>
              <a:t>yield opposite outcome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2040747"/>
            <a:ext cx="4185623" cy="576262"/>
          </a:xfrm>
        </p:spPr>
        <p:txBody>
          <a:bodyPr/>
          <a:lstStyle/>
          <a:p>
            <a:r>
              <a:rPr lang="en-US" sz="1600" i="1" dirty="0"/>
              <a:t>capital cost per compute unit for architecture A: $</a:t>
            </a:r>
            <a:r>
              <a:rPr lang="en-US" sz="1600" i="1" dirty="0" smtClean="0"/>
              <a:t>20</a:t>
            </a:r>
            <a:endParaRPr lang="en-US" sz="1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19.6250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/>
              <a:t>Best analytic distribution, platform A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{40     </a:t>
            </a:r>
            <a:r>
              <a:rPr lang="en-US" dirty="0"/>
              <a:t>0    10     5     </a:t>
            </a:r>
            <a:r>
              <a:rPr lang="en-US" dirty="0" smtClean="0"/>
              <a:t>2}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best</a:t>
            </a:r>
            <a:r>
              <a:rPr lang="en-US" dirty="0"/>
              <a:t> analytic distribution, platform </a:t>
            </a:r>
            <a:r>
              <a:rPr lang="en-US" dirty="0" smtClean="0"/>
              <a:t>B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{0    </a:t>
            </a:r>
            <a:r>
              <a:rPr lang="en-US" dirty="0"/>
              <a:t>10     0     0     </a:t>
            </a:r>
            <a:r>
              <a:rPr lang="en-US" dirty="0" smtClean="0"/>
              <a:t>0}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383" y="2040747"/>
            <a:ext cx="4185618" cy="5762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capital cost per compute unit for architecture A: </a:t>
            </a:r>
            <a:r>
              <a:rPr lang="en-US" sz="1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$30</a:t>
            </a:r>
            <a:endParaRPr lang="en-US" sz="1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current_tts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31.4000</a:t>
            </a:r>
          </a:p>
          <a:p>
            <a:pPr marL="0" indent="0">
              <a:buNone/>
            </a:pPr>
            <a:r>
              <a:rPr lang="en-US" dirty="0" err="1"/>
              <a:t>tts_homogeneous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22.4286</a:t>
            </a:r>
          </a:p>
          <a:p>
            <a:pPr marL="0" indent="0">
              <a:buNone/>
            </a:pPr>
            <a:r>
              <a:rPr lang="en-US" dirty="0" err="1"/>
              <a:t>min_tts_heterogeneous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21.4000</a:t>
            </a:r>
          </a:p>
          <a:p>
            <a:pPr marL="0" indent="0">
              <a:buNone/>
            </a:pPr>
            <a:r>
              <a:rPr lang="en-US" dirty="0" smtClean="0"/>
              <a:t>Best </a:t>
            </a:r>
            <a:r>
              <a:rPr lang="en-US" dirty="0"/>
              <a:t>analytic distribution, platform </a:t>
            </a:r>
            <a:r>
              <a:rPr lang="en-US" dirty="0" smtClean="0"/>
              <a:t>A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{40     </a:t>
            </a:r>
            <a:r>
              <a:rPr lang="en-US" dirty="0"/>
              <a:t>0    10     5     </a:t>
            </a:r>
            <a:r>
              <a:rPr lang="en-US" dirty="0" smtClean="0"/>
              <a:t>2}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Best </a:t>
            </a:r>
            <a:r>
              <a:rPr lang="en-US" dirty="0"/>
              <a:t>analytic distribution, platform </a:t>
            </a:r>
            <a:r>
              <a:rPr lang="en-US" dirty="0" smtClean="0"/>
              <a:t>B 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{</a:t>
            </a:r>
            <a:r>
              <a:rPr lang="en-US" dirty="0" smtClean="0"/>
              <a:t>0    </a:t>
            </a:r>
            <a:r>
              <a:rPr lang="en-US" dirty="0"/>
              <a:t>10     0     0     </a:t>
            </a:r>
            <a:r>
              <a:rPr lang="en-US" dirty="0" smtClean="0"/>
              <a:t>0}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5668" y="4331368"/>
            <a:ext cx="1386038" cy="404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20</a:t>
            </a:fld>
            <a:endParaRPr lang="en-US" dirty="0">
              <a:solidFill>
                <a:srgbClr val="5FCBE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9676123" y="4074371"/>
            <a:ext cx="460877" cy="434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8092875" y="4074371"/>
            <a:ext cx="460877" cy="4345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7565126" y="4074371"/>
            <a:ext cx="460877" cy="4345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8620624" y="4074371"/>
            <a:ext cx="460877" cy="4345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9148373" y="4074371"/>
            <a:ext cx="460877" cy="43453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685783" y="4124980"/>
            <a:ext cx="602478" cy="506904"/>
            <a:chOff x="8930242" y="3474720"/>
            <a:chExt cx="1905000" cy="1188720"/>
          </a:xfrm>
        </p:grpSpPr>
        <p:pic>
          <p:nvPicPr>
            <p:cNvPr id="20" name="Picture 2" descr="https://www-imagestore.platform.cloud.nsa.ic.gov/2236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75"/>
            <a:stretch/>
          </p:blipFill>
          <p:spPr bwMode="auto">
            <a:xfrm>
              <a:off x="8930242" y="3474720"/>
              <a:ext cx="190500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9620788" y="3613369"/>
              <a:ext cx="948842" cy="793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B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10827384" y="3320303"/>
            <a:ext cx="460877" cy="434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51217" y="323161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9669094" y="3320303"/>
            <a:ext cx="460877" cy="4345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8085846" y="3320303"/>
            <a:ext cx="460877" cy="4345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7558097" y="3320303"/>
            <a:ext cx="460877" cy="4345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8613595" y="3320303"/>
            <a:ext cx="460877" cy="43453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9141344" y="3320303"/>
            <a:ext cx="460877" cy="43453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265275" y="399327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34" name="Left Brace 33"/>
          <p:cNvSpPr/>
          <p:nvPr/>
        </p:nvSpPr>
        <p:spPr>
          <a:xfrm>
            <a:off x="452387" y="4793379"/>
            <a:ext cx="252663" cy="1222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>
            <a:stCxn id="34" idx="1"/>
          </p:cNvCxnSpPr>
          <p:nvPr/>
        </p:nvCxnSpPr>
        <p:spPr>
          <a:xfrm rot="10800000" flipH="1">
            <a:off x="452386" y="4523874"/>
            <a:ext cx="252663" cy="880710"/>
          </a:xfrm>
          <a:prstGeom prst="curvedConnector4">
            <a:avLst>
              <a:gd name="adj1" fmla="val -90476"/>
              <a:gd name="adj2" fmla="val 10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4828247" y="4793379"/>
            <a:ext cx="252663" cy="1222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36" idx="1"/>
          </p:cNvCxnSpPr>
          <p:nvPr/>
        </p:nvCxnSpPr>
        <p:spPr>
          <a:xfrm rot="10800000" flipH="1">
            <a:off x="4828246" y="4523874"/>
            <a:ext cx="252663" cy="880710"/>
          </a:xfrm>
          <a:prstGeom prst="curvedConnector4">
            <a:avLst>
              <a:gd name="adj1" fmla="val -90476"/>
              <a:gd name="adj2" fmla="val 10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9638184" y="2668629"/>
            <a:ext cx="460877" cy="4345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8054936" y="2668629"/>
            <a:ext cx="460877" cy="4345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7527187" y="2668629"/>
            <a:ext cx="460877" cy="43453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8582685" y="2668629"/>
            <a:ext cx="460877" cy="4345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2700" r="7730"/>
          <a:stretch/>
        </p:blipFill>
        <p:spPr>
          <a:xfrm>
            <a:off x="9110434" y="2668629"/>
            <a:ext cx="460877" cy="4345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62604" y="3025864"/>
            <a:ext cx="6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661638" y="3876327"/>
            <a:ext cx="6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$100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088383" y="3754837"/>
            <a:ext cx="1129537" cy="275378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60" y="744747"/>
            <a:ext cx="9368581" cy="1320800"/>
          </a:xfrm>
        </p:spPr>
        <p:txBody>
          <a:bodyPr/>
          <a:lstStyle/>
          <a:p>
            <a:r>
              <a:rPr lang="en-US" dirty="0" smtClean="0"/>
              <a:t>Methodology applies to variety of situations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3" y="2160589"/>
            <a:ext cx="866879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 have a homogenous commodity IaaS and want to know whether to buy invest in a novel architecture</a:t>
            </a:r>
          </a:p>
          <a:p>
            <a:r>
              <a:rPr lang="en-US" dirty="0" smtClean="0"/>
              <a:t>I have tailored IaaS and want to know whether to invest in commodity IaaS</a:t>
            </a:r>
          </a:p>
          <a:p>
            <a:r>
              <a:rPr lang="en-US" dirty="0" smtClean="0"/>
              <a:t>I have both tailored and commodity IaaS and want to know what future distribution of funds maximizes throughput</a:t>
            </a:r>
          </a:p>
          <a:p>
            <a:r>
              <a:rPr lang="en-US" dirty="0" smtClean="0"/>
              <a:t>Any platform, any set of analytics</a:t>
            </a:r>
          </a:p>
          <a:p>
            <a:endParaRPr lang="en-US" dirty="0"/>
          </a:p>
          <a:p>
            <a:r>
              <a:rPr lang="en-US" dirty="0" smtClean="0"/>
              <a:t>Need capital cost, O&amp;M cost, and job runtimes per platform</a:t>
            </a:r>
          </a:p>
          <a:p>
            <a:r>
              <a:rPr lang="en-US" dirty="0" smtClean="0"/>
              <a:t>Need existing infrastructure, job list, and amount of money to be invested</a:t>
            </a:r>
          </a:p>
          <a:p>
            <a:r>
              <a:rPr lang="en-US" dirty="0" smtClean="0"/>
              <a:t>Output: which platform acquisition maximizes mission throughput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</a:rPr>
              <a:pPr/>
              <a:t>21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models discussion</a:t>
            </a:r>
            <a:br>
              <a:rPr lang="en-US" dirty="0" smtClean="0"/>
            </a:br>
            <a:r>
              <a:rPr lang="en-US" dirty="0" smtClean="0"/>
              <a:t>Start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7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production </a:t>
            </a:r>
            <a:br>
              <a:rPr lang="en-US" dirty="0" smtClean="0"/>
            </a:br>
            <a:r>
              <a:rPr lang="en-US" dirty="0" smtClean="0"/>
              <a:t>compute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“heavy hitters/resource hogs,” or does each analytic use the same amount of the compute platform?</a:t>
            </a:r>
          </a:p>
          <a:p>
            <a:r>
              <a:rPr lang="en-US" dirty="0" smtClean="0"/>
              <a:t>Are the “heavy hitters” durable? Over what time scale?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distribution of utilization per job is </a:t>
            </a:r>
            <a:r>
              <a:rPr lang="en-US" i="1" dirty="0" smtClean="0"/>
              <a:t>not</a:t>
            </a:r>
            <a:r>
              <a:rPr lang="en-US" dirty="0" smtClean="0"/>
              <a:t> uniform </a:t>
            </a:r>
            <a:r>
              <a:rPr lang="en-US" dirty="0" smtClean="0">
                <a:sym typeface="Wingdings" panose="05000000000000000000" pitchFamily="2" charset="2"/>
              </a:rPr>
              <a:t> exploit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Durable, large scale analytics should get more attention</a:t>
            </a:r>
          </a:p>
          <a:p>
            <a:pPr lvl="1"/>
            <a:r>
              <a:rPr lang="en-US" dirty="0" smtClean="0"/>
              <a:t>Optimize</a:t>
            </a:r>
          </a:p>
          <a:p>
            <a:pPr lvl="1"/>
            <a:r>
              <a:rPr lang="en-US" dirty="0" smtClean="0"/>
              <a:t>Move to tailored infrastructure</a:t>
            </a:r>
          </a:p>
          <a:p>
            <a:pPr lvl="1"/>
            <a:endParaRPr lang="en-US" dirty="0"/>
          </a:p>
          <a:p>
            <a:r>
              <a:rPr lang="en-US" dirty="0" smtClean="0"/>
              <a:t>Quantize the cost/benefit of moving from commodity IaaS to something else</a:t>
            </a:r>
          </a:p>
          <a:p>
            <a:pPr lvl="1"/>
            <a:r>
              <a:rPr lang="en-US" dirty="0"/>
              <a:t>Many analytics, compare </a:t>
            </a:r>
            <a:r>
              <a:rPr lang="en-US" dirty="0" err="1"/>
              <a:t>RoI</a:t>
            </a:r>
            <a:r>
              <a:rPr lang="en-US" dirty="0"/>
              <a:t> for a single investment period (</a:t>
            </a:r>
            <a:r>
              <a:rPr lang="en-US" dirty="0" err="1"/>
              <a:t>ie</a:t>
            </a:r>
            <a:r>
              <a:rPr lang="en-US" dirty="0"/>
              <a:t> fiscal year)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analytic, compare </a:t>
            </a:r>
            <a:r>
              <a:rPr lang="en-US" dirty="0" err="1"/>
              <a:t>RoI</a:t>
            </a:r>
            <a:r>
              <a:rPr lang="en-US" dirty="0"/>
              <a:t> for multiple platforms over lifespan (</a:t>
            </a:r>
            <a:r>
              <a:rPr lang="en-US" dirty="0" err="1"/>
              <a:t>ie</a:t>
            </a:r>
            <a:r>
              <a:rPr lang="en-US" dirty="0"/>
              <a:t> 5 years)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to remaining analytics when heavy hitter is migrated off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compute platform has hundreds of unique analytics run per day</a:t>
            </a:r>
          </a:p>
          <a:p>
            <a:r>
              <a:rPr lang="en-US" dirty="0" smtClean="0"/>
              <a:t>Suppose 1 of the analytics consumes 40% of the compute resources </a:t>
            </a:r>
          </a:p>
          <a:p>
            <a:r>
              <a:rPr lang="en-US" dirty="0" smtClean="0"/>
              <a:t>If that one analytic is moved off the platform, each of the remaining analytics can speed up by (1/(1-0.4)) = 1.67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63" y="3534000"/>
            <a:ext cx="4370839" cy="28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7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cost/benefit of </a:t>
            </a:r>
            <a:br>
              <a:rPr lang="en-US" dirty="0" smtClean="0"/>
            </a:br>
            <a:r>
              <a:rPr lang="en-US" dirty="0" smtClean="0"/>
              <a:t>architecture choices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2160589"/>
            <a:ext cx="9313689" cy="3880773"/>
          </a:xfrm>
        </p:spPr>
        <p:txBody>
          <a:bodyPr/>
          <a:lstStyle/>
          <a:p>
            <a:r>
              <a:rPr lang="en-US" dirty="0" smtClean="0"/>
              <a:t>collect </a:t>
            </a:r>
            <a:r>
              <a:rPr lang="en-US" b="1" dirty="0"/>
              <a:t>measurements</a:t>
            </a:r>
            <a:r>
              <a:rPr lang="en-US" dirty="0"/>
              <a:t> from current platforms (time-to-solution for every analytic) over some time </a:t>
            </a:r>
            <a:r>
              <a:rPr lang="en-US" dirty="0" smtClean="0"/>
              <a:t>period</a:t>
            </a:r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project </a:t>
            </a:r>
            <a:r>
              <a:rPr lang="en-US" dirty="0" smtClean="0"/>
              <a:t>impact on time-to-solution </a:t>
            </a:r>
            <a:r>
              <a:rPr lang="en-US" dirty="0"/>
              <a:t>of augmenting existing </a:t>
            </a:r>
            <a:r>
              <a:rPr lang="en-US" dirty="0" smtClean="0"/>
              <a:t>architecture with tailored solution</a:t>
            </a:r>
            <a:endParaRPr lang="en-US" dirty="0"/>
          </a:p>
          <a:p>
            <a:r>
              <a:rPr lang="en-US" dirty="0" smtClean="0"/>
              <a:t>don’t </a:t>
            </a:r>
            <a:r>
              <a:rPr lang="en-US" dirty="0"/>
              <a:t>need to re-write every analytic; </a:t>
            </a:r>
            <a:r>
              <a:rPr lang="en-US" dirty="0" smtClean="0"/>
              <a:t>assume improvement </a:t>
            </a:r>
            <a:r>
              <a:rPr lang="en-US" dirty="0"/>
              <a:t>the heaviest analytic by </a:t>
            </a:r>
            <a:r>
              <a:rPr lang="en-US" dirty="0" smtClean="0"/>
              <a:t>some speedup </a:t>
            </a:r>
            <a:r>
              <a:rPr lang="en-US" dirty="0"/>
              <a:t>factor &gt;&gt;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Need to know </a:t>
            </a:r>
            <a:r>
              <a:rPr lang="en-US" dirty="0"/>
              <a:t>cost per rack of compute, both capital and </a:t>
            </a:r>
            <a:r>
              <a:rPr lang="en-US" dirty="0" smtClean="0"/>
              <a:t>O&amp;M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Criticisms of numerical models</a:t>
            </a:r>
          </a:p>
          <a:p>
            <a:r>
              <a:rPr lang="en-US" dirty="0"/>
              <a:t>Criticisms </a:t>
            </a:r>
            <a:r>
              <a:rPr lang="en-US" dirty="0" smtClean="0"/>
              <a:t>of single analytic model</a:t>
            </a:r>
          </a:p>
          <a:p>
            <a:r>
              <a:rPr lang="en-US" dirty="0"/>
              <a:t>Criticisms </a:t>
            </a:r>
            <a:r>
              <a:rPr lang="en-US" dirty="0" smtClean="0"/>
              <a:t>of multi-tenant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9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 of numerical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8268"/>
            <a:ext cx="9029374" cy="4823210"/>
          </a:xfrm>
        </p:spPr>
        <p:txBody>
          <a:bodyPr>
            <a:normAutofit/>
          </a:bodyPr>
          <a:lstStyle/>
          <a:p>
            <a:r>
              <a:rPr lang="en-US" dirty="0" smtClean="0"/>
              <a:t>Some analytics aren’t feasible due to scale of data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[For example, a data set so large it doesn’t fit in RAM of an HPC]</a:t>
            </a:r>
          </a:p>
          <a:p>
            <a:pPr lvl="1"/>
            <a:r>
              <a:rPr lang="en-US" dirty="0" smtClean="0"/>
              <a:t>In that case, the data could be partially loaded, then iterated. The time-to-solution would be large but quantifiable</a:t>
            </a:r>
          </a:p>
          <a:p>
            <a:endParaRPr lang="en-US" dirty="0" smtClean="0"/>
          </a:p>
          <a:p>
            <a:r>
              <a:rPr lang="en-US" dirty="0" smtClean="0"/>
              <a:t>Jobs vary due to input data, configuration parameters</a:t>
            </a:r>
          </a:p>
          <a:p>
            <a:pPr lvl="1"/>
            <a:r>
              <a:rPr lang="en-US" dirty="0" smtClean="0"/>
              <a:t>Correct. Either assume ensemble averaging over large number of jobs, or account for the distribution of runtimes.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57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assumptions that could be added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software application evolves</a:t>
            </a:r>
          </a:p>
          <a:p>
            <a:r>
              <a:rPr lang="en-US" dirty="0" smtClean="0"/>
              <a:t>Assume rate of software application evolution is proportional to the size of the workforce</a:t>
            </a:r>
          </a:p>
          <a:p>
            <a:r>
              <a:rPr lang="en-US" dirty="0" smtClean="0"/>
              <a:t>Assume system administrator positions can be exchanged for software developer positions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Given some number of positions and some budget, how to maximize throughput?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0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39750" cy="1320800"/>
          </a:xfrm>
        </p:spPr>
        <p:txBody>
          <a:bodyPr>
            <a:normAutofit fontScale="90000"/>
          </a:bodyPr>
          <a:lstStyle/>
          <a:p>
            <a:r>
              <a:rPr lang="en-US" sz="2200" i="1" dirty="0" smtClean="0"/>
              <a:t>[Model 1] </a:t>
            </a:r>
            <a:r>
              <a:rPr lang="en-US" dirty="0" smtClean="0"/>
              <a:t>Comparison of platforms, single analytic: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pay-as-you-go” vs </a:t>
            </a:r>
            <a:r>
              <a:rPr lang="en-US" dirty="0" smtClean="0"/>
              <a:t>“commodity” </a:t>
            </a:r>
            <a:r>
              <a:rPr lang="en-US" dirty="0"/>
              <a:t>vs “tailored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AWS</a:t>
            </a:r>
            <a:r>
              <a:rPr lang="en-US" dirty="0" smtClean="0"/>
              <a:t>: </a:t>
            </a:r>
            <a:r>
              <a:rPr lang="en-US" dirty="0"/>
              <a:t>assume zero capital cost and zero operations and maintenance cost. </a:t>
            </a:r>
            <a:r>
              <a:rPr lang="en-US" dirty="0" smtClean="0"/>
              <a:t>Fiscal </a:t>
            </a:r>
            <a:r>
              <a:rPr lang="en-US" dirty="0"/>
              <a:t>cost is in number of hours used; </a:t>
            </a:r>
            <a:r>
              <a:rPr lang="en-US" dirty="0" smtClean="0"/>
              <a:t>I </a:t>
            </a:r>
            <a:r>
              <a:rPr lang="en-US" dirty="0"/>
              <a:t>assume a rate of $100/hour. </a:t>
            </a:r>
            <a:r>
              <a:rPr lang="en-US" dirty="0" smtClean="0"/>
              <a:t>Time-to-market </a:t>
            </a:r>
            <a:r>
              <a:rPr lang="en-US" dirty="0"/>
              <a:t>is the </a:t>
            </a:r>
            <a:r>
              <a:rPr lang="en-US" dirty="0" smtClean="0"/>
              <a:t>advantage; assume </a:t>
            </a:r>
            <a:r>
              <a:rPr lang="en-US" dirty="0"/>
              <a:t>1 day for acquisition and creating the analytic. </a:t>
            </a:r>
            <a:r>
              <a:rPr lang="en-US" dirty="0" smtClean="0"/>
              <a:t>Time-to-solution </a:t>
            </a:r>
            <a:r>
              <a:rPr lang="en-US" dirty="0"/>
              <a:t>is assumed to be 100 </a:t>
            </a:r>
            <a:r>
              <a:rPr lang="en-US" dirty="0" smtClean="0"/>
              <a:t>minutes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self-hosted </a:t>
            </a:r>
            <a:r>
              <a:rPr lang="en-US" b="1" dirty="0"/>
              <a:t>commodity</a:t>
            </a:r>
            <a:r>
              <a:rPr lang="en-US" dirty="0"/>
              <a:t> </a:t>
            </a:r>
            <a:r>
              <a:rPr lang="en-US" dirty="0" smtClean="0"/>
              <a:t>platform: capital </a:t>
            </a:r>
            <a:r>
              <a:rPr lang="en-US" dirty="0"/>
              <a:t>cost is $100,000 (one-time investment), and the operations and maintenance is $10,000 per year (an on-going cost). </a:t>
            </a:r>
            <a:r>
              <a:rPr lang="en-US" dirty="0" smtClean="0"/>
              <a:t>Time-to-market is 5 days; time-to-solution </a:t>
            </a:r>
            <a:r>
              <a:rPr lang="en-US" dirty="0"/>
              <a:t>is </a:t>
            </a:r>
            <a:r>
              <a:rPr lang="en-US" dirty="0" smtClean="0"/>
              <a:t>60 </a:t>
            </a:r>
            <a:r>
              <a:rPr lang="en-US" dirty="0"/>
              <a:t>minutes.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tailored </a:t>
            </a:r>
            <a:r>
              <a:rPr lang="en-US" b="1" dirty="0"/>
              <a:t>architecture</a:t>
            </a:r>
            <a:r>
              <a:rPr lang="en-US" dirty="0"/>
              <a:t> is </a:t>
            </a:r>
            <a:r>
              <a:rPr lang="en-US" dirty="0" smtClean="0"/>
              <a:t>costly </a:t>
            </a:r>
            <a:r>
              <a:rPr lang="en-US" dirty="0"/>
              <a:t>— $1,000,000 for capital, and $100,000 per year for O&amp;M. </a:t>
            </a:r>
            <a:r>
              <a:rPr lang="en-US" dirty="0" smtClean="0"/>
              <a:t>Advantage </a:t>
            </a:r>
            <a:r>
              <a:rPr lang="en-US" dirty="0"/>
              <a:t>is a tiny time-to-solution, 1 minute, but the time-to-market is 1 year. </a:t>
            </a:r>
            <a:r>
              <a:rPr lang="en-US" dirty="0" smtClean="0"/>
              <a:t>Time-to-market </a:t>
            </a:r>
            <a:r>
              <a:rPr lang="en-US" dirty="0"/>
              <a:t>includes NRE and acquisition.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Unquantized</a:t>
            </a:r>
            <a:r>
              <a:rPr lang="en-US" dirty="0" smtClean="0"/>
              <a:t> aspects not captured in numerical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Unanticipated use cases for platforms</a:t>
            </a:r>
          </a:p>
          <a:p>
            <a:r>
              <a:rPr lang="en-US" dirty="0" smtClean="0"/>
              <a:t>Novel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7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Model 1: single analytic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2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Modifications to single analytic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assume time=0 is the starting point for all systems, a more realistic portfolio has different start times for different platforms. </a:t>
            </a:r>
          </a:p>
          <a:p>
            <a:endParaRPr lang="en-US" dirty="0"/>
          </a:p>
          <a:p>
            <a:r>
              <a:rPr lang="en-US" dirty="0" smtClean="0"/>
              <a:t>Rather that forcing to a single platform, what’s the benefit of augmenting platform A with surge capacity on </a:t>
            </a:r>
            <a:r>
              <a:rPr lang="en-US" dirty="0" err="1" smtClean="0"/>
              <a:t>plaform</a:t>
            </a:r>
            <a:r>
              <a:rPr lang="en-US" dirty="0" smtClean="0"/>
              <a:t> B?</a:t>
            </a:r>
          </a:p>
          <a:p>
            <a:endParaRPr lang="en-US" dirty="0"/>
          </a:p>
          <a:p>
            <a:r>
              <a:rPr lang="en-US" dirty="0" smtClean="0"/>
              <a:t>A single platform typically runs a multiple analytics. </a:t>
            </a:r>
          </a:p>
          <a:p>
            <a:endParaRPr lang="en-US" dirty="0"/>
          </a:p>
          <a:p>
            <a:r>
              <a:rPr lang="en-US" dirty="0" smtClean="0"/>
              <a:t>A lifespan of 5 years neglects the typical hardware refresh at year 2 or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04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the assumptions: </a:t>
            </a:r>
            <a:br>
              <a:rPr lang="en-US" dirty="0" smtClean="0"/>
            </a:br>
            <a:r>
              <a:rPr lang="en-US" dirty="0" smtClean="0"/>
              <a:t>space-time trade-off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3766" y="2034731"/>
                <a:ext cx="8596668" cy="82718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𝑐𝑜𝑚𝑝𝑢𝑡𝑒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𝑡𝑖𝑚𝑒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𝑢𝑛𝑖𝑡𝑠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66" y="2034731"/>
                <a:ext cx="8596668" cy="82718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3097" y="3247652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8202" y="3689687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1828" y="3689687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5454" y="3700915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5454" y="3247652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1828" y="3252464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1856701" y="4019655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2403733" y="4018054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2902643" y="4006822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51" y="4111658"/>
            <a:ext cx="1676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Compute platform A: 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0432" y="5643889"/>
            <a:ext cx="8596668" cy="691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Space-time trade-off of real applications is not linear; see Amdahl’s law</a:t>
            </a:r>
          </a:p>
          <a:p>
            <a:r>
              <a:rPr lang="en-US" dirty="0" smtClean="0"/>
              <a:t>Scaling depends on how much data is exchanged; synchronous communication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53393" y="3554006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58498" y="399604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82124" y="399604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6059" y="3113575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62433" y="3121203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82124" y="355881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3846997" y="4326009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4394029" y="4324408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14958" y="3895333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20063" y="433736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14958" y="3444127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14958" y="2550922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14958" y="2097659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14958" y="3006904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5308562" y="4667336"/>
            <a:ext cx="174092" cy="361300"/>
          </a:xfrm>
          <a:prstGeom prst="leftBrac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34171" y="4513888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Configuration 1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026" y="4831638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Configuration 2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75887" y="504465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Configuration 3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15101" y="1681546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20206" y="212358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43832" y="212358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43832" y="168635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6200000">
            <a:off x="7708705" y="2453549"/>
            <a:ext cx="174092" cy="361300"/>
          </a:xfrm>
          <a:prstGeom prst="leftBrac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16200000">
            <a:off x="8255737" y="2451948"/>
            <a:ext cx="174092" cy="361300"/>
          </a:xfrm>
          <a:prstGeom prst="leftBrac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90868" y="2556385"/>
            <a:ext cx="1676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Compute platform B: 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2980" y="1804461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118085" y="2246496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15962" y="1395878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115962" y="958655"/>
            <a:ext cx="361300" cy="2992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>
          <a:xfrm rot="16200000">
            <a:off x="9206584" y="2576464"/>
            <a:ext cx="174092" cy="361300"/>
          </a:xfrm>
          <a:prstGeom prst="leftBrac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86175" y="29477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Configuration 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25617" y="2965748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Configuration 2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the assumptions: </a:t>
            </a:r>
            <a:br>
              <a:rPr lang="en-US" dirty="0" smtClean="0"/>
            </a:br>
            <a:r>
              <a:rPr lang="en-US" dirty="0" smtClean="0"/>
              <a:t>space-time trade-off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job has a scaling curve</a:t>
            </a:r>
          </a:p>
          <a:p>
            <a:r>
              <a:rPr lang="en-US" dirty="0" smtClean="0"/>
              <a:t>A scheduler searches for the layout of jobs on N compute resources which minimizes time-to-solution</a:t>
            </a:r>
          </a:p>
          <a:p>
            <a:r>
              <a:rPr lang="en-US" dirty="0" smtClean="0"/>
              <a:t>Scheduler output would yields the time-to-solution per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68795" cy="1320800"/>
          </a:xfrm>
        </p:spPr>
        <p:txBody>
          <a:bodyPr/>
          <a:lstStyle/>
          <a:p>
            <a:r>
              <a:rPr lang="en-US" dirty="0" smtClean="0"/>
              <a:t>Consequence of choosing sub-optimally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664"/>
            <a:ext cx="11087402" cy="4318698"/>
          </a:xfrm>
        </p:spPr>
        <p:txBody>
          <a:bodyPr>
            <a:normAutofit/>
          </a:bodyPr>
          <a:lstStyle/>
          <a:p>
            <a:r>
              <a:rPr lang="en-US" dirty="0" smtClean="0"/>
              <a:t>In the 0 to 1 month window, optimal choice is </a:t>
            </a:r>
            <a:r>
              <a:rPr lang="en-US" i="1" dirty="0" smtClean="0"/>
              <a:t>pay-by-the-hour</a:t>
            </a:r>
            <a:r>
              <a:rPr lang="en-US" dirty="0" smtClean="0"/>
              <a:t>: $74k for 444 solutions</a:t>
            </a:r>
          </a:p>
          <a:p>
            <a:pPr lvl="1"/>
            <a:r>
              <a:rPr lang="en-US" dirty="0" smtClean="0"/>
              <a:t>If you go with </a:t>
            </a:r>
            <a:r>
              <a:rPr lang="en-US" i="1" dirty="0" smtClean="0"/>
              <a:t>commodity</a:t>
            </a:r>
            <a:r>
              <a:rPr lang="en-US" dirty="0" smtClean="0"/>
              <a:t> or </a:t>
            </a:r>
            <a:r>
              <a:rPr lang="en-US" i="1" dirty="0" smtClean="0"/>
              <a:t>tailored IaaS</a:t>
            </a:r>
            <a:r>
              <a:rPr lang="en-US" dirty="0" smtClean="0"/>
              <a:t>, then you are paying money ($100k and $1,000k, respectively) and not getting many results (618 and 0, respectively)</a:t>
            </a:r>
          </a:p>
          <a:p>
            <a:pPr lvl="1"/>
            <a:endParaRPr lang="en-US" dirty="0"/>
          </a:p>
          <a:p>
            <a:r>
              <a:rPr lang="en-US" dirty="0" smtClean="0"/>
              <a:t>In the 1 month to 1 year window, optimal choice is </a:t>
            </a:r>
            <a:r>
              <a:rPr lang="en-US" i="1" dirty="0" smtClean="0"/>
              <a:t>commodity IaaS</a:t>
            </a:r>
            <a:r>
              <a:rPr lang="en-US" dirty="0" smtClean="0"/>
              <a:t>: $111.9k for 10,290 solution</a:t>
            </a:r>
            <a:endParaRPr lang="en-US" i="1" dirty="0" smtClean="0"/>
          </a:p>
          <a:p>
            <a:pPr lvl="1"/>
            <a:r>
              <a:rPr lang="en-US" dirty="0" smtClean="0"/>
              <a:t>If you go with </a:t>
            </a:r>
            <a:r>
              <a:rPr lang="en-US" i="1" dirty="0" smtClean="0"/>
              <a:t>pay-by-the-hour</a:t>
            </a:r>
            <a:r>
              <a:rPr lang="en-US" dirty="0" smtClean="0"/>
              <a:t>, then you are paying more money ($1,051k) and getting less mission throughput (9520 solutions)</a:t>
            </a:r>
          </a:p>
          <a:p>
            <a:pPr lvl="1"/>
            <a:r>
              <a:rPr lang="en-US" dirty="0" smtClean="0"/>
              <a:t>If you go with </a:t>
            </a:r>
            <a:r>
              <a:rPr lang="en-US" i="1" dirty="0" smtClean="0"/>
              <a:t>tailored IaaS</a:t>
            </a:r>
            <a:r>
              <a:rPr lang="en-US" dirty="0" smtClean="0"/>
              <a:t>, then </a:t>
            </a:r>
            <a:r>
              <a:rPr lang="en-US" dirty="0"/>
              <a:t>you are paying </a:t>
            </a:r>
            <a:r>
              <a:rPr lang="en-US" dirty="0" smtClean="0"/>
              <a:t>money ($1,020k) </a:t>
            </a:r>
            <a:r>
              <a:rPr lang="en-US" dirty="0"/>
              <a:t>and not getting </a:t>
            </a:r>
            <a:r>
              <a:rPr lang="en-US" dirty="0" smtClean="0"/>
              <a:t>results (94,610 solutions)</a:t>
            </a:r>
          </a:p>
          <a:p>
            <a:pPr lvl="1"/>
            <a:endParaRPr lang="en-US" dirty="0"/>
          </a:p>
          <a:p>
            <a:r>
              <a:rPr lang="en-US" dirty="0" smtClean="0"/>
              <a:t>In the 1 year to End-of-Life window, optimal choice is </a:t>
            </a:r>
            <a:r>
              <a:rPr lang="en-US" i="1" dirty="0" smtClean="0"/>
              <a:t>tailored IaaS</a:t>
            </a:r>
            <a:r>
              <a:rPr lang="en-US" dirty="0" smtClean="0"/>
              <a:t>: $1,400k for 1,892,000 solutions</a:t>
            </a:r>
            <a:endParaRPr lang="en-US" i="1" dirty="0" smtClean="0"/>
          </a:p>
          <a:p>
            <a:pPr lvl="1"/>
            <a:r>
              <a:rPr lang="en-US" dirty="0" smtClean="0"/>
              <a:t>If you go with </a:t>
            </a:r>
            <a:r>
              <a:rPr lang="en-US" i="1" dirty="0" smtClean="0"/>
              <a:t>pay-by-the-hour</a:t>
            </a:r>
            <a:r>
              <a:rPr lang="en-US" dirty="0" smtClean="0"/>
              <a:t> or </a:t>
            </a:r>
            <a:r>
              <a:rPr lang="en-US" i="1" dirty="0" smtClean="0"/>
              <a:t>commodity IaaS</a:t>
            </a:r>
            <a:r>
              <a:rPr lang="en-US" dirty="0" smtClean="0"/>
              <a:t>, then you are paying more money and getting less mission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68795" cy="1320800"/>
          </a:xfrm>
        </p:spPr>
        <p:txBody>
          <a:bodyPr/>
          <a:lstStyle/>
          <a:p>
            <a:r>
              <a:rPr lang="en-US" dirty="0" smtClean="0"/>
              <a:t>Consequence of choosing sub-optimally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428416"/>
              </p:ext>
            </p:extLst>
          </p:nvPr>
        </p:nvGraphicFramePr>
        <p:xfrm>
          <a:off x="937745" y="1775578"/>
          <a:ext cx="65410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12"/>
                <a:gridCol w="1953928"/>
                <a:gridCol w="1655545"/>
                <a:gridCol w="1790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Pay-by-the-hour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$74,400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Commodity</a:t>
                      </a:r>
                      <a:r>
                        <a:rPr lang="en-US" baseline="0" dirty="0" smtClean="0"/>
                        <a:t> IaaS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$100,700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Tailored IaaS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$1,000,000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438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Pay-by-the-hour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$1,051,000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9520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Commodity</a:t>
                      </a:r>
                      <a:r>
                        <a:rPr lang="en-US" baseline="0" dirty="0" smtClean="0"/>
                        <a:t> IaaS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$111,900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10,290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Tailored IaaS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$1,020,000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94,610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1825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(5 years)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Pay-by-the-hour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$4,380,000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148,300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Commodity</a:t>
                      </a:r>
                      <a:r>
                        <a:rPr lang="en-US" baseline="0" dirty="0" smtClean="0"/>
                        <a:t> IaaS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$149,900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43,200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Tailored IaaS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$1,400,000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1,892,000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25421" y="3008319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Best bang-for-your-buck</a:t>
            </a:r>
            <a:endParaRPr lang="en-US" sz="1400" dirty="0"/>
          </a:p>
        </p:txBody>
      </p:sp>
      <p:cxnSp>
        <p:nvCxnSpPr>
          <p:cNvPr id="11" name="Curved Connector 10"/>
          <p:cNvCxnSpPr>
            <a:stCxn id="9" idx="1"/>
          </p:cNvCxnSpPr>
          <p:nvPr/>
        </p:nvCxnSpPr>
        <p:spPr>
          <a:xfrm rot="10800000">
            <a:off x="7478829" y="2335964"/>
            <a:ext cx="946592" cy="826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1"/>
          </p:cNvCxnSpPr>
          <p:nvPr/>
        </p:nvCxnSpPr>
        <p:spPr>
          <a:xfrm rot="10800000" flipV="1">
            <a:off x="7478829" y="3162208"/>
            <a:ext cx="946593" cy="666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 flipH="1">
            <a:off x="7478829" y="3162208"/>
            <a:ext cx="946592" cy="217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9241" y="4924294"/>
            <a:ext cx="199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smtClean="0"/>
              <a:t>Tailored IaaS yields 12x more solutions and costs 3x less </a:t>
            </a:r>
          </a:p>
          <a:p>
            <a:r>
              <a:rPr lang="en-US" sz="1400" dirty="0" smtClean="0"/>
              <a:t>than C2S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09275" y="3508075"/>
            <a:ext cx="199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smtClean="0"/>
              <a:t>Commodity IaaS yields similar solution count for 10x less cost</a:t>
            </a:r>
          </a:p>
          <a:p>
            <a:r>
              <a:rPr lang="en-US" sz="1400" dirty="0" smtClean="0"/>
              <a:t>than C2S</a:t>
            </a:r>
          </a:p>
        </p:txBody>
      </p:sp>
    </p:spTree>
    <p:extLst>
      <p:ext uri="{BB962C8B-B14F-4D97-AF65-F5344CB8AC3E}">
        <p14:creationId xmlns:p14="http://schemas.microsoft.com/office/powerpoint/2010/main" val="42311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model 2: multi-tenancy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4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Modifications to multi-tenancy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switching cost</a:t>
            </a:r>
          </a:p>
          <a:p>
            <a:endParaRPr lang="en-US" dirty="0"/>
          </a:p>
          <a:p>
            <a:r>
              <a:rPr lang="en-US" dirty="0" smtClean="0"/>
              <a:t>Include a switching time – might not be able to use platform B on day 1.</a:t>
            </a:r>
          </a:p>
          <a:p>
            <a:endParaRPr lang="en-US" dirty="0"/>
          </a:p>
          <a:p>
            <a:r>
              <a:rPr lang="en-US" dirty="0" smtClean="0"/>
              <a:t>Rather than “existing A + new A” or “existing A plus new B”, enable exploration of “existing A + some more new A + some new 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08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 of the multi-tenant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8268"/>
            <a:ext cx="9029374" cy="4823210"/>
          </a:xfrm>
        </p:spPr>
        <p:txBody>
          <a:bodyPr>
            <a:normAutofit/>
          </a:bodyPr>
          <a:lstStyle/>
          <a:p>
            <a:r>
              <a:rPr lang="en-US" dirty="0" smtClean="0"/>
              <a:t>For the multi-tenant, single fiscal period model, comparing analytics written by novices to optimized analytics written by experts is not fair</a:t>
            </a:r>
          </a:p>
          <a:p>
            <a:pPr lvl="1"/>
            <a:r>
              <a:rPr lang="en-US" dirty="0" smtClean="0"/>
              <a:t>The point is to find which analytics should be optimized or moved to a tailored architecture</a:t>
            </a:r>
          </a:p>
          <a:p>
            <a:endParaRPr lang="en-US" dirty="0"/>
          </a:p>
          <a:p>
            <a:r>
              <a:rPr lang="en-US" dirty="0"/>
              <a:t>For the multi-tenant, single fiscal period model</a:t>
            </a:r>
            <a:r>
              <a:rPr lang="en-US" dirty="0" smtClean="0"/>
              <a:t>, the workload doesn’t account for unknown analytics</a:t>
            </a:r>
          </a:p>
          <a:p>
            <a:pPr lvl="1"/>
            <a:r>
              <a:rPr lang="en-US" dirty="0" smtClean="0"/>
              <a:t>I don’t include </a:t>
            </a:r>
            <a:r>
              <a:rPr lang="en-US" dirty="0" err="1" smtClean="0"/>
              <a:t>unquantized</a:t>
            </a:r>
            <a:r>
              <a:rPr lang="en-US" dirty="0" smtClean="0"/>
              <a:t> aspects in this numerical model</a:t>
            </a:r>
          </a:p>
          <a:p>
            <a:endParaRPr lang="en-US" dirty="0"/>
          </a:p>
          <a:p>
            <a:r>
              <a:rPr lang="en-US" dirty="0"/>
              <a:t>For the multi-tenant, single fiscal period model</a:t>
            </a:r>
            <a:r>
              <a:rPr lang="en-US" dirty="0" smtClean="0"/>
              <a:t>, the workload doesn’t reflect possible changes in distribution of analytics</a:t>
            </a:r>
          </a:p>
          <a:p>
            <a:pPr lvl="1"/>
            <a:r>
              <a:rPr lang="en-US" dirty="0" smtClean="0"/>
              <a:t>Correct. If you can provide a projection of the change, that can be used as an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of ownership</a:t>
            </a:r>
            <a:endParaRPr lang="en-US" dirty="0"/>
          </a:p>
        </p:txBody>
      </p:sp>
      <p:pic>
        <p:nvPicPr>
          <p:cNvPr id="1026" name="Picture 2" descr="https://www-imagestore.platform.cloud.nsa.ic.gov/233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6" y="2057058"/>
            <a:ext cx="3690861" cy="27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851132" y="3262302"/>
            <a:ext cx="4610502" cy="253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Observations: </a:t>
            </a:r>
          </a:p>
          <a:p>
            <a:r>
              <a:rPr lang="en-US" dirty="0" smtClean="0"/>
              <a:t>No capital investment means initial cost is lowest</a:t>
            </a:r>
          </a:p>
          <a:p>
            <a:r>
              <a:rPr lang="en-US" dirty="0" smtClean="0"/>
              <a:t>Tailored architecture costs more than commodity</a:t>
            </a:r>
          </a:p>
          <a:p>
            <a:r>
              <a:rPr lang="en-US" dirty="0" smtClean="0"/>
              <a:t>Paying </a:t>
            </a:r>
            <a:r>
              <a:rPr lang="en-US" dirty="0"/>
              <a:t>by the hour gets expensive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8290" y="2346906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(Assume a single analytic)</a:t>
            </a:r>
            <a:endParaRPr lang="en-US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35134" y="5274448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(Lower is better)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24703" y="2415345"/>
            <a:ext cx="161849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Cloud platform, </a:t>
            </a:r>
            <a:r>
              <a:rPr lang="en-US" sz="700" dirty="0" err="1" smtClean="0"/>
              <a:t>ie</a:t>
            </a:r>
            <a:r>
              <a:rPr lang="en-US" sz="700" dirty="0" smtClean="0"/>
              <a:t> AWS or GCE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47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the assumptions: </a:t>
            </a:r>
            <a:br>
              <a:rPr lang="en-US" dirty="0" smtClean="0"/>
            </a:br>
            <a:r>
              <a:rPr lang="en-US" dirty="0" smtClean="0"/>
              <a:t>known tasks; known amount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is needed for the fiscal period being modeled</a:t>
            </a:r>
          </a:p>
          <a:p>
            <a:r>
              <a:rPr lang="en-US" dirty="0" smtClean="0"/>
              <a:t>We have data for what was done in the previous period</a:t>
            </a:r>
          </a:p>
          <a:p>
            <a:r>
              <a:rPr lang="en-US" dirty="0" smtClean="0"/>
              <a:t>Extrapolate historical data using a scaling factor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-imagestore.platform.cloud.nsa.ic.gov/233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6" y="2057058"/>
            <a:ext cx="3690861" cy="27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9132" y="1930400"/>
            <a:ext cx="3686475" cy="33538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of ownership</a:t>
            </a:r>
            <a:endParaRPr lang="en-US" dirty="0"/>
          </a:p>
        </p:txBody>
      </p:sp>
      <p:pic>
        <p:nvPicPr>
          <p:cNvPr id="1028" name="Picture 4" descr="https://www-imagestore.platform.cloud.nsa.ic.gov/233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77" y="2082466"/>
            <a:ext cx="5853708" cy="34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4660" y="3510300"/>
            <a:ext cx="2873829" cy="10205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14660" y="2338939"/>
            <a:ext cx="3784085" cy="11586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4660" y="4556243"/>
            <a:ext cx="3784085" cy="6389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9390" y="5661047"/>
            <a:ext cx="734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current parameters, pay-by-the-hour is not as cost effective;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you do get access to compute faster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7716" y="2477780"/>
            <a:ext cx="161849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Cloud platform, </a:t>
            </a:r>
            <a:r>
              <a:rPr lang="en-US" sz="700" dirty="0" err="1" smtClean="0"/>
              <a:t>ie</a:t>
            </a:r>
            <a:r>
              <a:rPr lang="en-US" sz="700" dirty="0" smtClean="0"/>
              <a:t> AWS or GCE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6277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Time-to-market and time-to-solution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145" y="2270976"/>
            <a:ext cx="4455747" cy="1061986"/>
          </a:xfrm>
        </p:spPr>
        <p:txBody>
          <a:bodyPr/>
          <a:lstStyle/>
          <a:p>
            <a:r>
              <a:rPr lang="en-US" dirty="0" smtClean="0"/>
              <a:t>The tailored architecture provides more solutions over lifespan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2" descr="https://www-imagestore.platform.cloud.nsa.ic.gov/234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4" y="1745360"/>
            <a:ext cx="4204805" cy="315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85469" y="4083880"/>
            <a:ext cx="105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(due to </a:t>
            </a:r>
          </a:p>
          <a:p>
            <a:r>
              <a:rPr lang="en-US" sz="1200" dirty="0" smtClean="0"/>
              <a:t>Moore’s law)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816549" y="4314713"/>
            <a:ext cx="568920" cy="44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9113" y="4695775"/>
            <a:ext cx="2584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availability: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External cloud: 99.9%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Self-hosted cloud: 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Tailored architecture: 90%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8531" y="3640975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(Higher is better)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62803" y="2145548"/>
            <a:ext cx="161849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Cloud platform, </a:t>
            </a:r>
            <a:r>
              <a:rPr lang="en-US" sz="700" dirty="0" err="1" smtClean="0"/>
              <a:t>ie</a:t>
            </a:r>
            <a:r>
              <a:rPr lang="en-US" sz="700" dirty="0" smtClean="0"/>
              <a:t> AWS or GCE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9471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www-imagestore.platform.cloud.nsa.ic.gov/234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4" y="1745360"/>
            <a:ext cx="4204805" cy="315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Time-to-market and time-to-solution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543" y="1791182"/>
            <a:ext cx="3686475" cy="33538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285" y="4260024"/>
            <a:ext cx="3123521" cy="2804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390" y="5661047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current parameters, ratio of time spent in NRE and acquisition to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time-to-solution significantly impacts throughput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www-imagestore.platform.cloud.nsa.ic.gov/23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06" y="2144683"/>
            <a:ext cx="5547293" cy="34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701285" y="2396691"/>
            <a:ext cx="3793710" cy="18633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285" y="4556242"/>
            <a:ext cx="3784085" cy="6389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8026" y="3152854"/>
            <a:ext cx="105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(due to </a:t>
            </a:r>
          </a:p>
          <a:p>
            <a:r>
              <a:rPr lang="en-US" sz="1200" dirty="0" smtClean="0"/>
              <a:t>Moore’s law)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8429106" y="3383687"/>
            <a:ext cx="568920" cy="44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7761" y="2782429"/>
            <a:ext cx="161849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Cloud platform, </a:t>
            </a:r>
            <a:r>
              <a:rPr lang="en-US" sz="700" dirty="0" err="1" smtClean="0"/>
              <a:t>ie</a:t>
            </a:r>
            <a:r>
              <a:rPr lang="en-US" sz="700" dirty="0" smtClean="0"/>
              <a:t> AWS or GCE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20615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Bang-for-your-buck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2387" y="5852159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the lifespan of the system, tailored IaaS is better ROI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s://www-imagestore.platform.cloud.nsa.ic.gov/234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79" y="1471559"/>
            <a:ext cx="6328352" cy="391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88531" y="3640975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(Lower is better)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07753" y="1893842"/>
            <a:ext cx="161849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Cloud platform, </a:t>
            </a:r>
            <a:r>
              <a:rPr lang="en-US" sz="700" dirty="0" err="1" smtClean="0"/>
              <a:t>ie</a:t>
            </a:r>
            <a:r>
              <a:rPr lang="en-US" sz="700" dirty="0" smtClean="0"/>
              <a:t> AWS or GCE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57231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Bang-for-your-buck (cost per solution)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3246" y="5881236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“best” choice of compute platform depends on durability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 descr="https://www-imagestore.platform.cloud.nsa.ic.gov/234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79" y="1471559"/>
            <a:ext cx="6328352" cy="391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27316" y="2926080"/>
            <a:ext cx="124691" cy="2003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4853" y="4417995"/>
            <a:ext cx="3424212" cy="509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008" y="3490913"/>
            <a:ext cx="491230" cy="1932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2008" y="3303842"/>
            <a:ext cx="205480" cy="1932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34853" y="4191001"/>
            <a:ext cx="1127635" cy="2299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4853" y="3961749"/>
            <a:ext cx="370398" cy="2299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21062379">
            <a:off x="2524111" y="3061550"/>
            <a:ext cx="168952" cy="2879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20225010">
            <a:off x="2630901" y="3296784"/>
            <a:ext cx="327991" cy="2879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239534">
            <a:off x="5180986" y="3627286"/>
            <a:ext cx="624763" cy="1666954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8971158">
            <a:off x="2875665" y="3497285"/>
            <a:ext cx="532178" cy="4119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998612">
            <a:off x="4162201" y="3724885"/>
            <a:ext cx="373021" cy="1005845"/>
          </a:xfrm>
          <a:prstGeom prst="triangle">
            <a:avLst>
              <a:gd name="adj" fmla="val 5054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439191">
            <a:off x="3492270" y="3751604"/>
            <a:ext cx="373021" cy="366399"/>
          </a:xfrm>
          <a:prstGeom prst="triangle">
            <a:avLst>
              <a:gd name="adj" fmla="val 5054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008" y="3676851"/>
            <a:ext cx="982844" cy="1250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88531" y="3640975"/>
            <a:ext cx="151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(Lower is better)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06968" y="1892300"/>
            <a:ext cx="161849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Cloud platform, </a:t>
            </a:r>
            <a:r>
              <a:rPr lang="en-US" sz="800" dirty="0" err="1" smtClean="0"/>
              <a:t>ie</a:t>
            </a:r>
            <a:r>
              <a:rPr lang="en-US" sz="800" dirty="0" smtClean="0"/>
              <a:t> AWS or GCE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54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2429</Words>
  <Application>Microsoft Office PowerPoint</Application>
  <PresentationFormat>Widescreen</PresentationFormat>
  <Paragraphs>390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Quantitative cost/benefit analysis of Infrastructure choices for computation  </vt:lpstr>
      <vt:lpstr>Take-away: armed with quantitative cost/benefit analysis models</vt:lpstr>
      <vt:lpstr>[Model 1] Comparison of platforms, single analytic:  “pay-as-you-go” vs “commodity” vs “tailored”</vt:lpstr>
      <vt:lpstr>Total cost of ownership</vt:lpstr>
      <vt:lpstr>Total cost of ownership</vt:lpstr>
      <vt:lpstr>Time-to-market and time-to-solution</vt:lpstr>
      <vt:lpstr>Time-to-market and time-to-solution</vt:lpstr>
      <vt:lpstr>Bang-for-your-buck</vt:lpstr>
      <vt:lpstr>Bang-for-your-buck (cost per solution)</vt:lpstr>
      <vt:lpstr>Sensitivity analysis for cost per solution</vt:lpstr>
      <vt:lpstr>End of “single analytic” model Start “multi-tenancy” model </vt:lpstr>
      <vt:lpstr>[Model 2] Multi-tenancy on existing compute infrastructure</vt:lpstr>
      <vt:lpstr>Input Parameters</vt:lpstr>
      <vt:lpstr>Input Parameters</vt:lpstr>
      <vt:lpstr>Result of analysis: current fiscal period</vt:lpstr>
      <vt:lpstr>Result of analysis: next fiscal period</vt:lpstr>
      <vt:lpstr>Result of analysis: next fiscal period</vt:lpstr>
      <vt:lpstr>Result of analysis: next fiscal period</vt:lpstr>
      <vt:lpstr>Result: maintaining homogeneous architecture yields better throughput</vt:lpstr>
      <vt:lpstr>Result: different initial conditions yield opposite outcome</vt:lpstr>
      <vt:lpstr>Methodology applies to variety of situations</vt:lpstr>
      <vt:lpstr>End of models discussion Start of observations</vt:lpstr>
      <vt:lpstr>Analysis of production  compute environment</vt:lpstr>
      <vt:lpstr>If distribution of utilization per job is not uniform  exploit this</vt:lpstr>
      <vt:lpstr>Impact to remaining analytics when heavy hitter is migrated off platform</vt:lpstr>
      <vt:lpstr>Evaluate cost/benefit of  architecture choices</vt:lpstr>
      <vt:lpstr>Backup content</vt:lpstr>
      <vt:lpstr>Criticisms of numerical models</vt:lpstr>
      <vt:lpstr>More assumptions that could be added </vt:lpstr>
      <vt:lpstr>Unquantized aspects not captured in numerical models </vt:lpstr>
      <vt:lpstr>Notes on Model 1: single analytic</vt:lpstr>
      <vt:lpstr>Potential Modifications to single analytic</vt:lpstr>
      <vt:lpstr>Attack the assumptions:  space-time trade-off</vt:lpstr>
      <vt:lpstr>Attack the assumptions:  space-time trade-off</vt:lpstr>
      <vt:lpstr>Consequence of choosing sub-optimally</vt:lpstr>
      <vt:lpstr>Consequence of choosing sub-optimally</vt:lpstr>
      <vt:lpstr>Notes on model 2: multi-tenancy</vt:lpstr>
      <vt:lpstr>Potential Modifications to multi-tenancy</vt:lpstr>
      <vt:lpstr>Criticisms of the multi-tenant model</vt:lpstr>
      <vt:lpstr>Attack the assumptions:  known tasks; known amount of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created xsi:type="dcterms:W3CDTF">2016-08-17T13:02:08Z</dcterms:created>
  <dcterms:modified xsi:type="dcterms:W3CDTF">2016-08-17T13:03:04Z</dcterms:modified>
</cp:coreProperties>
</file>