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3" r:id="rId6"/>
    <p:sldId id="275" r:id="rId7"/>
    <p:sldId id="261" r:id="rId8"/>
    <p:sldId id="274" r:id="rId9"/>
    <p:sldId id="276" r:id="rId10"/>
    <p:sldId id="293" r:id="rId11"/>
    <p:sldId id="285" r:id="rId12"/>
    <p:sldId id="284" r:id="rId13"/>
    <p:sldId id="286" r:id="rId14"/>
    <p:sldId id="287" r:id="rId15"/>
    <p:sldId id="289" r:id="rId16"/>
    <p:sldId id="290" r:id="rId17"/>
    <p:sldId id="291" r:id="rId18"/>
    <p:sldId id="292" r:id="rId19"/>
    <p:sldId id="294" r:id="rId20"/>
    <p:sldId id="295" r:id="rId21"/>
    <p:sldId id="283" r:id="rId22"/>
    <p:sldId id="296" r:id="rId23"/>
    <p:sldId id="299" r:id="rId24"/>
    <p:sldId id="297" r:id="rId25"/>
    <p:sldId id="298" r:id="rId26"/>
    <p:sldId id="300" r:id="rId27"/>
    <p:sldId id="271" r:id="rId28"/>
    <p:sldId id="269" r:id="rId29"/>
    <p:sldId id="270" r:id="rId30"/>
    <p:sldId id="272" r:id="rId31"/>
    <p:sldId id="265" r:id="rId32"/>
    <p:sldId id="268" r:id="rId33"/>
    <p:sldId id="267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877F78-D46F-0847-BB77-651C049E571F}">
          <p14:sldIdLst>
            <p14:sldId id="256"/>
            <p14:sldId id="257"/>
          </p14:sldIdLst>
        </p14:section>
        <p14:section name="Nick" id="{D678D5C3-76E3-E040-90DD-90CA92D68422}">
          <p14:sldIdLst>
            <p14:sldId id="258"/>
            <p14:sldId id="259"/>
            <p14:sldId id="263"/>
            <p14:sldId id="275"/>
            <p14:sldId id="261"/>
            <p14:sldId id="274"/>
            <p14:sldId id="276"/>
          </p14:sldIdLst>
        </p14:section>
        <p14:section name="Samiran" id="{F9AE3D40-3A39-8D4A-A068-65F0E4EF03C3}">
          <p14:sldIdLst>
            <p14:sldId id="293"/>
            <p14:sldId id="285"/>
            <p14:sldId id="284"/>
            <p14:sldId id="286"/>
            <p14:sldId id="287"/>
            <p14:sldId id="289"/>
            <p14:sldId id="290"/>
            <p14:sldId id="291"/>
            <p14:sldId id="292"/>
            <p14:sldId id="294"/>
            <p14:sldId id="295"/>
            <p14:sldId id="283"/>
            <p14:sldId id="296"/>
            <p14:sldId id="299"/>
            <p14:sldId id="297"/>
            <p14:sldId id="298"/>
            <p14:sldId id="300"/>
          </p14:sldIdLst>
        </p14:section>
        <p14:section name="Wes" id="{2B93C9E8-F453-5B4C-A939-DB5C601AC12D}">
          <p14:sldIdLst>
            <p14:sldId id="271"/>
            <p14:sldId id="269"/>
            <p14:sldId id="270"/>
            <p14:sldId id="272"/>
            <p14:sldId id="265"/>
            <p14:sldId id="268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C9934-3EF1-B95E-7B42-C9E3043C5EC1}" v="26" dt="2022-05-02T22:10:54.284"/>
    <p1510:client id="{784E6DC6-3038-AE8F-9155-D4675A1F8535}" v="1" dt="2022-05-02T21:08:30.094"/>
    <p1510:client id="{E38BDA30-ABAB-D9D2-7DE6-3C214E08EA5B}" v="6" vWet="7" dt="2022-05-03T16:33:56.925"/>
    <p1510:client id="{E4FB2CBC-5B92-8A8A-2061-FECF457921B3}" v="195" dt="2022-05-03T05:03:27.919"/>
    <p1510:client id="{FDE0493B-E076-2C49-B9D5-43B9BEE4BDCF}" v="2426" dt="2022-05-03T17:16:45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3"/>
    <p:restoredTop sz="96966"/>
  </p:normalViewPr>
  <p:slideViewPr>
    <p:cSldViewPr snapToGrid="0" snapToObjects="1">
      <p:cViewPr>
        <p:scale>
          <a:sx n="120" d="100"/>
          <a:sy n="120" d="100"/>
        </p:scale>
        <p:origin x="4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amiran\Downloads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amiran\Downloads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amiran\Downloads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amiran\Downloads\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amiran\Downloads\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Range 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354789421046784"/>
          <c:y val="0.15553760779511763"/>
          <c:w val="0.63642534355669145"/>
          <c:h val="0.5595437758903680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FE-2643-9892-5619DA721DD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FE-2643-9892-5619DA721DD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FE-2643-9892-5619DA721DD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FE-2643-9892-5619DA721DDD}"/>
              </c:ext>
            </c:extLst>
          </c:dPt>
          <c:dPt>
            <c:idx val="4"/>
            <c:bubble3D val="0"/>
            <c:explosion val="12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EFE-2643-9892-5619DA721DD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6EFE-2643-9892-5619DA721DDD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FE-2643-9892-5619DA721DD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EFE-2643-9892-5619DA721D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'Our code'!$A$51:$A$56</c:f>
              <c:strCache>
                <c:ptCount val="6"/>
                <c:pt idx="0">
                  <c:v>column min</c:v>
                </c:pt>
                <c:pt idx="1">
                  <c:v>compress matrix</c:v>
                </c:pt>
                <c:pt idx="2">
                  <c:v>step 4</c:v>
                </c:pt>
                <c:pt idx="3">
                  <c:v>Min reduce</c:v>
                </c:pt>
                <c:pt idx="4">
                  <c:v>step 6</c:v>
                </c:pt>
                <c:pt idx="5">
                  <c:v>Other</c:v>
                </c:pt>
              </c:strCache>
            </c:strRef>
          </c:cat>
          <c:val>
            <c:numRef>
              <c:f>'Our code'!$F$51:$F$56</c:f>
              <c:numCache>
                <c:formatCode>0%</c:formatCode>
                <c:ptCount val="6"/>
                <c:pt idx="0">
                  <c:v>8.5942111824033537E-3</c:v>
                </c:pt>
                <c:pt idx="1">
                  <c:v>3.3978077868140884E-3</c:v>
                </c:pt>
                <c:pt idx="2">
                  <c:v>0.24824818669195553</c:v>
                </c:pt>
                <c:pt idx="3">
                  <c:v>0.15363104140861736</c:v>
                </c:pt>
                <c:pt idx="4">
                  <c:v>0.43763190575978544</c:v>
                </c:pt>
                <c:pt idx="5">
                  <c:v>0.14849684717042422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EFE-2643-9892-5619DA721DD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"/>
          <c:y val="0.75644083969465647"/>
          <c:w val="0.99573471126421453"/>
          <c:h val="0.212539568298465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Range 100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562955010709726"/>
          <c:y val="0.17452087191092047"/>
          <c:w val="0.62066406391191509"/>
          <c:h val="0.5330631339978253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3B-EC4F-8F38-D80AD3331FF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3B-EC4F-8F38-D80AD3331FF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C3B-EC4F-8F38-D80AD3331FF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AC3B-EC4F-8F38-D80AD3331FF4}"/>
              </c:ext>
            </c:extLst>
          </c:dPt>
          <c:dPt>
            <c:idx val="4"/>
            <c:bubble3D val="0"/>
            <c:explosion val="9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AC3B-EC4F-8F38-D80AD3331FF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AC3B-EC4F-8F38-D80AD3331FF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3B-EC4F-8F38-D80AD3331FF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3B-EC4F-8F38-D80AD3331FF4}"/>
                </c:ext>
              </c:extLst>
            </c:dLbl>
            <c:dLbl>
              <c:idx val="2"/>
              <c:layout>
                <c:manualLayout>
                  <c:x val="-0.13942732197753668"/>
                  <c:y val="0.1251359595529261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3B-EC4F-8F38-D80AD3331FF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C3B-EC4F-8F38-D80AD3331F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'Our code'!$A$51:$A$56</c:f>
              <c:strCache>
                <c:ptCount val="6"/>
                <c:pt idx="0">
                  <c:v>column min</c:v>
                </c:pt>
                <c:pt idx="1">
                  <c:v>compress matrix</c:v>
                </c:pt>
                <c:pt idx="2">
                  <c:v>step 4</c:v>
                </c:pt>
                <c:pt idx="3">
                  <c:v>Min reduce</c:v>
                </c:pt>
                <c:pt idx="4">
                  <c:v>step 6</c:v>
                </c:pt>
                <c:pt idx="5">
                  <c:v>Other</c:v>
                </c:pt>
              </c:strCache>
            </c:strRef>
          </c:cat>
          <c:val>
            <c:numRef>
              <c:f>'Our code'!$G$51:$G$56</c:f>
              <c:numCache>
                <c:formatCode>0%</c:formatCode>
                <c:ptCount val="6"/>
                <c:pt idx="0">
                  <c:v>1.245423503652248E-3</c:v>
                </c:pt>
                <c:pt idx="1">
                  <c:v>4.9102980989004601E-4</c:v>
                </c:pt>
                <c:pt idx="2">
                  <c:v>0.11490662436985428</c:v>
                </c:pt>
                <c:pt idx="3">
                  <c:v>0.18729925768134664</c:v>
                </c:pt>
                <c:pt idx="4">
                  <c:v>0.63848009262166028</c:v>
                </c:pt>
                <c:pt idx="5">
                  <c:v>5.7577572013596479E-2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C3B-EC4F-8F38-D80AD3331FF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"/>
          <c:y val="0.76390577130783022"/>
          <c:w val="1"/>
          <c:h val="0.205373265747214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Range 1000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883661930217569"/>
          <c:y val="0.19034624684713011"/>
          <c:w val="0.60151101596064194"/>
          <c:h val="0.5216545226531755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F7-EA4A-AEBF-CAC5298DAD8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F7-EA4A-AEBF-CAC5298DAD8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F7-EA4A-AEBF-CAC5298DAD8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9EF7-EA4A-AEBF-CAC5298DAD84}"/>
              </c:ext>
            </c:extLst>
          </c:dPt>
          <c:dPt>
            <c:idx val="4"/>
            <c:bubble3D val="0"/>
            <c:explosion val="12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9EF7-EA4A-AEBF-CAC5298DAD8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9EF7-EA4A-AEBF-CAC5298DAD8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F7-EA4A-AEBF-CAC5298DAD8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F7-EA4A-AEBF-CAC5298DAD8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F7-EA4A-AEBF-CAC5298DAD8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EF7-EA4A-AEBF-CAC5298DAD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'Our code'!$A$51:$A$56</c:f>
              <c:strCache>
                <c:ptCount val="6"/>
                <c:pt idx="0">
                  <c:v>column min</c:v>
                </c:pt>
                <c:pt idx="1">
                  <c:v>compress matrix</c:v>
                </c:pt>
                <c:pt idx="2">
                  <c:v>step 4</c:v>
                </c:pt>
                <c:pt idx="3">
                  <c:v>Min reduce</c:v>
                </c:pt>
                <c:pt idx="4">
                  <c:v>step 6</c:v>
                </c:pt>
                <c:pt idx="5">
                  <c:v>Other</c:v>
                </c:pt>
              </c:strCache>
            </c:strRef>
          </c:cat>
          <c:val>
            <c:numRef>
              <c:f>'Our code'!$H$51:$H$56</c:f>
              <c:numCache>
                <c:formatCode>0%</c:formatCode>
                <c:ptCount val="6"/>
                <c:pt idx="0">
                  <c:v>1.8614813955332844E-4</c:v>
                </c:pt>
                <c:pt idx="1">
                  <c:v>7.3363913200700004E-5</c:v>
                </c:pt>
                <c:pt idx="2">
                  <c:v>5.3429007498681992E-2</c:v>
                </c:pt>
                <c:pt idx="3">
                  <c:v>0.20388764582161276</c:v>
                </c:pt>
                <c:pt idx="4">
                  <c:v>0.71263740454880009</c:v>
                </c:pt>
                <c:pt idx="5">
                  <c:v>2.9786430078151183E-2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F7-EA4A-AEBF-CAC5298DAD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4.6250397862656188E-2"/>
          <c:y val="0.76332773317091906"/>
          <c:w val="0.92525401462643309"/>
          <c:h val="0.20587608862671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Range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234169673737816"/>
          <c:y val="0.1658774717974103"/>
          <c:w val="0.6767062963598528"/>
          <c:h val="0.5698836398926607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674-E741-AD42-454B042F97D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674-E741-AD42-454B042F97D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D674-E741-AD42-454B042F97D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D674-E741-AD42-454B042F97D9}"/>
              </c:ext>
            </c:extLst>
          </c:dPt>
          <c:dPt>
            <c:idx val="4"/>
            <c:bubble3D val="0"/>
            <c:explosion val="18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D674-E741-AD42-454B042F97D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D674-E741-AD42-454B042F97D9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74-E741-AD42-454B042F97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'Our code'!$A$51:$A$56</c:f>
              <c:strCache>
                <c:ptCount val="6"/>
                <c:pt idx="0">
                  <c:v>column min</c:v>
                </c:pt>
                <c:pt idx="1">
                  <c:v>compress matrix</c:v>
                </c:pt>
                <c:pt idx="2">
                  <c:v>step 4</c:v>
                </c:pt>
                <c:pt idx="3">
                  <c:v>Min reduce</c:v>
                </c:pt>
                <c:pt idx="4">
                  <c:v>step 6</c:v>
                </c:pt>
                <c:pt idx="5">
                  <c:v>Other</c:v>
                </c:pt>
              </c:strCache>
            </c:strRef>
          </c:cat>
          <c:val>
            <c:numRef>
              <c:f>'Our code'!$E$51:$E$56</c:f>
              <c:numCache>
                <c:formatCode>0%</c:formatCode>
                <c:ptCount val="6"/>
                <c:pt idx="0">
                  <c:v>3.9650837307387672E-2</c:v>
                </c:pt>
                <c:pt idx="1">
                  <c:v>1.5807970735238236E-2</c:v>
                </c:pt>
                <c:pt idx="2">
                  <c:v>0.31199846223919281</c:v>
                </c:pt>
                <c:pt idx="3">
                  <c:v>8.2739945931271153E-2</c:v>
                </c:pt>
                <c:pt idx="4">
                  <c:v>0.23902427375765839</c:v>
                </c:pt>
                <c:pt idx="5">
                  <c:v>0.31077851002925172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674-E741-AD42-454B042F97D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821494778209845E-3"/>
          <c:y val="0.77712056769924176"/>
          <c:w val="0.98429620033498733"/>
          <c:h val="0.191859840293880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'all program'!$M$23</c:f>
              <c:strCache>
                <c:ptCount val="1"/>
                <c:pt idx="0">
                  <c:v>Gurobi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'all program'!$N$22:$T$22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'all program'!$N$23:$T$23</c:f>
              <c:numCache>
                <c:formatCode>0.00</c:formatCode>
                <c:ptCount val="7"/>
                <c:pt idx="0">
                  <c:v>324376</c:v>
                </c:pt>
                <c:pt idx="1">
                  <c:v>95954.1</c:v>
                </c:pt>
                <c:pt idx="2">
                  <c:v>79257.600000000006</c:v>
                </c:pt>
                <c:pt idx="3">
                  <c:v>86774.399999999994</c:v>
                </c:pt>
                <c:pt idx="4">
                  <c:v>98982.399999999994</c:v>
                </c:pt>
                <c:pt idx="5">
                  <c:v>88761.1</c:v>
                </c:pt>
                <c:pt idx="6">
                  <c:v>89106.2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19-7741-94C7-4884955CC787}"/>
            </c:ext>
          </c:extLst>
        </c:ser>
        <c:ser>
          <c:idx val="1"/>
          <c:order val="1"/>
          <c:tx>
            <c:strRef>
              <c:f>'all program'!$M$24</c:f>
              <c:strCache>
                <c:ptCount val="1"/>
                <c:pt idx="0">
                  <c:v>LAP16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'all program'!$N$22:$T$22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'all program'!$N$24:$T$24</c:f>
              <c:numCache>
                <c:formatCode>0.00</c:formatCode>
                <c:ptCount val="7"/>
                <c:pt idx="0">
                  <c:v>29.263999999999999</c:v>
                </c:pt>
                <c:pt idx="1">
                  <c:v>22.936001000000001</c:v>
                </c:pt>
                <c:pt idx="2">
                  <c:v>17.158999999999999</c:v>
                </c:pt>
                <c:pt idx="3">
                  <c:v>213.449005</c:v>
                </c:pt>
                <c:pt idx="4">
                  <c:v>957.58398399999999</c:v>
                </c:pt>
                <c:pt idx="5">
                  <c:v>5998.5161129999997</c:v>
                </c:pt>
                <c:pt idx="6">
                  <c:v>29388.115234000001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19-7741-94C7-4884955CC787}"/>
            </c:ext>
          </c:extLst>
        </c:ser>
        <c:ser>
          <c:idx val="2"/>
          <c:order val="2"/>
          <c:tx>
            <c:strRef>
              <c:f>'all program'!$M$25</c:f>
              <c:strCache>
                <c:ptCount val="1"/>
                <c:pt idx="0">
                  <c:v>JVC_cpu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'all program'!$N$22:$T$22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'all program'!$N$25:$T$25</c:f>
              <c:numCache>
                <c:formatCode>0.00</c:formatCode>
                <c:ptCount val="7"/>
                <c:pt idx="0">
                  <c:v>474.59899999999999</c:v>
                </c:pt>
                <c:pt idx="1">
                  <c:v>9.4480000000000004</c:v>
                </c:pt>
                <c:pt idx="2">
                  <c:v>10.885</c:v>
                </c:pt>
                <c:pt idx="3">
                  <c:v>49.256</c:v>
                </c:pt>
                <c:pt idx="4">
                  <c:v>300.13099999999997</c:v>
                </c:pt>
                <c:pt idx="5">
                  <c:v>2781.98</c:v>
                </c:pt>
                <c:pt idx="6">
                  <c:v>11793.9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19-7741-94C7-4884955CC787}"/>
            </c:ext>
          </c:extLst>
        </c:ser>
        <c:ser>
          <c:idx val="3"/>
          <c:order val="3"/>
          <c:tx>
            <c:strRef>
              <c:f>'all program'!$M$26</c:f>
              <c:strCache>
                <c:ptCount val="1"/>
                <c:pt idx="0">
                  <c:v>JVC_gpu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'all program'!$N$22:$T$22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'all program'!$N$26:$T$26</c:f>
              <c:numCache>
                <c:formatCode>0.00</c:formatCode>
                <c:ptCount val="7"/>
                <c:pt idx="0">
                  <c:v>521</c:v>
                </c:pt>
                <c:pt idx="1">
                  <c:v>411.71199999999999</c:v>
                </c:pt>
                <c:pt idx="2">
                  <c:v>415.37900000000002</c:v>
                </c:pt>
                <c:pt idx="3">
                  <c:v>826.08299999999997</c:v>
                </c:pt>
                <c:pt idx="4">
                  <c:v>952.54100000000005</c:v>
                </c:pt>
                <c:pt idx="5">
                  <c:v>1079.73</c:v>
                </c:pt>
                <c:pt idx="6">
                  <c:v>1153.8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19-7741-94C7-4884955CC787}"/>
            </c:ext>
          </c:extLst>
        </c:ser>
        <c:ser>
          <c:idx val="4"/>
          <c:order val="4"/>
          <c:tx>
            <c:strRef>
              <c:f>'all program'!$M$27</c:f>
              <c:strCache>
                <c:ptCount val="1"/>
                <c:pt idx="0">
                  <c:v>LAP19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'all program'!$N$22:$T$22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'all program'!$N$27:$T$27</c:f>
              <c:numCache>
                <c:formatCode>0.00</c:formatCode>
                <c:ptCount val="7"/>
                <c:pt idx="0">
                  <c:v>18.786000000000001</c:v>
                </c:pt>
                <c:pt idx="1">
                  <c:v>503</c:v>
                </c:pt>
                <c:pt idx="2">
                  <c:v>928</c:v>
                </c:pt>
                <c:pt idx="3">
                  <c:v>1158</c:v>
                </c:pt>
                <c:pt idx="4">
                  <c:v>1585</c:v>
                </c:pt>
                <c:pt idx="5">
                  <c:v>1651</c:v>
                </c:pt>
                <c:pt idx="6">
                  <c:v>1848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19-7741-94C7-4884955CC787}"/>
            </c:ext>
          </c:extLst>
        </c:ser>
        <c:ser>
          <c:idx val="5"/>
          <c:order val="5"/>
          <c:tx>
            <c:strRef>
              <c:f>'all program'!$M$28</c:f>
              <c:strCache>
                <c:ptCount val="1"/>
                <c:pt idx="0">
                  <c:v>Our code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'all program'!$N$22:$T$22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'all program'!$N$28:$T$28</c:f>
              <c:numCache>
                <c:formatCode>0.00</c:formatCode>
                <c:ptCount val="7"/>
                <c:pt idx="0">
                  <c:v>7.8879999999999999</c:v>
                </c:pt>
                <c:pt idx="1">
                  <c:v>5.0910000000000002</c:v>
                </c:pt>
                <c:pt idx="2">
                  <c:v>7.1909999999999998</c:v>
                </c:pt>
                <c:pt idx="3">
                  <c:v>21.145</c:v>
                </c:pt>
                <c:pt idx="4">
                  <c:v>74.768000000000001</c:v>
                </c:pt>
                <c:pt idx="5">
                  <c:v>412.98099999999999</c:v>
                </c:pt>
                <c:pt idx="6">
                  <c:v>1687.54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819-7741-94C7-4884955CC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3368912"/>
        <c:axId val="1123276688"/>
      </c:lineChart>
      <c:catAx>
        <c:axId val="1123368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276688"/>
        <c:crosses val="autoZero"/>
        <c:auto val="1"/>
        <c:lblAlgn val="ctr"/>
        <c:lblOffset val="100"/>
        <c:noMultiLvlLbl val="0"/>
      </c:catAx>
      <c:valAx>
        <c:axId val="11232766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368912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7D0A1-BD60-0042-B145-FFBA76BD2E6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3FAC-58FA-214C-9115-AB8BB71A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2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3FAC-58FA-214C-9115-AB8BB71A93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8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D42C-AB6A-6457-C6A6-E8A6F13FE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A9FD8-5BA5-C2EA-F74D-2EC069834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F148-AD11-74D0-7C37-CAAA6E11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A398-BCD3-F54B-B9B7-192F3FC784CC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1C5C-DF75-0FEA-FFF9-B766EF71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BD62A-B2E9-9147-C309-0FD5AF76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8C578E-4B4F-8F3C-9194-937979838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1007" y="852965"/>
            <a:ext cx="2909982" cy="7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1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61216E-A5FA-3A4F-FAF6-E7F537A2EA9E}"/>
              </a:ext>
            </a:extLst>
          </p:cNvPr>
          <p:cNvSpPr/>
          <p:nvPr userDrawn="1"/>
        </p:nvSpPr>
        <p:spPr>
          <a:xfrm>
            <a:off x="0" y="6372224"/>
            <a:ext cx="12192000" cy="485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45;p7">
            <a:extLst>
              <a:ext uri="{FF2B5EF4-FFF2-40B4-BE49-F238E27FC236}">
                <a16:creationId xmlns:a16="http://schemas.microsoft.com/office/drawing/2014/main" id="{34C6FB1D-8D68-663C-F5A6-28F6FE65FFD9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868218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 w="19050">
            <a:solidFill>
              <a:srgbClr val="13294C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4C979-01D4-1B1B-B7FE-81FBD094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0"/>
            <a:ext cx="10924308" cy="853347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D82E-CA2F-7B91-0238-77C91DD6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7" y="1032734"/>
            <a:ext cx="10924309" cy="51442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ACD5B-EEC0-20C0-8A1A-7D9CE3B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817" y="637222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54F9-A340-2596-1DEC-6EF2194D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23855" y="6356350"/>
            <a:ext cx="4329545" cy="485776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55ECD-8606-B4A2-7FF0-893CD2A4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902527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CCC2E31D-1383-B541-BE2F-717A9EE8B7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2FB66FD-858B-6A21-CC8A-76C0BE0323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94679-2DC6-ED37-3607-2BBC4508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F7982-BF6E-AC72-593D-640543EBC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7D68-7CBE-2EB3-5FE2-374FB1EDC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A2177-841C-E948-86B8-8A240FCF6C1C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8026-D260-4ECF-AFEC-C17BBC7A0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0EC4F-8B83-E513-7D15-FF77FF3F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E31D-1383-B541-BE2F-717A9EE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26/science.121384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433C5504-117A-D1EB-D664-428CAF22C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FE604E-6607-A8EC-55ED-EB089AFCF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latin typeface="Calibri" panose="020F0502020204030204" pitchFamily="34" charset="0"/>
                <a:cs typeface="Calibri" panose="020F0502020204030204" pitchFamily="34" charset="0"/>
              </a:rPr>
              <a:t>Improvements to CUDA  </a:t>
            </a:r>
            <a:br>
              <a:rPr lang="en-US" sz="4800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>
                <a:latin typeface="Calibri" panose="020F0502020204030204" pitchFamily="34" charset="0"/>
                <a:cs typeface="Calibri" panose="020F0502020204030204" pitchFamily="34" charset="0"/>
              </a:rPr>
              <a:t>LAP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EE179-4623-F9AB-422E-58EAD4C2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9560"/>
            <a:ext cx="9144000" cy="1655762"/>
          </a:xfrm>
        </p:spPr>
        <p:txBody>
          <a:bodyPr>
            <a:normAutofit/>
          </a:bodyPr>
          <a:lstStyle/>
          <a:p>
            <a:r>
              <a:rPr lang="en-US"/>
              <a:t>Samiran Kawtikwar (samiran2)</a:t>
            </a:r>
          </a:p>
          <a:p>
            <a:r>
              <a:rPr lang="en-US"/>
              <a:t>Wes Crevens (wbc3)</a:t>
            </a:r>
          </a:p>
          <a:p>
            <a:r>
              <a:rPr lang="en-US"/>
              <a:t>Nick Yang (yyang192)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C3227-9F49-5854-74D8-1FF9855114C8}"/>
              </a:ext>
            </a:extLst>
          </p:cNvPr>
          <p:cNvSpPr txBox="1"/>
          <p:nvPr/>
        </p:nvSpPr>
        <p:spPr>
          <a:xfrm>
            <a:off x="3238500" y="3570492"/>
            <a:ext cx="5715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IE 533 S22</a:t>
            </a:r>
          </a:p>
        </p:txBody>
      </p:sp>
    </p:spTree>
    <p:extLst>
      <p:ext uri="{BB962C8B-B14F-4D97-AF65-F5344CB8AC3E}">
        <p14:creationId xmlns:p14="http://schemas.microsoft.com/office/powerpoint/2010/main" val="427042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F59E-C48C-4D73-38F3-6E726E70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7C6B4-28C3-3D64-6FAE-D55BB1440C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costs generated with default random generator from </a:t>
                </a:r>
                <a:r>
                  <a:rPr lang="en-US" dirty="0" err="1"/>
                  <a:t>stdlib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Problem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Range considered as input parameters. </a:t>
                </a:r>
              </a:p>
              <a:p>
                <a:r>
                  <a:rPr lang="en-US" dirty="0"/>
                  <a:t>Cost matrix generated is uniformly distributed in [0, Range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Hardware Information:</a:t>
                </a:r>
              </a:p>
              <a:p>
                <a:pPr lvl="1"/>
                <a:r>
                  <a:rPr lang="en-US" dirty="0"/>
                  <a:t>Host – quad-core intel i7 4790 with 16GB RAM</a:t>
                </a:r>
              </a:p>
              <a:p>
                <a:pPr lvl="1"/>
                <a:r>
                  <a:rPr lang="en-US" dirty="0"/>
                  <a:t>Device – NVIDIA GeForce RTX 2080 </a:t>
                </a:r>
                <a:r>
                  <a:rPr lang="en-US" dirty="0" err="1"/>
                  <a:t>Ti</a:t>
                </a:r>
                <a:r>
                  <a:rPr lang="en-US" dirty="0"/>
                  <a:t> with 11GB </a:t>
                </a:r>
                <a:r>
                  <a:rPr lang="en-US" dirty="0" err="1"/>
                  <a:t>vRAM</a:t>
                </a:r>
                <a:r>
                  <a:rPr lang="en-US" dirty="0"/>
                  <a:t> (cc 7.5)</a:t>
                </a:r>
              </a:p>
              <a:p>
                <a:pPr lvl="1"/>
                <a:r>
                  <a:rPr lang="en-US" dirty="0"/>
                  <a:t>NVCC CUDA version 11.5</a:t>
                </a:r>
              </a:p>
              <a:p>
                <a:pPr lvl="1"/>
                <a:r>
                  <a:rPr lang="en-US" dirty="0"/>
                  <a:t>C++ V11, GCC Version 7.5</a:t>
                </a:r>
              </a:p>
              <a:p>
                <a:r>
                  <a:rPr lang="en-US" dirty="0"/>
                  <a:t>For small/fast solving problems we run for 5 times and average.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7C6B4-28C3-3D64-6FAE-D55BB1440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4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D7FF-3D78-BD37-4579-9C29812C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7E461-02DB-E61F-484B-8AD32C7A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4025-986F-2BF9-272E-9128964E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2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02E3-9FEB-CAD9-E9F5-C9638D91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Baseline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1E24-29CA-207F-CAA8-51CAC797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did an extensive survey of available implementations of linear assignment problem solvers. </a:t>
            </a:r>
          </a:p>
          <a:p>
            <a:r>
              <a:rPr lang="en-US"/>
              <a:t>These solvers are mainly based on following techniques.</a:t>
            </a:r>
          </a:p>
          <a:p>
            <a:pPr lvl="1"/>
            <a:r>
              <a:rPr lang="en-US"/>
              <a:t>Max flow		-	(Hungarian Algorithm)</a:t>
            </a:r>
          </a:p>
          <a:p>
            <a:pPr lvl="1"/>
            <a:r>
              <a:rPr lang="en-US"/>
              <a:t>Shortest Path		-	(JVC, Auction)</a:t>
            </a:r>
          </a:p>
          <a:p>
            <a:pPr lvl="1"/>
            <a:r>
              <a:rPr lang="en-US"/>
              <a:t>Linear Programming	-	(Specialized versions of Simplex)</a:t>
            </a:r>
          </a:p>
          <a:p>
            <a:r>
              <a:rPr lang="en-US"/>
              <a:t>Since, our focus was mainly on GPUs, we looked at both sequential and parallel implementations of these algorithms.</a:t>
            </a:r>
          </a:p>
          <a:p>
            <a:pPr lvl="1"/>
            <a:r>
              <a:rPr lang="en-US"/>
              <a:t>Hungarian Algorithm	-	(Date 16*, Lopes 19*)</a:t>
            </a:r>
          </a:p>
          <a:p>
            <a:pPr lvl="1"/>
            <a:r>
              <a:rPr lang="en-US"/>
              <a:t>JVC 			-	(JVC 70, Guthe 21*)</a:t>
            </a:r>
          </a:p>
          <a:p>
            <a:pPr lvl="1"/>
            <a:r>
              <a:rPr lang="en-US"/>
              <a:t>Simplex			-	(Gurobi)</a:t>
            </a:r>
          </a:p>
          <a:p>
            <a:pPr lvl="1"/>
            <a:r>
              <a:rPr lang="en-US"/>
              <a:t>Auction			-	(</a:t>
            </a:r>
            <a:r>
              <a:rPr lang="en-US">
                <a:solidFill>
                  <a:srgbClr val="FF0000"/>
                </a:solidFill>
              </a:rPr>
              <a:t>Bertsekas 81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Pauc 16*</a:t>
            </a:r>
            <a:r>
              <a:rPr lang="en-US"/>
              <a:t>)</a:t>
            </a:r>
          </a:p>
          <a:p>
            <a:pPr lvl="1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717F-79E4-7A19-52CC-AD08EF9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0DB5-AB83-6B71-EAE3-381D9FFC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C3E6-EC24-3C19-1281-327BFB11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5A6B3-57B0-F9CE-10F8-0B3299D62961}"/>
              </a:ext>
            </a:extLst>
          </p:cNvPr>
          <p:cNvSpPr txBox="1"/>
          <p:nvPr/>
        </p:nvSpPr>
        <p:spPr>
          <a:xfrm>
            <a:off x="8153400" y="6010183"/>
            <a:ext cx="371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cuda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82243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0535-5AB3-BE40-BE38-B662F530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Attempt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ABF5-8793-C4DB-14C4-E6E8AFFF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Existing GPU Hungarian algorithms use race conditions for initial cover.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0D94-94A8-C260-DDD4-33BE8483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3A1E-C303-E473-8241-00ED55F0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6AE2-DE0D-ED13-1F86-BF22424D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A7FCEF-62A4-23ED-E0ED-8F3226202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83393"/>
              </p:ext>
            </p:extLst>
          </p:nvPr>
        </p:nvGraphicFramePr>
        <p:xfrm>
          <a:off x="962549" y="2176440"/>
          <a:ext cx="3111500" cy="16256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47975382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36054516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707225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189215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50609544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9401538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417631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277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5610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092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09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250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5453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806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68436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0F927FC-623F-E9F5-E9FC-0EA50B617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39659"/>
              </p:ext>
            </p:extLst>
          </p:nvPr>
        </p:nvGraphicFramePr>
        <p:xfrm>
          <a:off x="4540250" y="2176440"/>
          <a:ext cx="3111500" cy="16256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47975382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36054516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707225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189215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50609544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9401538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417631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6277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5610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092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09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250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5453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806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68436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79BCE08-60C3-992F-5FAC-14D3F5B17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93103"/>
              </p:ext>
            </p:extLst>
          </p:nvPr>
        </p:nvGraphicFramePr>
        <p:xfrm>
          <a:off x="8153400" y="2176440"/>
          <a:ext cx="3111500" cy="16256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47975382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36054516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707225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189215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50609544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9401538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417631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6277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5610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8092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909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2250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5453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806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84365"/>
                  </a:ext>
                </a:extLst>
              </a:tr>
            </a:tbl>
          </a:graphicData>
        </a:graphic>
      </p:graphicFrame>
      <p:sp>
        <p:nvSpPr>
          <p:cNvPr id="39" name="Right Arrow 38">
            <a:extLst>
              <a:ext uri="{FF2B5EF4-FFF2-40B4-BE49-F238E27FC236}">
                <a16:creationId xmlns:a16="http://schemas.microsoft.com/office/drawing/2014/main" id="{122C6B14-26B8-D3EF-47A0-F23FE12B860D}"/>
              </a:ext>
            </a:extLst>
          </p:cNvPr>
          <p:cNvSpPr/>
          <p:nvPr/>
        </p:nvSpPr>
        <p:spPr>
          <a:xfrm>
            <a:off x="488004" y="2238584"/>
            <a:ext cx="381740" cy="11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BED1609A-19E5-5073-377C-8940109C5DE0}"/>
              </a:ext>
            </a:extLst>
          </p:cNvPr>
          <p:cNvSpPr/>
          <p:nvPr/>
        </p:nvSpPr>
        <p:spPr>
          <a:xfrm>
            <a:off x="4134059" y="2426494"/>
            <a:ext cx="381740" cy="11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199FDF-AC82-1647-BE6B-10B63A15BC03}"/>
              </a:ext>
            </a:extLst>
          </p:cNvPr>
          <p:cNvSpPr/>
          <p:nvPr/>
        </p:nvSpPr>
        <p:spPr>
          <a:xfrm>
            <a:off x="7714304" y="2639558"/>
            <a:ext cx="381740" cy="11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307779E-7085-02B1-394B-555B18FC4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60913"/>
              </p:ext>
            </p:extLst>
          </p:nvPr>
        </p:nvGraphicFramePr>
        <p:xfrm>
          <a:off x="965016" y="4629252"/>
          <a:ext cx="3111500" cy="16256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333092446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95400666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54244204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2979551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45437674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78995305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5803274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906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180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9369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920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466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806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853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90629"/>
                  </a:ext>
                </a:extLst>
              </a:tr>
            </a:tbl>
          </a:graphicData>
        </a:graphic>
      </p:graphicFrame>
      <p:sp>
        <p:nvSpPr>
          <p:cNvPr id="51" name="Right Arrow 50">
            <a:extLst>
              <a:ext uri="{FF2B5EF4-FFF2-40B4-BE49-F238E27FC236}">
                <a16:creationId xmlns:a16="http://schemas.microsoft.com/office/drawing/2014/main" id="{8B7F2549-F533-F84B-0701-27755282CF29}"/>
              </a:ext>
            </a:extLst>
          </p:cNvPr>
          <p:cNvSpPr/>
          <p:nvPr/>
        </p:nvSpPr>
        <p:spPr>
          <a:xfrm>
            <a:off x="485219" y="5325098"/>
            <a:ext cx="381740" cy="11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61B9B0E-C3CD-9062-B7CA-3FD975279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42666"/>
              </p:ext>
            </p:extLst>
          </p:nvPr>
        </p:nvGraphicFramePr>
        <p:xfrm>
          <a:off x="4540250" y="4629252"/>
          <a:ext cx="3111500" cy="16256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98861715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1376385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87944808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4402502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7764104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6627196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5940495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907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575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7621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475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4046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8973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0753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332153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D569C6E3-A42D-5A16-9460-767015245F25}"/>
              </a:ext>
            </a:extLst>
          </p:cNvPr>
          <p:cNvSpPr/>
          <p:nvPr/>
        </p:nvSpPr>
        <p:spPr>
          <a:xfrm>
            <a:off x="4134059" y="5504131"/>
            <a:ext cx="381740" cy="11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F056D6DE-1787-990A-D7E7-155CCCE4F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13571"/>
              </p:ext>
            </p:extLst>
          </p:nvPr>
        </p:nvGraphicFramePr>
        <p:xfrm>
          <a:off x="8149919" y="4626297"/>
          <a:ext cx="3111500" cy="16256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8901746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1832989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33122296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52410497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6524904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6516874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1375188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1738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1218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468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5774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440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9873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446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7303"/>
                  </a:ext>
                </a:extLst>
              </a:tr>
            </a:tbl>
          </a:graphicData>
        </a:graphic>
      </p:graphicFrame>
      <p:sp>
        <p:nvSpPr>
          <p:cNvPr id="63" name="Right Arrow 62">
            <a:extLst>
              <a:ext uri="{FF2B5EF4-FFF2-40B4-BE49-F238E27FC236}">
                <a16:creationId xmlns:a16="http://schemas.microsoft.com/office/drawing/2014/main" id="{CE30E613-9E07-2D40-8FD1-DB3C1F506A46}"/>
              </a:ext>
            </a:extLst>
          </p:cNvPr>
          <p:cNvSpPr/>
          <p:nvPr/>
        </p:nvSpPr>
        <p:spPr>
          <a:xfrm>
            <a:off x="7714304" y="5711267"/>
            <a:ext cx="381740" cy="11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E7E6585-07E2-0BA1-3479-BFE042621287}"/>
              </a:ext>
            </a:extLst>
          </p:cNvPr>
          <p:cNvGrpSpPr/>
          <p:nvPr/>
        </p:nvGrpSpPr>
        <p:grpSpPr>
          <a:xfrm>
            <a:off x="1085157" y="1679182"/>
            <a:ext cx="2882803" cy="391472"/>
            <a:chOff x="1271830" y="3074109"/>
            <a:chExt cx="2882803" cy="391472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A34146A7-7093-D2F2-CA75-E932B5DD4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830" y="3074109"/>
              <a:ext cx="209550" cy="36830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EF373DB-7CA4-FA6C-60BC-981AEF55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867" y="3088403"/>
              <a:ext cx="209550" cy="368300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0D7293F4-4293-EA55-CE7C-CFAE21F0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8360" y="3088403"/>
              <a:ext cx="209550" cy="368300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2E35F516-52AE-013A-0097-DE963107C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9570" y="3076120"/>
              <a:ext cx="209550" cy="368300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416BE5E1-E6A5-A0C5-8E14-5835F30E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3032" y="3088403"/>
              <a:ext cx="209550" cy="36830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43C6DF72-3863-9290-7B80-757D132E6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4057" y="3097281"/>
              <a:ext cx="209550" cy="3683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75B80823-ECD7-C727-72F3-625183CE3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5083" y="3097281"/>
              <a:ext cx="209550" cy="368300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B8BD186-2DEA-1FAC-6A2B-8B94A2AC48EA}"/>
              </a:ext>
            </a:extLst>
          </p:cNvPr>
          <p:cNvGrpSpPr/>
          <p:nvPr/>
        </p:nvGrpSpPr>
        <p:grpSpPr>
          <a:xfrm>
            <a:off x="4555313" y="1698444"/>
            <a:ext cx="2882803" cy="391472"/>
            <a:chOff x="1271830" y="3074109"/>
            <a:chExt cx="2882803" cy="391472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1E19FCD9-FCC8-131F-9509-345E88676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830" y="3074109"/>
              <a:ext cx="209550" cy="3683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8A0A63AD-3B45-BCEC-E2A8-45BA1A33D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867" y="3088403"/>
              <a:ext cx="209550" cy="3683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0C6929F3-476A-DC07-DAE6-26FBA371A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8360" y="3088403"/>
              <a:ext cx="209550" cy="368300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29EEDDB-C109-4163-5A24-C30ACD99C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3032" y="3088403"/>
              <a:ext cx="209550" cy="368300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FA15E2E9-1BD7-EF99-5A8E-B77665A4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4057" y="3097281"/>
              <a:ext cx="209550" cy="368300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4A77E11-3C35-65D9-BB9A-21E97C725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5083" y="3097281"/>
              <a:ext cx="209550" cy="36830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0898E77-9DA0-2FFD-4CD5-62304FEE539F}"/>
              </a:ext>
            </a:extLst>
          </p:cNvPr>
          <p:cNvGrpSpPr/>
          <p:nvPr/>
        </p:nvGrpSpPr>
        <p:grpSpPr>
          <a:xfrm>
            <a:off x="8248031" y="1698444"/>
            <a:ext cx="2882803" cy="391472"/>
            <a:chOff x="1271830" y="3074109"/>
            <a:chExt cx="2882803" cy="391472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35B2E0A-2539-5DE7-8A2D-15ABC6E0A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830" y="3074109"/>
              <a:ext cx="209550" cy="368300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06AC9A0B-0C22-5638-FF95-E1453EC13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867" y="3088403"/>
              <a:ext cx="209550" cy="36830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EB15DD89-C2E5-9C92-09FE-D9844B62A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3032" y="3088403"/>
              <a:ext cx="209550" cy="368300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E71F9B1F-0F57-C438-FC6F-58C0AF971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4057" y="3097281"/>
              <a:ext cx="209550" cy="36830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54C29349-CE74-EB1A-D0B2-3430A5C33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5083" y="3097281"/>
              <a:ext cx="209550" cy="368300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42243DC-BD53-3BED-13A9-8C4BF6FAA208}"/>
              </a:ext>
            </a:extLst>
          </p:cNvPr>
          <p:cNvGrpSpPr/>
          <p:nvPr/>
        </p:nvGrpSpPr>
        <p:grpSpPr>
          <a:xfrm>
            <a:off x="1076897" y="4120408"/>
            <a:ext cx="2882803" cy="391472"/>
            <a:chOff x="1271830" y="3074109"/>
            <a:chExt cx="2882803" cy="391472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AD49F9E-74AF-106A-7D02-C9FD11594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830" y="3074109"/>
              <a:ext cx="209550" cy="368300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4A2D5F33-5749-CA06-A59A-082C0EA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867" y="3088403"/>
              <a:ext cx="209550" cy="3683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767520F3-76F0-7D1A-DD4C-F5FD01047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4057" y="3097281"/>
              <a:ext cx="209550" cy="3683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09B20BA0-A81C-D118-2F84-3EFF90C09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5083" y="3097281"/>
              <a:ext cx="209550" cy="36830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29C027E-1559-FA4B-48A2-620FD414DCEB}"/>
              </a:ext>
            </a:extLst>
          </p:cNvPr>
          <p:cNvGrpSpPr/>
          <p:nvPr/>
        </p:nvGrpSpPr>
        <p:grpSpPr>
          <a:xfrm>
            <a:off x="4556426" y="4092797"/>
            <a:ext cx="2882803" cy="391472"/>
            <a:chOff x="1271830" y="3074109"/>
            <a:chExt cx="2882803" cy="391472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266560D5-14F1-4ED9-2D7F-5D2403797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830" y="3074109"/>
              <a:ext cx="209550" cy="368300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124BF82-975C-D6B6-9805-FCF685094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867" y="3088403"/>
              <a:ext cx="209550" cy="368300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2D6E07DB-8161-4E27-FF4E-ED002BF70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4057" y="3097281"/>
              <a:ext cx="209550" cy="368300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6A43B1AF-37C8-2882-A50E-A76F8ED0B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5083" y="3097281"/>
              <a:ext cx="209550" cy="3683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9A135F1-E5C4-7197-C37F-D256CD7B24BF}"/>
              </a:ext>
            </a:extLst>
          </p:cNvPr>
          <p:cNvGrpSpPr/>
          <p:nvPr/>
        </p:nvGrpSpPr>
        <p:grpSpPr>
          <a:xfrm>
            <a:off x="8155041" y="4111530"/>
            <a:ext cx="2882803" cy="391472"/>
            <a:chOff x="1271830" y="3074109"/>
            <a:chExt cx="2882803" cy="391472"/>
          </a:xfrm>
        </p:grpSpPr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DB125050-6C93-4CF5-3088-470097F8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830" y="3074109"/>
              <a:ext cx="209550" cy="368300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3A7ACA37-3696-1F47-C4B0-08DC789B6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867" y="3088403"/>
              <a:ext cx="209550" cy="368300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74164A5D-E159-008C-D853-1694E81AD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5083" y="3097281"/>
              <a:ext cx="209550" cy="368300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9B89BD-A9E7-99CD-DA69-20CED1D8DC13}"/>
              </a:ext>
            </a:extLst>
          </p:cNvPr>
          <p:cNvCxnSpPr/>
          <p:nvPr/>
        </p:nvCxnSpPr>
        <p:spPr>
          <a:xfrm>
            <a:off x="4456683" y="2286087"/>
            <a:ext cx="3291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539E1BE-73C0-ADFF-CAFC-76168F1FC38E}"/>
              </a:ext>
            </a:extLst>
          </p:cNvPr>
          <p:cNvCxnSpPr>
            <a:cxnSpLocks/>
          </p:cNvCxnSpPr>
          <p:nvPr/>
        </p:nvCxnSpPr>
        <p:spPr>
          <a:xfrm>
            <a:off x="6102603" y="2081038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870E6C9-8EDD-6D05-C6A8-88A73F56EE4B}"/>
              </a:ext>
            </a:extLst>
          </p:cNvPr>
          <p:cNvCxnSpPr/>
          <p:nvPr/>
        </p:nvCxnSpPr>
        <p:spPr>
          <a:xfrm>
            <a:off x="8061689" y="2286087"/>
            <a:ext cx="3291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32FDDB8-2DDE-5B50-67E0-D01777076DF9}"/>
              </a:ext>
            </a:extLst>
          </p:cNvPr>
          <p:cNvCxnSpPr>
            <a:cxnSpLocks/>
          </p:cNvCxnSpPr>
          <p:nvPr/>
        </p:nvCxnSpPr>
        <p:spPr>
          <a:xfrm>
            <a:off x="9707609" y="2081038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C0056CD-6119-7301-07B0-19277FFB11E0}"/>
              </a:ext>
            </a:extLst>
          </p:cNvPr>
          <p:cNvCxnSpPr>
            <a:cxnSpLocks/>
          </p:cNvCxnSpPr>
          <p:nvPr/>
        </p:nvCxnSpPr>
        <p:spPr>
          <a:xfrm>
            <a:off x="9261121" y="2089916"/>
            <a:ext cx="0" cy="1817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FA473AA-3BC3-0FC5-2732-E05B6FF741D1}"/>
              </a:ext>
            </a:extLst>
          </p:cNvPr>
          <p:cNvCxnSpPr>
            <a:cxnSpLocks/>
          </p:cNvCxnSpPr>
          <p:nvPr/>
        </p:nvCxnSpPr>
        <p:spPr>
          <a:xfrm>
            <a:off x="8050174" y="2481534"/>
            <a:ext cx="3303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B0AB699-3151-DAEE-1DD1-5B7CDF167F3F}"/>
              </a:ext>
            </a:extLst>
          </p:cNvPr>
          <p:cNvCxnSpPr/>
          <p:nvPr/>
        </p:nvCxnSpPr>
        <p:spPr>
          <a:xfrm>
            <a:off x="873009" y="4749887"/>
            <a:ext cx="3291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BC10816-D9B0-5C35-1EF0-A9966CB0CFCB}"/>
              </a:ext>
            </a:extLst>
          </p:cNvPr>
          <p:cNvCxnSpPr>
            <a:cxnSpLocks/>
          </p:cNvCxnSpPr>
          <p:nvPr/>
        </p:nvCxnSpPr>
        <p:spPr>
          <a:xfrm>
            <a:off x="2518929" y="4544838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57C5FCE-88AA-5F9F-A93C-A47C332D76B2}"/>
              </a:ext>
            </a:extLst>
          </p:cNvPr>
          <p:cNvCxnSpPr>
            <a:cxnSpLocks/>
          </p:cNvCxnSpPr>
          <p:nvPr/>
        </p:nvCxnSpPr>
        <p:spPr>
          <a:xfrm>
            <a:off x="2072441" y="4553716"/>
            <a:ext cx="0" cy="1817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96C05B7-B0CC-36E7-05B9-45F7B25E6234}"/>
              </a:ext>
            </a:extLst>
          </p:cNvPr>
          <p:cNvCxnSpPr>
            <a:cxnSpLocks/>
          </p:cNvCxnSpPr>
          <p:nvPr/>
        </p:nvCxnSpPr>
        <p:spPr>
          <a:xfrm>
            <a:off x="861494" y="4945334"/>
            <a:ext cx="3303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01C599C-EC92-984A-AD7E-FA4A2F08EBAE}"/>
              </a:ext>
            </a:extLst>
          </p:cNvPr>
          <p:cNvCxnSpPr>
            <a:cxnSpLocks/>
          </p:cNvCxnSpPr>
          <p:nvPr/>
        </p:nvCxnSpPr>
        <p:spPr>
          <a:xfrm>
            <a:off x="2959195" y="4525883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8797EAA-7E5A-2487-FDE0-A36EB75ECD29}"/>
              </a:ext>
            </a:extLst>
          </p:cNvPr>
          <p:cNvCxnSpPr>
            <a:cxnSpLocks/>
          </p:cNvCxnSpPr>
          <p:nvPr/>
        </p:nvCxnSpPr>
        <p:spPr>
          <a:xfrm>
            <a:off x="838203" y="5152065"/>
            <a:ext cx="34059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638D090-93AE-98D4-01BE-83BCACF0B272}"/>
              </a:ext>
            </a:extLst>
          </p:cNvPr>
          <p:cNvCxnSpPr/>
          <p:nvPr/>
        </p:nvCxnSpPr>
        <p:spPr>
          <a:xfrm>
            <a:off x="4461961" y="4741009"/>
            <a:ext cx="3291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095302-56B8-ED67-E023-C5F7108514A4}"/>
              </a:ext>
            </a:extLst>
          </p:cNvPr>
          <p:cNvCxnSpPr>
            <a:cxnSpLocks/>
          </p:cNvCxnSpPr>
          <p:nvPr/>
        </p:nvCxnSpPr>
        <p:spPr>
          <a:xfrm>
            <a:off x="6107881" y="4535960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4308ABD-D74E-E7DC-161F-E19F3FE65BAB}"/>
              </a:ext>
            </a:extLst>
          </p:cNvPr>
          <p:cNvCxnSpPr>
            <a:cxnSpLocks/>
          </p:cNvCxnSpPr>
          <p:nvPr/>
        </p:nvCxnSpPr>
        <p:spPr>
          <a:xfrm>
            <a:off x="5641653" y="4553716"/>
            <a:ext cx="0" cy="1817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EF5E692-BDE5-703D-18F5-6250C2CD9D2B}"/>
              </a:ext>
            </a:extLst>
          </p:cNvPr>
          <p:cNvCxnSpPr>
            <a:cxnSpLocks/>
          </p:cNvCxnSpPr>
          <p:nvPr/>
        </p:nvCxnSpPr>
        <p:spPr>
          <a:xfrm>
            <a:off x="4450446" y="4936456"/>
            <a:ext cx="3303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4683E03-0248-2FD8-8338-966A82972A23}"/>
              </a:ext>
            </a:extLst>
          </p:cNvPr>
          <p:cNvCxnSpPr>
            <a:cxnSpLocks/>
          </p:cNvCxnSpPr>
          <p:nvPr/>
        </p:nvCxnSpPr>
        <p:spPr>
          <a:xfrm>
            <a:off x="6548147" y="4517005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E34BAF8-CC50-8059-3D8E-D94BACED32AD}"/>
              </a:ext>
            </a:extLst>
          </p:cNvPr>
          <p:cNvCxnSpPr>
            <a:cxnSpLocks/>
          </p:cNvCxnSpPr>
          <p:nvPr/>
        </p:nvCxnSpPr>
        <p:spPr>
          <a:xfrm>
            <a:off x="4342600" y="5152065"/>
            <a:ext cx="34059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45F9379-EADB-D0AE-E218-1B106B008E9D}"/>
              </a:ext>
            </a:extLst>
          </p:cNvPr>
          <p:cNvCxnSpPr>
            <a:cxnSpLocks/>
          </p:cNvCxnSpPr>
          <p:nvPr/>
        </p:nvCxnSpPr>
        <p:spPr>
          <a:xfrm>
            <a:off x="8066967" y="4741009"/>
            <a:ext cx="3291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8761E7B-F646-2536-7F78-96DB2B9887A9}"/>
              </a:ext>
            </a:extLst>
          </p:cNvPr>
          <p:cNvCxnSpPr>
            <a:cxnSpLocks/>
          </p:cNvCxnSpPr>
          <p:nvPr/>
        </p:nvCxnSpPr>
        <p:spPr>
          <a:xfrm>
            <a:off x="9712887" y="4535960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BB617A9-D03C-31CD-8784-05FECB0CBC5D}"/>
              </a:ext>
            </a:extLst>
          </p:cNvPr>
          <p:cNvCxnSpPr>
            <a:cxnSpLocks/>
          </p:cNvCxnSpPr>
          <p:nvPr/>
        </p:nvCxnSpPr>
        <p:spPr>
          <a:xfrm>
            <a:off x="9246659" y="4553716"/>
            <a:ext cx="0" cy="1817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F275105-C3DE-998E-08FC-008ABC6DE185}"/>
              </a:ext>
            </a:extLst>
          </p:cNvPr>
          <p:cNvCxnSpPr>
            <a:cxnSpLocks/>
          </p:cNvCxnSpPr>
          <p:nvPr/>
        </p:nvCxnSpPr>
        <p:spPr>
          <a:xfrm>
            <a:off x="8055452" y="4936456"/>
            <a:ext cx="3303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18C5102-436F-08C6-6A2A-4A981FFD2F16}"/>
              </a:ext>
            </a:extLst>
          </p:cNvPr>
          <p:cNvCxnSpPr>
            <a:cxnSpLocks/>
          </p:cNvCxnSpPr>
          <p:nvPr/>
        </p:nvCxnSpPr>
        <p:spPr>
          <a:xfrm>
            <a:off x="10153153" y="4517005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2958AB6-99AE-CD02-EDF3-8DAD1342F28A}"/>
              </a:ext>
            </a:extLst>
          </p:cNvPr>
          <p:cNvCxnSpPr>
            <a:cxnSpLocks/>
          </p:cNvCxnSpPr>
          <p:nvPr/>
        </p:nvCxnSpPr>
        <p:spPr>
          <a:xfrm>
            <a:off x="8050174" y="5152065"/>
            <a:ext cx="3303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935C890-3622-4913-2BD4-1204F8602C9A}"/>
              </a:ext>
            </a:extLst>
          </p:cNvPr>
          <p:cNvCxnSpPr>
            <a:cxnSpLocks/>
          </p:cNvCxnSpPr>
          <p:nvPr/>
        </p:nvCxnSpPr>
        <p:spPr>
          <a:xfrm>
            <a:off x="10568126" y="4511880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DB90D74-610A-3431-E263-2D0ECB0BD377}"/>
              </a:ext>
            </a:extLst>
          </p:cNvPr>
          <p:cNvCxnSpPr>
            <a:cxnSpLocks/>
          </p:cNvCxnSpPr>
          <p:nvPr/>
        </p:nvCxnSpPr>
        <p:spPr>
          <a:xfrm>
            <a:off x="8061689" y="5545576"/>
            <a:ext cx="3303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9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51" grpId="0" animBg="1"/>
      <p:bldP spid="61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180B-2F9C-4422-AE83-C1D38EEC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Attempt – 1 (continued)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C3DC53-A710-0DFA-8727-918ED0F11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967776"/>
              </p:ext>
            </p:extLst>
          </p:nvPr>
        </p:nvGraphicFramePr>
        <p:xfrm>
          <a:off x="588817" y="1548368"/>
          <a:ext cx="3111500" cy="16256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19435108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3776329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410109181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70008964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67784107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92728814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59099889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18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369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067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366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6751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2955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161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5787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C469-D421-1D96-0FC0-29CD7424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93CD-9BB6-CEF3-C15A-F35E2DC0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FE33-7C1C-FBE2-8D53-64083A4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8554157-C840-F16F-0C82-92DE221AAF79}"/>
              </a:ext>
            </a:extLst>
          </p:cNvPr>
          <p:cNvSpPr/>
          <p:nvPr/>
        </p:nvSpPr>
        <p:spPr>
          <a:xfrm>
            <a:off x="141651" y="2799391"/>
            <a:ext cx="381740" cy="11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1B92-F49E-2ACC-D8F5-EE3E23B6FAEB}"/>
              </a:ext>
            </a:extLst>
          </p:cNvPr>
          <p:cNvSpPr txBox="1"/>
          <p:nvPr/>
        </p:nvSpPr>
        <p:spPr>
          <a:xfrm>
            <a:off x="630589" y="3302461"/>
            <a:ext cx="2854439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coverage = 5/7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7FE25-7630-9125-A7B3-E4569B36462F}"/>
              </a:ext>
            </a:extLst>
          </p:cNvPr>
          <p:cNvSpPr txBox="1"/>
          <p:nvPr/>
        </p:nvSpPr>
        <p:spPr>
          <a:xfrm>
            <a:off x="4536489" y="1192789"/>
            <a:ext cx="66049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Can we do better?</a:t>
            </a:r>
          </a:p>
          <a:p>
            <a:pPr lvl="1"/>
            <a:r>
              <a:rPr lang="en-US" sz="2800"/>
              <a:t>Definitely!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Use Vogel’s regret approach (as used in traditional transportation problem)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Tradeoffs: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Higher initial coverage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Compromise in speed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Inherently Sequential procedure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 middle ground is to check for column regrets in case of race conditions and chose column with highest regret.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513D91-FE79-96EB-51B0-8758524DF9B2}"/>
              </a:ext>
            </a:extLst>
          </p:cNvPr>
          <p:cNvGrpSpPr/>
          <p:nvPr/>
        </p:nvGrpSpPr>
        <p:grpSpPr>
          <a:xfrm>
            <a:off x="630589" y="1116125"/>
            <a:ext cx="688587" cy="382594"/>
            <a:chOff x="1271830" y="3074109"/>
            <a:chExt cx="688587" cy="38259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5EA054A-03D1-184F-DAA3-3F0C0C296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830" y="3074109"/>
              <a:ext cx="209550" cy="3683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0357473-FFE6-1110-0FCE-577927794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867" y="3088403"/>
              <a:ext cx="209550" cy="368300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B2B768-9099-BBB1-CF5D-19147B5B3A07}"/>
              </a:ext>
            </a:extLst>
          </p:cNvPr>
          <p:cNvCxnSpPr>
            <a:cxnSpLocks/>
          </p:cNvCxnSpPr>
          <p:nvPr/>
        </p:nvCxnSpPr>
        <p:spPr>
          <a:xfrm>
            <a:off x="500376" y="1705163"/>
            <a:ext cx="3291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2BF671-5E57-226D-5EFB-244793F9CCAC}"/>
              </a:ext>
            </a:extLst>
          </p:cNvPr>
          <p:cNvCxnSpPr>
            <a:cxnSpLocks/>
          </p:cNvCxnSpPr>
          <p:nvPr/>
        </p:nvCxnSpPr>
        <p:spPr>
          <a:xfrm>
            <a:off x="2146296" y="1500114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D33557-E713-BD73-B71D-314DBDE74FF0}"/>
              </a:ext>
            </a:extLst>
          </p:cNvPr>
          <p:cNvCxnSpPr>
            <a:cxnSpLocks/>
          </p:cNvCxnSpPr>
          <p:nvPr/>
        </p:nvCxnSpPr>
        <p:spPr>
          <a:xfrm>
            <a:off x="1680068" y="1517870"/>
            <a:ext cx="0" cy="1817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C73B3B-94A8-BFF9-448C-2E85419000E7}"/>
              </a:ext>
            </a:extLst>
          </p:cNvPr>
          <p:cNvCxnSpPr>
            <a:cxnSpLocks/>
          </p:cNvCxnSpPr>
          <p:nvPr/>
        </p:nvCxnSpPr>
        <p:spPr>
          <a:xfrm>
            <a:off x="488861" y="1900610"/>
            <a:ext cx="3303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D6739C-7629-56E5-E2EB-BDDAB74829DF}"/>
              </a:ext>
            </a:extLst>
          </p:cNvPr>
          <p:cNvCxnSpPr>
            <a:cxnSpLocks/>
          </p:cNvCxnSpPr>
          <p:nvPr/>
        </p:nvCxnSpPr>
        <p:spPr>
          <a:xfrm>
            <a:off x="2586562" y="1481159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B4E8F64-DAE5-D43B-AC0C-E41B2145A371}"/>
              </a:ext>
            </a:extLst>
          </p:cNvPr>
          <p:cNvCxnSpPr>
            <a:cxnSpLocks/>
          </p:cNvCxnSpPr>
          <p:nvPr/>
        </p:nvCxnSpPr>
        <p:spPr>
          <a:xfrm>
            <a:off x="483583" y="2116219"/>
            <a:ext cx="3303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793935-9A26-BD5A-78CB-873D1838F6F7}"/>
              </a:ext>
            </a:extLst>
          </p:cNvPr>
          <p:cNvCxnSpPr>
            <a:cxnSpLocks/>
          </p:cNvCxnSpPr>
          <p:nvPr/>
        </p:nvCxnSpPr>
        <p:spPr>
          <a:xfrm>
            <a:off x="3001535" y="1476034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6D0504-6294-AC4F-4FB3-39B13A4F89F6}"/>
              </a:ext>
            </a:extLst>
          </p:cNvPr>
          <p:cNvCxnSpPr>
            <a:cxnSpLocks/>
          </p:cNvCxnSpPr>
          <p:nvPr/>
        </p:nvCxnSpPr>
        <p:spPr>
          <a:xfrm>
            <a:off x="495098" y="2509730"/>
            <a:ext cx="3303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78630C-6381-7ABE-5FA5-F26B32F06A1C}"/>
              </a:ext>
            </a:extLst>
          </p:cNvPr>
          <p:cNvCxnSpPr>
            <a:cxnSpLocks/>
          </p:cNvCxnSpPr>
          <p:nvPr/>
        </p:nvCxnSpPr>
        <p:spPr>
          <a:xfrm>
            <a:off x="3441802" y="1476034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13A108-DC9B-5085-91F4-07D0ED612C19}"/>
              </a:ext>
            </a:extLst>
          </p:cNvPr>
          <p:cNvCxnSpPr>
            <a:cxnSpLocks/>
          </p:cNvCxnSpPr>
          <p:nvPr/>
        </p:nvCxnSpPr>
        <p:spPr>
          <a:xfrm>
            <a:off x="495300" y="2688628"/>
            <a:ext cx="33285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2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180B-2F9C-4422-AE83-C1D38EEC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Attempt – 1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C469-D421-1D96-0FC0-29CD7424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93CD-9BB6-CEF3-C15A-F35E2DC0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FE33-7C1C-FBE2-8D53-64083A4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510C78F-7625-D906-FCC6-7B176F06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7" y="1091953"/>
            <a:ext cx="10924309" cy="5085010"/>
          </a:xfrm>
        </p:spPr>
        <p:txBody>
          <a:bodyPr>
            <a:normAutofit/>
          </a:bodyPr>
          <a:lstStyle/>
          <a:p>
            <a:r>
              <a:rPr lang="en-US" dirty="0"/>
              <a:t>Vogel’s regret approach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8E210C-B380-F320-FEBA-42428F02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71195"/>
              </p:ext>
            </p:extLst>
          </p:nvPr>
        </p:nvGraphicFramePr>
        <p:xfrm>
          <a:off x="166256" y="1785635"/>
          <a:ext cx="3657599" cy="1841500"/>
        </p:xfrm>
        <a:graphic>
          <a:graphicData uri="http://schemas.openxmlformats.org/drawingml/2006/table">
            <a:tbl>
              <a:tblPr/>
              <a:tblGrid>
                <a:gridCol w="542802">
                  <a:extLst>
                    <a:ext uri="{9D8B030D-6E8A-4147-A177-3AD203B41FA5}">
                      <a16:colId xmlns:a16="http://schemas.microsoft.com/office/drawing/2014/main" val="1825788467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3335089691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240073670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238677082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580407775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278208499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3367387486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7732918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080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388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506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926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02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4610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35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6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2085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B789F2-3DD4-9F61-6E52-69C7A624B1E3}"/>
              </a:ext>
            </a:extLst>
          </p:cNvPr>
          <p:cNvSpPr txBox="1"/>
          <p:nvPr/>
        </p:nvSpPr>
        <p:spPr>
          <a:xfrm>
            <a:off x="5557422" y="1091953"/>
            <a:ext cx="87889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Penalty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62EB8BC-EA5D-55C5-72D8-A5533384D08C}"/>
              </a:ext>
            </a:extLst>
          </p:cNvPr>
          <p:cNvSpPr/>
          <p:nvPr/>
        </p:nvSpPr>
        <p:spPr>
          <a:xfrm rot="16200000">
            <a:off x="2993462" y="3714961"/>
            <a:ext cx="290744" cy="12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90AD2E-2E11-6924-3EF5-5E8ACEEF3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98166"/>
              </p:ext>
            </p:extLst>
          </p:nvPr>
        </p:nvGraphicFramePr>
        <p:xfrm>
          <a:off x="4178491" y="1785635"/>
          <a:ext cx="3657599" cy="1841500"/>
        </p:xfrm>
        <a:graphic>
          <a:graphicData uri="http://schemas.openxmlformats.org/drawingml/2006/table">
            <a:tbl>
              <a:tblPr/>
              <a:tblGrid>
                <a:gridCol w="542802">
                  <a:extLst>
                    <a:ext uri="{9D8B030D-6E8A-4147-A177-3AD203B41FA5}">
                      <a16:colId xmlns:a16="http://schemas.microsoft.com/office/drawing/2014/main" val="2383660313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4031231165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926088421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014905050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204810456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675506550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607268769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63019227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61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8286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942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6238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531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09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78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035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59192"/>
                  </a:ext>
                </a:extLst>
              </a:tr>
            </a:tbl>
          </a:graphicData>
        </a:graphic>
      </p:graphicFrame>
      <p:sp>
        <p:nvSpPr>
          <p:cNvPr id="16" name="Right Arrow 15">
            <a:extLst>
              <a:ext uri="{FF2B5EF4-FFF2-40B4-BE49-F238E27FC236}">
                <a16:creationId xmlns:a16="http://schemas.microsoft.com/office/drawing/2014/main" id="{67984307-AB2C-4EE3-D00C-0FD462118DAE}"/>
              </a:ext>
            </a:extLst>
          </p:cNvPr>
          <p:cNvSpPr/>
          <p:nvPr/>
        </p:nvSpPr>
        <p:spPr>
          <a:xfrm rot="10800000">
            <a:off x="7899982" y="3028777"/>
            <a:ext cx="290744" cy="12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DA1D3AD-0028-4135-ECC7-F44958B9B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44256"/>
              </p:ext>
            </p:extLst>
          </p:nvPr>
        </p:nvGraphicFramePr>
        <p:xfrm>
          <a:off x="8260072" y="1785635"/>
          <a:ext cx="3657599" cy="1841500"/>
        </p:xfrm>
        <a:graphic>
          <a:graphicData uri="http://schemas.openxmlformats.org/drawingml/2006/table">
            <a:tbl>
              <a:tblPr/>
              <a:tblGrid>
                <a:gridCol w="542802">
                  <a:extLst>
                    <a:ext uri="{9D8B030D-6E8A-4147-A177-3AD203B41FA5}">
                      <a16:colId xmlns:a16="http://schemas.microsoft.com/office/drawing/2014/main" val="3436095160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526081309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213309323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4253836688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051113034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098590221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3190095209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39459344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988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850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598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495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5787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94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46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40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114528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21FB5F08-9563-AB04-A9F6-893266993913}"/>
              </a:ext>
            </a:extLst>
          </p:cNvPr>
          <p:cNvSpPr/>
          <p:nvPr/>
        </p:nvSpPr>
        <p:spPr>
          <a:xfrm rot="10800000">
            <a:off x="11841645" y="3266723"/>
            <a:ext cx="290744" cy="12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96D63F5-0135-DC7D-2B3A-5FA863BC2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28516"/>
              </p:ext>
            </p:extLst>
          </p:nvPr>
        </p:nvGraphicFramePr>
        <p:xfrm>
          <a:off x="166256" y="4249719"/>
          <a:ext cx="3657599" cy="1841500"/>
        </p:xfrm>
        <a:graphic>
          <a:graphicData uri="http://schemas.openxmlformats.org/drawingml/2006/table">
            <a:tbl>
              <a:tblPr/>
              <a:tblGrid>
                <a:gridCol w="542802">
                  <a:extLst>
                    <a:ext uri="{9D8B030D-6E8A-4147-A177-3AD203B41FA5}">
                      <a16:colId xmlns:a16="http://schemas.microsoft.com/office/drawing/2014/main" val="331989091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44872149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3187767710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312663768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363622954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550796503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736970153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53565377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5438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770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2907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107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738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3878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2640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312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090074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37D000C6-4C3A-0354-8F7B-8D333914C059}"/>
              </a:ext>
            </a:extLst>
          </p:cNvPr>
          <p:cNvSpPr/>
          <p:nvPr/>
        </p:nvSpPr>
        <p:spPr>
          <a:xfrm rot="10800000">
            <a:off x="3823855" y="4912323"/>
            <a:ext cx="290744" cy="12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597634B-C95F-3ED5-172E-457DE37F0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29379"/>
              </p:ext>
            </p:extLst>
          </p:nvPr>
        </p:nvGraphicFramePr>
        <p:xfrm>
          <a:off x="4178491" y="4249719"/>
          <a:ext cx="3657599" cy="1841500"/>
        </p:xfrm>
        <a:graphic>
          <a:graphicData uri="http://schemas.openxmlformats.org/drawingml/2006/table">
            <a:tbl>
              <a:tblPr/>
              <a:tblGrid>
                <a:gridCol w="542802">
                  <a:extLst>
                    <a:ext uri="{9D8B030D-6E8A-4147-A177-3AD203B41FA5}">
                      <a16:colId xmlns:a16="http://schemas.microsoft.com/office/drawing/2014/main" val="4167061315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3719707046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3814425834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4165674161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76626904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622760946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449145088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5397401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4659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668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97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718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5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6663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74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007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387679"/>
                  </a:ext>
                </a:extLst>
              </a:tr>
            </a:tbl>
          </a:graphicData>
        </a:graphic>
      </p:graphicFrame>
      <p:sp>
        <p:nvSpPr>
          <p:cNvPr id="22" name="Right Arrow 21">
            <a:extLst>
              <a:ext uri="{FF2B5EF4-FFF2-40B4-BE49-F238E27FC236}">
                <a16:creationId xmlns:a16="http://schemas.microsoft.com/office/drawing/2014/main" id="{C89C4E06-F73B-9D74-4AB0-CFE0770D1064}"/>
              </a:ext>
            </a:extLst>
          </p:cNvPr>
          <p:cNvSpPr/>
          <p:nvPr/>
        </p:nvSpPr>
        <p:spPr>
          <a:xfrm rot="10800000">
            <a:off x="7854977" y="4708136"/>
            <a:ext cx="290744" cy="12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C0F61D1-7545-7025-AFF1-00FC03149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37831"/>
              </p:ext>
            </p:extLst>
          </p:nvPr>
        </p:nvGraphicFramePr>
        <p:xfrm>
          <a:off x="8260071" y="4249719"/>
          <a:ext cx="3657599" cy="1841500"/>
        </p:xfrm>
        <a:graphic>
          <a:graphicData uri="http://schemas.openxmlformats.org/drawingml/2006/table">
            <a:tbl>
              <a:tblPr/>
              <a:tblGrid>
                <a:gridCol w="542802">
                  <a:extLst>
                    <a:ext uri="{9D8B030D-6E8A-4147-A177-3AD203B41FA5}">
                      <a16:colId xmlns:a16="http://schemas.microsoft.com/office/drawing/2014/main" val="1474353772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875600789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398937517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243856243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3703022155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715076598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506039651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39875314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0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00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797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1876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24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6292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0820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10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612387"/>
                  </a:ext>
                </a:extLst>
              </a:tr>
            </a:tbl>
          </a:graphicData>
        </a:graphic>
      </p:graphicFrame>
      <p:sp>
        <p:nvSpPr>
          <p:cNvPr id="24" name="Right Arrow 23">
            <a:extLst>
              <a:ext uri="{FF2B5EF4-FFF2-40B4-BE49-F238E27FC236}">
                <a16:creationId xmlns:a16="http://schemas.microsoft.com/office/drawing/2014/main" id="{A3E29E5A-3B11-D90B-4C29-511FFAAB4CC7}"/>
              </a:ext>
            </a:extLst>
          </p:cNvPr>
          <p:cNvSpPr/>
          <p:nvPr/>
        </p:nvSpPr>
        <p:spPr>
          <a:xfrm rot="10800000">
            <a:off x="11901256" y="5108222"/>
            <a:ext cx="290744" cy="12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2D16B-EBAD-629E-6C00-F990563FF471}"/>
              </a:ext>
            </a:extLst>
          </p:cNvPr>
          <p:cNvCxnSpPr>
            <a:cxnSpLocks/>
          </p:cNvCxnSpPr>
          <p:nvPr/>
        </p:nvCxnSpPr>
        <p:spPr>
          <a:xfrm>
            <a:off x="99805" y="2925104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E616DC-5C54-6F65-A1D8-FD8CE0E319D5}"/>
              </a:ext>
            </a:extLst>
          </p:cNvPr>
          <p:cNvCxnSpPr>
            <a:cxnSpLocks/>
          </p:cNvCxnSpPr>
          <p:nvPr/>
        </p:nvCxnSpPr>
        <p:spPr>
          <a:xfrm>
            <a:off x="3138590" y="1715278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9101CF-E8BD-CE86-0619-7CE542126E8D}"/>
              </a:ext>
            </a:extLst>
          </p:cNvPr>
          <p:cNvCxnSpPr>
            <a:cxnSpLocks/>
          </p:cNvCxnSpPr>
          <p:nvPr/>
        </p:nvCxnSpPr>
        <p:spPr>
          <a:xfrm>
            <a:off x="4138405" y="2925104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DF166F-5F1B-C3C7-09AC-70B846D920F5}"/>
              </a:ext>
            </a:extLst>
          </p:cNvPr>
          <p:cNvCxnSpPr>
            <a:cxnSpLocks/>
          </p:cNvCxnSpPr>
          <p:nvPr/>
        </p:nvCxnSpPr>
        <p:spPr>
          <a:xfrm>
            <a:off x="7177190" y="1715278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BA1971-78D5-E12F-1AD9-8CB8EE42D114}"/>
              </a:ext>
            </a:extLst>
          </p:cNvPr>
          <p:cNvCxnSpPr>
            <a:cxnSpLocks/>
          </p:cNvCxnSpPr>
          <p:nvPr/>
        </p:nvCxnSpPr>
        <p:spPr>
          <a:xfrm>
            <a:off x="4114599" y="3114718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0EC640-0F8E-70FF-CD67-D3E581C418FD}"/>
              </a:ext>
            </a:extLst>
          </p:cNvPr>
          <p:cNvCxnSpPr>
            <a:cxnSpLocks/>
          </p:cNvCxnSpPr>
          <p:nvPr/>
        </p:nvCxnSpPr>
        <p:spPr>
          <a:xfrm>
            <a:off x="6282283" y="1722600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86AD14-7276-530B-F941-01468943D307}"/>
              </a:ext>
            </a:extLst>
          </p:cNvPr>
          <p:cNvCxnSpPr>
            <a:cxnSpLocks/>
          </p:cNvCxnSpPr>
          <p:nvPr/>
        </p:nvCxnSpPr>
        <p:spPr>
          <a:xfrm>
            <a:off x="8214532" y="2925104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2F77EF-D788-2C55-C296-580A543E064C}"/>
              </a:ext>
            </a:extLst>
          </p:cNvPr>
          <p:cNvCxnSpPr>
            <a:cxnSpLocks/>
          </p:cNvCxnSpPr>
          <p:nvPr/>
        </p:nvCxnSpPr>
        <p:spPr>
          <a:xfrm>
            <a:off x="11253317" y="1715278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BCAC4-483C-B425-47C6-513B890D3687}"/>
              </a:ext>
            </a:extLst>
          </p:cNvPr>
          <p:cNvCxnSpPr>
            <a:cxnSpLocks/>
          </p:cNvCxnSpPr>
          <p:nvPr/>
        </p:nvCxnSpPr>
        <p:spPr>
          <a:xfrm>
            <a:off x="8190726" y="3114718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81AAC7-C608-875F-2AF3-5790F25056DC}"/>
              </a:ext>
            </a:extLst>
          </p:cNvPr>
          <p:cNvCxnSpPr>
            <a:cxnSpLocks/>
          </p:cNvCxnSpPr>
          <p:nvPr/>
        </p:nvCxnSpPr>
        <p:spPr>
          <a:xfrm>
            <a:off x="10358410" y="1722600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E0E44B-5943-D886-827A-794DB8F4B2E7}"/>
              </a:ext>
            </a:extLst>
          </p:cNvPr>
          <p:cNvCxnSpPr>
            <a:cxnSpLocks/>
          </p:cNvCxnSpPr>
          <p:nvPr/>
        </p:nvCxnSpPr>
        <p:spPr>
          <a:xfrm>
            <a:off x="8190726" y="3334573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F9737B-43B8-FB43-EC1D-408BA2AC4E6E}"/>
              </a:ext>
            </a:extLst>
          </p:cNvPr>
          <p:cNvCxnSpPr>
            <a:cxnSpLocks/>
          </p:cNvCxnSpPr>
          <p:nvPr/>
        </p:nvCxnSpPr>
        <p:spPr>
          <a:xfrm>
            <a:off x="9468994" y="1722600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25E507-E92B-CA19-FED7-F3F29C1BCD02}"/>
              </a:ext>
            </a:extLst>
          </p:cNvPr>
          <p:cNvCxnSpPr>
            <a:cxnSpLocks/>
          </p:cNvCxnSpPr>
          <p:nvPr/>
        </p:nvCxnSpPr>
        <p:spPr>
          <a:xfrm>
            <a:off x="122342" y="5381866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D589EA-506B-746D-2AD4-9C47FCDECE24}"/>
              </a:ext>
            </a:extLst>
          </p:cNvPr>
          <p:cNvCxnSpPr>
            <a:cxnSpLocks/>
          </p:cNvCxnSpPr>
          <p:nvPr/>
        </p:nvCxnSpPr>
        <p:spPr>
          <a:xfrm>
            <a:off x="3161127" y="4172040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8EF887-BD1B-FBE4-394A-6B406A6AAB49}"/>
              </a:ext>
            </a:extLst>
          </p:cNvPr>
          <p:cNvCxnSpPr>
            <a:cxnSpLocks/>
          </p:cNvCxnSpPr>
          <p:nvPr/>
        </p:nvCxnSpPr>
        <p:spPr>
          <a:xfrm>
            <a:off x="98536" y="5571480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77DC86-E1C6-E72F-CEF7-9981621DD709}"/>
              </a:ext>
            </a:extLst>
          </p:cNvPr>
          <p:cNvCxnSpPr>
            <a:cxnSpLocks/>
          </p:cNvCxnSpPr>
          <p:nvPr/>
        </p:nvCxnSpPr>
        <p:spPr>
          <a:xfrm>
            <a:off x="2266220" y="4179362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68E25B-9D3F-6DCB-C290-3B8DFE80A2FB}"/>
              </a:ext>
            </a:extLst>
          </p:cNvPr>
          <p:cNvCxnSpPr>
            <a:cxnSpLocks/>
          </p:cNvCxnSpPr>
          <p:nvPr/>
        </p:nvCxnSpPr>
        <p:spPr>
          <a:xfrm>
            <a:off x="98536" y="5791335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22BF14-FB90-C35E-E57F-1C61A0F345AD}"/>
              </a:ext>
            </a:extLst>
          </p:cNvPr>
          <p:cNvCxnSpPr>
            <a:cxnSpLocks/>
          </p:cNvCxnSpPr>
          <p:nvPr/>
        </p:nvCxnSpPr>
        <p:spPr>
          <a:xfrm>
            <a:off x="1376804" y="4179362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98EFAC-F71A-3D0D-9237-E92F5C63888C}"/>
              </a:ext>
            </a:extLst>
          </p:cNvPr>
          <p:cNvCxnSpPr>
            <a:cxnSpLocks/>
          </p:cNvCxnSpPr>
          <p:nvPr/>
        </p:nvCxnSpPr>
        <p:spPr>
          <a:xfrm>
            <a:off x="1819013" y="4179362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7AFF0E-C747-7F92-B095-15395F1CB2A1}"/>
              </a:ext>
            </a:extLst>
          </p:cNvPr>
          <p:cNvCxnSpPr>
            <a:cxnSpLocks/>
          </p:cNvCxnSpPr>
          <p:nvPr/>
        </p:nvCxnSpPr>
        <p:spPr>
          <a:xfrm>
            <a:off x="53408" y="4987125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6489EC-5B6E-0676-2752-1CA8119E5838}"/>
              </a:ext>
            </a:extLst>
          </p:cNvPr>
          <p:cNvCxnSpPr>
            <a:cxnSpLocks/>
          </p:cNvCxnSpPr>
          <p:nvPr/>
        </p:nvCxnSpPr>
        <p:spPr>
          <a:xfrm>
            <a:off x="4138405" y="5381866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770EAE-CCDC-6B43-BB2F-B85F5346E2BF}"/>
              </a:ext>
            </a:extLst>
          </p:cNvPr>
          <p:cNvCxnSpPr>
            <a:cxnSpLocks/>
          </p:cNvCxnSpPr>
          <p:nvPr/>
        </p:nvCxnSpPr>
        <p:spPr>
          <a:xfrm>
            <a:off x="7177190" y="4172040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3CF8E0-2CF3-7785-233C-D7108BB88601}"/>
              </a:ext>
            </a:extLst>
          </p:cNvPr>
          <p:cNvCxnSpPr>
            <a:cxnSpLocks/>
          </p:cNvCxnSpPr>
          <p:nvPr/>
        </p:nvCxnSpPr>
        <p:spPr>
          <a:xfrm>
            <a:off x="4114599" y="5571480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D1D7B2-1EBB-EE84-54BB-C7160701A5FA}"/>
              </a:ext>
            </a:extLst>
          </p:cNvPr>
          <p:cNvCxnSpPr>
            <a:cxnSpLocks/>
          </p:cNvCxnSpPr>
          <p:nvPr/>
        </p:nvCxnSpPr>
        <p:spPr>
          <a:xfrm>
            <a:off x="6282283" y="4179362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F8AD8AC-40EA-54CA-12E8-45E2023D01C0}"/>
              </a:ext>
            </a:extLst>
          </p:cNvPr>
          <p:cNvCxnSpPr>
            <a:cxnSpLocks/>
          </p:cNvCxnSpPr>
          <p:nvPr/>
        </p:nvCxnSpPr>
        <p:spPr>
          <a:xfrm>
            <a:off x="4114599" y="5791335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D0A61ED-9935-D234-56D0-CB842CC28296}"/>
              </a:ext>
            </a:extLst>
          </p:cNvPr>
          <p:cNvCxnSpPr>
            <a:cxnSpLocks/>
          </p:cNvCxnSpPr>
          <p:nvPr/>
        </p:nvCxnSpPr>
        <p:spPr>
          <a:xfrm>
            <a:off x="5392867" y="4179362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024EE33-B3AF-ABA5-A80D-C148F1E5D1F6}"/>
              </a:ext>
            </a:extLst>
          </p:cNvPr>
          <p:cNvCxnSpPr>
            <a:cxnSpLocks/>
          </p:cNvCxnSpPr>
          <p:nvPr/>
        </p:nvCxnSpPr>
        <p:spPr>
          <a:xfrm>
            <a:off x="5835076" y="4179362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3D2687-F20B-DB23-7CD1-DEDD81A6A095}"/>
              </a:ext>
            </a:extLst>
          </p:cNvPr>
          <p:cNvCxnSpPr>
            <a:cxnSpLocks/>
          </p:cNvCxnSpPr>
          <p:nvPr/>
        </p:nvCxnSpPr>
        <p:spPr>
          <a:xfrm>
            <a:off x="4069471" y="4987125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34DB41-43EE-646C-F749-34FEC5BD8D44}"/>
              </a:ext>
            </a:extLst>
          </p:cNvPr>
          <p:cNvCxnSpPr>
            <a:cxnSpLocks/>
          </p:cNvCxnSpPr>
          <p:nvPr/>
        </p:nvCxnSpPr>
        <p:spPr>
          <a:xfrm>
            <a:off x="4938165" y="4179362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0CAED8-E758-F1DF-F1EB-E97C66C1C208}"/>
              </a:ext>
            </a:extLst>
          </p:cNvPr>
          <p:cNvCxnSpPr>
            <a:cxnSpLocks/>
          </p:cNvCxnSpPr>
          <p:nvPr/>
        </p:nvCxnSpPr>
        <p:spPr>
          <a:xfrm>
            <a:off x="4114599" y="4764771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7B0E9A-DBA2-1C35-CBBA-118AE65D53CE}"/>
              </a:ext>
            </a:extLst>
          </p:cNvPr>
          <p:cNvCxnSpPr>
            <a:cxnSpLocks/>
          </p:cNvCxnSpPr>
          <p:nvPr/>
        </p:nvCxnSpPr>
        <p:spPr>
          <a:xfrm>
            <a:off x="8214532" y="5381866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722B6F-9691-A892-C976-CE2ABDB62192}"/>
              </a:ext>
            </a:extLst>
          </p:cNvPr>
          <p:cNvCxnSpPr>
            <a:cxnSpLocks/>
          </p:cNvCxnSpPr>
          <p:nvPr/>
        </p:nvCxnSpPr>
        <p:spPr>
          <a:xfrm>
            <a:off x="11253317" y="4172040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8D8B60-657A-A9B3-53C4-41A81550C720}"/>
              </a:ext>
            </a:extLst>
          </p:cNvPr>
          <p:cNvCxnSpPr>
            <a:cxnSpLocks/>
          </p:cNvCxnSpPr>
          <p:nvPr/>
        </p:nvCxnSpPr>
        <p:spPr>
          <a:xfrm>
            <a:off x="8190726" y="5571480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847D35-DC8F-02A4-F9E4-943C95E4C215}"/>
              </a:ext>
            </a:extLst>
          </p:cNvPr>
          <p:cNvCxnSpPr>
            <a:cxnSpLocks/>
          </p:cNvCxnSpPr>
          <p:nvPr/>
        </p:nvCxnSpPr>
        <p:spPr>
          <a:xfrm>
            <a:off x="10358410" y="4179362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845FCF6-7E19-D1DE-2E3C-3A63E64503E3}"/>
              </a:ext>
            </a:extLst>
          </p:cNvPr>
          <p:cNvCxnSpPr>
            <a:cxnSpLocks/>
          </p:cNvCxnSpPr>
          <p:nvPr/>
        </p:nvCxnSpPr>
        <p:spPr>
          <a:xfrm>
            <a:off x="8190726" y="5791335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AA0D3C-ABE2-F4E2-7DF7-CF297543CC84}"/>
              </a:ext>
            </a:extLst>
          </p:cNvPr>
          <p:cNvCxnSpPr>
            <a:cxnSpLocks/>
          </p:cNvCxnSpPr>
          <p:nvPr/>
        </p:nvCxnSpPr>
        <p:spPr>
          <a:xfrm>
            <a:off x="9468994" y="4179362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A08349-071C-8008-15EC-953A91E3F35D}"/>
              </a:ext>
            </a:extLst>
          </p:cNvPr>
          <p:cNvCxnSpPr>
            <a:cxnSpLocks/>
          </p:cNvCxnSpPr>
          <p:nvPr/>
        </p:nvCxnSpPr>
        <p:spPr>
          <a:xfrm>
            <a:off x="9911203" y="4179362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5AAC3BC-CBC6-01A3-4C39-46B36DF2BF17}"/>
              </a:ext>
            </a:extLst>
          </p:cNvPr>
          <p:cNvCxnSpPr>
            <a:cxnSpLocks/>
          </p:cNvCxnSpPr>
          <p:nvPr/>
        </p:nvCxnSpPr>
        <p:spPr>
          <a:xfrm>
            <a:off x="8145598" y="4987125"/>
            <a:ext cx="38393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5BFC26-A106-A69D-1DE6-3DFCF27A0818}"/>
              </a:ext>
            </a:extLst>
          </p:cNvPr>
          <p:cNvCxnSpPr>
            <a:cxnSpLocks/>
          </p:cNvCxnSpPr>
          <p:nvPr/>
        </p:nvCxnSpPr>
        <p:spPr>
          <a:xfrm>
            <a:off x="9014292" y="4179362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11B1755-8176-5654-B1D8-071DAE0AC3B6}"/>
              </a:ext>
            </a:extLst>
          </p:cNvPr>
          <p:cNvCxnSpPr>
            <a:cxnSpLocks/>
          </p:cNvCxnSpPr>
          <p:nvPr/>
        </p:nvCxnSpPr>
        <p:spPr>
          <a:xfrm>
            <a:off x="8190726" y="4764771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82F878-C2DF-0606-E874-EE05185CE6FF}"/>
              </a:ext>
            </a:extLst>
          </p:cNvPr>
          <p:cNvCxnSpPr>
            <a:cxnSpLocks/>
          </p:cNvCxnSpPr>
          <p:nvPr/>
        </p:nvCxnSpPr>
        <p:spPr>
          <a:xfrm>
            <a:off x="10810613" y="4179362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D981AD-C53D-1C15-FECC-6CB5C2DBB0DE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8145598" y="5173090"/>
            <a:ext cx="3755658" cy="62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 animBg="1"/>
      <p:bldP spid="22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180B-2F9C-4422-AE83-C1D38EEC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Attempt – 1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C469-D421-1D96-0FC0-29CD7424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93CD-9BB6-CEF3-C15A-F35E2DC0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FE33-7C1C-FBE2-8D53-64083A4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510C78F-7625-D906-FCC6-7B176F06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7" y="1091953"/>
            <a:ext cx="10924309" cy="5085010"/>
          </a:xfrm>
        </p:spPr>
        <p:txBody>
          <a:bodyPr>
            <a:normAutofit/>
          </a:bodyPr>
          <a:lstStyle/>
          <a:p>
            <a:r>
              <a:rPr lang="en-US" dirty="0"/>
              <a:t>Vogel’s regret approach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789F2-3DD4-9F61-6E52-69C7A624B1E3}"/>
              </a:ext>
            </a:extLst>
          </p:cNvPr>
          <p:cNvSpPr txBox="1"/>
          <p:nvPr/>
        </p:nvSpPr>
        <p:spPr>
          <a:xfrm>
            <a:off x="5557422" y="1091953"/>
            <a:ext cx="87889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Penalty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62EB8BC-EA5D-55C5-72D8-A5533384D08C}"/>
              </a:ext>
            </a:extLst>
          </p:cNvPr>
          <p:cNvSpPr/>
          <p:nvPr/>
        </p:nvSpPr>
        <p:spPr>
          <a:xfrm rot="16200000">
            <a:off x="303529" y="3744754"/>
            <a:ext cx="290744" cy="12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94CD55-0531-AF41-3681-338C7DE78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46682"/>
              </p:ext>
            </p:extLst>
          </p:nvPr>
        </p:nvGraphicFramePr>
        <p:xfrm>
          <a:off x="166255" y="1818771"/>
          <a:ext cx="3657599" cy="1841500"/>
        </p:xfrm>
        <a:graphic>
          <a:graphicData uri="http://schemas.openxmlformats.org/drawingml/2006/table">
            <a:tbl>
              <a:tblPr/>
              <a:tblGrid>
                <a:gridCol w="542802">
                  <a:extLst>
                    <a:ext uri="{9D8B030D-6E8A-4147-A177-3AD203B41FA5}">
                      <a16:colId xmlns:a16="http://schemas.microsoft.com/office/drawing/2014/main" val="423208176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3254551424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778221989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77013156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635342638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4265658702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402915193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4738003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614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74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493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2082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039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490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3744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864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7038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96C55F-4DD4-5279-BE32-6A15AA61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26748"/>
              </p:ext>
            </p:extLst>
          </p:nvPr>
        </p:nvGraphicFramePr>
        <p:xfrm>
          <a:off x="4178490" y="1818771"/>
          <a:ext cx="3657599" cy="1841500"/>
        </p:xfrm>
        <a:graphic>
          <a:graphicData uri="http://schemas.openxmlformats.org/drawingml/2006/table">
            <a:tbl>
              <a:tblPr/>
              <a:tblGrid>
                <a:gridCol w="542802">
                  <a:extLst>
                    <a:ext uri="{9D8B030D-6E8A-4147-A177-3AD203B41FA5}">
                      <a16:colId xmlns:a16="http://schemas.microsoft.com/office/drawing/2014/main" val="1829041967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3541990591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090858826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1167220953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449946451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3367426417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805778024"/>
                    </a:ext>
                  </a:extLst>
                </a:gridCol>
                <a:gridCol w="444971">
                  <a:extLst>
                    <a:ext uri="{9D8B030D-6E8A-4147-A177-3AD203B41FA5}">
                      <a16:colId xmlns:a16="http://schemas.microsoft.com/office/drawing/2014/main" val="270319960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826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8264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9962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71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7145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435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616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1589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01534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0001855-22BD-1202-1EF4-51D5C3CAF941}"/>
              </a:ext>
            </a:extLst>
          </p:cNvPr>
          <p:cNvSpPr txBox="1"/>
          <p:nvPr/>
        </p:nvSpPr>
        <p:spPr>
          <a:xfrm>
            <a:off x="4623751" y="3712446"/>
            <a:ext cx="2854439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coverage = 7/7</a:t>
            </a:r>
          </a:p>
        </p:txBody>
      </p:sp>
      <p:graphicFrame>
        <p:nvGraphicFramePr>
          <p:cNvPr id="26" name="Content Placeholder 6">
            <a:extLst>
              <a:ext uri="{FF2B5EF4-FFF2-40B4-BE49-F238E27FC236}">
                <a16:creationId xmlns:a16="http://schemas.microsoft.com/office/drawing/2014/main" id="{57BA989F-9AD3-53B2-888E-758BE80B4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720064"/>
              </p:ext>
            </p:extLst>
          </p:nvPr>
        </p:nvGraphicFramePr>
        <p:xfrm>
          <a:off x="8610599" y="1818771"/>
          <a:ext cx="3111500" cy="16256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19435108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3776329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410109181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70008964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67784107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92728814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59099889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418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6369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5067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4366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751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2955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161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75787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84955B5-EC58-8A48-4C2C-7FD2D11D88AC}"/>
              </a:ext>
            </a:extLst>
          </p:cNvPr>
          <p:cNvSpPr txBox="1"/>
          <p:nvPr/>
        </p:nvSpPr>
        <p:spPr>
          <a:xfrm>
            <a:off x="8763173" y="3713023"/>
            <a:ext cx="2854439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coverage = 5/7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7EC56F-59BD-60E6-C2D1-76284E0D2177}"/>
              </a:ext>
            </a:extLst>
          </p:cNvPr>
          <p:cNvCxnSpPr>
            <a:cxnSpLocks/>
          </p:cNvCxnSpPr>
          <p:nvPr/>
        </p:nvCxnSpPr>
        <p:spPr>
          <a:xfrm>
            <a:off x="137130" y="2968449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FD6210-C0C8-62D1-8BAD-45422AC50A84}"/>
              </a:ext>
            </a:extLst>
          </p:cNvPr>
          <p:cNvCxnSpPr>
            <a:cxnSpLocks/>
          </p:cNvCxnSpPr>
          <p:nvPr/>
        </p:nvCxnSpPr>
        <p:spPr>
          <a:xfrm>
            <a:off x="3175915" y="1758623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CBBF7F-7DDD-4D01-B708-AF8136C69D65}"/>
              </a:ext>
            </a:extLst>
          </p:cNvPr>
          <p:cNvCxnSpPr>
            <a:cxnSpLocks/>
          </p:cNvCxnSpPr>
          <p:nvPr/>
        </p:nvCxnSpPr>
        <p:spPr>
          <a:xfrm>
            <a:off x="113324" y="3158063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BFB3CE-3BA3-CB4D-BC4A-7093594786C5}"/>
              </a:ext>
            </a:extLst>
          </p:cNvPr>
          <p:cNvCxnSpPr>
            <a:cxnSpLocks/>
          </p:cNvCxnSpPr>
          <p:nvPr/>
        </p:nvCxnSpPr>
        <p:spPr>
          <a:xfrm>
            <a:off x="2281008" y="1765945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594A6-7471-9D72-85B9-8D36E2A57B37}"/>
              </a:ext>
            </a:extLst>
          </p:cNvPr>
          <p:cNvCxnSpPr>
            <a:cxnSpLocks/>
          </p:cNvCxnSpPr>
          <p:nvPr/>
        </p:nvCxnSpPr>
        <p:spPr>
          <a:xfrm>
            <a:off x="113324" y="3377918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439997-204F-2BD9-6400-F41BB45DC735}"/>
              </a:ext>
            </a:extLst>
          </p:cNvPr>
          <p:cNvCxnSpPr>
            <a:cxnSpLocks/>
          </p:cNvCxnSpPr>
          <p:nvPr/>
        </p:nvCxnSpPr>
        <p:spPr>
          <a:xfrm>
            <a:off x="1391592" y="1765945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4175D2-6D6D-BA79-AE27-9F4987D67563}"/>
              </a:ext>
            </a:extLst>
          </p:cNvPr>
          <p:cNvCxnSpPr>
            <a:cxnSpLocks/>
          </p:cNvCxnSpPr>
          <p:nvPr/>
        </p:nvCxnSpPr>
        <p:spPr>
          <a:xfrm>
            <a:off x="1833801" y="1765945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ACB779-18C6-FB17-2F5C-CEE1C08FC49C}"/>
              </a:ext>
            </a:extLst>
          </p:cNvPr>
          <p:cNvCxnSpPr>
            <a:cxnSpLocks/>
          </p:cNvCxnSpPr>
          <p:nvPr/>
        </p:nvCxnSpPr>
        <p:spPr>
          <a:xfrm>
            <a:off x="68196" y="2573708"/>
            <a:ext cx="38393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0145AD-D024-CC5E-776D-CC54362B2EA7}"/>
              </a:ext>
            </a:extLst>
          </p:cNvPr>
          <p:cNvCxnSpPr>
            <a:cxnSpLocks/>
          </p:cNvCxnSpPr>
          <p:nvPr/>
        </p:nvCxnSpPr>
        <p:spPr>
          <a:xfrm>
            <a:off x="936890" y="1765945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B55558-1FE0-1A40-B815-67B6BBAF1BE5}"/>
              </a:ext>
            </a:extLst>
          </p:cNvPr>
          <p:cNvCxnSpPr>
            <a:cxnSpLocks/>
          </p:cNvCxnSpPr>
          <p:nvPr/>
        </p:nvCxnSpPr>
        <p:spPr>
          <a:xfrm>
            <a:off x="113324" y="2351354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68B048-2186-4A93-8BB3-9A2E1DCC095C}"/>
              </a:ext>
            </a:extLst>
          </p:cNvPr>
          <p:cNvCxnSpPr>
            <a:cxnSpLocks/>
          </p:cNvCxnSpPr>
          <p:nvPr/>
        </p:nvCxnSpPr>
        <p:spPr>
          <a:xfrm>
            <a:off x="2733211" y="1765945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1DF348-D264-2ED3-7351-54679884E597}"/>
              </a:ext>
            </a:extLst>
          </p:cNvPr>
          <p:cNvCxnSpPr>
            <a:cxnSpLocks/>
          </p:cNvCxnSpPr>
          <p:nvPr/>
        </p:nvCxnSpPr>
        <p:spPr>
          <a:xfrm flipV="1">
            <a:off x="68196" y="2759673"/>
            <a:ext cx="3755658" cy="62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EF5497-D24D-1B97-49B7-83F723510290}"/>
              </a:ext>
            </a:extLst>
          </p:cNvPr>
          <p:cNvCxnSpPr>
            <a:cxnSpLocks/>
          </p:cNvCxnSpPr>
          <p:nvPr/>
        </p:nvCxnSpPr>
        <p:spPr>
          <a:xfrm>
            <a:off x="452208" y="1748414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138F77-A1AB-4616-0400-BF51BEA4B3AD}"/>
              </a:ext>
            </a:extLst>
          </p:cNvPr>
          <p:cNvCxnSpPr>
            <a:cxnSpLocks/>
          </p:cNvCxnSpPr>
          <p:nvPr/>
        </p:nvCxnSpPr>
        <p:spPr>
          <a:xfrm>
            <a:off x="4129246" y="2965439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0E6532-4AFC-565F-9D98-0056E5FF2BA3}"/>
              </a:ext>
            </a:extLst>
          </p:cNvPr>
          <p:cNvCxnSpPr>
            <a:cxnSpLocks/>
          </p:cNvCxnSpPr>
          <p:nvPr/>
        </p:nvCxnSpPr>
        <p:spPr>
          <a:xfrm>
            <a:off x="7168031" y="1755613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9127A7-9495-4804-7AA5-D640B250E633}"/>
              </a:ext>
            </a:extLst>
          </p:cNvPr>
          <p:cNvCxnSpPr>
            <a:cxnSpLocks/>
          </p:cNvCxnSpPr>
          <p:nvPr/>
        </p:nvCxnSpPr>
        <p:spPr>
          <a:xfrm>
            <a:off x="4105440" y="3155053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6FC76-8780-3BF8-CC37-ADEA52621243}"/>
              </a:ext>
            </a:extLst>
          </p:cNvPr>
          <p:cNvCxnSpPr>
            <a:cxnSpLocks/>
          </p:cNvCxnSpPr>
          <p:nvPr/>
        </p:nvCxnSpPr>
        <p:spPr>
          <a:xfrm>
            <a:off x="6273124" y="1762935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A3457A-3986-A1A2-DD95-5906E264CF1E}"/>
              </a:ext>
            </a:extLst>
          </p:cNvPr>
          <p:cNvCxnSpPr>
            <a:cxnSpLocks/>
          </p:cNvCxnSpPr>
          <p:nvPr/>
        </p:nvCxnSpPr>
        <p:spPr>
          <a:xfrm>
            <a:off x="4105440" y="3374908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70A73D-5BD1-965C-FE2A-2114808F0D31}"/>
              </a:ext>
            </a:extLst>
          </p:cNvPr>
          <p:cNvCxnSpPr>
            <a:cxnSpLocks/>
          </p:cNvCxnSpPr>
          <p:nvPr/>
        </p:nvCxnSpPr>
        <p:spPr>
          <a:xfrm>
            <a:off x="5383708" y="1762935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75374D-A690-2129-148D-02C88644F904}"/>
              </a:ext>
            </a:extLst>
          </p:cNvPr>
          <p:cNvCxnSpPr>
            <a:cxnSpLocks/>
          </p:cNvCxnSpPr>
          <p:nvPr/>
        </p:nvCxnSpPr>
        <p:spPr>
          <a:xfrm>
            <a:off x="5825917" y="1762935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0650A5-00D4-B293-8562-1C8D223F4573}"/>
              </a:ext>
            </a:extLst>
          </p:cNvPr>
          <p:cNvCxnSpPr>
            <a:cxnSpLocks/>
          </p:cNvCxnSpPr>
          <p:nvPr/>
        </p:nvCxnSpPr>
        <p:spPr>
          <a:xfrm>
            <a:off x="4060312" y="2570698"/>
            <a:ext cx="38393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AF8D2D-D859-31A3-282C-7942D2EF6D9D}"/>
              </a:ext>
            </a:extLst>
          </p:cNvPr>
          <p:cNvCxnSpPr>
            <a:cxnSpLocks/>
          </p:cNvCxnSpPr>
          <p:nvPr/>
        </p:nvCxnSpPr>
        <p:spPr>
          <a:xfrm>
            <a:off x="4929006" y="1762935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ADD1D8-7B64-D481-C82B-CA63CCA386BE}"/>
              </a:ext>
            </a:extLst>
          </p:cNvPr>
          <p:cNvCxnSpPr>
            <a:cxnSpLocks/>
          </p:cNvCxnSpPr>
          <p:nvPr/>
        </p:nvCxnSpPr>
        <p:spPr>
          <a:xfrm>
            <a:off x="4105440" y="2348344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BF9EE1-33B7-07A4-7609-D78FECC09CC8}"/>
              </a:ext>
            </a:extLst>
          </p:cNvPr>
          <p:cNvCxnSpPr>
            <a:cxnSpLocks/>
          </p:cNvCxnSpPr>
          <p:nvPr/>
        </p:nvCxnSpPr>
        <p:spPr>
          <a:xfrm>
            <a:off x="6725327" y="1762935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7D667E-43D3-0ABA-9A69-93E2995F319C}"/>
              </a:ext>
            </a:extLst>
          </p:cNvPr>
          <p:cNvCxnSpPr>
            <a:cxnSpLocks/>
          </p:cNvCxnSpPr>
          <p:nvPr/>
        </p:nvCxnSpPr>
        <p:spPr>
          <a:xfrm flipV="1">
            <a:off x="4060312" y="2756663"/>
            <a:ext cx="3755658" cy="62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C7B98F-CE28-8403-4528-41E1B3659A7B}"/>
              </a:ext>
            </a:extLst>
          </p:cNvPr>
          <p:cNvCxnSpPr>
            <a:cxnSpLocks/>
          </p:cNvCxnSpPr>
          <p:nvPr/>
        </p:nvCxnSpPr>
        <p:spPr>
          <a:xfrm>
            <a:off x="4444324" y="1745404"/>
            <a:ext cx="0" cy="1911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ADB636-C816-B364-1620-527872E47977}"/>
              </a:ext>
            </a:extLst>
          </p:cNvPr>
          <p:cNvCxnSpPr>
            <a:cxnSpLocks/>
          </p:cNvCxnSpPr>
          <p:nvPr/>
        </p:nvCxnSpPr>
        <p:spPr>
          <a:xfrm>
            <a:off x="4105440" y="1931118"/>
            <a:ext cx="3770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DF2746-156F-324C-A099-D6F68DEB01CB}"/>
              </a:ext>
            </a:extLst>
          </p:cNvPr>
          <p:cNvCxnSpPr>
            <a:cxnSpLocks/>
          </p:cNvCxnSpPr>
          <p:nvPr/>
        </p:nvCxnSpPr>
        <p:spPr>
          <a:xfrm>
            <a:off x="8512619" y="1949967"/>
            <a:ext cx="3291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D1CD62-A790-4FFD-EC17-3020BA43DE80}"/>
              </a:ext>
            </a:extLst>
          </p:cNvPr>
          <p:cNvCxnSpPr>
            <a:cxnSpLocks/>
          </p:cNvCxnSpPr>
          <p:nvPr/>
        </p:nvCxnSpPr>
        <p:spPr>
          <a:xfrm>
            <a:off x="10158539" y="1744918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E27AB2-80BC-17C1-57FD-6AE83977E76F}"/>
              </a:ext>
            </a:extLst>
          </p:cNvPr>
          <p:cNvCxnSpPr>
            <a:cxnSpLocks/>
          </p:cNvCxnSpPr>
          <p:nvPr/>
        </p:nvCxnSpPr>
        <p:spPr>
          <a:xfrm>
            <a:off x="9692311" y="1762674"/>
            <a:ext cx="0" cy="1817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2B18F08-818D-5FCF-035B-87AAFD65FE9F}"/>
              </a:ext>
            </a:extLst>
          </p:cNvPr>
          <p:cNvCxnSpPr>
            <a:cxnSpLocks/>
          </p:cNvCxnSpPr>
          <p:nvPr/>
        </p:nvCxnSpPr>
        <p:spPr>
          <a:xfrm>
            <a:off x="8501104" y="2145414"/>
            <a:ext cx="3303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65C1FAD-914B-4ABA-414B-4938A1FDA15E}"/>
              </a:ext>
            </a:extLst>
          </p:cNvPr>
          <p:cNvCxnSpPr>
            <a:cxnSpLocks/>
          </p:cNvCxnSpPr>
          <p:nvPr/>
        </p:nvCxnSpPr>
        <p:spPr>
          <a:xfrm>
            <a:off x="10598805" y="1725963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449703-86A4-A2AE-7277-940BEBA41675}"/>
              </a:ext>
            </a:extLst>
          </p:cNvPr>
          <p:cNvCxnSpPr>
            <a:cxnSpLocks/>
          </p:cNvCxnSpPr>
          <p:nvPr/>
        </p:nvCxnSpPr>
        <p:spPr>
          <a:xfrm>
            <a:off x="8495826" y="2361023"/>
            <a:ext cx="3303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5C2E00-2D5C-7A7B-980E-48AB699EF035}"/>
              </a:ext>
            </a:extLst>
          </p:cNvPr>
          <p:cNvCxnSpPr>
            <a:cxnSpLocks/>
          </p:cNvCxnSpPr>
          <p:nvPr/>
        </p:nvCxnSpPr>
        <p:spPr>
          <a:xfrm>
            <a:off x="11013778" y="1720838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2BEE391-A12E-2C78-3CFF-F3DD9FEC3448}"/>
              </a:ext>
            </a:extLst>
          </p:cNvPr>
          <p:cNvCxnSpPr>
            <a:cxnSpLocks/>
          </p:cNvCxnSpPr>
          <p:nvPr/>
        </p:nvCxnSpPr>
        <p:spPr>
          <a:xfrm>
            <a:off x="8507341" y="2754534"/>
            <a:ext cx="3303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32ECB9E-682C-BFBE-A8B4-C1C644D24D20}"/>
              </a:ext>
            </a:extLst>
          </p:cNvPr>
          <p:cNvCxnSpPr>
            <a:cxnSpLocks/>
          </p:cNvCxnSpPr>
          <p:nvPr/>
        </p:nvCxnSpPr>
        <p:spPr>
          <a:xfrm>
            <a:off x="11454045" y="1720838"/>
            <a:ext cx="0" cy="182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985C7B-7EC6-01BE-78EB-1CE241B301C9}"/>
              </a:ext>
            </a:extLst>
          </p:cNvPr>
          <p:cNvCxnSpPr>
            <a:cxnSpLocks/>
          </p:cNvCxnSpPr>
          <p:nvPr/>
        </p:nvCxnSpPr>
        <p:spPr>
          <a:xfrm>
            <a:off x="8507543" y="2933432"/>
            <a:ext cx="33285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A56A-45D2-01E0-E9D8-F545A9EF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Attempt – 1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9D5C-0657-62F3-1D94-34E48243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 – (Vogel’s regret approach is a bit slow)</a:t>
            </a:r>
          </a:p>
          <a:p>
            <a:r>
              <a:rPr lang="en-US" dirty="0"/>
              <a:t>2 phase approach</a:t>
            </a:r>
          </a:p>
          <a:p>
            <a:pPr lvl="1"/>
            <a:r>
              <a:rPr lang="en-US" dirty="0"/>
              <a:t>Phase 1 - Dry run</a:t>
            </a:r>
          </a:p>
          <a:p>
            <a:pPr lvl="1"/>
            <a:r>
              <a:rPr lang="en-US" dirty="0"/>
              <a:t>Phase 2 – Lock with regret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F48F1-B9BE-D3FE-3B72-F40B2DD0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98E2-EBA4-EDC2-5107-7DD82C8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45EC-D8D4-19E9-36B8-E0551800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0454A09-52A4-0BD9-C9D2-2BFE71E45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48014"/>
              </p:ext>
            </p:extLst>
          </p:nvPr>
        </p:nvGraphicFramePr>
        <p:xfrm>
          <a:off x="663296" y="3347952"/>
          <a:ext cx="4102099" cy="2044700"/>
        </p:xfrm>
        <a:graphic>
          <a:graphicData uri="http://schemas.openxmlformats.org/drawingml/2006/table">
            <a:tbl>
              <a:tblPr/>
              <a:tblGrid>
                <a:gridCol w="444920">
                  <a:extLst>
                    <a:ext uri="{9D8B030D-6E8A-4147-A177-3AD203B41FA5}">
                      <a16:colId xmlns:a16="http://schemas.microsoft.com/office/drawing/2014/main" val="3099343293"/>
                    </a:ext>
                  </a:extLst>
                </a:gridCol>
                <a:gridCol w="542739">
                  <a:extLst>
                    <a:ext uri="{9D8B030D-6E8A-4147-A177-3AD203B41FA5}">
                      <a16:colId xmlns:a16="http://schemas.microsoft.com/office/drawing/2014/main" val="3746337205"/>
                    </a:ext>
                  </a:extLst>
                </a:gridCol>
                <a:gridCol w="444920">
                  <a:extLst>
                    <a:ext uri="{9D8B030D-6E8A-4147-A177-3AD203B41FA5}">
                      <a16:colId xmlns:a16="http://schemas.microsoft.com/office/drawing/2014/main" val="3242938301"/>
                    </a:ext>
                  </a:extLst>
                </a:gridCol>
                <a:gridCol w="444920">
                  <a:extLst>
                    <a:ext uri="{9D8B030D-6E8A-4147-A177-3AD203B41FA5}">
                      <a16:colId xmlns:a16="http://schemas.microsoft.com/office/drawing/2014/main" val="1257896751"/>
                    </a:ext>
                  </a:extLst>
                </a:gridCol>
                <a:gridCol w="444920">
                  <a:extLst>
                    <a:ext uri="{9D8B030D-6E8A-4147-A177-3AD203B41FA5}">
                      <a16:colId xmlns:a16="http://schemas.microsoft.com/office/drawing/2014/main" val="4084078997"/>
                    </a:ext>
                  </a:extLst>
                </a:gridCol>
                <a:gridCol w="444920">
                  <a:extLst>
                    <a:ext uri="{9D8B030D-6E8A-4147-A177-3AD203B41FA5}">
                      <a16:colId xmlns:a16="http://schemas.microsoft.com/office/drawing/2014/main" val="3182316956"/>
                    </a:ext>
                  </a:extLst>
                </a:gridCol>
                <a:gridCol w="444920">
                  <a:extLst>
                    <a:ext uri="{9D8B030D-6E8A-4147-A177-3AD203B41FA5}">
                      <a16:colId xmlns:a16="http://schemas.microsoft.com/office/drawing/2014/main" val="3780668846"/>
                    </a:ext>
                  </a:extLst>
                </a:gridCol>
                <a:gridCol w="444920">
                  <a:extLst>
                    <a:ext uri="{9D8B030D-6E8A-4147-A177-3AD203B41FA5}">
                      <a16:colId xmlns:a16="http://schemas.microsoft.com/office/drawing/2014/main" val="1656740472"/>
                    </a:ext>
                  </a:extLst>
                </a:gridCol>
                <a:gridCol w="444920">
                  <a:extLst>
                    <a:ext uri="{9D8B030D-6E8A-4147-A177-3AD203B41FA5}">
                      <a16:colId xmlns:a16="http://schemas.microsoft.com/office/drawing/2014/main" val="35448606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4793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046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7631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6485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0918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1794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8698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4066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9841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27678"/>
                  </a:ext>
                </a:extLst>
              </a:tr>
            </a:tbl>
          </a:graphicData>
        </a:graphic>
      </p:graphicFrame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5D42F1D5-9904-3DC7-AAA1-362CBD2A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80" y="1720994"/>
            <a:ext cx="4100153" cy="376770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9B2677-6F2C-F844-DA40-F03AFB98E5A2}"/>
              </a:ext>
            </a:extLst>
          </p:cNvPr>
          <p:cNvGrpSpPr/>
          <p:nvPr/>
        </p:nvGrpSpPr>
        <p:grpSpPr>
          <a:xfrm>
            <a:off x="1271830" y="3074109"/>
            <a:ext cx="2882803" cy="391472"/>
            <a:chOff x="1271830" y="3074109"/>
            <a:chExt cx="2882803" cy="39147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CCA416-4F04-4AD6-0958-E7595D5CE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1830" y="3074109"/>
              <a:ext cx="209550" cy="3683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DD245BD-349A-90BB-996C-ADBF176C8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0867" y="3088403"/>
              <a:ext cx="209550" cy="3683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4BD6EBB-FFFE-1367-7E8D-356E2F8B9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8360" y="3088403"/>
              <a:ext cx="209550" cy="3683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0F6E096-364C-FB64-6A1C-5C381BDDC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570" y="3076120"/>
              <a:ext cx="209550" cy="3683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23C3666-6912-3E9F-D664-1B0A38871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032" y="3088403"/>
              <a:ext cx="209550" cy="3683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68FA9A-3E8A-3EB1-1A88-BC0DBF2B8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4057" y="3097281"/>
              <a:ext cx="209550" cy="3683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582FE96-BB22-D3B7-FDD8-EAE0FAB05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5083" y="3097281"/>
              <a:ext cx="20955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63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AC34-4FE9-A368-2568-1CD460EA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Attempt – 1 (coverage strength)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D67B95-9F5F-93E3-8010-DE08B6190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523754"/>
              </p:ext>
            </p:extLst>
          </p:nvPr>
        </p:nvGraphicFramePr>
        <p:xfrm>
          <a:off x="588817" y="1168786"/>
          <a:ext cx="3302000" cy="2032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43224453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093377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877447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9529364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Phase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Vogel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3856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1517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559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9822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30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0919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500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258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246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55784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72B3D-BF51-C67B-8240-2B4FD50D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0081B-A86D-3A0C-48BB-3BBBC16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DC792-5D7F-B457-2B2B-73F36D14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D6C8D4-1CE6-96D5-C548-73D93FC04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12365"/>
              </p:ext>
            </p:extLst>
          </p:nvPr>
        </p:nvGraphicFramePr>
        <p:xfrm>
          <a:off x="4337627" y="1168786"/>
          <a:ext cx="3302000" cy="2032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956929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675216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0566398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6487112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Vogel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6700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3347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461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620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1186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034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4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6212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7824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5A204C-5D79-A145-5AAD-FC359595D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56700"/>
              </p:ext>
            </p:extLst>
          </p:nvPr>
        </p:nvGraphicFramePr>
        <p:xfrm>
          <a:off x="8086437" y="1168786"/>
          <a:ext cx="3302000" cy="2032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1177691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7017999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727556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933676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Vogel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31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73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729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2897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4238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8809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5988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2738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281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616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8CDC04-09C3-5F38-5FB0-1B26DC06C71C}"/>
              </a:ext>
            </a:extLst>
          </p:cNvPr>
          <p:cNvSpPr txBox="1"/>
          <p:nvPr/>
        </p:nvSpPr>
        <p:spPr>
          <a:xfrm>
            <a:off x="1154097" y="853347"/>
            <a:ext cx="21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0.01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CF181-90E6-F1BC-819C-97EE4AA6BCC8}"/>
              </a:ext>
            </a:extLst>
          </p:cNvPr>
          <p:cNvSpPr txBox="1"/>
          <p:nvPr/>
        </p:nvSpPr>
        <p:spPr>
          <a:xfrm>
            <a:off x="5007040" y="853347"/>
            <a:ext cx="21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611E-9F13-DC9F-2B50-DFE40F89ACFA}"/>
              </a:ext>
            </a:extLst>
          </p:cNvPr>
          <p:cNvSpPr txBox="1"/>
          <p:nvPr/>
        </p:nvSpPr>
        <p:spPr>
          <a:xfrm>
            <a:off x="8648477" y="853347"/>
            <a:ext cx="21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6FA5BCC-D770-5836-FDE3-8D780EB29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23526"/>
              </p:ext>
            </p:extLst>
          </p:nvPr>
        </p:nvGraphicFramePr>
        <p:xfrm>
          <a:off x="588817" y="3770505"/>
          <a:ext cx="3302000" cy="2032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65669634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4891958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636246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641128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Vogel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3716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675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8755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28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3050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67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6330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7807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3297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587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6661 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77933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00015DD-702C-7179-C2D2-3CB87A6E6599}"/>
              </a:ext>
            </a:extLst>
          </p:cNvPr>
          <p:cNvSpPr txBox="1"/>
          <p:nvPr/>
        </p:nvSpPr>
        <p:spPr>
          <a:xfrm>
            <a:off x="1154097" y="3401173"/>
            <a:ext cx="21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10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43A9AC8-6F95-A929-0966-381753584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21027"/>
              </p:ext>
            </p:extLst>
          </p:nvPr>
        </p:nvGraphicFramePr>
        <p:xfrm>
          <a:off x="4337627" y="3770505"/>
          <a:ext cx="3302000" cy="2032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5070014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493615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1365181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532847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Vogel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138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9781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820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541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528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349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8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1656 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741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3326 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348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6592 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53996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ACBA543-1AB7-593F-5722-49A2B7001CE8}"/>
              </a:ext>
            </a:extLst>
          </p:cNvPr>
          <p:cNvSpPr txBox="1"/>
          <p:nvPr/>
        </p:nvSpPr>
        <p:spPr>
          <a:xfrm>
            <a:off x="4899667" y="3385299"/>
            <a:ext cx="21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100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90BF653-F424-074E-1F44-384CD61F7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94458"/>
              </p:ext>
            </p:extLst>
          </p:nvPr>
        </p:nvGraphicFramePr>
        <p:xfrm>
          <a:off x="8086437" y="3762568"/>
          <a:ext cx="3302000" cy="2032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01852428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836477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012436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162713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Vogel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5774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38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386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4555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9707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563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3504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1661 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4472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3312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3603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5571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20D2CA3-8C56-DD3C-D6EB-909725425123}"/>
              </a:ext>
            </a:extLst>
          </p:cNvPr>
          <p:cNvSpPr txBox="1"/>
          <p:nvPr/>
        </p:nvSpPr>
        <p:spPr>
          <a:xfrm>
            <a:off x="8648477" y="3359641"/>
            <a:ext cx="21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1000</a:t>
            </a:r>
          </a:p>
        </p:txBody>
      </p:sp>
    </p:spTree>
    <p:extLst>
      <p:ext uri="{BB962C8B-B14F-4D97-AF65-F5344CB8AC3E}">
        <p14:creationId xmlns:p14="http://schemas.microsoft.com/office/powerpoint/2010/main" val="99491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EB0E-21F1-4D76-076C-E3F6524E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Attempt – 1 (Total Runtimes)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153954A-3ACC-236A-01D3-BF80BAA17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62176"/>
              </p:ext>
            </p:extLst>
          </p:nvPr>
        </p:nvGraphicFramePr>
        <p:xfrm>
          <a:off x="3894591" y="4194995"/>
          <a:ext cx="4596845" cy="1704969"/>
        </p:xfrm>
        <a:graphic>
          <a:graphicData uri="http://schemas.openxmlformats.org/drawingml/2006/table">
            <a:tbl>
              <a:tblPr/>
              <a:tblGrid>
                <a:gridCol w="919369">
                  <a:extLst>
                    <a:ext uri="{9D8B030D-6E8A-4147-A177-3AD203B41FA5}">
                      <a16:colId xmlns:a16="http://schemas.microsoft.com/office/drawing/2014/main" val="4269476285"/>
                    </a:ext>
                  </a:extLst>
                </a:gridCol>
                <a:gridCol w="919369">
                  <a:extLst>
                    <a:ext uri="{9D8B030D-6E8A-4147-A177-3AD203B41FA5}">
                      <a16:colId xmlns:a16="http://schemas.microsoft.com/office/drawing/2014/main" val="3244179136"/>
                    </a:ext>
                  </a:extLst>
                </a:gridCol>
                <a:gridCol w="919369">
                  <a:extLst>
                    <a:ext uri="{9D8B030D-6E8A-4147-A177-3AD203B41FA5}">
                      <a16:colId xmlns:a16="http://schemas.microsoft.com/office/drawing/2014/main" val="377273059"/>
                    </a:ext>
                  </a:extLst>
                </a:gridCol>
                <a:gridCol w="919369">
                  <a:extLst>
                    <a:ext uri="{9D8B030D-6E8A-4147-A177-3AD203B41FA5}">
                      <a16:colId xmlns:a16="http://schemas.microsoft.com/office/drawing/2014/main" val="3660913741"/>
                    </a:ext>
                  </a:extLst>
                </a:gridCol>
                <a:gridCol w="919369">
                  <a:extLst>
                    <a:ext uri="{9D8B030D-6E8A-4147-A177-3AD203B41FA5}">
                      <a16:colId xmlns:a16="http://schemas.microsoft.com/office/drawing/2014/main" val="1694183741"/>
                    </a:ext>
                  </a:extLst>
                </a:gridCol>
              </a:tblGrid>
              <a:tr h="24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Vogel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991880"/>
                  </a:ext>
                </a:extLst>
              </a:tr>
              <a:tr h="24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00126"/>
                  </a:ext>
                </a:extLst>
              </a:tr>
              <a:tr h="24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620150"/>
                  </a:ext>
                </a:extLst>
              </a:tr>
              <a:tr h="24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61285"/>
                  </a:ext>
                </a:extLst>
              </a:tr>
              <a:tr h="24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1207.61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1145.48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521287"/>
                  </a:ext>
                </a:extLst>
              </a:tr>
              <a:tr h="24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6524.84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15482.30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08175"/>
                  </a:ext>
                </a:extLst>
              </a:tr>
              <a:tr h="24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32261.00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32121.00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38744.00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3962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C186-6E1C-79A6-6698-9A2BB233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B36E-2638-D14F-E2E4-42365E3A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886C-CBCA-CCD4-9FBB-2BF1741F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FBF926C-D210-6366-981E-9D66C1DF1F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817" y="1032734"/>
                <a:ext cx="10924309" cy="5144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Though the regret-based strategies provide promising coverage strength, it doesn’t reflect as sharply in run times.</a:t>
                </a:r>
              </a:p>
              <a:p>
                <a:r>
                  <a:rPr lang="en-US" dirty="0"/>
                  <a:t>For,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 these strategies prove to be overhead.</a:t>
                </a:r>
              </a:p>
              <a:p>
                <a:r>
                  <a:rPr lang="en-US" dirty="0"/>
                  <a:t>2 phase strategy is “just fine” in some cases without much overhead.</a:t>
                </a:r>
              </a:p>
              <a:p>
                <a:r>
                  <a:rPr lang="en-US" dirty="0"/>
                  <a:t>On checking counts per step, the small change in that hints that the smart initialization strategies take away the parallelism from augmentations.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FBF926C-D210-6366-981E-9D66C1DF1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7" y="1032734"/>
                <a:ext cx="10924309" cy="5144229"/>
              </a:xfrm>
              <a:prstGeom prst="rect">
                <a:avLst/>
              </a:prstGeom>
              <a:blipFill>
                <a:blip r:embed="rId2"/>
                <a:stretch>
                  <a:fillRect l="-1004" t="-1896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5DC732-C674-29A2-327A-279CDEFE1F0A}"/>
              </a:ext>
            </a:extLst>
          </p:cNvPr>
          <p:cNvSpPr txBox="1"/>
          <p:nvPr/>
        </p:nvSpPr>
        <p:spPr>
          <a:xfrm>
            <a:off x="3894591" y="5899964"/>
            <a:ext cx="459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Total Times (in </a:t>
            </a:r>
            <a:r>
              <a:rPr lang="en-US" sz="1200" dirty="0" err="1"/>
              <a:t>ms</a:t>
            </a:r>
            <a:r>
              <a:rPr lang="en-US" sz="1200" dirty="0"/>
              <a:t>) for different initialization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40792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6F31-BC76-73A4-CA46-D3D6998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Attempt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F520-6D19-DA47-E5B1-9A0D746B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preprocessing ideas from </a:t>
            </a:r>
            <a:r>
              <a:rPr lang="en-US" dirty="0" err="1"/>
              <a:t>Munapo</a:t>
            </a:r>
            <a:r>
              <a:rPr lang="en-US" dirty="0"/>
              <a:t> et. All</a:t>
            </a:r>
          </a:p>
          <a:p>
            <a:r>
              <a:rPr lang="en-US" dirty="0"/>
              <a:t>Claim to increase parallelism in the LAP cost structure</a:t>
            </a:r>
          </a:p>
          <a:p>
            <a:r>
              <a:rPr lang="en-US" dirty="0"/>
              <a:t>Though the cost update is only valid when augmentation is done across shortest path.</a:t>
            </a:r>
          </a:p>
          <a:p>
            <a:r>
              <a:rPr lang="en-US" dirty="0"/>
              <a:t>One augmentation provides multiple pivots, hence the term coined as parallelism.</a:t>
            </a:r>
          </a:p>
          <a:p>
            <a:r>
              <a:rPr lang="en-US" dirty="0"/>
              <a:t>The idea is best suited for CPU implementation, since shortest paths required and can only do single pivot per iteration.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7848C-2118-C7BE-529A-483930FF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5C04-F191-AF00-F04E-B6B4C246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88522-740D-86AB-49C6-0812DEB8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93B6-109D-BAFD-5CC3-78E61B1B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FFCA-8FE9-E49A-E156-44838C66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Linear Assignment Problem</a:t>
            </a:r>
          </a:p>
          <a:p>
            <a:r>
              <a:rPr lang="en-US">
                <a:ea typeface="+mn-lt"/>
                <a:cs typeface="+mn-lt"/>
              </a:rPr>
              <a:t>Hungarian Algorithm for LAP 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JVC Algorithm for LAP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Improvements and Results</a:t>
            </a:r>
          </a:p>
          <a:p>
            <a:r>
              <a:rPr lang="en-US">
                <a:ea typeface="+mn-lt"/>
                <a:cs typeface="+mn-lt"/>
              </a:rPr>
              <a:t>Reproducible Research and Project Infrastructure 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lt1"/>
                </a:solidFill>
                <a:latin typeface="Calibri Light"/>
                <a:ea typeface="Calibri Light"/>
                <a:cs typeface="Calibri Light"/>
              </a:rPr>
              <a:t>Hungarian Algorithm for the LAP</a:t>
            </a:r>
            <a:endParaRPr lang="en-US">
              <a:solidFill>
                <a:schemeClr val="lt1"/>
              </a:solidFill>
              <a:latin typeface="Calibri Light"/>
              <a:ea typeface="+mn-lt"/>
              <a:cs typeface="Calibri Light"/>
            </a:endParaRPr>
          </a:p>
          <a:p>
            <a:endParaRPr lang="en-US">
              <a:solidFill>
                <a:schemeClr val="lt1"/>
              </a:solidFill>
              <a:latin typeface="Calibri Light"/>
              <a:ea typeface="Calibri"/>
              <a:cs typeface="Calibri Light"/>
            </a:endParaRPr>
          </a:p>
          <a:p>
            <a:r>
              <a:rPr lang="en-US">
                <a:solidFill>
                  <a:schemeClr val="lt1"/>
                </a:solidFill>
                <a:latin typeface="Calibri Light"/>
                <a:ea typeface="Calibri Light"/>
                <a:cs typeface="Calibri Light"/>
              </a:rPr>
              <a:t>Hungarian Algorithm for the LAP</a:t>
            </a:r>
            <a:endParaRPr lang="en-US">
              <a:solidFill>
                <a:schemeClr val="lt1"/>
              </a:solidFill>
              <a:latin typeface="Calibri Light"/>
              <a:ea typeface="+mn-lt"/>
              <a:cs typeface="Calibri Light"/>
            </a:endParaRPr>
          </a:p>
          <a:p>
            <a:pPr>
              <a:buNone/>
            </a:pPr>
            <a:r>
              <a:rPr lang="en-US">
                <a:solidFill>
                  <a:schemeClr val="lt1"/>
                </a:solidFill>
                <a:latin typeface="Calibri Light"/>
                <a:ea typeface="Calibri Light"/>
                <a:cs typeface="Calibri Light"/>
              </a:rPr>
              <a:t>Hungarian Algorithm for the L</a:t>
            </a:r>
            <a:endParaRPr lang="en-US">
              <a:solidFill>
                <a:schemeClr val="lt1"/>
              </a:solidFill>
              <a:latin typeface="Calibri Light"/>
              <a:ea typeface="Calibri"/>
              <a:cs typeface="Calibri Ligh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8E000-04E1-A2B6-8DD8-13824694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A9B-B8B8-154F-9B7E-F0B9DF74A1E1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90FE2-9EED-C803-1861-C216C8E7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06AD-420C-E53D-82C8-083C93C1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7630-AC8C-FC56-F97F-7014A4DD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Attempt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A91E-AB6A-58E8-875A-5243D5C2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 improvements</a:t>
            </a:r>
          </a:p>
          <a:p>
            <a:r>
              <a:rPr lang="en-US" dirty="0"/>
              <a:t>Used NVIDIA system profiler to identify bottlenecks in the code and used basic techniques like privatization, kernel fusion etc. to improve performance by </a:t>
            </a:r>
            <a:r>
              <a:rPr lang="en-US" dirty="0" err="1"/>
              <a:t>upto</a:t>
            </a:r>
            <a:r>
              <a:rPr lang="en-US" dirty="0"/>
              <a:t> 7.8x</a:t>
            </a:r>
          </a:p>
          <a:p>
            <a:r>
              <a:rPr lang="en-US" dirty="0"/>
              <a:t>This improvement also brought light to most time-consuming steps in the implementation.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14C6-6EDB-F994-46BE-B3CCD2B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983B-3BF1-7C34-0271-5B26D167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A2F6A-3585-A747-339B-D6FA45A3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DD1244-6D3E-43B8-1E86-79A4E2C74375}"/>
              </a:ext>
            </a:extLst>
          </p:cNvPr>
          <p:cNvGrpSpPr/>
          <p:nvPr/>
        </p:nvGrpSpPr>
        <p:grpSpPr>
          <a:xfrm>
            <a:off x="1448677" y="3642759"/>
            <a:ext cx="9204588" cy="2534204"/>
            <a:chOff x="0" y="-61086"/>
            <a:chExt cx="9204588" cy="3074452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19DB078E-BCD0-574C-BAE1-F135BAE051A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62159831"/>
                </p:ext>
              </p:extLst>
            </p:nvPr>
          </p:nvGraphicFramePr>
          <p:xfrm>
            <a:off x="2368918" y="0"/>
            <a:ext cx="2159760" cy="29801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6824799A-62FD-FD43-AFEE-6162CAE8064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5073863"/>
                </p:ext>
              </p:extLst>
            </p:nvPr>
          </p:nvGraphicFramePr>
          <p:xfrm>
            <a:off x="4722897" y="840"/>
            <a:ext cx="2130307" cy="30091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B1991CDB-9634-F040-AD77-66A7856575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94829931"/>
                </p:ext>
              </p:extLst>
            </p:nvPr>
          </p:nvGraphicFramePr>
          <p:xfrm>
            <a:off x="7058747" y="11549"/>
            <a:ext cx="2145841" cy="30018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AF7776B-A225-B742-9A1A-FB7BBC10921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48089800"/>
                </p:ext>
              </p:extLst>
            </p:nvPr>
          </p:nvGraphicFramePr>
          <p:xfrm>
            <a:off x="0" y="-61086"/>
            <a:ext cx="2068735" cy="29801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82672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82BA-D636-87AA-5835-B2A2CB7B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0"/>
            <a:ext cx="10091019" cy="853347"/>
          </a:xfrm>
        </p:spPr>
        <p:txBody>
          <a:bodyPr/>
          <a:lstStyle/>
          <a:p>
            <a:r>
              <a:rPr lang="en-US" dirty="0"/>
              <a:t>Improvement Attempt 4 - JVC vs Hungarian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AB0DF-9F82-5C71-7998-64235F64D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Clearly step 6 is the most time-consuming step as cost range increases.</a:t>
                </a:r>
              </a:p>
              <a:p>
                <a:r>
                  <a:rPr lang="en-US" dirty="0"/>
                  <a:t>This step is referred as dual update step and is the weakness of Hungarian Algorithm. (confirmed by many sources)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JVC shortest path algorithm reduces this step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𝑖𝑡𝑒𝑟𝑎𝑡𝑖𝑜𝑛</m:t>
                    </m:r>
                  </m:oMath>
                </a14:m>
                <a:r>
                  <a:rPr lang="en-US" dirty="0"/>
                  <a:t>), though with this update the augmentation restricts to finding shortest paths.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AB0DF-9F82-5C71-7998-64235F64D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4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4146-B24A-22BB-4FC3-F9CA962C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441E-A44B-4C02-7CC5-3DA4E353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6A89-ACDD-201C-B889-D5949014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DDD4A36-6402-EDF7-EE7E-AD7A01C5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25" y="3524435"/>
            <a:ext cx="3438103" cy="2487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452EDB-22C9-620B-2B5B-5D79FE9F85BB}"/>
              </a:ext>
            </a:extLst>
          </p:cNvPr>
          <p:cNvSpPr txBox="1"/>
          <p:nvPr/>
        </p:nvSpPr>
        <p:spPr>
          <a:xfrm>
            <a:off x="2032492" y="5975350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 of Hungarian Algorithm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BE759A9-498E-D2E8-EDC1-20C64DB9B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06" y="3487568"/>
            <a:ext cx="3449393" cy="24877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68A1BF-0E90-62A6-8906-B6FE28D5C40D}"/>
              </a:ext>
            </a:extLst>
          </p:cNvPr>
          <p:cNvSpPr txBox="1"/>
          <p:nvPr/>
        </p:nvSpPr>
        <p:spPr>
          <a:xfrm>
            <a:off x="6050971" y="5977405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 of JVC shortest path</a:t>
            </a:r>
          </a:p>
        </p:txBody>
      </p:sp>
    </p:spTree>
    <p:extLst>
      <p:ext uri="{BB962C8B-B14F-4D97-AF65-F5344CB8AC3E}">
        <p14:creationId xmlns:p14="http://schemas.microsoft.com/office/powerpoint/2010/main" val="174241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3AB9-477E-859F-6133-404EFA6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Attempt 4 - JVC vs Hungarian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A009-FD2F-C3B5-3D1F-C8C40635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observe that both problems have very similar structure.</a:t>
            </a:r>
          </a:p>
          <a:p>
            <a:r>
              <a:rPr lang="en-US" dirty="0"/>
              <a:t>JVC paper uses Augmentation transfer as preprocess for optimizing their run time. Though it is not necessary.</a:t>
            </a:r>
          </a:p>
          <a:p>
            <a:r>
              <a:rPr lang="en-US" dirty="0"/>
              <a:t>Though a transformation from Hungarian to JVC exists, finding shortest augmenting paths on GPUs is difficult.</a:t>
            </a:r>
          </a:p>
          <a:p>
            <a:r>
              <a:rPr lang="en-US" dirty="0"/>
              <a:t>Guthe et. All in a recent paper (2021), implemented shortest augmenting paths over GPU, thought the performance is slower than CPU in many cases.*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8387-E782-EDCC-4108-8282E08D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AB91-0932-DA59-15E7-D68EF8EE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5F6E-BBFD-E594-F3EF-231E6FD4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9A533-9B71-8295-B631-FE92137B80A5}"/>
              </a:ext>
            </a:extLst>
          </p:cNvPr>
          <p:cNvSpPr txBox="1"/>
          <p:nvPr/>
        </p:nvSpPr>
        <p:spPr>
          <a:xfrm>
            <a:off x="8760042" y="6094740"/>
            <a:ext cx="2843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*After ignoring epsilon scaling improvements</a:t>
            </a:r>
          </a:p>
        </p:txBody>
      </p:sp>
    </p:spTree>
    <p:extLst>
      <p:ext uri="{BB962C8B-B14F-4D97-AF65-F5344CB8AC3E}">
        <p14:creationId xmlns:p14="http://schemas.microsoft.com/office/powerpoint/2010/main" val="242305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B13F-B157-FE43-9F2F-39F557D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Attempt 4 - JVC vs Hungarian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6960-ECDD-566E-9E07-C58FFE2A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parallelism offered, Hungarian algorithm performs better for low range matrices while JVC performs well for High range (Dense) cost inputs.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BEB2-1B8F-2033-4BCF-8D25B272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06D1B-69AD-A941-98B1-798C0394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6C46-3007-5196-F386-F9D09B68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F343EC1-1322-D4A8-9F5B-DA4D5B619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536331"/>
              </p:ext>
            </p:extLst>
          </p:nvPr>
        </p:nvGraphicFramePr>
        <p:xfrm>
          <a:off x="2571750" y="2137792"/>
          <a:ext cx="7048500" cy="386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6C30AA-8081-4D99-2400-7EE7858B3401}"/>
              </a:ext>
            </a:extLst>
          </p:cNvPr>
          <p:cNvSpPr txBox="1"/>
          <p:nvPr/>
        </p:nvSpPr>
        <p:spPr>
          <a:xfrm>
            <a:off x="2885243" y="5998592"/>
            <a:ext cx="66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Runtime trend of different algorithms </a:t>
            </a:r>
            <a:r>
              <a:rPr lang="en-US" dirty="0" err="1"/>
              <a:t>wrt</a:t>
            </a:r>
            <a:r>
              <a:rPr lang="en-US" dirty="0"/>
              <a:t> range, N = 4096</a:t>
            </a:r>
          </a:p>
        </p:txBody>
      </p:sp>
    </p:spTree>
    <p:extLst>
      <p:ext uri="{BB962C8B-B14F-4D97-AF65-F5344CB8AC3E}">
        <p14:creationId xmlns:p14="http://schemas.microsoft.com/office/powerpoint/2010/main" val="364663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81C9-A7E3-3164-FE53-C6A45A66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Attempt 4 - JVC vs Hungarian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C1BD-0A49-AF7C-D63C-87FC32AC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7" y="1032734"/>
            <a:ext cx="7564583" cy="5144229"/>
          </a:xfrm>
        </p:spPr>
        <p:txBody>
          <a:bodyPr/>
          <a:lstStyle/>
          <a:p>
            <a:r>
              <a:rPr lang="en-US" dirty="0"/>
              <a:t>Shortest augmenting path finding dominates runtime in the GPU implementation of JVC.</a:t>
            </a:r>
          </a:p>
          <a:p>
            <a:r>
              <a:rPr lang="en-US" dirty="0"/>
              <a:t>Hints towards, shortest path better to be done on CPU for JVC.</a:t>
            </a:r>
          </a:p>
          <a:p>
            <a:r>
              <a:rPr lang="en-US" dirty="0"/>
              <a:t>This improvement is not fully implemented and explored.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EAD8-0F1D-A108-CDC8-76984A11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F80D2-29D4-D34B-7AC7-BAAF43E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76F04-D91E-1FE7-0312-95E00E72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705CD9DA-612F-CFD7-B2C6-987D78C9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599" y="2089150"/>
            <a:ext cx="3149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8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2692-F6BD-D36D-8B1B-27B84B4C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FDE4-DD28-F657-F88A-E23D4C81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significantly improved state of the art implementation for linear assignment problem for low range matrices.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CD30-7134-3F77-C675-78277E20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E5531-4403-3E1E-2CD5-A77C8B24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E6F8-8482-E0F4-5E55-362C15C3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E0AD89-ED0A-03BB-53E6-B08D757DE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04164"/>
              </p:ext>
            </p:extLst>
          </p:nvPr>
        </p:nvGraphicFramePr>
        <p:xfrm>
          <a:off x="896027" y="2176439"/>
          <a:ext cx="7594602" cy="1625600"/>
        </p:xfrm>
        <a:graphic>
          <a:graphicData uri="http://schemas.openxmlformats.org/drawingml/2006/table">
            <a:tbl>
              <a:tblPr/>
              <a:tblGrid>
                <a:gridCol w="987298">
                  <a:extLst>
                    <a:ext uri="{9D8B030D-6E8A-4147-A177-3AD203B41FA5}">
                      <a16:colId xmlns:a16="http://schemas.microsoft.com/office/drawing/2014/main" val="1647484486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3665810318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3195087368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171762728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3312343604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1688277947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1126659810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3372424392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15778812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574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Gurobi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3614.36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58170.10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324376.00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 of mem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2805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LAP16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125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JVC_cpu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1842.94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3474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JVC_gpu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10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LAP19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4714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088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476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2879DD-2CA1-541C-1AA8-ECE37F716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27582"/>
              </p:ext>
            </p:extLst>
          </p:nvPr>
        </p:nvGraphicFramePr>
        <p:xfrm>
          <a:off x="896027" y="4307080"/>
          <a:ext cx="7594602" cy="1625600"/>
        </p:xfrm>
        <a:graphic>
          <a:graphicData uri="http://schemas.openxmlformats.org/drawingml/2006/table">
            <a:tbl>
              <a:tblPr/>
              <a:tblGrid>
                <a:gridCol w="987298">
                  <a:extLst>
                    <a:ext uri="{9D8B030D-6E8A-4147-A177-3AD203B41FA5}">
                      <a16:colId xmlns:a16="http://schemas.microsoft.com/office/drawing/2014/main" val="2504183397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1331909367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3132995285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509780200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4088867910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3571950241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391959772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2056663283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42358913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1785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Gurobi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2466.77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11718.00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95954.10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 of mem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1439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LAP16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961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LAP19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2280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JVC_cpu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1617.43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13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JVC_gpu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663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8277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8752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C7D8F8-A36F-2AF6-9BC9-31D7446BCF77}"/>
              </a:ext>
            </a:extLst>
          </p:cNvPr>
          <p:cNvSpPr txBox="1"/>
          <p:nvPr/>
        </p:nvSpPr>
        <p:spPr>
          <a:xfrm>
            <a:off x="9055223" y="2388093"/>
            <a:ext cx="2885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achieved Geo mean speedup of 2.62x for problem size 8192 </a:t>
            </a:r>
            <a:r>
              <a:rPr lang="en-US" dirty="0" err="1"/>
              <a:t>wrt</a:t>
            </a:r>
            <a:r>
              <a:rPr lang="en-US" dirty="0"/>
              <a:t> the best performing competitor algorithms!</a:t>
            </a:r>
          </a:p>
        </p:txBody>
      </p:sp>
    </p:spTree>
    <p:extLst>
      <p:ext uri="{BB962C8B-B14F-4D97-AF65-F5344CB8AC3E}">
        <p14:creationId xmlns:p14="http://schemas.microsoft.com/office/powerpoint/2010/main" val="2546028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9B1F-C035-2F8D-B220-299D7A76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AAB5-8F1C-8311-ABE9-9D618335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2" y="3002326"/>
            <a:ext cx="10924309" cy="8533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F520-6107-CDEB-5169-426FEA48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3C82-F13B-80CB-98A5-9326E5A7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3B39-3419-9513-62E1-12470B00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4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5980-35F3-77EB-F703-1E61F12E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Reproducible Research and Project Infrastructure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0942-5630-CA31-1370-D50081DD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C6E7-30CC-B143-D912-A0BC0620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8B22-A73E-905E-DF69-FC5502F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5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1E3113F-65B5-B458-10BE-4D9A6BFD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603374"/>
            <a:ext cx="8318500" cy="46751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0832FD-936F-6DD5-7D38-92A67F009B5D}"/>
              </a:ext>
            </a:extLst>
          </p:cNvPr>
          <p:cNvSpPr txBox="1"/>
          <p:nvPr/>
        </p:nvSpPr>
        <p:spPr>
          <a:xfrm>
            <a:off x="8423276" y="5744370"/>
            <a:ext cx="37671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If you would like notes/bullet points/references later just let us know.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EBD62-2EE8-AF54-4735-669C0A6E3803}"/>
              </a:ext>
            </a:extLst>
          </p:cNvPr>
          <p:cNvSpPr txBox="1"/>
          <p:nvPr/>
        </p:nvSpPr>
        <p:spPr>
          <a:xfrm>
            <a:off x="287338" y="1041400"/>
            <a:ext cx="4672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You can Relax now... we're into the good part.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48371-289D-A65E-2341-50DECD1F7E16}"/>
              </a:ext>
            </a:extLst>
          </p:cNvPr>
          <p:cNvSpPr txBox="1"/>
          <p:nvPr/>
        </p:nvSpPr>
        <p:spPr>
          <a:xfrm>
            <a:off x="8474869" y="1636713"/>
            <a:ext cx="320357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</a:rPr>
              <a:t>Note: These slides are not the content (thankfully).</a:t>
            </a:r>
            <a:endParaRPr lang="en-US" sz="2400" b="1">
              <a:latin typeface="Calibri" panose="020F0502020204030204"/>
              <a:cs typeface="Calibri"/>
            </a:endParaRPr>
          </a:p>
          <a:p>
            <a:endParaRPr lang="en-US" sz="2400" b="1">
              <a:latin typeface="Consolas"/>
            </a:endParaRPr>
          </a:p>
          <a:p>
            <a:r>
              <a:rPr lang="en-US" sz="2400" b="1">
                <a:latin typeface="Consolas"/>
              </a:rPr>
              <a:t>The talking part is the content.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507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DC74-BF14-1DF3-B5AD-F98C8BF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Reproducible Research and Project Infrastructure</a:t>
            </a:r>
          </a:p>
        </p:txBody>
      </p:sp>
      <p:pic>
        <p:nvPicPr>
          <p:cNvPr id="7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5F9D7C2C-A4E5-DEF7-7D66-0778F5AC6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604" y="1188664"/>
            <a:ext cx="8072902" cy="45568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39F2-4DC5-15B8-36A8-185584F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FE50-133E-B29A-8C69-8B4BC4BE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4373-AA41-3717-2A76-141659FF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DC74-BF14-1DF3-B5AD-F98C8BF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Reproducible Research and Project Infrastructure</a:t>
            </a:r>
          </a:p>
        </p:txBody>
      </p:sp>
      <p:pic>
        <p:nvPicPr>
          <p:cNvPr id="7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5F9D7C2C-A4E5-DEF7-7D66-0778F5AC6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604" y="1188664"/>
            <a:ext cx="8072902" cy="45568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39F2-4DC5-15B8-36A8-185584F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FE50-133E-B29A-8C69-8B4BC4BE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4373-AA41-3717-2A76-141659FF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Picture 8" descr="Logo, icon&#10;&#10;Description automatically generated">
            <a:extLst>
              <a:ext uri="{FF2B5EF4-FFF2-40B4-BE49-F238E27FC236}">
                <a16:creationId xmlns:a16="http://schemas.microsoft.com/office/drawing/2014/main" id="{A3B69D24-C3E9-7F48-F371-305C27D1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145" y="1141607"/>
            <a:ext cx="4486455" cy="457478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CF8BE0B-9697-41C0-2E42-BAC9F46CD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648" y="4569246"/>
            <a:ext cx="7806439" cy="18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1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250B-0CEC-3B4F-EDCD-25266511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Assignment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0ABD-00B7-1AEE-D1AB-15C713DA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linear assignment problem is a fundamental problem in combinatorial optimization and has vast applications, e.g., transportation systems, personal assignments, and graph association.</a:t>
            </a:r>
          </a:p>
          <a:p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known as the perfect matching problem in bipartite graphs.</a:t>
            </a:r>
          </a:p>
          <a:p>
            <a:pPr lvl="1"/>
            <a:r>
              <a:rPr lang="en-US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n resources, n tasks and a cost matrix</a:t>
            </a:r>
          </a:p>
          <a:p>
            <a:pPr lvl="1"/>
            <a:r>
              <a:rPr lang="en-US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resource is assigned to one task and each task is assigned to one resources</a:t>
            </a:r>
          </a:p>
          <a:p>
            <a:pPr lvl="1"/>
            <a:r>
              <a:rPr lang="en-US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total assignment cost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FFEF-8043-E5F9-379E-062321EA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911A-AB9B-E4A3-1BB7-944EC1B1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87D7-1E7C-4A1B-C110-865B04EF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5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5980-35F3-77EB-F703-1E61F12E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Reproducible Research and Project Infrastructure</a:t>
            </a: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4629AFAE-0E84-5810-1EA8-EA12DE4BD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817" y="1192761"/>
            <a:ext cx="4031497" cy="17761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0942-5630-CA31-1370-D50081DD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C6E7-30CC-B143-D912-A0BC0620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8B22-A73E-905E-DF69-FC5502F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1CC3FEA-B93C-32C9-8079-88806460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108" y="1031624"/>
            <a:ext cx="3817205" cy="1564953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C07F6008-9EE9-5057-CC35-D41AAE8C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7" y="3743081"/>
            <a:ext cx="3837076" cy="2015190"/>
          </a:xfrm>
          <a:prstGeom prst="rect">
            <a:avLst/>
          </a:prstGeom>
        </p:spPr>
      </p:pic>
      <p:pic>
        <p:nvPicPr>
          <p:cNvPr id="10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A8C8EE-4EA5-AFE1-E0AA-B5BAC707B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072" y="3744207"/>
            <a:ext cx="2325454" cy="968940"/>
          </a:xfrm>
          <a:prstGeom prst="rect">
            <a:avLst/>
          </a:prstGeom>
        </p:spPr>
      </p:pic>
      <p:pic>
        <p:nvPicPr>
          <p:cNvPr id="3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46FCE71-7721-59A8-C114-D0AA05813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2036" y="4052911"/>
            <a:ext cx="2136211" cy="1316675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0F8CCF20-4B4D-5BE1-A15C-C6449F189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5944" y="1247438"/>
            <a:ext cx="2432985" cy="1945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422EFC-892F-54CA-E985-FD26AABFB92B}"/>
              </a:ext>
            </a:extLst>
          </p:cNvPr>
          <p:cNvSpPr txBox="1"/>
          <p:nvPr/>
        </p:nvSpPr>
        <p:spPr>
          <a:xfrm>
            <a:off x="4894592" y="4523262"/>
            <a:ext cx="2309982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ea typeface="+mn-lt"/>
                <a:cs typeface="+mn-lt"/>
              </a:rPr>
              <a:t>…</a:t>
            </a:r>
            <a:endParaRPr lang="en-US" sz="9600">
              <a:cs typeface="Calibri"/>
            </a:endParaRPr>
          </a:p>
          <a:p>
            <a:br>
              <a:rPr lang="en-US"/>
            </a:br>
            <a:endParaRPr lang="en-US"/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729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95C8-DA87-0029-C8AE-C3614BCD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Reproducible Research and Project Infrastructure</a:t>
            </a:r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74755DEB-22F1-A6F0-4A0D-28F337B99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050" y="1034320"/>
            <a:ext cx="3968009" cy="20375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DD79F-1DB9-09F1-D76D-FE2E63A3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6901-FBA4-569B-C1F7-C880F4CD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C767-2E64-25C5-0533-797C33C0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5BA0E460-C13E-029C-61C7-CD02FA00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056" y="3806543"/>
            <a:ext cx="7268833" cy="2548566"/>
          </a:xfrm>
          <a:prstGeom prst="rect">
            <a:avLst/>
          </a:prstGeom>
        </p:spPr>
      </p:pic>
      <p:pic>
        <p:nvPicPr>
          <p:cNvPr id="10" name="Picture 7" descr="Text&#10;&#10;Description automatically generated">
            <a:extLst>
              <a:ext uri="{FF2B5EF4-FFF2-40B4-BE49-F238E27FC236}">
                <a16:creationId xmlns:a16="http://schemas.microsoft.com/office/drawing/2014/main" id="{1F53FEF5-E147-EDA1-25AC-C44A07EA6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8" y="1036241"/>
            <a:ext cx="4032372" cy="2264546"/>
          </a:xfrm>
          <a:prstGeom prst="rect">
            <a:avLst/>
          </a:prstGeom>
        </p:spPr>
      </p:pic>
      <p:pic>
        <p:nvPicPr>
          <p:cNvPr id="11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60BEFB-08F2-124F-E0B3-D87100D9C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588" y="3033298"/>
            <a:ext cx="1292693" cy="535634"/>
          </a:xfrm>
          <a:prstGeom prst="rect">
            <a:avLst/>
          </a:prstGeom>
        </p:spPr>
      </p:pic>
      <p:pic>
        <p:nvPicPr>
          <p:cNvPr id="3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6979D6FB-171A-DFB6-5220-05C5D4FD1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38" y="2890381"/>
            <a:ext cx="4632647" cy="34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08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891D-BCFF-DF67-E573-855D5B1A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Reproducible Research and Project Infrastructure</a:t>
            </a:r>
          </a:p>
        </p:txBody>
      </p:sp>
      <p:pic>
        <p:nvPicPr>
          <p:cNvPr id="7" name="Picture 7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A96AF928-AD9D-5476-891D-64BD45D5F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62" y="1032734"/>
            <a:ext cx="6872019" cy="51442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B5698-63C9-1FAB-9126-BB6FFF75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D383-B518-6345-1283-2D6F8A54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44E78-E4C6-9696-248A-CD255FE6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3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7415-A327-CC74-3D3C-39FE0E3F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Reproducible Research and Project Infrastructure</a:t>
            </a:r>
          </a:p>
        </p:txBody>
      </p:sp>
      <p:pic>
        <p:nvPicPr>
          <p:cNvPr id="7" name="Picture 7" descr="A picture containing text, person, black, white&#10;&#10;Description automatically generated">
            <a:extLst>
              <a:ext uri="{FF2B5EF4-FFF2-40B4-BE49-F238E27FC236}">
                <a16:creationId xmlns:a16="http://schemas.microsoft.com/office/drawing/2014/main" id="{6B8B01DB-DDB3-F623-E586-3AB3D4419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62" y="1032734"/>
            <a:ext cx="6872019" cy="51442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96D95-9366-E8B9-0829-02AC9C40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14253-A133-9E89-8666-BFD9061B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7023-9CFB-22BA-6756-E8C29DA1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2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4607-FCF8-E61B-EE41-4296F030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Red Shiny Button</a:t>
            </a:r>
            <a:endParaRPr lang="en-US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E7DC41B-EDEC-A874-CEF4-8AA3A2288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36" y="1048307"/>
            <a:ext cx="2636582" cy="20462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D5B5-ABB7-3A6E-8693-4513155F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1F2D-8D0A-F333-3CE3-68ABAE53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4614-FB6A-43CF-7ABC-FD9F7958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" name="Picture 7" descr="Table&#10;&#10;Description automatically generated">
            <a:extLst>
              <a:ext uri="{FF2B5EF4-FFF2-40B4-BE49-F238E27FC236}">
                <a16:creationId xmlns:a16="http://schemas.microsoft.com/office/drawing/2014/main" id="{D3F43597-0233-E51A-9327-F1472131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69" y="3279785"/>
            <a:ext cx="8050462" cy="24774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A2655C-9233-AE03-CE70-741C5816F83B}"/>
              </a:ext>
            </a:extLst>
          </p:cNvPr>
          <p:cNvSpPr txBox="1"/>
          <p:nvPr/>
        </p:nvSpPr>
        <p:spPr>
          <a:xfrm>
            <a:off x="3173664" y="5833979"/>
            <a:ext cx="718151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i="1" cap="all">
                <a:solidFill>
                  <a:srgbClr val="262626"/>
                </a:solidFill>
                <a:latin typeface="roboto"/>
                <a:ea typeface="roboto"/>
              </a:rPr>
              <a:t>SCIENCE</a:t>
            </a:r>
            <a:r>
              <a:rPr lang="en-US" sz="1200">
                <a:solidFill>
                  <a:srgbClr val="757575"/>
                </a:solidFill>
                <a:latin typeface="roboto"/>
                <a:ea typeface="roboto"/>
              </a:rPr>
              <a:t> • 2 Dec 2011 • Vol 334, Issue 6060 • pp. 1226-1227 • 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hlinkClick r:id="rId4"/>
              </a:rPr>
              <a:t>DOI: 10.1126/science.1213847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80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FFE5-C9A1-8FFF-8B5E-0ACE4961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lt1"/>
                </a:solidFill>
                <a:ea typeface="Helvetica Neue Light"/>
                <a:cs typeface="Helvetica Neue Light"/>
                <a:sym typeface="Helvetica Neue Light"/>
              </a:rPr>
              <a:t>Hungarian Algorithm for the LAP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D9F4-AB22-6D41-127F-3B539A2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AF070-0AC7-5E61-E51A-57B670B8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9968-0A06-CA5B-9E26-B3B91782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94183C8-3276-F57F-9B7D-CDD684D422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808" y="1385787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Developed and Published by, Harold Kuhn (1955)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Original Computational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Tx/>
                </a:pPr>
                <a:r>
                  <a:rPr lang="en-US" sz="240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Has an alternating tree variant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4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Tx/>
                </a:pPr>
                <a:r>
                  <a:rPr lang="en-US" sz="240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 step iterative algorithm:</a:t>
                </a:r>
              </a:p>
              <a:p>
                <a:pPr marL="457200" lvl="1" indent="0">
                  <a:buClrTx/>
                  <a:buNone/>
                </a:pPr>
                <a:endPara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94183C8-3276-F57F-9B7D-CDD684D42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8" y="1385787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C69E71E-A66B-7D04-04EB-D5141271C3E4}"/>
              </a:ext>
            </a:extLst>
          </p:cNvPr>
          <p:cNvSpPr txBox="1"/>
          <p:nvPr/>
        </p:nvSpPr>
        <p:spPr>
          <a:xfrm>
            <a:off x="5984111" y="3194613"/>
            <a:ext cx="5983099" cy="263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/>
              <a:t>Step 1: Min Reduction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/>
              <a:t>Step 2: Scan zeros (Star Zeros)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/>
              <a:t>Step 3: Column Cover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/>
              <a:t>Step 4: prime non covered zero/s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/>
              <a:t>Step 5: Construct Alternating prime and star zero path (Augment)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/>
              <a:t>Step 6: </a:t>
            </a:r>
            <a:r>
              <a:rPr lang="en-US" sz="1600" dirty="0">
                <a:ea typeface="+mn-lt"/>
                <a:cs typeface="+mn-lt"/>
              </a:rPr>
              <a:t>find the lowest value, subtracting uncrossed rows and adding crossed columns</a:t>
            </a:r>
            <a:r>
              <a:rPr lang="en-US" sz="1600" dirty="0"/>
              <a:t> (Dual update)</a:t>
            </a:r>
            <a:endParaRPr lang="en-US" sz="1600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AB44E8-EF96-9D5F-BADD-894F94AE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50" y="3742012"/>
            <a:ext cx="3678981" cy="170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74CCF6-EFC1-B581-CF40-8175821BC74B}"/>
              </a:ext>
            </a:extLst>
          </p:cNvPr>
          <p:cNvSpPr txBox="1"/>
          <p:nvPr/>
        </p:nvSpPr>
        <p:spPr>
          <a:xfrm>
            <a:off x="696250" y="5446779"/>
            <a:ext cx="3634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Flow through several steps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31428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E98A-B9BE-60AA-13A4-4EF9CAAE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Hungarian Algorithm Example</a:t>
            </a:r>
          </a:p>
        </p:txBody>
      </p:sp>
      <p:pic>
        <p:nvPicPr>
          <p:cNvPr id="7" name="Picture 7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30D666BD-D64B-9BA9-9C36-24F1C768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379" y="1476011"/>
            <a:ext cx="1428750" cy="12096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05E9-0761-1A85-A0C3-55A56E3C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6CC7-744C-D3E5-549C-098C43DC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FE205-CA49-5A11-7346-A953DC31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49A4BE-9918-FEF2-664C-8F0206A207F4}"/>
              </a:ext>
            </a:extLst>
          </p:cNvPr>
          <p:cNvSpPr/>
          <p:nvPr/>
        </p:nvSpPr>
        <p:spPr>
          <a:xfrm>
            <a:off x="2923230" y="1836618"/>
            <a:ext cx="977347" cy="488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A3F0EAD3-CD4A-E8F3-84DC-7C33C0BE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477" y="1450492"/>
            <a:ext cx="1533525" cy="11906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82D0D95-D823-905B-0638-6D1F02897729}"/>
              </a:ext>
            </a:extLst>
          </p:cNvPr>
          <p:cNvSpPr/>
          <p:nvPr/>
        </p:nvSpPr>
        <p:spPr>
          <a:xfrm>
            <a:off x="6410208" y="1836618"/>
            <a:ext cx="977347" cy="488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71CB7B3F-3FE9-5233-BED3-3C1ACC59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738" y="1364847"/>
            <a:ext cx="1383811" cy="1316892"/>
          </a:xfrm>
          <a:prstGeom prst="rect">
            <a:avLst/>
          </a:prstGeom>
        </p:spPr>
      </p:pic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A68B056-1C15-4C75-F81C-256A479D2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939" y="4364978"/>
            <a:ext cx="1363540" cy="135401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6AFAA2D-0D40-43C1-6BF2-BE32D81BFDDA}"/>
              </a:ext>
            </a:extLst>
          </p:cNvPr>
          <p:cNvSpPr/>
          <p:nvPr/>
        </p:nvSpPr>
        <p:spPr>
          <a:xfrm rot="5400000">
            <a:off x="8132990" y="3368900"/>
            <a:ext cx="977347" cy="488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797FA-BCD0-9111-21E7-5D3C6186236E}"/>
              </a:ext>
            </a:extLst>
          </p:cNvPr>
          <p:cNvSpPr txBox="1"/>
          <p:nvPr/>
        </p:nvSpPr>
        <p:spPr>
          <a:xfrm>
            <a:off x="823869" y="3366437"/>
            <a:ext cx="182171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Assignments 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x</a:t>
            </a:r>
            <a:r>
              <a:rPr lang="en-US" baseline="-25000">
                <a:ea typeface="+mn-lt"/>
                <a:cs typeface="+mn-lt"/>
              </a:rPr>
              <a:t>33</a:t>
            </a:r>
            <a:r>
              <a:rPr lang="en-US">
                <a:ea typeface="+mn-lt"/>
                <a:cs typeface="+mn-lt"/>
              </a:rPr>
              <a:t>= 1 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x</a:t>
            </a:r>
            <a:r>
              <a:rPr lang="en-US" baseline="-25000">
                <a:ea typeface="+mn-lt"/>
                <a:cs typeface="+mn-lt"/>
              </a:rPr>
              <a:t>41</a:t>
            </a:r>
            <a:r>
              <a:rPr lang="en-US">
                <a:ea typeface="+mn-lt"/>
                <a:cs typeface="+mn-lt"/>
              </a:rPr>
              <a:t>= 1 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x</a:t>
            </a:r>
            <a:r>
              <a:rPr lang="en-US" baseline="-25000">
                <a:ea typeface="+mn-lt"/>
                <a:cs typeface="+mn-lt"/>
              </a:rPr>
              <a:t>24</a:t>
            </a:r>
            <a:r>
              <a:rPr lang="en-US">
                <a:ea typeface="+mn-lt"/>
                <a:cs typeface="+mn-lt"/>
              </a:rPr>
              <a:t>= 1 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x</a:t>
            </a:r>
            <a:r>
              <a:rPr lang="en-US" baseline="-25000">
                <a:ea typeface="+mn-lt"/>
                <a:cs typeface="+mn-lt"/>
              </a:rPr>
              <a:t>12</a:t>
            </a:r>
            <a:r>
              <a:rPr lang="en-US">
                <a:ea typeface="+mn-lt"/>
                <a:cs typeface="+mn-lt"/>
              </a:rPr>
              <a:t> = 1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B2591-5074-C0B5-77B3-15D652E3C1C2}"/>
              </a:ext>
            </a:extLst>
          </p:cNvPr>
          <p:cNvSpPr txBox="1"/>
          <p:nvPr/>
        </p:nvSpPr>
        <p:spPr>
          <a:xfrm>
            <a:off x="826903" y="5159670"/>
            <a:ext cx="3549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Cost = c</a:t>
            </a:r>
            <a:r>
              <a:rPr lang="en-US" baseline="-25000">
                <a:ea typeface="+mn-lt"/>
                <a:cs typeface="+mn-lt"/>
              </a:rPr>
              <a:t>12</a:t>
            </a:r>
            <a:r>
              <a:rPr lang="en-US">
                <a:ea typeface="+mn-lt"/>
                <a:cs typeface="+mn-lt"/>
              </a:rPr>
              <a:t> + c</a:t>
            </a:r>
            <a:r>
              <a:rPr lang="en-US" baseline="-25000">
                <a:ea typeface="+mn-lt"/>
                <a:cs typeface="+mn-lt"/>
              </a:rPr>
              <a:t>24</a:t>
            </a:r>
            <a:r>
              <a:rPr lang="en-US">
                <a:ea typeface="+mn-lt"/>
                <a:cs typeface="+mn-lt"/>
              </a:rPr>
              <a:t> + c</a:t>
            </a:r>
            <a:r>
              <a:rPr lang="en-US" baseline="-25000">
                <a:ea typeface="+mn-lt"/>
                <a:cs typeface="+mn-lt"/>
              </a:rPr>
              <a:t>33</a:t>
            </a:r>
            <a:r>
              <a:rPr lang="en-US">
                <a:ea typeface="+mn-lt"/>
                <a:cs typeface="+mn-lt"/>
              </a:rPr>
              <a:t> + c</a:t>
            </a:r>
            <a:r>
              <a:rPr lang="en-US" baseline="-25000">
                <a:ea typeface="+mn-lt"/>
                <a:cs typeface="+mn-lt"/>
              </a:rPr>
              <a:t>41</a:t>
            </a:r>
            <a:r>
              <a:rPr lang="en-US">
                <a:ea typeface="+mn-lt"/>
                <a:cs typeface="+mn-lt"/>
              </a:rPr>
              <a:t> = 15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04C58-9AB7-A878-CC13-845C4437BA6D}"/>
              </a:ext>
            </a:extLst>
          </p:cNvPr>
          <p:cNvSpPr txBox="1"/>
          <p:nvPr/>
        </p:nvSpPr>
        <p:spPr>
          <a:xfrm>
            <a:off x="4219354" y="2642190"/>
            <a:ext cx="20963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Row reduction and column reduction</a:t>
            </a:r>
          </a:p>
        </p:txBody>
      </p:sp>
    </p:spTree>
    <p:extLst>
      <p:ext uri="{BB962C8B-B14F-4D97-AF65-F5344CB8AC3E}">
        <p14:creationId xmlns:p14="http://schemas.microsoft.com/office/powerpoint/2010/main" val="178752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51EE-231F-4C40-F000-8AD19617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JVC Algorithm for 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89FE-F48E-28EE-D0BB-D3F7100A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654" y="3149071"/>
            <a:ext cx="6186658" cy="29924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Step 1 : </a:t>
            </a:r>
            <a:r>
              <a:rPr lang="en-US" sz="1800" i="1">
                <a:ea typeface="+mn-lt"/>
                <a:cs typeface="+mn-lt"/>
              </a:rPr>
              <a:t>Initialization</a:t>
            </a:r>
          </a:p>
          <a:p>
            <a:r>
              <a:rPr lang="en-US" sz="1800">
                <a:ea typeface="+mn-lt"/>
                <a:cs typeface="+mn-lt"/>
              </a:rPr>
              <a:t>Step 2: </a:t>
            </a:r>
            <a:r>
              <a:rPr lang="en-US" sz="1800" i="1">
                <a:ea typeface="+mn-lt"/>
                <a:cs typeface="+mn-lt"/>
              </a:rPr>
              <a:t>Termination</a:t>
            </a:r>
            <a:r>
              <a:rPr lang="en-US" sz="1800">
                <a:ea typeface="+mn-lt"/>
                <a:cs typeface="+mn-lt"/>
              </a:rPr>
              <a:t>, if all rows are assigned.</a:t>
            </a:r>
          </a:p>
          <a:p>
            <a:r>
              <a:rPr lang="en-US" sz="1800">
                <a:ea typeface="+mn-lt"/>
                <a:cs typeface="+mn-lt"/>
              </a:rPr>
              <a:t>Step 3: </a:t>
            </a:r>
            <a:r>
              <a:rPr lang="en-US" sz="1800" i="1">
                <a:ea typeface="+mn-lt"/>
                <a:cs typeface="+mn-lt"/>
              </a:rPr>
              <a:t>Augmentation </a:t>
            </a:r>
            <a:endParaRPr lang="en-US" sz="180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800">
                <a:ea typeface="+mn-lt"/>
                <a:cs typeface="+mn-lt"/>
              </a:rPr>
              <a:t>Construct the auxiliary network and determine from an unassigned row </a:t>
            </a:r>
            <a:r>
              <a:rPr lang="en-US" sz="1800" err="1">
                <a:ea typeface="+mn-lt"/>
                <a:cs typeface="+mn-lt"/>
              </a:rPr>
              <a:t>i</a:t>
            </a:r>
            <a:r>
              <a:rPr lang="en-US" sz="1800">
                <a:ea typeface="+mn-lt"/>
                <a:cs typeface="+mn-lt"/>
              </a:rPr>
              <a:t> to an unassigned column j an alternating path of minimal total reduced cost and use it to augment the solution. </a:t>
            </a:r>
            <a:endParaRPr lang="en-US" sz="1800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Step 4: </a:t>
            </a:r>
            <a:r>
              <a:rPr lang="en-US" sz="1800" i="1">
                <a:ea typeface="+mn-lt"/>
                <a:cs typeface="+mn-lt"/>
              </a:rPr>
              <a:t>Adjust the dual solution</a:t>
            </a:r>
            <a:r>
              <a:rPr lang="en-US" sz="1800">
                <a:ea typeface="+mn-lt"/>
                <a:cs typeface="+mn-lt"/>
              </a:rPr>
              <a:t> </a:t>
            </a:r>
          </a:p>
          <a:p>
            <a:pPr marL="457200" lvl="1" indent="0">
              <a:buNone/>
            </a:pPr>
            <a:r>
              <a:rPr lang="en-US" sz="1800">
                <a:ea typeface="+mn-lt"/>
                <a:cs typeface="+mn-lt"/>
              </a:rPr>
              <a:t>to restore complementary slackness. Go to step 2</a:t>
            </a:r>
            <a:endParaRPr lang="en-US" sz="1800"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44C4-ABD7-E3AC-F750-44B798A3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08A1-2949-7B54-18D9-81F0881A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74FD6-ED65-EF17-1E12-4ABA051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2E246-D02D-FF34-4B3A-8BEE31385849}"/>
              </a:ext>
            </a:extLst>
          </p:cNvPr>
          <p:cNvSpPr txBox="1"/>
          <p:nvPr/>
        </p:nvSpPr>
        <p:spPr>
          <a:xfrm>
            <a:off x="1005509" y="1469335"/>
            <a:ext cx="627159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Published by R. Jonker and A. </a:t>
            </a:r>
            <a:r>
              <a:rPr lang="en-US" sz="2000" err="1">
                <a:ea typeface="+mn-lt"/>
                <a:cs typeface="+mn-lt"/>
              </a:rPr>
              <a:t>Volgenant</a:t>
            </a:r>
            <a:r>
              <a:rPr lang="en-US" sz="2000">
                <a:ea typeface="+mn-lt"/>
                <a:cs typeface="+mn-lt"/>
              </a:rPr>
              <a:t> (December 1987)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While Hungarian algorithm finds any feasible augmenting path, Jonker, </a:t>
            </a:r>
            <a:r>
              <a:rPr lang="en-US" sz="2000" err="1">
                <a:ea typeface="+mn-lt"/>
                <a:cs typeface="+mn-lt"/>
              </a:rPr>
              <a:t>Volgenant</a:t>
            </a:r>
            <a:r>
              <a:rPr lang="en-US" sz="2000">
                <a:ea typeface="+mn-lt"/>
                <a:cs typeface="+mn-lt"/>
              </a:rPr>
              <a:t> and </a:t>
            </a:r>
            <a:r>
              <a:rPr lang="en-US" sz="2000" err="1">
                <a:ea typeface="+mn-lt"/>
                <a:cs typeface="+mn-lt"/>
              </a:rPr>
              <a:t>Castanon</a:t>
            </a:r>
            <a:r>
              <a:rPr lang="en-US" sz="2000">
                <a:ea typeface="+mn-lt"/>
                <a:cs typeface="+mn-lt"/>
              </a:rPr>
              <a:t> (JVC)  find the shortest augmenting paths</a:t>
            </a: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F653A46-38F7-8470-F3C8-07B0B28E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95" y="3433762"/>
            <a:ext cx="1609725" cy="178117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A2927BA0-EAB0-B0C5-90B6-ECBACDC2F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05" y="3611196"/>
            <a:ext cx="1704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817D-ED58-CFD9-89B5-5B4F687E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JVC algorithm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6553-CFC8-58D1-C71D-56319CF4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C04A-5686-45F3-29D8-B3CE92BE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A945-AD21-80B8-8231-F5C85875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90201D82-32FD-2706-2634-22421CB9B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424" y="1069610"/>
            <a:ext cx="2858477" cy="242301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DAB378-B222-27D0-651E-5297852ACAB2}"/>
              </a:ext>
            </a:extLst>
          </p:cNvPr>
          <p:cNvSpPr txBox="1"/>
          <p:nvPr/>
        </p:nvSpPr>
        <p:spPr>
          <a:xfrm>
            <a:off x="787401" y="2526323"/>
            <a:ext cx="454073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Initialization 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Column reduction</a:t>
            </a:r>
            <a:endParaRPr lang="en-US">
              <a:cs typeface="Calibri" panose="020F0502020204030204"/>
            </a:endParaRPr>
          </a:p>
          <a:p>
            <a:pPr marL="1200150" lvl="2" indent="-285750">
              <a:buFont typeface="Arial"/>
              <a:buChar char="•"/>
            </a:pPr>
            <a:r>
              <a:rPr lang="en-US"/>
              <a:t>each column is assigned to minimal row element</a:t>
            </a:r>
            <a:endParaRPr lang="en-US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some rows may not be assigned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Reduction transfer from unassigned to assigned rows</a:t>
            </a:r>
            <a:endParaRPr lang="en-US">
              <a:cs typeface="Calibri" panose="020F0502020204030204"/>
            </a:endParaRPr>
          </a:p>
        </p:txBody>
      </p:sp>
      <p:pic>
        <p:nvPicPr>
          <p:cNvPr id="13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EEF36811-664D-E800-4530-3BFD01E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67" y="3670667"/>
            <a:ext cx="2080358" cy="19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0EDB-70A0-9BA8-F62E-37D27B2C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JVC algorithm example</a:t>
            </a:r>
          </a:p>
        </p:txBody>
      </p:sp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7D84C47-4B61-9264-7B64-6246672B8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703" y="1090913"/>
            <a:ext cx="1714500" cy="50101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A336-7CE5-A244-B4F6-BBF2C8F6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93D4-0349-879D-D1ED-4FC55307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B16F-AD8C-7618-A9E5-306A6C40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B7EB6F9-FCB0-2454-9978-4D6DF6A0E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353" y="1726676"/>
            <a:ext cx="3186223" cy="3298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BF7138-8E69-D16E-5884-CC128D163EA6}"/>
              </a:ext>
            </a:extLst>
          </p:cNvPr>
          <p:cNvSpPr txBox="1"/>
          <p:nvPr/>
        </p:nvSpPr>
        <p:spPr>
          <a:xfrm>
            <a:off x="932121" y="1357423"/>
            <a:ext cx="5046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Augmenting reduction of unassigned rows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F2296-8F4F-BBC6-8B31-6738BCA6CA13}"/>
              </a:ext>
            </a:extLst>
          </p:cNvPr>
          <p:cNvSpPr txBox="1"/>
          <p:nvPr/>
        </p:nvSpPr>
        <p:spPr>
          <a:xfrm>
            <a:off x="932121" y="5087679"/>
            <a:ext cx="580891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Complexity of first two initialization procedures is O(n</a:t>
            </a:r>
            <a:r>
              <a:rPr lang="en-US" baseline="30000"/>
              <a:t>2</a:t>
            </a:r>
            <a:r>
              <a:rPr lang="en-US"/>
              <a:t> ), and it can be shown that the augmenting reduction procedure has complexity O(Rn</a:t>
            </a:r>
            <a:r>
              <a:rPr lang="en-US" baseline="30000"/>
              <a:t>2 </a:t>
            </a:r>
            <a:r>
              <a:rPr lang="en-US"/>
              <a:t>), with R the range of cost coefficients</a:t>
            </a:r>
          </a:p>
        </p:txBody>
      </p:sp>
    </p:spTree>
    <p:extLst>
      <p:ext uri="{BB962C8B-B14F-4D97-AF65-F5344CB8AC3E}">
        <p14:creationId xmlns:p14="http://schemas.microsoft.com/office/powerpoint/2010/main" val="177183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6977-5E19-D25E-1C8B-E4E89E06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JVC algorithm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B0B8-234A-E033-0828-D03C766E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Augmentation</a:t>
            </a:r>
          </a:p>
          <a:p>
            <a:pPr lvl="1"/>
            <a:r>
              <a:rPr lang="en-US" sz="2000">
                <a:ea typeface="+mn-lt"/>
                <a:cs typeface="+mn-lt"/>
              </a:rPr>
              <a:t>Modified version of Dijkstra’s shortest augmenting path method</a:t>
            </a:r>
          </a:p>
          <a:p>
            <a:pPr lvl="1"/>
            <a:r>
              <a:rPr lang="en-US" sz="2000">
                <a:ea typeface="+mn-lt"/>
                <a:cs typeface="+mn-lt"/>
              </a:rPr>
              <a:t>Complexity for augmentation phase is O(n</a:t>
            </a:r>
            <a:r>
              <a:rPr lang="en-US" sz="2000" baseline="30000">
                <a:ea typeface="+mn-lt"/>
                <a:cs typeface="+mn-lt"/>
              </a:rPr>
              <a:t>3</a:t>
            </a:r>
            <a:r>
              <a:rPr lang="en-US" sz="2000">
                <a:ea typeface="+mn-lt"/>
                <a:cs typeface="+mn-lt"/>
              </a:rPr>
              <a:t>), so this holds for the entire JVC algorithm</a:t>
            </a:r>
          </a:p>
          <a:p>
            <a:r>
              <a:rPr lang="en-US" sz="2000">
                <a:ea typeface="+mn-lt"/>
                <a:cs typeface="+mn-lt"/>
              </a:rPr>
              <a:t>Update of the dual solution </a:t>
            </a:r>
          </a:p>
          <a:p>
            <a:r>
              <a:rPr lang="en-US" sz="2000">
                <a:ea typeface="+mn-lt"/>
                <a:cs typeface="+mn-lt"/>
              </a:rPr>
              <a:t>After augmentation of the partial assignment, the values of dual variables must be updated to restore complementary slackness, that is, </a:t>
            </a:r>
          </a:p>
          <a:p>
            <a:pPr lvl="1"/>
            <a:r>
              <a:rPr lang="en-US" sz="2000">
                <a:ea typeface="+mn-lt"/>
                <a:cs typeface="+mn-lt"/>
              </a:rPr>
              <a:t>𝑐</a:t>
            </a:r>
            <a:r>
              <a:rPr lang="en-US" sz="2000" baseline="-25000">
                <a:ea typeface="+mn-lt"/>
                <a:cs typeface="+mn-lt"/>
              </a:rPr>
              <a:t>𝑖𝑘</a:t>
            </a:r>
            <a:r>
              <a:rPr lang="en-US" sz="2000">
                <a:ea typeface="+mn-lt"/>
                <a:cs typeface="+mn-lt"/>
              </a:rPr>
              <a:t> − 𝑢</a:t>
            </a:r>
            <a:r>
              <a:rPr lang="en-US" sz="2000" baseline="-25000">
                <a:ea typeface="+mn-lt"/>
                <a:cs typeface="+mn-lt"/>
              </a:rPr>
              <a:t>𝑖</a:t>
            </a:r>
            <a:r>
              <a:rPr lang="en-US" sz="2000">
                <a:ea typeface="+mn-lt"/>
                <a:cs typeface="+mn-lt"/>
              </a:rPr>
              <a:t> − 𝑣</a:t>
            </a:r>
            <a:r>
              <a:rPr lang="en-US" sz="2000" baseline="-25000">
                <a:ea typeface="+mn-lt"/>
                <a:cs typeface="+mn-lt"/>
              </a:rPr>
              <a:t>𝑘</a:t>
            </a:r>
            <a:r>
              <a:rPr lang="en-US" sz="2000">
                <a:ea typeface="+mn-lt"/>
                <a:cs typeface="+mn-lt"/>
              </a:rPr>
              <a:t> = 0, if 𝑥</a:t>
            </a:r>
            <a:r>
              <a:rPr lang="en-US" sz="2000" baseline="-25000">
                <a:ea typeface="+mn-lt"/>
                <a:cs typeface="+mn-lt"/>
              </a:rPr>
              <a:t>𝑖</a:t>
            </a:r>
            <a:r>
              <a:rPr lang="en-US" sz="2000">
                <a:ea typeface="+mn-lt"/>
                <a:cs typeface="+mn-lt"/>
              </a:rPr>
              <a:t> = 𝑘 for assigned column 𝑘, 𝑖 = 1, … , 𝑛 and </a:t>
            </a:r>
          </a:p>
          <a:p>
            <a:pPr lvl="1"/>
            <a:r>
              <a:rPr lang="en-US" sz="2000">
                <a:ea typeface="+mn-lt"/>
                <a:cs typeface="+mn-lt"/>
              </a:rPr>
              <a:t>𝑐</a:t>
            </a:r>
            <a:r>
              <a:rPr lang="en-US" sz="2000" baseline="-25000">
                <a:ea typeface="+mn-lt"/>
                <a:cs typeface="+mn-lt"/>
              </a:rPr>
              <a:t>𝑖𝑘</a:t>
            </a:r>
            <a:r>
              <a:rPr lang="en-US" sz="2000">
                <a:ea typeface="+mn-lt"/>
                <a:cs typeface="+mn-lt"/>
              </a:rPr>
              <a:t> − 𝑢</a:t>
            </a:r>
            <a:r>
              <a:rPr lang="en-US" sz="2000" baseline="-25000">
                <a:ea typeface="+mn-lt"/>
                <a:cs typeface="+mn-lt"/>
              </a:rPr>
              <a:t>𝑖</a:t>
            </a:r>
            <a:r>
              <a:rPr lang="en-US" sz="2000">
                <a:ea typeface="+mn-lt"/>
                <a:cs typeface="+mn-lt"/>
              </a:rPr>
              <a:t> − 𝑣</a:t>
            </a:r>
            <a:r>
              <a:rPr lang="en-US" sz="2000" baseline="-25000">
                <a:ea typeface="+mn-lt"/>
                <a:cs typeface="+mn-lt"/>
              </a:rPr>
              <a:t>𝑘</a:t>
            </a:r>
            <a:r>
              <a:rPr lang="en-US" sz="2000">
                <a:ea typeface="+mn-lt"/>
                <a:cs typeface="+mn-lt"/>
              </a:rPr>
              <a:t> ≥ 0 </a:t>
            </a:r>
            <a:endParaRPr lang="en-US" sz="200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5FCC-A0A9-2589-A446-84BAFD97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EC5-F63B-814C-B8BF-5C8D9A4C7AD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F395E-AD84-B462-5417-45CFDF4D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Industrial and Systems Enterprise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2D82-DE12-5888-E2F0-D4F04412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E31D-1383-B541-BE2F-717A9EE8B7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3349</Words>
  <Application>Microsoft Office PowerPoint</Application>
  <PresentationFormat>Widescreen</PresentationFormat>
  <Paragraphs>1801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Improvements to CUDA   LAP Solver</vt:lpstr>
      <vt:lpstr>Presentation Outline</vt:lpstr>
      <vt:lpstr>Linear Assignment Problem</vt:lpstr>
      <vt:lpstr>Hungarian Algorithm for the LAP</vt:lpstr>
      <vt:lpstr>Hungarian Algorithm Example</vt:lpstr>
      <vt:lpstr>JVC Algorithm for LAP</vt:lpstr>
      <vt:lpstr>JVC algorithm example</vt:lpstr>
      <vt:lpstr>JVC algorithm example</vt:lpstr>
      <vt:lpstr>JVC algorithm example</vt:lpstr>
      <vt:lpstr>Experimentation setting</vt:lpstr>
      <vt:lpstr>Baseline Selection</vt:lpstr>
      <vt:lpstr>Improvement Attempt - 1</vt:lpstr>
      <vt:lpstr>Improvement Attempt – 1 (continued)</vt:lpstr>
      <vt:lpstr>Improvement Attempt – 1 (continued)</vt:lpstr>
      <vt:lpstr>Improvement Attempt – 1 (continued)</vt:lpstr>
      <vt:lpstr>Improvement Attempt – 1 (continued)</vt:lpstr>
      <vt:lpstr>Improvement Attempt – 1 (coverage strength)</vt:lpstr>
      <vt:lpstr>Improvement Attempt – 1 (Total Runtimes)</vt:lpstr>
      <vt:lpstr>Improvement Attempt 2</vt:lpstr>
      <vt:lpstr>Improvement Attempt 3</vt:lpstr>
      <vt:lpstr>Improvement Attempt 4 - JVC vs Hungarian Algorithm</vt:lpstr>
      <vt:lpstr>Improvement Attempt 4 - JVC vs Hungarian Algorithm</vt:lpstr>
      <vt:lpstr>Improvement Attempt 4 - JVC vs Hungarian Algorithm</vt:lpstr>
      <vt:lpstr>Improvement Attempt 4 - JVC vs Hungarian Algorithm</vt:lpstr>
      <vt:lpstr>Final results and Conclusion</vt:lpstr>
      <vt:lpstr>Questions?</vt:lpstr>
      <vt:lpstr>Reproducible Research and Project Infrastructure</vt:lpstr>
      <vt:lpstr>Reproducible Research and Project Infrastructure</vt:lpstr>
      <vt:lpstr>Reproducible Research and Project Infrastructure</vt:lpstr>
      <vt:lpstr>Reproducible Research and Project Infrastructure</vt:lpstr>
      <vt:lpstr>Reproducible Research and Project Infrastructure</vt:lpstr>
      <vt:lpstr>Reproducible Research and Project Infrastructure</vt:lpstr>
      <vt:lpstr>Reproducible Research and Project Infrastructure</vt:lpstr>
      <vt:lpstr>The Red Shiny 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Kawtikwar, Samiran</dc:creator>
  <cp:lastModifiedBy>Kawtikwar, Samiran</cp:lastModifiedBy>
  <cp:revision>4</cp:revision>
  <dcterms:created xsi:type="dcterms:W3CDTF">2022-04-26T03:13:40Z</dcterms:created>
  <dcterms:modified xsi:type="dcterms:W3CDTF">2022-05-03T17:24:26Z</dcterms:modified>
</cp:coreProperties>
</file>