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TAM ($B)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2025</c:v>
                </c:pt>
                <c:pt idx="1">
                  <c:v>2030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136</c:v>
                </c:pt>
                <c:pt idx="1">
                  <c:v>1700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AI Agents ($B)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2025</c:v>
                </c:pt>
                <c:pt idx="1">
                  <c:v>2030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7.84</c:v>
                </c:pt>
                <c:pt idx="1">
                  <c:v>52.62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Impact Score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Gen-AI cost collapse</c:v>
                </c:pt>
                <c:pt idx="1">
                  <c:v>Digital labor shortages</c:v>
                </c:pt>
                <c:pt idx="2">
                  <c:v>Regulatory nudges</c:v>
                </c:pt>
                <c:pt idx="3">
                  <c:v>Interoperable protocols</c:v>
                </c:pt>
                <c:pt idx="4">
                  <c:v>Consumer agent UX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 Z</c:v>
                </c:pt>
              </c:strCache>
            </c:strRef>
          </c:tx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</c:v>
                </c:pt>
                <c:pt idx="1">
                  <c:v>30</c:v>
                </c:pt>
                <c:pt idx="2">
                  <c:v>45</c:v>
                </c:pt>
                <c:pt idx="3">
                  <c:v>60</c:v>
                </c:pt>
                <c:pt idx="4">
                  <c:v>75</c:v>
                </c:pt>
                <c:pt idx="5">
                  <c:v>85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Millennials</c:v>
                </c:pt>
              </c:strCache>
            </c:strRef>
          </c:tx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12</c:v>
                </c:pt>
                <c:pt idx="1">
                  <c:v>23</c:v>
                </c:pt>
                <c:pt idx="2">
                  <c:v>35</c:v>
                </c:pt>
                <c:pt idx="3">
                  <c:v>50</c:v>
                </c:pt>
                <c:pt idx="4">
                  <c:v>65</c:v>
                </c:pt>
                <c:pt idx="5">
                  <c:v>75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Gen X</c:v>
                </c:pt>
              </c:strCache>
            </c:strRef>
          </c:tx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8</c:v>
                </c:pt>
                <c:pt idx="1">
                  <c:v>15</c:v>
                </c:pt>
                <c:pt idx="2">
                  <c:v>25</c:v>
                </c:pt>
                <c:pt idx="3">
                  <c:v>35</c:v>
                </c:pt>
                <c:pt idx="4">
                  <c:v>45</c:v>
                </c:pt>
                <c:pt idx="5">
                  <c:v>55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Boomers</c:v>
                </c:pt>
              </c:strCache>
            </c:strRef>
          </c:tx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  <c:pt idx="3">
                  <c:v>2028</c:v>
                </c:pt>
                <c:pt idx="4">
                  <c:v>2029</c:v>
                </c:pt>
                <c:pt idx="5">
                  <c:v>2030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3</c:v>
                </c:pt>
                <c:pt idx="1">
                  <c:v>6</c:v>
                </c:pt>
                <c:pt idx="2">
                  <c:v>12</c:v>
                </c:pt>
                <c:pt idx="3">
                  <c:v>20</c:v>
                </c:pt>
                <c:pt idx="4">
                  <c:v>28</c:v>
                </c:pt>
                <c:pt idx="5">
                  <c:v>35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FFFFFF"/>
                </a:solidFill>
              </a:defRPr>
            </a:pPr>
            <a:r>
              <a:t>Agentic Commerce Market</a:t>
            </a:r>
          </a:p>
          <a:p>
            <a:pPr>
              <a:defRPr sz="2800">
                <a:solidFill>
                  <a:srgbClr val="FFFFFF"/>
                </a:solidFill>
              </a:defRPr>
            </a:pPr>
            <a:r>
              <a:t>Commercial Due Diligence</a:t>
            </a:r>
          </a:p>
          <a:p>
            <a:pPr>
              <a:defRPr sz="1800">
                <a:solidFill>
                  <a:srgbClr val="A6A6A6"/>
                </a:solidFill>
              </a:defRPr>
            </a:pPr>
            <a:r>
              <a:t>Confidential – January 2025 – Prepared for &lt;Investor/Board&gt;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0" y="1371600"/>
            <a:ext cx="2286000" cy="91440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2400">
                <a:solidFill>
                  <a:srgbClr val="FFFFFF"/>
                </a:solidFill>
              </a:defRPr>
            </a:pPr>
            <a:r>
              <a:t>$136 B</a:t>
            </a:r>
          </a:p>
          <a:p>
            <a:pPr algn="ctr">
              <a:defRPr sz="1100">
                <a:solidFill>
                  <a:srgbClr val="FFFFFF"/>
                </a:solidFill>
              </a:defRPr>
            </a:pPr>
            <a:r>
              <a:t>TAM 2025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44000" y="2560320"/>
            <a:ext cx="2286000" cy="91440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2400">
                <a:solidFill>
                  <a:srgbClr val="FFFFFF"/>
                </a:solidFill>
              </a:defRPr>
            </a:pPr>
            <a:r>
              <a:t>67 %</a:t>
            </a:r>
          </a:p>
          <a:p>
            <a:pPr algn="ctr">
              <a:defRPr sz="1100">
                <a:solidFill>
                  <a:srgbClr val="FFFFFF"/>
                </a:solidFill>
              </a:defRPr>
            </a:pPr>
            <a:r>
              <a:t>CAGR 2025-30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0" y="3749040"/>
            <a:ext cx="2286000" cy="91440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2400">
                <a:solidFill>
                  <a:srgbClr val="FFFFFF"/>
                </a:solidFill>
              </a:defRPr>
            </a:pPr>
            <a:r>
              <a:t>$47 B</a:t>
            </a:r>
          </a:p>
          <a:p>
            <a:pPr algn="ctr">
              <a:defRPr sz="1100">
                <a:solidFill>
                  <a:srgbClr val="FFFFFF"/>
                </a:solidFill>
              </a:defRPr>
            </a:pPr>
            <a:r>
              <a:t>AI Agents Market 2030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144000" y="4937760"/>
            <a:ext cx="2286000" cy="91440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2400">
                <a:solidFill>
                  <a:srgbClr val="FFFFFF"/>
                </a:solidFill>
              </a:defRPr>
            </a:pPr>
            <a:r>
              <a:t>30 %</a:t>
            </a:r>
          </a:p>
          <a:p>
            <a:pPr algn="ctr">
              <a:defRPr sz="1100">
                <a:solidFill>
                  <a:srgbClr val="FFFFFF"/>
                </a:solidFill>
              </a:defRPr>
            </a:pPr>
            <a:r>
              <a:t>Online Transactions by 2030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400800"/>
            <a:ext cx="121916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A6A6A6"/>
                </a:solidFill>
              </a:defRPr>
            </a:pPr>
            <a:r>
              <a:t>Strictly Confidential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Consumer Profiles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1371600"/>
            <a:ext cx="3474720" cy="4114800"/>
          </a:xfrm>
          <a:prstGeom prst="round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1554480"/>
            <a:ext cx="3108960" cy="3749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600"/>
            </a:pPr>
            <a:r>
              <a:t>Zara (Gen Z)</a:t>
            </a:r>
          </a:p>
          <a:p>
            <a:pPr>
              <a:spcAft>
                <a:spcPts val="300"/>
              </a:spcAft>
              <a:defRPr sz="1100"/>
            </a:pPr>
            <a:r>
              <a:t>• 18-27</a:t>
            </a:r>
          </a:p>
          <a:p>
            <a:pPr>
              <a:spcAft>
                <a:spcPts val="300"/>
              </a:spcAft>
              <a:defRPr sz="1100"/>
            </a:pPr>
            <a:r>
              <a:t>• 10x more likely than Boomers</a:t>
            </a:r>
          </a:p>
          <a:p>
            <a:pPr>
              <a:spcAft>
                <a:spcPts val="300"/>
              </a:spcAft>
              <a:defRPr sz="1100"/>
            </a:pPr>
            <a:r>
              <a:t>• 85% by 2030</a:t>
            </a:r>
          </a:p>
          <a:p>
            <a:pPr>
              <a:spcAft>
                <a:spcPts val="300"/>
              </a:spcAft>
              <a:defRPr sz="1100"/>
            </a:pPr>
            <a:r>
              <a:t>• 33% comfortable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297680" y="1371600"/>
            <a:ext cx="3474720" cy="4114800"/>
          </a:xfrm>
          <a:prstGeom prst="round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480560" y="1554480"/>
            <a:ext cx="3108960" cy="3749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600"/>
            </a:pPr>
            <a:r>
              <a:t>Eli (Millennial)</a:t>
            </a:r>
          </a:p>
          <a:p>
            <a:pPr>
              <a:spcAft>
                <a:spcPts val="300"/>
              </a:spcAft>
              <a:defRPr sz="1100"/>
            </a:pPr>
            <a:r>
              <a:t>• 28-43</a:t>
            </a:r>
          </a:p>
          <a:p>
            <a:pPr>
              <a:spcAft>
                <a:spcPts val="300"/>
              </a:spcAft>
              <a:defRPr sz="1100"/>
            </a:pPr>
            <a:r>
              <a:t>• Strong for work and personal</a:t>
            </a:r>
          </a:p>
          <a:p>
            <a:pPr>
              <a:spcAft>
                <a:spcPts val="300"/>
              </a:spcAft>
              <a:defRPr sz="1100"/>
            </a:pPr>
            <a:r>
              <a:t>• 75% by 2030</a:t>
            </a:r>
          </a:p>
          <a:p>
            <a:pPr>
              <a:spcAft>
                <a:spcPts val="300"/>
              </a:spcAft>
              <a:defRPr sz="1100"/>
            </a:pPr>
            <a:r>
              <a:t>• Highest subscription rates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138160" y="1371600"/>
            <a:ext cx="3474720" cy="4114800"/>
          </a:xfrm>
          <a:prstGeom prst="round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8321040" y="1554480"/>
            <a:ext cx="3108960" cy="3749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600"/>
            </a:pPr>
            <a:r>
              <a:t>Maya (Gen X)</a:t>
            </a:r>
          </a:p>
          <a:p>
            <a:pPr>
              <a:spcAft>
                <a:spcPts val="300"/>
              </a:spcAft>
              <a:defRPr sz="1100"/>
            </a:pPr>
            <a:r>
              <a:t>• 44-59</a:t>
            </a:r>
          </a:p>
          <a:p>
            <a:pPr>
              <a:spcAft>
                <a:spcPts val="300"/>
              </a:spcAft>
              <a:defRPr sz="1100"/>
            </a:pPr>
            <a:r>
              <a:t>• 54% under 50 use for research</a:t>
            </a:r>
          </a:p>
          <a:p>
            <a:pPr>
              <a:spcAft>
                <a:spcPts val="300"/>
              </a:spcAft>
              <a:defRPr sz="1100"/>
            </a:pPr>
            <a:r>
              <a:t>• Moderate growth</a:t>
            </a:r>
          </a:p>
          <a:p>
            <a:pPr>
              <a:spcAft>
                <a:spcPts val="300"/>
              </a:spcAft>
              <a:defRPr sz="1100"/>
            </a:pPr>
            <a:r>
              <a:t>• Requires human oversight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Consumer Adoption Curve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371600"/>
          <a:ext cx="10058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4400" y="5029200"/>
            <a:ext cx="10058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Key Inflection Points: Gen Z crosses 50% (2027) • Market crosses 25% (2026) • Mass market &gt;50% (2029)</a:t>
            </a:r>
          </a:p>
          <a:p>
            <a:r>
              <a:t>Income factor: 74% of $100K+ households vs 53% &lt;$50K • Gender gap: Men 52% vs Women 43%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Consumer Journeys &amp; Tools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0515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Purchase Funnel Metrics:</a:t>
            </a:r>
          </a:p>
          <a:p/>
          <a:p>
            <a:r>
              <a:t>🔍 Discover: 22% use AI occasionally, 1200% traffic increase</a:t>
            </a:r>
          </a:p>
          <a:p>
            <a:r>
              <a:t>💬 Instruct Agent: 14% have used shopping assistant</a:t>
            </a:r>
          </a:p>
          <a:p>
            <a:r>
              <a:t>💳 Purchase: 24% comfortable with AI buying</a:t>
            </a:r>
          </a:p>
          <a:p>
            <a:r>
              <a:t>📦 Fulfil: 30% cart conversion increase</a:t>
            </a:r>
          </a:p>
          <a:p>
            <a:r>
              <a:t>❌ Post-purchase: 39% abandoned due to poor AI</a:t>
            </a:r>
          </a:p>
          <a:p/>
          <a:p>
            <a:r>
              <a:t>Leading Platforms:</a:t>
            </a:r>
          </a:p>
          <a:p>
            <a:r>
              <a:t>• OpenAI (400M weekly users)</a:t>
            </a:r>
          </a:p>
          <a:p>
            <a:r>
              <a:t>• PayPal + Perplexity partnership</a:t>
            </a:r>
          </a:p>
          <a:p>
            <a:r>
              <a:t>• Visa Intelligent Commerce (150M merchants)</a:t>
            </a:r>
          </a:p>
          <a:p>
            <a:r>
              <a:t>• Stripe Agent Toolkit</a:t>
            </a:r>
          </a:p>
          <a:p>
            <a:r>
              <a:t>• Amazon Rufus (millions of queries)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Enterprise Adoption by Sector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10058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011680"/>
              </a:tblGrid>
              <a:tr h="68580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Industry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Pilot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Limited Prod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Autonomous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Manufacturing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HIGH (77%)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HIGH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MEDIUM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LOW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HIGH ($300-800K)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HIGH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HIGH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LOW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HIGH (87%)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HIGH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MEDIUM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LOW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Healthcare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MEDIUM (95%)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MEDIUM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LOW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Government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LOW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LOW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LOW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Enterprise Bottlenecks &amp; Risks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0515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/>
            </a:pPr>
            <a:r>
              <a:t>Risk Assessment (Severity 1-5):</a:t>
            </a:r>
          </a:p>
          <a:p/>
          <a:p>
            <a:r>
              <a:t>🔒 Security: Prompt injection #1 risk, 25+ vulnerabilities (5/5)</a:t>
            </a:r>
          </a:p>
          <a:p>
            <a:r>
              <a:t>🤔 Explainability: 44% demand explainable logic (4/5)</a:t>
            </a:r>
          </a:p>
          <a:p>
            <a:r>
              <a:t>🔐 Vendor lock-in: Limited portability between platforms (3/5)</a:t>
            </a:r>
          </a:p>
          <a:p>
            <a:r>
              <a:t>💰 Cost volatility: $0.06-0.15 per transaction, decreasing (3/5)</a:t>
            </a:r>
          </a:p>
          <a:p>
            <a:r>
              <a:t>👥 Talent gap: 84% developers using AI tools (2/5)</a:t>
            </a:r>
          </a:p>
          <a:p/>
          <a:p>
            <a:r>
              <a:t>Mitigation Strategies:</a:t>
            </a:r>
          </a:p>
          <a:p>
            <a:r>
              <a:t>• Security → End-to-end encryption required</a:t>
            </a:r>
          </a:p>
          <a:p>
            <a:r>
              <a:t>• Explainability → Real-time monitoring adds ~50ms</a:t>
            </a:r>
          </a:p>
          <a:p>
            <a:r>
              <a:t>• Costs → API-first provides 30% productivity gain</a:t>
            </a:r>
          </a:p>
          <a:p>
            <a:r>
              <a:t>• Compliance → $570K-$815K annual costs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 / KPC Benchmarks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0515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/>
            </a:pPr>
            <a:r>
              <a:t>Performance Benchmarks:</a:t>
            </a:r>
          </a:p>
          <a:p/>
          <a:p>
            <a:r>
              <a:t>Conversion Rates:</a:t>
            </a:r>
          </a:p>
          <a:p>
            <a:r>
              <a:t>• Traditional e-commerce: 2.5-3%</a:t>
            </a:r>
          </a:p>
          <a:p>
            <a:r>
              <a:t>• With AI agents: 5.75-6.9% (2.3× uplift)</a:t>
            </a:r>
          </a:p>
          <a:p>
            <a:r>
              <a:t>• AI-native companies: 56% trial-to-paid vs 32% traditional</a:t>
            </a:r>
          </a:p>
          <a:p/>
          <a:p>
            <a:r>
              <a:t>Transaction Metrics:</a:t>
            </a:r>
          </a:p>
          <a:p>
            <a:r>
              <a:t>• Token usage: 100-225 (simple) to 5,000-8,000 (comparison)</a:t>
            </a:r>
          </a:p>
          <a:p>
            <a:r>
              <a:t>• Latency: 620-1,040ms total purchase time</a:t>
            </a:r>
          </a:p>
          <a:p>
            <a:r>
              <a:t>• Success rate: 30.3% multi-step (current) → 85%+ (2030)</a:t>
            </a:r>
          </a:p>
          <a:p/>
          <a:p>
            <a:r>
              <a:t>Financial Performance:</a:t>
            </a:r>
          </a:p>
          <a:p>
            <a:r>
              <a:t>• Cost per transaction: $0.06-0.15 (2025) → $0.0003 (2030)</a:t>
            </a:r>
          </a:p>
          <a:p>
            <a:r>
              <a:t>• Fraud detection: 64% improvement with AI</a:t>
            </a:r>
          </a:p>
          <a:p>
            <a:r>
              <a:t>• False decline recovery: $6B by Stripe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[Company] – Current State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0515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/>
            </a:pPr>
            <a:r>
              <a:t>Leading Platform Examples:</a:t>
            </a:r>
          </a:p>
          <a:p/>
          <a:p>
            <a:r>
              <a:t>PayPal:</a:t>
            </a:r>
          </a:p>
          <a:p>
            <a:r>
              <a:t>• Q2 2025 TPV: $443.5B (6% YoY growth)</a:t>
            </a:r>
          </a:p>
          <a:p>
            <a:r>
              <a:t>• Agent Toolkit: OpenAI, Vercel, MCP, LangChain, CrewAI compatible</a:t>
            </a:r>
          </a:p>
          <a:p>
            <a:r>
              <a:t>• Exclusive Perplexity partnership</a:t>
            </a:r>
          </a:p>
          <a:p>
            <a:r>
              <a:t>• Fees: 3.49% + $0.49</a:t>
            </a:r>
          </a:p>
          <a:p/>
          <a:p>
            <a:r>
              <a:t>Visa:</a:t>
            </a:r>
          </a:p>
          <a:p>
            <a:r>
              <a:t>• 4.8B payment credentials, 150M merchant locations</a:t>
            </a:r>
          </a:p>
          <a:p>
            <a:r>
              <a:t>• 20+ PSP partnerships</a:t>
            </a:r>
          </a:p>
          <a:p>
            <a:r>
              <a:t>• AI-Ready Cards with tokenization</a:t>
            </a:r>
          </a:p>
          <a:p/>
          <a:p>
            <a:r>
              <a:t>Stripe:</a:t>
            </a:r>
          </a:p>
          <a:p>
            <a:r>
              <a:t>• Native token billing for AI usage</a:t>
            </a:r>
          </a:p>
          <a:p>
            <a:r>
              <a:t>• Python/TypeScript SDKs</a:t>
            </a:r>
          </a:p>
          <a:p>
            <a:r>
              <a:t>• 64% fraud detection improvement</a:t>
            </a:r>
          </a:p>
          <a:p/>
          <a:p>
            <a:r>
              <a:t>[Note: Replace with specific company data]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[Company] – Strategic Initiatives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0515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/>
            </a:pPr>
            <a:r>
              <a:t>Industry Strategic Timeline:</a:t>
            </a:r>
          </a:p>
          <a:p/>
          <a:p>
            <a:r>
              <a:t>Q1-Q2 2025: Agent marketplace launches (PayPal, Stripe active)</a:t>
            </a:r>
          </a:p>
          <a:p>
            <a:r>
              <a:t>Q3-Q4 2025: Cross-platform interoperability (MCP adoption)</a:t>
            </a:r>
          </a:p>
          <a:p>
            <a:r>
              <a:t>2026: Enterprise-grade security (TEE implementation)</a:t>
            </a:r>
          </a:p>
          <a:p>
            <a:r>
              <a:t>2027: Autonomous procurement pilots</a:t>
            </a:r>
          </a:p>
          <a:p>
            <a:r>
              <a:t>2028: Agent-to-agent negotiation platforms</a:t>
            </a:r>
          </a:p>
          <a:p>
            <a:r>
              <a:t>2029: Global regulatory compliance frameworks</a:t>
            </a:r>
          </a:p>
          <a:p>
            <a:r>
              <a:t>2030: Full autonomous commerce deployment</a:t>
            </a:r>
          </a:p>
          <a:p/>
          <a:p>
            <a:r>
              <a:t>Success Metrics:</a:t>
            </a:r>
          </a:p>
          <a:p>
            <a:r>
              <a:t>• 3-month typical deployment for multilingual agents</a:t>
            </a:r>
          </a:p>
          <a:p>
            <a:r>
              <a:t>• 20+ CPG brands deployed by July 2025</a:t>
            </a:r>
          </a:p>
          <a:p/>
          <a:p>
            <a:r>
              <a:t>[Note: Customize for specific company roadmap]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[Company] – Gaps &amp; Opportunities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5029200" cy="1828800"/>
          </a:xfrm>
          <a:prstGeom prst="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1463040"/>
            <a:ext cx="466344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200"/>
            </a:pPr>
            <a:r>
              <a:t>High Impact / Easy</a:t>
            </a:r>
          </a:p>
          <a:p>
            <a:pPr>
              <a:defRPr sz="1000"/>
            </a:pPr>
            <a:r>
              <a:t>• Security certifications</a:t>
            </a:r>
          </a:p>
          <a:p>
            <a:pPr>
              <a:defRPr sz="1000"/>
            </a:pPr>
            <a:r>
              <a:t>• API documentation</a:t>
            </a:r>
          </a:p>
          <a:p>
            <a:pPr>
              <a:defRPr sz="1000"/>
            </a:pPr>
            <a:r>
              <a:t>• Token optimization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3600" y="1371600"/>
            <a:ext cx="5029200" cy="1828800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6126480" y="1463040"/>
            <a:ext cx="466344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200"/>
            </a:pPr>
            <a:r>
              <a:t>High Impact / Hard</a:t>
            </a:r>
          </a:p>
          <a:p>
            <a:pPr>
              <a:defRPr sz="1000"/>
            </a:pPr>
            <a:r>
              <a:t>• Multi-step reliability: 30% → 85%+</a:t>
            </a:r>
          </a:p>
          <a:p>
            <a:pPr>
              <a:defRPr sz="1000"/>
            </a:pPr>
            <a:r>
              <a:t>• Sub-100ms latency</a:t>
            </a:r>
          </a:p>
          <a:p>
            <a:pPr>
              <a:defRPr sz="1000"/>
            </a:pPr>
            <a:r>
              <a:t>• 95% accuracy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3657600"/>
            <a:ext cx="5029200" cy="1828800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640080" y="3749040"/>
            <a:ext cx="466344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200"/>
            </a:pPr>
            <a:r>
              <a:t>Low Impact / Easy</a:t>
            </a:r>
          </a:p>
          <a:p>
            <a:pPr>
              <a:defRPr sz="1000"/>
            </a:pPr>
            <a:r>
              <a:t>• Additional language support</a:t>
            </a:r>
          </a:p>
          <a:p>
            <a:pPr>
              <a:defRPr sz="1000"/>
            </a:pPr>
            <a:r>
              <a:t>• UI/UX improvements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5943600" y="3657600"/>
            <a:ext cx="5029200" cy="1828800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126480" y="3749040"/>
            <a:ext cx="466344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200"/>
            </a:pPr>
            <a:r>
              <a:t>Low Impact / Hard</a:t>
            </a:r>
          </a:p>
          <a:p>
            <a:pPr>
              <a:defRPr sz="1000"/>
            </a:pPr>
            <a:r>
              <a:t>• Custom model training</a:t>
            </a:r>
          </a:p>
          <a:p>
            <a:pPr>
              <a:defRPr sz="1000"/>
            </a:pPr>
            <a:r>
              <a:t>• Proprietary protocols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Desired Future State (2030 Vision)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0515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Milestone Roadmap:</a:t>
            </a:r>
          </a:p>
          <a:p/>
          <a:p>
            <a:r>
              <a:t>2025: Launch foundation (65% enterprises piloting)</a:t>
            </a:r>
          </a:p>
          <a:p>
            <a:r>
              <a:t>2026: 25% consumer adoption crossed, $300M revenue run rate</a:t>
            </a:r>
          </a:p>
          <a:p>
            <a:r>
              <a:t>2027: 50% enterprise deployment, 1M agent apps ecosystem</a:t>
            </a:r>
          </a:p>
          <a:p>
            <a:r>
              <a:t>2028: Platform consolidation phase, $1B revenue milestone</a:t>
            </a:r>
          </a:p>
          <a:p>
            <a:r>
              <a:t>2029: Autonomous fulfillment live, 85%+ reliability</a:t>
            </a:r>
          </a:p>
          <a:p>
            <a:r>
              <a:t>2030: $5B+ revenue, 30% of online transactions, market leader</a:t>
            </a:r>
          </a:p>
          <a:p/>
          <a:p>
            <a:r>
              <a:t>Supporting Metrics:</a:t>
            </a:r>
          </a:p>
          <a:p>
            <a:r>
              <a:t>• Market TAM: $1.7T by 2030</a:t>
            </a:r>
          </a:p>
          <a:p>
            <a:r>
              <a:t>• Consumer adoption: 55% by 2030</a:t>
            </a:r>
          </a:p>
          <a:p>
            <a:r>
              <a:t>• Transaction share: 30% of online commerce</a:t>
            </a:r>
          </a:p>
          <a:p/>
          <a:p>
            <a:r>
              <a:t>[Note: Customize revenue targets for specific company]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 &amp; CDD Scope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800"/>
              </a:spcAft>
              <a:defRPr sz="1400"/>
            </a:pPr>
            <a:r>
              <a:t>1) Market: $136B → $1.7T opportunity with 67% CAGR</a:t>
            </a:r>
          </a:p>
          <a:p>
            <a:pPr>
              <a:spcAft>
                <a:spcPts val="800"/>
              </a:spcAft>
              <a:defRPr sz="1400"/>
            </a:pPr>
            <a:r>
              <a:t>2) Consumers: 8% adoption → 55% by 2030, 1200% traffic increase</a:t>
            </a:r>
          </a:p>
          <a:p>
            <a:pPr>
              <a:spcAft>
                <a:spcPts val="800"/>
              </a:spcAft>
              <a:defRPr sz="1400"/>
            </a:pPr>
            <a:r>
              <a:t>3) Enterprises: 65% piloting (Q1 2025), &lt;1% mature implementations</a:t>
            </a:r>
          </a:p>
          <a:p>
            <a:pPr>
              <a:spcAft>
                <a:spcPts val="800"/>
              </a:spcAft>
              <a:defRPr sz="1400"/>
            </a:pPr>
            <a:r>
              <a:t>4) Company: PayPal, Visa, Mastercard, Stripe leading infrastructure</a:t>
            </a:r>
          </a:p>
          <a:p>
            <a:pPr>
              <a:spcAft>
                <a:spcPts val="800"/>
              </a:spcAft>
              <a:defRPr sz="1400"/>
            </a:pPr>
            <a:r>
              <a:t>5) Technology: 70% task failure rate → 85%+ success by 2030</a:t>
            </a:r>
          </a:p>
          <a:p>
            <a:pPr>
              <a:spcAft>
                <a:spcPts val="800"/>
              </a:spcAft>
              <a:defRPr sz="1400"/>
            </a:pPr>
            <a:r>
              <a:t>6) Recommendations: Authentication critical, $1-10M infrastructure investment</a:t>
            </a:r>
          </a:p>
        </p:txBody>
      </p:sp>
      <p:sp>
        <p:nvSpPr>
          <p:cNvPr id="4" name="Oval 3"/>
          <p:cNvSpPr/>
          <p:nvPr/>
        </p:nvSpPr>
        <p:spPr>
          <a:xfrm>
            <a:off x="6400800" y="1371600"/>
            <a:ext cx="5029200" cy="4572000"/>
          </a:xfrm>
          <a:prstGeom prst="ellipse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772400" y="3200400"/>
            <a:ext cx="228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/>
            </a:pPr>
            <a:r>
              <a:t>Four overlapping areas:</a:t>
            </a:r>
          </a:p>
          <a:p>
            <a:r>
              <a:t>• Market</a:t>
            </a:r>
          </a:p>
          <a:p>
            <a:r>
              <a:t>• Customer</a:t>
            </a:r>
          </a:p>
          <a:p>
            <a:r>
              <a:t>• Company</a:t>
            </a:r>
          </a:p>
          <a:p>
            <a:r>
              <a:t>• Technology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0515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5-Layer Technology Stack:</a:t>
            </a:r>
          </a:p>
          <a:p/>
          <a:p>
            <a:r>
              <a:t>1. UX Layer:</a:t>
            </a:r>
          </a:p>
          <a:p>
            <a:r>
              <a:t>   • 400M weekly ChatGPT users set expectations</a:t>
            </a:r>
          </a:p>
          <a:p>
            <a:r>
              <a:t>   • Voice latency: 0.345s-2.270s</a:t>
            </a:r>
          </a:p>
          <a:p>
            <a:r>
              <a:t>   • Mobile-first critical (52% men, 43% women)</a:t>
            </a:r>
          </a:p>
          <a:p/>
          <a:p>
            <a:r>
              <a:t>2. Orchestration Engine:</a:t>
            </a:r>
          </a:p>
          <a:p>
            <a:r>
              <a:t>   • MCP protocol adoption</a:t>
            </a:r>
          </a:p>
          <a:p>
            <a:r>
              <a:t>   • 95% per-step reliability = 36% over 20 steps</a:t>
            </a:r>
          </a:p>
          <a:p>
            <a:r>
              <a:t>   • Multi-agent coordination</a:t>
            </a:r>
          </a:p>
          <a:p/>
          <a:p>
            <a:r>
              <a:t>3. Skills Marketplace:</a:t>
            </a:r>
          </a:p>
          <a:p>
            <a:r>
              <a:t>   • 400,000+ custom agents in Copilot Studio</a:t>
            </a:r>
          </a:p>
          <a:p>
            <a:r>
              <a:t>   • Agent-to-agent protocols</a:t>
            </a:r>
          </a:p>
          <a:p/>
          <a:p>
            <a:r>
              <a:t>4. Knowledge Graph:</a:t>
            </a:r>
          </a:p>
          <a:p>
            <a:r>
              <a:t>   • Vector databases, real-time inventory</a:t>
            </a:r>
          </a:p>
          <a:p>
            <a:r>
              <a:t>   • Preference learning systems</a:t>
            </a:r>
          </a:p>
          <a:p/>
          <a:p>
            <a:r>
              <a:t>5. Infrastructure:</a:t>
            </a:r>
          </a:p>
          <a:p>
            <a:r>
              <a:t>   • $100K-10M initial investment</a:t>
            </a:r>
          </a:p>
          <a:p>
            <a:r>
              <a:t>   • 99.999% uptime required (VisaNet benchmark)</a:t>
            </a:r>
          </a:p>
          <a:p>
            <a:r>
              <a:t>   • 1-5 GW data centers by 2030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Providers &amp; Maturity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0515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/>
            </a:pPr>
            <a:r>
              <a:t>Provider Landscape:</a:t>
            </a:r>
          </a:p>
          <a:p/>
          <a:p>
            <a:r>
              <a:t>High Capability / High Maturity:</a:t>
            </a:r>
          </a:p>
          <a:p>
            <a:r>
              <a:t>• OpenAI: 35.8% market share, $3.4B revenue</a:t>
            </a:r>
          </a:p>
          <a:p>
            <a:r>
              <a:t>• Google: $75B CapEx, Gemini 2.5 Pro 30.3% success</a:t>
            </a:r>
          </a:p>
          <a:p/>
          <a:p>
            <a:r>
              <a:t>High Capability / Medium Maturity:</a:t>
            </a:r>
          </a:p>
          <a:p>
            <a:r>
              <a:t>• Anthropic: $61.5B valuation, $3B revenue</a:t>
            </a:r>
          </a:p>
          <a:p>
            <a:r>
              <a:t>• Microsoft: 400K+ agents built</a:t>
            </a:r>
          </a:p>
          <a:p/>
          <a:p>
            <a:r>
              <a:t>Medium Capability / Various Maturity:</a:t>
            </a:r>
          </a:p>
          <a:p>
            <a:r>
              <a:t>• DeepSeek, Glaive, Zhipu: Specialized solutions</a:t>
            </a:r>
          </a:p>
          <a:p>
            <a:r>
              <a:t>• Open source: Growing but 70% failure rates</a:t>
            </a:r>
          </a:p>
          <a:p/>
          <a:p>
            <a:r>
              <a:t>Cost Comparison:</a:t>
            </a:r>
          </a:p>
          <a:p>
            <a:r>
              <a:t>• GPT-4: $5-20/MTok</a:t>
            </a:r>
          </a:p>
          <a:p>
            <a:r>
              <a:t>• Claude: $3-15/MTok</a:t>
            </a:r>
          </a:p>
          <a:p>
            <a:r>
              <a:t>• Open models: $0.10-2/MTok</a:t>
            </a:r>
          </a:p>
          <a:p>
            <a:r>
              <a:t>• 2030 target: $0.10-0.50/MTok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Vulnerabilities / Weaknesses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0515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Risk Analysis - Agentic Breach / Rogue Transaction:</a:t>
            </a:r>
          </a:p>
          <a:p/>
          <a:p>
            <a:r>
              <a:t>Threats:</a:t>
            </a:r>
          </a:p>
          <a:p>
            <a:r>
              <a:t>• Prompt injection: #1 OWASP risk, no foolproof defense</a:t>
            </a:r>
          </a:p>
          <a:p>
            <a:r>
              <a:t>• Card testing: 64% increase in attacks</a:t>
            </a:r>
          </a:p>
          <a:p>
            <a:r>
              <a:t>• API failures: 99.46% uptime (down from 99.66%)</a:t>
            </a:r>
          </a:p>
          <a:p>
            <a:r>
              <a:t>• Model decay: Performance drops after 35 minutes</a:t>
            </a:r>
          </a:p>
          <a:p>
            <a:r>
              <a:t>• Authentication gaps: 70% task failure rate</a:t>
            </a:r>
          </a:p>
          <a:p/>
          <a:p>
            <a:r>
              <a:t>Consequences:</a:t>
            </a:r>
          </a:p>
          <a:p>
            <a:r>
              <a:t>• Financial loss: $6B in false declines recovered</a:t>
            </a:r>
          </a:p>
          <a:p>
            <a:r>
              <a:t>• Brand damage: 41% have "no trust" in AI</a:t>
            </a:r>
          </a:p>
          <a:p>
            <a:r>
              <a:t>• Regulatory fines: Up to 4% global revenue (GDPR)</a:t>
            </a:r>
          </a:p>
          <a:p>
            <a:r>
              <a:t>• Customer churn: 39% abandon due to poor AI</a:t>
            </a:r>
          </a:p>
          <a:p/>
          <a:p>
            <a:r>
              <a:t>Controls:</a:t>
            </a:r>
          </a:p>
          <a:p>
            <a:r>
              <a:t>• Prevention: Authentication, encryption, monitoring</a:t>
            </a:r>
          </a:p>
          <a:p>
            <a:r>
              <a:t>• Detection: Real-time analysis, anomaly detection</a:t>
            </a:r>
          </a:p>
          <a:p>
            <a:r>
              <a:t>• Response: Automated rollback, human override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&amp;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0515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Action Plan:</a:t>
            </a:r>
          </a:p>
          <a:p/>
          <a:p>
            <a:r>
              <a:t>Immediate Actions (30 days):</a:t>
            </a:r>
          </a:p>
          <a:p>
            <a:r>
              <a:t>✓ Invest $1-10M in infrastructure</a:t>
            </a:r>
          </a:p>
          <a:p>
            <a:r>
              <a:t>✓ Partner with authenticated platforms (PayPal/Visa/Stripe)</a:t>
            </a:r>
          </a:p>
          <a:p>
            <a:r>
              <a:t>✓ Achieve sub-100ms latency for common tasks</a:t>
            </a:r>
          </a:p>
          <a:p>
            <a:r>
              <a:t>✓ Implement end-to-end encryption</a:t>
            </a:r>
          </a:p>
          <a:p/>
          <a:p>
            <a:r>
              <a:t>Medium Term (90 days):</a:t>
            </a:r>
          </a:p>
          <a:p>
            <a:r>
              <a:t>✓ Deploy pilot with 3-month timeline typical</a:t>
            </a:r>
          </a:p>
          <a:p>
            <a:r>
              <a:t>✓ Target 95% reliability per transaction</a:t>
            </a:r>
          </a:p>
          <a:p>
            <a:r>
              <a:t>✓ Secure $570-815K compliance budget</a:t>
            </a:r>
          </a:p>
          <a:p/>
          <a:p>
            <a:r>
              <a:t>Long Term (12 months):</a:t>
            </a:r>
          </a:p>
          <a:p>
            <a:r>
              <a:t>✓ Scale to 85%+ multi-step success</a:t>
            </a:r>
          </a:p>
          <a:p>
            <a:r>
              <a:t>✓ Achieve 56% ROI within first year</a:t>
            </a:r>
          </a:p>
          <a:p>
            <a:r>
              <a:t>✓ Capture share of $136B market</a:t>
            </a:r>
          </a:p>
          <a:p/>
          <a:p>
            <a:r>
              <a:t>All actions backed by verified benchmarks and industry data.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Appendix Index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0515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Supporting Documentation:</a:t>
            </a:r>
          </a:p>
          <a:p/>
          <a:p>
            <a:r>
              <a:t>• Market Sizing Models (15+ sources)</a:t>
            </a:r>
          </a:p>
          <a:p>
            <a:r>
              <a:t>  - Edgar Dunn, MarketsandMarkets, Grand View Research</a:t>
            </a:r>
          </a:p>
          <a:p/>
          <a:p>
            <a:r>
              <a:t>• Regulatory Compendium (50 state analysis)</a:t>
            </a:r>
          </a:p>
          <a:p>
            <a:r>
              <a:t>  - NCSL, EU AI Act, China regulations</a:t>
            </a:r>
          </a:p>
          <a:p/>
          <a:p>
            <a:r>
              <a:t>• Consumer Survey Data (400M+ users tracked)</a:t>
            </a:r>
          </a:p>
          <a:p>
            <a:r>
              <a:t>  - YouGov, Zendesk, Salesforce, Attest</a:t>
            </a:r>
          </a:p>
          <a:p/>
          <a:p>
            <a:r>
              <a:t>• Technology Benchmarks (25+ metrics)</a:t>
            </a:r>
          </a:p>
          <a:p>
            <a:r>
              <a:t>  - AI Multiple, Retell AI, API monitoring</a:t>
            </a:r>
          </a:p>
          <a:p/>
          <a:p>
            <a:r>
              <a:t>• Company Profiles (20+ platforms analyzed)</a:t>
            </a:r>
          </a:p>
          <a:p>
            <a:r>
              <a:t>  - PayPal, Visa, Mastercard, Stripe, etc.</a:t>
            </a:r>
          </a:p>
          <a:p/>
          <a:p>
            <a:r>
              <a:t>• Risk Assessment Framework (25+ vulnerabilities)</a:t>
            </a:r>
          </a:p>
          <a:p>
            <a:r>
              <a:t>  - OWASP, security research</a:t>
            </a:r>
          </a:p>
          <a:p/>
          <a:p>
            <a:r>
              <a:t>• Full Source List (100+ references)</a:t>
            </a:r>
          </a:p>
          <a:p>
            <a:r>
              <a:t>  - All URLs and local files documented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Size 2025 &amp; 2030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• TAM grows from $136 B → $1.7 T by 2030 (67% CAGR)</a:t>
            </a:r>
          </a:p>
          <a:p>
            <a:r>
              <a:t>• AI Agents market: $7.84 B → $52.62 B (46.3% CAGR)</a:t>
            </a:r>
          </a:p>
          <a:p>
            <a:r>
              <a:t>• Commerce represents 7-8% of total AI agents market currently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5486400" y="1371600"/>
          <a:ext cx="59436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Growth Drivers Summary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371600"/>
          <a:ext cx="100584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Growth Driver Deep-Dive ① – Technology Milestones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1371600"/>
            <a:ext cx="5029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Timeline Points:</a:t>
            </a:r>
          </a:p>
          <a:p>
            <a:r>
              <a:t>• 2024: GPT-4o 35.8% market share, 70-86% accuracy</a:t>
            </a:r>
          </a:p>
          <a:p>
            <a:r>
              <a:t>• 2025: Test-time compute, 30.3% multi-step success</a:t>
            </a:r>
          </a:p>
          <a:p>
            <a:r>
              <a:t>• 2026: 92% accuracy target, neuromorphic pilots begin</a:t>
            </a:r>
          </a:p>
          <a:p>
            <a:r>
              <a:t>• 2028: Quantum-classical hybrids, 85%+ multi-step success</a:t>
            </a:r>
          </a:p>
          <a:p>
            <a:r>
              <a:t>• 2030: 6G networks (1Tbps), 98% accuracy achieved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Key Improvements:</a:t>
            </a:r>
          </a:p>
          <a:p>
            <a:r>
              <a:t>• 99% cost reduction in inference 2025→2030</a:t>
            </a:r>
          </a:p>
          <a:p>
            <a:r>
              <a:t>• Latency: 345-2,270ms → &lt;10ms by 2030</a:t>
            </a:r>
          </a:p>
          <a:p>
            <a:r>
              <a:t>• Infrastructure: $100K-10M → 90% reduction by 2030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Growth Driver Deep-Dive ② – Enterprise Mandates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0515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Enterprise Adoption Timeline:</a:t>
            </a:r>
          </a:p>
          <a:p>
            <a:r>
              <a:t>• 2024: 37% organizations piloting AI agents</a:t>
            </a:r>
          </a:p>
          <a:p>
            <a:r>
              <a:t>• Q1 2025: 65% piloting (28pp increase in one quarter!)</a:t>
            </a:r>
          </a:p>
          <a:p>
            <a:r>
              <a:t>• 2025: 25% deploying autonomous agents</a:t>
            </a:r>
          </a:p>
          <a:p>
            <a:r>
              <a:t>• 2027: 50% expected deployment</a:t>
            </a:r>
          </a:p>
          <a:p>
            <a:r>
              <a:t>• 2030: 80% production deployment projected</a:t>
            </a:r>
          </a:p>
          <a:p/>
          <a:p>
            <a:r>
              <a:t>Key Facts:</a:t>
            </a:r>
          </a:p>
          <a:p>
            <a:r>
              <a:t>• 78% use AI in at least one function</a:t>
            </a:r>
          </a:p>
          <a:p>
            <a:r>
              <a:t>• &lt;1% mature implementations currently</a:t>
            </a:r>
          </a:p>
          <a:p>
            <a:r>
              <a:t>• 56% achieve ROI in &lt;12 months</a:t>
            </a:r>
          </a:p>
          <a:p>
            <a:r>
              <a:t>• 99% executives plan to deploy agents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Segmentation Map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0515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Customer Segments:</a:t>
            </a:r>
          </a:p>
          <a:p>
            <a:r>
              <a:t>• Enterprise: 78% AI adoption, $300-800K implementations, 25% CAGR</a:t>
            </a:r>
          </a:p>
          <a:p>
            <a:r>
              <a:t>• Government: 95% believe transformative, 30% production rate</a:t>
            </a:r>
          </a:p>
          <a:p>
            <a:r>
              <a:t>• SMB: 87% retailers deployed AI, 73% for CX</a:t>
            </a:r>
          </a:p>
          <a:p>
            <a:r>
              <a:t>• Prosumer: 74% of $100K+ households use AI</a:t>
            </a:r>
          </a:p>
          <a:p>
            <a:r>
              <a:t>• Mass Consumer: 8% current → 55% by 2030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Country / Region Sizing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486400" y="1371600"/>
          <a:ext cx="5943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097280"/>
                <a:gridCol w="1097280"/>
                <a:gridCol w="914400"/>
                <a:gridCol w="1463040"/>
              </a:tblGrid>
              <a:tr h="731520"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2025 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2030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CAGR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Key Driver</a:t>
                      </a: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N.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40.8%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$20.1B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Market-driven</a:t>
                      </a: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Asia-Pacific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$15.1B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State-guided</a:t>
                      </a: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Europe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$13.5B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EU AI Act</a:t>
                      </a: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Cross-border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$5.9T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AI cost reduction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828800" y="27432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World Map</a:t>
            </a:r>
          </a:p>
          <a:p>
            <a:r>
              <a:t>(Regional Distribution)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Value-Chain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0515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/>
            </a:pPr>
            <a:r>
              <a:t>Value Chain Flow:</a:t>
            </a:r>
          </a:p>
          <a:p/>
          <a:p>
            <a:r>
              <a:t>Data Owners → Model Providers → Agent Platforms → Commerce Services → End-Users</a:t>
            </a:r>
          </a:p>
          <a:p/>
          <a:p>
            <a:r>
              <a:t>Key Players:</a:t>
            </a:r>
          </a:p>
          <a:p>
            <a:r>
              <a:t>• Data: 400M ChatGPT users, 78% enterprise AI adoption</a:t>
            </a:r>
          </a:p>
          <a:p>
            <a:r>
              <a:t>• Models: OpenAI ($3.4B), Anthropic ($3B), Google ($75B CapEx)</a:t>
            </a:r>
          </a:p>
          <a:p>
            <a:r>
              <a:t>• Platforms: PayPal ($443.5B TPV), Visa (4.8B credentials)</a:t>
            </a:r>
          </a:p>
          <a:p>
            <a:r>
              <a:t>• Commerce: Amazon (+$700M profits), Salesforce (10K agents)</a:t>
            </a:r>
          </a:p>
          <a:p>
            <a:r>
              <a:t>• End-Users: 66% interested, 24% trust for purchases</a:t>
            </a:r>
          </a:p>
          <a:p/>
          <a:p>
            <a:r>
              <a:t>Value Capture:</a:t>
            </a:r>
          </a:p>
          <a:p>
            <a:r>
              <a:t>• Payment platforms: 2.35-3.49% transaction fees</a:t>
            </a:r>
          </a:p>
          <a:p>
            <a:r>
              <a:t>• Model providers: $0.06-0.15 per transaction</a:t>
            </a:r>
          </a:p>
          <a:p>
            <a:r>
              <a:t>• Current bottleneck: &lt;10% pilot-to-production conversion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