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1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9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68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95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5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4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4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85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6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78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4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6C5C-783A-483E-89C9-739902E162A2}" type="datetimeFigureOut">
              <a:rPr lang="en-GB" smtClean="0"/>
              <a:t>20/01/2015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90C6-19B6-4F80-9971-94FC6733B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29138"/>
            <a:ext cx="4464496" cy="20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5352" y="332656"/>
            <a:ext cx="6870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Fig. 2: Readout of graphene </a:t>
            </a:r>
            <a:r>
              <a:rPr lang="en-US" b="1" dirty="0" err="1"/>
              <a:t>nano</a:t>
            </a:r>
            <a:r>
              <a:rPr lang="en-US" b="1" dirty="0"/>
              <a:t>-motion via NVC emission.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946094" y="1361119"/>
                <a:ext cx="4090401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1" dirty="0" smtClean="0"/>
                  <a:t>a) </a:t>
                </a:r>
                <a:r>
                  <a:rPr lang="en-US" sz="1600" dirty="0"/>
                  <a:t>Time trace of NVC emission </a:t>
                </a:r>
                <a:r>
                  <a:rPr lang="en-US" sz="1600" dirty="0" smtClean="0"/>
                  <a:t>(red bars</a:t>
                </a:r>
                <a:r>
                  <a:rPr lang="en-US" sz="1600" dirty="0"/>
                  <a:t>) modulated by a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driven graphene membrane with mechanical resonance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GB" sz="1600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1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oscillating in its near </a:t>
                </a:r>
                <a:r>
                  <a:rPr lang="en-US" sz="1600" dirty="0" smtClean="0"/>
                  <a:t>field. Distance-dependent </a:t>
                </a:r>
                <a:r>
                  <a:rPr lang="en-US" sz="1600" dirty="0"/>
                  <a:t>emission quenching imprints the motion of the graphene membrane onto the emission.</a:t>
                </a:r>
                <a:endParaRPr lang="en-GB" sz="1600" b="1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094" y="1361119"/>
                <a:ext cx="4090401" cy="1815882"/>
              </a:xfrm>
              <a:prstGeom prst="rect">
                <a:avLst/>
              </a:prstGeom>
              <a:blipFill rotWithShape="1">
                <a:blip r:embed="rId3"/>
                <a:stretch>
                  <a:fillRect l="-745" t="-1007" b="-3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911814" y="3488922"/>
                <a:ext cx="3874378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b</a:t>
                </a:r>
                <a:r>
                  <a:rPr lang="en-US" sz="1600" b="1" dirty="0" smtClean="0"/>
                  <a:t>) </a:t>
                </a:r>
                <a:r>
                  <a:rPr lang="en-US" sz="1600" dirty="0" smtClean="0"/>
                  <a:t>Mechanical </a:t>
                </a:r>
                <a:r>
                  <a:rPr lang="en-US" sz="1600" dirty="0"/>
                  <a:t>spectrum of a graphene membrane, extracted by Fourier transform of emission time traces. The amplitude of the </a:t>
                </a:r>
                <a:r>
                  <a:rPr lang="en-US" sz="1600" dirty="0" smtClean="0"/>
                  <a:t>component at the resonance </a:t>
                </a:r>
                <a:r>
                  <a:rPr lang="en-US" sz="1600" dirty="0" smtClean="0"/>
                  <a:t>frequency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GB" sz="1600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/>
                  <a:t>,  measured independently by  interferometry, is plotted </a:t>
                </a:r>
                <a:r>
                  <a:rPr lang="en-US" sz="1600" dirty="0"/>
                  <a:t>against the drive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GB" sz="1600" b="0" i="1" dirty="0" smtClean="0">
                            <a:latin typeface="Cambria Math"/>
                          </a:rPr>
                          <m:t>𝑑𝑟𝑖𝑣𝑒</m:t>
                        </m:r>
                      </m:sub>
                    </m:sSub>
                  </m:oMath>
                </a14:m>
                <a:r>
                  <a:rPr lang="en-US" sz="1600" dirty="0" smtClean="0"/>
                  <a:t>, showing a </a:t>
                </a:r>
                <a:r>
                  <a:rPr lang="en-US" sz="1600" dirty="0"/>
                  <a:t>peak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 dirty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GB" sz="1600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 smtClean="0"/>
                  <a:t>. A </a:t>
                </a:r>
                <a:r>
                  <a:rPr lang="en-US" sz="1600" dirty="0" err="1" smtClean="0"/>
                  <a:t>Lorentzian</a:t>
                </a:r>
                <a:r>
                  <a:rPr lang="en-US" sz="1600" dirty="0" smtClean="0"/>
                  <a:t> fit of the data (black line) yields a resonance frequency of 97.01 MHz, in good agreement with the measured resonance at 96.8 </a:t>
                </a:r>
                <a:r>
                  <a:rPr lang="en-US" sz="1600" dirty="0" err="1" smtClean="0"/>
                  <a:t>MHz.</a:t>
                </a:r>
                <a:endParaRPr lang="en-GB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14" y="3488922"/>
                <a:ext cx="3874378" cy="2800767"/>
              </a:xfrm>
              <a:prstGeom prst="rect">
                <a:avLst/>
              </a:prstGeom>
              <a:blipFill rotWithShape="1">
                <a:blip r:embed="rId4"/>
                <a:stretch>
                  <a:fillRect l="-945" t="-652" r="-787" b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8" y="3488922"/>
            <a:ext cx="4508826" cy="271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62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Schädler</dc:creator>
  <cp:lastModifiedBy>Kevin Schädler</cp:lastModifiedBy>
  <cp:revision>7</cp:revision>
  <dcterms:created xsi:type="dcterms:W3CDTF">2015-01-20T13:23:31Z</dcterms:created>
  <dcterms:modified xsi:type="dcterms:W3CDTF">2015-01-20T14:15:42Z</dcterms:modified>
</cp:coreProperties>
</file>