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74" r:id="rId7"/>
    <p:sldId id="279" r:id="rId8"/>
    <p:sldId id="263" r:id="rId9"/>
    <p:sldId id="260" r:id="rId10"/>
    <p:sldId id="261" r:id="rId11"/>
    <p:sldId id="262" r:id="rId12"/>
    <p:sldId id="275" r:id="rId13"/>
    <p:sldId id="276" r:id="rId14"/>
    <p:sldId id="277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90" r:id="rId23"/>
    <p:sldId id="264" r:id="rId24"/>
    <p:sldId id="265" r:id="rId25"/>
    <p:sldId id="266" r:id="rId26"/>
    <p:sldId id="267" r:id="rId27"/>
    <p:sldId id="287" r:id="rId28"/>
    <p:sldId id="268" r:id="rId29"/>
    <p:sldId id="269" r:id="rId30"/>
    <p:sldId id="270" r:id="rId31"/>
    <p:sldId id="271" r:id="rId32"/>
    <p:sldId id="288" r:id="rId33"/>
    <p:sldId id="289" r:id="rId34"/>
    <p:sldId id="272" r:id="rId35"/>
    <p:sldId id="291" r:id="rId36"/>
    <p:sldId id="273" r:id="rId37"/>
    <p:sldId id="292" r:id="rId38"/>
    <p:sldId id="29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1B39-2A3F-42F6-8419-FDEDE3C5E2DC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59C3-B303-47D1-9BBD-2C3830FC7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12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1B39-2A3F-42F6-8419-FDEDE3C5E2DC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59C3-B303-47D1-9BBD-2C3830FC7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5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1B39-2A3F-42F6-8419-FDEDE3C5E2DC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59C3-B303-47D1-9BBD-2C3830FC7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79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1B39-2A3F-42F6-8419-FDEDE3C5E2DC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59C3-B303-47D1-9BBD-2C3830FC7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1B39-2A3F-42F6-8419-FDEDE3C5E2DC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59C3-B303-47D1-9BBD-2C3830FC7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8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1B39-2A3F-42F6-8419-FDEDE3C5E2DC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59C3-B303-47D1-9BBD-2C3830FC7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18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1B39-2A3F-42F6-8419-FDEDE3C5E2DC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59C3-B303-47D1-9BBD-2C3830FC7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76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1B39-2A3F-42F6-8419-FDEDE3C5E2DC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59C3-B303-47D1-9BBD-2C3830FC7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09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1B39-2A3F-42F6-8419-FDEDE3C5E2DC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59C3-B303-47D1-9BBD-2C3830FC7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9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1B39-2A3F-42F6-8419-FDEDE3C5E2DC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59C3-B303-47D1-9BBD-2C3830FC7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3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1B39-2A3F-42F6-8419-FDEDE3C5E2DC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59C3-B303-47D1-9BBD-2C3830FC7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24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31B39-2A3F-42F6-8419-FDEDE3C5E2DC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459C3-B303-47D1-9BBD-2C3830FC7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34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攻略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50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number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1- console.log(typeof a);	//</a:t>
            </a:r>
            <a:r>
              <a:rPr lang="zh-CN" altLang="en-US" smtClean="0"/>
              <a:t>检查变量类型且控制台输出，如</a:t>
            </a:r>
            <a:r>
              <a:rPr lang="en-US" altLang="zh-CN" smtClean="0"/>
              <a:t>number</a:t>
            </a:r>
          </a:p>
          <a:p>
            <a:r>
              <a:rPr lang="en-US" altLang="zh-CN" smtClean="0"/>
              <a:t>2- Number.MAX_VALUE</a:t>
            </a:r>
            <a:r>
              <a:rPr lang="zh-CN" altLang="en-US" smtClean="0"/>
              <a:t>表示</a:t>
            </a:r>
            <a:r>
              <a:rPr lang="en-US" altLang="zh-CN" smtClean="0"/>
              <a:t>JS</a:t>
            </a:r>
            <a:r>
              <a:rPr lang="zh-CN" altLang="en-US" smtClean="0"/>
              <a:t>中限制的最大值，大约在</a:t>
            </a:r>
            <a:r>
              <a:rPr lang="en-US" altLang="zh-CN" smtClean="0"/>
              <a:t>10^308</a:t>
            </a:r>
            <a:r>
              <a:rPr lang="zh-CN" altLang="en-US" smtClean="0"/>
              <a:t>，超过会返回</a:t>
            </a:r>
            <a:r>
              <a:rPr lang="en-US" altLang="zh-CN" smtClean="0"/>
              <a:t>Infinity</a:t>
            </a:r>
            <a:r>
              <a:rPr lang="zh-CN" altLang="en-US" smtClean="0"/>
              <a:t>，表示正无穷，可</a:t>
            </a:r>
            <a:r>
              <a:rPr lang="en-US" altLang="zh-CN" smtClean="0"/>
              <a:t>a = Infinity</a:t>
            </a:r>
            <a:r>
              <a:rPr lang="zh-CN" altLang="en-US" smtClean="0"/>
              <a:t>∈</a:t>
            </a:r>
            <a:r>
              <a:rPr lang="en-US" altLang="zh-CN" smtClean="0"/>
              <a:t>number</a:t>
            </a:r>
          </a:p>
          <a:p>
            <a:r>
              <a:rPr lang="en-US" altLang="zh-CN" smtClean="0"/>
              <a:t>3- Number.MIN_VALUE</a:t>
            </a:r>
            <a:r>
              <a:rPr lang="zh-CN" altLang="en-US" smtClean="0"/>
              <a:t>表示</a:t>
            </a:r>
            <a:r>
              <a:rPr lang="en-US" altLang="zh-CN" smtClean="0"/>
              <a:t>JS</a:t>
            </a:r>
            <a:r>
              <a:rPr lang="zh-CN" altLang="en-US" smtClean="0"/>
              <a:t>中</a:t>
            </a:r>
            <a:r>
              <a:rPr lang="en-US" altLang="zh-CN" smtClean="0"/>
              <a:t>0</a:t>
            </a:r>
            <a:r>
              <a:rPr lang="zh-CN" altLang="en-US" smtClean="0"/>
              <a:t>以上的最小值</a:t>
            </a:r>
            <a:endParaRPr lang="en-US" altLang="zh-CN" smtClean="0"/>
          </a:p>
          <a:p>
            <a:r>
              <a:rPr lang="en-US" altLang="zh-CN"/>
              <a:t>4</a:t>
            </a:r>
            <a:r>
              <a:rPr lang="en-US" altLang="zh-CN" smtClean="0"/>
              <a:t>- NaN,Not a Number</a:t>
            </a:r>
            <a:r>
              <a:rPr lang="zh-CN" altLang="en-US" smtClean="0"/>
              <a:t>。如</a:t>
            </a:r>
            <a:r>
              <a:rPr lang="en-US" altLang="zh-CN" smtClean="0"/>
              <a:t>a = “abc” * “bcd”</a:t>
            </a:r>
            <a:r>
              <a:rPr lang="zh-CN" altLang="en-US" smtClean="0"/>
              <a:t>∈</a:t>
            </a:r>
            <a:r>
              <a:rPr lang="en-US" altLang="zh-CN" smtClean="0"/>
              <a:t>number</a:t>
            </a:r>
          </a:p>
          <a:p>
            <a:r>
              <a:rPr lang="en-US" altLang="zh-CN" smtClean="0"/>
              <a:t>5-JavaScript</a:t>
            </a:r>
            <a:r>
              <a:rPr lang="zh-CN" altLang="en-US" smtClean="0"/>
              <a:t>中所有数字以</a:t>
            </a:r>
            <a:r>
              <a:rPr lang="en-US" altLang="zh-CN" smtClean="0"/>
              <a:t>64</a:t>
            </a:r>
            <a:r>
              <a:rPr lang="zh-CN" altLang="en-US"/>
              <a:t>位</a:t>
            </a:r>
            <a:r>
              <a:rPr lang="zh-CN" altLang="en-US" smtClean="0"/>
              <a:t>浮点数存取，</a:t>
            </a:r>
            <a:r>
              <a:rPr lang="en-US" altLang="zh-CN" smtClean="0"/>
              <a:t>1===1.0   -&gt;true</a:t>
            </a:r>
          </a:p>
          <a:p>
            <a:pPr lvl="1"/>
            <a:r>
              <a:rPr lang="zh-CN" altLang="en-US" smtClean="0"/>
              <a:t>涉及小数运算与比较时需特别小心：</a:t>
            </a:r>
            <a:r>
              <a:rPr lang="en-US" altLang="zh-CN" smtClean="0"/>
              <a:t>0.1+0.2===0.3	-&gt;false</a:t>
            </a:r>
          </a:p>
          <a:p>
            <a:r>
              <a:rPr lang="en-US" altLang="zh-CN" smtClean="0"/>
              <a:t>6-</a:t>
            </a:r>
            <a:r>
              <a:rPr lang="zh-CN" altLang="en-US" smtClean="0"/>
              <a:t>对</a:t>
            </a:r>
            <a:r>
              <a:rPr lang="en-US" altLang="zh-CN" smtClean="0"/>
              <a:t>0</a:t>
            </a:r>
            <a:r>
              <a:rPr lang="zh-CN" altLang="en-US" smtClean="0"/>
              <a:t>：</a:t>
            </a:r>
            <a:r>
              <a:rPr lang="en-US" altLang="zh-CN" smtClean="0"/>
              <a:t>+0</a:t>
            </a:r>
            <a:r>
              <a:rPr lang="zh-CN" altLang="en-US" smtClean="0"/>
              <a:t>与</a:t>
            </a:r>
            <a:r>
              <a:rPr lang="en-US" altLang="zh-CN" smtClean="0"/>
              <a:t>-0</a:t>
            </a:r>
            <a:r>
              <a:rPr lang="zh-CN" altLang="en-US" smtClean="0"/>
              <a:t>仅在做分母时有区别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5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Boolean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1984"/>
            <a:ext cx="10515600" cy="49735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mtClean="0"/>
              <a:t>逻辑上的</a:t>
            </a:r>
            <a:r>
              <a:rPr lang="en-US" altLang="zh-CN" smtClean="0"/>
              <a:t>true/false</a:t>
            </a:r>
          </a:p>
          <a:p>
            <a:endParaRPr lang="en-US" altLang="zh-CN"/>
          </a:p>
          <a:p>
            <a:pPr marL="0" indent="0">
              <a:buNone/>
            </a:pPr>
            <a:r>
              <a:rPr lang="en-US" altLang="zh-CN" sz="4400">
                <a:latin typeface="+mj-lt"/>
                <a:ea typeface="+mj-ea"/>
                <a:cs typeface="+mj-cs"/>
              </a:rPr>
              <a:t>Null</a:t>
            </a:r>
          </a:p>
          <a:p>
            <a:pPr marL="0" indent="0">
              <a:buNone/>
            </a:pPr>
            <a:r>
              <a:rPr lang="en-US" altLang="zh-CN"/>
              <a:t>Typeof</a:t>
            </a:r>
            <a:r>
              <a:rPr lang="en-US" altLang="zh-CN" smtClean="0"/>
              <a:t> null;  </a:t>
            </a:r>
            <a:r>
              <a:rPr lang="zh-CN" altLang="en-US" smtClean="0"/>
              <a:t>返回</a:t>
            </a:r>
            <a:r>
              <a:rPr lang="en-US" altLang="zh-CN" smtClean="0"/>
              <a:t>object</a:t>
            </a:r>
          </a:p>
          <a:p>
            <a:pPr marL="0" indent="0">
              <a:buNone/>
            </a:pPr>
            <a:r>
              <a:rPr lang="en-US" altLang="zh-CN" smtClean="0"/>
              <a:t>If</a:t>
            </a:r>
            <a:r>
              <a:rPr lang="zh-CN" altLang="en-US" smtClean="0"/>
              <a:t>语句中转</a:t>
            </a:r>
            <a:r>
              <a:rPr lang="en-US" altLang="zh-CN" smtClean="0"/>
              <a:t>false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z="4400">
                <a:latin typeface="+mj-lt"/>
                <a:ea typeface="+mj-ea"/>
                <a:cs typeface="+mj-cs"/>
              </a:rPr>
              <a:t>Undefined</a:t>
            </a:r>
          </a:p>
          <a:p>
            <a:pPr marL="0" indent="0">
              <a:buNone/>
            </a:pPr>
            <a:r>
              <a:rPr lang="zh-CN" altLang="en-US" smtClean="0"/>
              <a:t>声明但未定义，返回</a:t>
            </a:r>
            <a:r>
              <a:rPr lang="en-US" altLang="zh-CN" smtClean="0"/>
              <a:t>undefined</a:t>
            </a:r>
          </a:p>
          <a:p>
            <a:pPr marL="0" indent="0">
              <a:buNone/>
            </a:pPr>
            <a:r>
              <a:rPr lang="en-US" altLang="zh-CN" smtClean="0"/>
              <a:t>If</a:t>
            </a:r>
            <a:r>
              <a:rPr lang="zh-CN" altLang="en-US" smtClean="0"/>
              <a:t>语句中转</a:t>
            </a:r>
            <a:r>
              <a:rPr lang="en-US" altLang="zh-CN" smtClean="0"/>
              <a:t>false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二者区别：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	null</a:t>
            </a:r>
            <a:r>
              <a:rPr lang="zh-CN" altLang="en-US"/>
              <a:t>是一个表示“空”的对象，转为数值时为</a:t>
            </a:r>
            <a:r>
              <a:rPr lang="en-US" altLang="zh-CN"/>
              <a:t>0</a:t>
            </a:r>
            <a:r>
              <a:rPr lang="zh-CN" altLang="en-US" smtClean="0"/>
              <a:t>；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undefined</a:t>
            </a:r>
            <a:r>
              <a:rPr lang="zh-CN" altLang="en-US"/>
              <a:t>是一个表示</a:t>
            </a:r>
            <a:r>
              <a:rPr lang="en-US" altLang="zh-CN"/>
              <a:t>"</a:t>
            </a:r>
            <a:r>
              <a:rPr lang="zh-CN" altLang="en-US"/>
              <a:t>此处无定义</a:t>
            </a:r>
            <a:r>
              <a:rPr lang="en-US" altLang="zh-CN"/>
              <a:t>"</a:t>
            </a:r>
            <a:r>
              <a:rPr lang="zh-CN" altLang="en-US"/>
              <a:t>的原始值，转为数值时为</a:t>
            </a:r>
            <a:r>
              <a:rPr lang="en-US" altLang="zh-CN"/>
              <a:t>NaN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8985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分类：</a:t>
            </a:r>
            <a:endParaRPr lang="en-US" altLang="zh-CN" smtClean="0"/>
          </a:p>
          <a:p>
            <a:pPr lvl="1"/>
            <a:r>
              <a:rPr lang="zh-CN" altLang="en-US" smtClean="0"/>
              <a:t>内建对象</a:t>
            </a:r>
            <a:r>
              <a:rPr lang="en-US" altLang="zh-CN" smtClean="0"/>
              <a:t>(object/number…)/</a:t>
            </a:r>
            <a:r>
              <a:rPr lang="zh-CN" altLang="en-US" smtClean="0"/>
              <a:t>宿主对象</a:t>
            </a:r>
            <a:r>
              <a:rPr lang="en-US" altLang="zh-CN" smtClean="0"/>
              <a:t>(</a:t>
            </a:r>
            <a:r>
              <a:rPr lang="en-US" altLang="zh-CN" smtClean="0"/>
              <a:t>bom</a:t>
            </a:r>
            <a:r>
              <a:rPr lang="zh-CN" altLang="en-US" smtClean="0"/>
              <a:t>浏览器对象模型</a:t>
            </a:r>
            <a:r>
              <a:rPr lang="en-US" altLang="zh-CN" smtClean="0"/>
              <a:t>/</a:t>
            </a:r>
            <a:r>
              <a:rPr lang="en-US" altLang="zh-CN" smtClean="0"/>
              <a:t>dom)/</a:t>
            </a:r>
            <a:r>
              <a:rPr lang="zh-CN" altLang="en-US" smtClean="0"/>
              <a:t>自定义对象</a:t>
            </a:r>
            <a:endParaRPr lang="en-US" altLang="zh-CN" smtClean="0"/>
          </a:p>
          <a:p>
            <a:r>
              <a:rPr lang="en-US" altLang="zh-CN" smtClean="0"/>
              <a:t>var obj = new Object();</a:t>
            </a:r>
          </a:p>
          <a:p>
            <a:pPr lvl="1"/>
            <a:r>
              <a:rPr lang="zh-CN" altLang="en-US" smtClean="0"/>
              <a:t>调用</a:t>
            </a:r>
            <a:r>
              <a:rPr lang="en-US" altLang="zh-CN" smtClean="0"/>
              <a:t>new</a:t>
            </a:r>
            <a:r>
              <a:rPr lang="zh-CN" altLang="en-US" smtClean="0"/>
              <a:t>函数</a:t>
            </a:r>
            <a:endParaRPr lang="en-US" altLang="zh-CN" smtClean="0"/>
          </a:p>
          <a:p>
            <a:pPr lvl="1"/>
            <a:r>
              <a:rPr lang="en-US" altLang="zh-CN" smtClean="0"/>
              <a:t>PS</a:t>
            </a:r>
            <a:r>
              <a:rPr lang="zh-CN" altLang="en-US" smtClean="0"/>
              <a:t>：函数与方法的区别</a:t>
            </a:r>
            <a:endParaRPr lang="en-US" altLang="zh-CN" smtClean="0"/>
          </a:p>
          <a:p>
            <a:pPr lvl="2"/>
            <a:r>
              <a:rPr lang="zh-CN" altLang="en-US"/>
              <a:t>函数</a:t>
            </a:r>
            <a:r>
              <a:rPr lang="zh-CN" altLang="en-US" smtClean="0"/>
              <a:t>是可以执行的</a:t>
            </a:r>
            <a:r>
              <a:rPr lang="en-US" altLang="zh-CN" smtClean="0"/>
              <a:t>js</a:t>
            </a:r>
            <a:r>
              <a:rPr lang="zh-CN" altLang="en-US" smtClean="0"/>
              <a:t>代码块，可以带有实参和形参，可以返回值。</a:t>
            </a:r>
            <a:endParaRPr lang="en-US" altLang="zh-CN" smtClean="0"/>
          </a:p>
          <a:p>
            <a:pPr lvl="2"/>
            <a:r>
              <a:rPr lang="zh-CN" altLang="en-US" smtClean="0"/>
              <a:t>方法是通过对象调用的函数。即，方法也是函数，只是比较特殊的函数。</a:t>
            </a:r>
            <a:endParaRPr lang="en-US" altLang="zh-CN" smtClean="0"/>
          </a:p>
          <a:p>
            <a:r>
              <a:rPr lang="zh-CN" altLang="en-US"/>
              <a:t>对象中保存的</a:t>
            </a:r>
            <a:r>
              <a:rPr lang="zh-CN" altLang="en-US" smtClean="0"/>
              <a:t>值称为属性</a:t>
            </a:r>
            <a:endParaRPr lang="en-US" altLang="zh-CN" smtClean="0"/>
          </a:p>
          <a:p>
            <a:pPr lvl="1"/>
            <a:r>
              <a:rPr lang="zh-CN" altLang="en-US"/>
              <a:t>添加</a:t>
            </a:r>
            <a:r>
              <a:rPr lang="zh-CN" altLang="en-US" smtClean="0"/>
              <a:t>属性：对象</a:t>
            </a:r>
            <a:r>
              <a:rPr lang="en-US" altLang="zh-CN" smtClean="0"/>
              <a:t>.</a:t>
            </a:r>
            <a:r>
              <a:rPr lang="zh-CN" altLang="en-US" smtClean="0"/>
              <a:t>属性名</a:t>
            </a:r>
            <a:r>
              <a:rPr lang="en-US" altLang="zh-CN" smtClean="0"/>
              <a:t>=</a:t>
            </a:r>
            <a:r>
              <a:rPr lang="zh-CN" altLang="en-US"/>
              <a:t>属性</a:t>
            </a:r>
            <a:r>
              <a:rPr lang="zh-CN" altLang="en-US" smtClean="0"/>
              <a:t>值</a:t>
            </a:r>
            <a:endParaRPr lang="en-US" altLang="zh-CN" smtClean="0"/>
          </a:p>
          <a:p>
            <a:pPr lvl="1"/>
            <a:r>
              <a:rPr lang="zh-CN" altLang="en-US"/>
              <a:t>读取</a:t>
            </a:r>
            <a:r>
              <a:rPr lang="zh-CN" altLang="en-US" smtClean="0"/>
              <a:t>属性：对象</a:t>
            </a:r>
            <a:r>
              <a:rPr lang="en-US" altLang="zh-CN" smtClean="0"/>
              <a:t>.</a:t>
            </a:r>
            <a:r>
              <a:rPr lang="zh-CN" altLang="en-US" smtClean="0"/>
              <a:t>属性名</a:t>
            </a:r>
            <a:endParaRPr lang="en-US" altLang="zh-CN" smtClean="0"/>
          </a:p>
          <a:p>
            <a:pPr lvl="2"/>
            <a:r>
              <a:rPr lang="zh-CN" altLang="en-US" smtClean="0"/>
              <a:t>读取不存在的属性不会报错，返回</a:t>
            </a:r>
            <a:r>
              <a:rPr lang="en-US" altLang="zh-CN" smtClean="0"/>
              <a:t>undefined</a:t>
            </a:r>
          </a:p>
          <a:p>
            <a:pPr lvl="1"/>
            <a:r>
              <a:rPr lang="zh-CN" altLang="en-US"/>
              <a:t>修改</a:t>
            </a:r>
            <a:r>
              <a:rPr lang="zh-CN" altLang="en-US" smtClean="0"/>
              <a:t>属性：同添加，会覆盖掉</a:t>
            </a:r>
            <a:endParaRPr lang="en-US" altLang="zh-CN" smtClean="0"/>
          </a:p>
          <a:p>
            <a:pPr lvl="1"/>
            <a:r>
              <a:rPr lang="zh-CN" altLang="en-US" smtClean="0"/>
              <a:t>删除属性：</a:t>
            </a:r>
            <a:r>
              <a:rPr lang="en-US" altLang="zh-CN" smtClean="0"/>
              <a:t>delete </a:t>
            </a:r>
            <a:r>
              <a:rPr lang="zh-CN" altLang="en-US" smtClean="0"/>
              <a:t>对象</a:t>
            </a:r>
            <a:r>
              <a:rPr lang="en-US" altLang="zh-CN" smtClean="0"/>
              <a:t>.</a:t>
            </a:r>
            <a:r>
              <a:rPr lang="zh-CN" altLang="en-US" smtClean="0"/>
              <a:t>属性名</a:t>
            </a:r>
            <a:r>
              <a:rPr lang="en-US" altLang="zh-CN"/>
              <a:t>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81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对象的属性名可以是任意的</a:t>
            </a:r>
            <a:endParaRPr lang="en-US" altLang="zh-CN" smtClean="0"/>
          </a:p>
          <a:p>
            <a:pPr lvl="1"/>
            <a:r>
              <a:rPr lang="zh-CN" altLang="en-US" smtClean="0"/>
              <a:t>若需使用特殊属性名，采用</a:t>
            </a:r>
            <a:r>
              <a:rPr lang="en-US" altLang="zh-CN"/>
              <a:t>	</a:t>
            </a:r>
            <a:r>
              <a:rPr lang="zh-CN" altLang="en-US" smtClean="0"/>
              <a:t>对象</a:t>
            </a:r>
            <a:r>
              <a:rPr lang="en-US" altLang="zh-CN" smtClean="0"/>
              <a:t>[“</a:t>
            </a:r>
            <a:r>
              <a:rPr lang="zh-CN" altLang="en-US"/>
              <a:t>属性名</a:t>
            </a:r>
            <a:r>
              <a:rPr lang="en-US" altLang="zh-CN" smtClean="0"/>
              <a:t>”]=</a:t>
            </a:r>
            <a:r>
              <a:rPr lang="zh-CN" altLang="en-US" smtClean="0"/>
              <a:t>属性</a:t>
            </a:r>
            <a:endParaRPr lang="en-US" altLang="zh-CN" smtClean="0"/>
          </a:p>
          <a:p>
            <a:pPr lvl="1"/>
            <a:r>
              <a:rPr lang="zh-CN" altLang="en-US"/>
              <a:t>调用</a:t>
            </a:r>
            <a:r>
              <a:rPr lang="zh-CN" altLang="en-US" smtClean="0"/>
              <a:t>时，采用</a:t>
            </a:r>
            <a:r>
              <a:rPr lang="en-US" altLang="zh-CN" smtClean="0"/>
              <a:t>	</a:t>
            </a:r>
            <a:r>
              <a:rPr lang="zh-CN" altLang="en-US" smtClean="0"/>
              <a:t>对象</a:t>
            </a:r>
            <a:r>
              <a:rPr lang="en-US" altLang="zh-CN" smtClean="0"/>
              <a:t>[“</a:t>
            </a:r>
            <a:r>
              <a:rPr lang="zh-CN" altLang="en-US" smtClean="0"/>
              <a:t>属性名</a:t>
            </a:r>
            <a:r>
              <a:rPr lang="en-US" altLang="zh-CN" smtClean="0"/>
              <a:t>”]</a:t>
            </a:r>
          </a:p>
          <a:p>
            <a:pPr lvl="1"/>
            <a:r>
              <a:rPr lang="en-US" altLang="zh-CN" smtClean="0"/>
              <a:t>[]</a:t>
            </a:r>
            <a:r>
              <a:rPr lang="zh-CN" altLang="en-US" smtClean="0"/>
              <a:t>中会直接传递一个参数，则该参数的值决定该属性的值（增加灵活性）</a:t>
            </a:r>
            <a:endParaRPr lang="en-US" altLang="zh-CN" smtClean="0"/>
          </a:p>
          <a:p>
            <a:pPr lvl="2"/>
            <a:r>
              <a:rPr lang="zh-CN" altLang="en-US" smtClean="0"/>
              <a:t>如：</a:t>
            </a:r>
            <a:r>
              <a:rPr lang="en-US" altLang="zh-CN" smtClean="0"/>
              <a:t>var obj = new Object();	obj[“name”] = “Tom”;	var name = “name”;</a:t>
            </a:r>
          </a:p>
          <a:p>
            <a:r>
              <a:rPr lang="zh-CN" altLang="en-US"/>
              <a:t>对象</a:t>
            </a:r>
            <a:r>
              <a:rPr lang="zh-CN" altLang="en-US" smtClean="0"/>
              <a:t>的属性也可以是任意的</a:t>
            </a:r>
            <a:endParaRPr lang="en-US" altLang="zh-CN" smtClean="0"/>
          </a:p>
          <a:p>
            <a:pPr lvl="1"/>
            <a:r>
              <a:rPr lang="zh-CN" altLang="en-US"/>
              <a:t>甚至可以是一个</a:t>
            </a:r>
            <a:r>
              <a:rPr lang="zh-CN" altLang="en-US" smtClean="0"/>
              <a:t>对象，调用时可采用</a:t>
            </a:r>
            <a:r>
              <a:rPr lang="en-US" altLang="zh-CN" smtClean="0"/>
              <a:t>obj.one.name</a:t>
            </a:r>
            <a:r>
              <a:rPr lang="zh-CN" altLang="en-US" smtClean="0"/>
              <a:t>形式</a:t>
            </a:r>
            <a:endParaRPr lang="en-US" altLang="zh-CN" smtClean="0"/>
          </a:p>
          <a:p>
            <a:r>
              <a:rPr lang="zh-CN" altLang="en-US" smtClean="0"/>
              <a:t>检查对象中是否含有该属性：</a:t>
            </a:r>
            <a:r>
              <a:rPr lang="en-US" altLang="zh-CN" smtClean="0"/>
              <a:t>”</a:t>
            </a:r>
            <a:r>
              <a:rPr lang="zh-CN" altLang="en-US" smtClean="0"/>
              <a:t>属性名</a:t>
            </a:r>
            <a:r>
              <a:rPr lang="en-US" altLang="zh-CN" smtClean="0"/>
              <a:t>” in 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lvl="1"/>
            <a:r>
              <a:rPr lang="en-US" altLang="zh-CN" smtClean="0"/>
              <a:t>console.log(“name” in obj);</a:t>
            </a:r>
          </a:p>
          <a:p>
            <a:pPr lvl="1"/>
            <a:r>
              <a:rPr lang="zh-CN" altLang="en-US" smtClean="0"/>
              <a:t>存在返回</a:t>
            </a:r>
            <a:r>
              <a:rPr lang="en-US" altLang="zh-CN" smtClean="0"/>
              <a:t>true,</a:t>
            </a:r>
            <a:r>
              <a:rPr lang="zh-CN" altLang="en-US" smtClean="0"/>
              <a:t>不存在返回</a:t>
            </a:r>
            <a:r>
              <a:rPr lang="en-US" altLang="zh-CN" smtClean="0"/>
              <a:t>false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3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0505"/>
            <a:ext cx="10515600" cy="4692741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基本数据类型与引用数据类型区别：</a:t>
            </a:r>
            <a:endParaRPr lang="en-US" altLang="zh-CN" smtClean="0"/>
          </a:p>
          <a:p>
            <a:pPr lvl="1"/>
            <a:r>
              <a:rPr lang="zh-CN" altLang="en-US"/>
              <a:t>基本</a:t>
            </a:r>
            <a:r>
              <a:rPr lang="zh-CN" altLang="en-US" smtClean="0"/>
              <a:t>数据类型存放在</a:t>
            </a:r>
            <a:r>
              <a:rPr lang="en-US" altLang="zh-CN"/>
              <a:t>	</a:t>
            </a:r>
            <a:r>
              <a:rPr lang="zh-CN" altLang="en-US" b="1" smtClean="0"/>
              <a:t>栈内存</a:t>
            </a:r>
            <a:r>
              <a:rPr lang="en-US" altLang="zh-CN"/>
              <a:t> </a:t>
            </a:r>
            <a:r>
              <a:rPr lang="en-US" altLang="zh-CN" smtClean="0"/>
              <a:t>  </a:t>
            </a:r>
            <a:r>
              <a:rPr lang="zh-CN" altLang="en-US" smtClean="0"/>
              <a:t>中，分为变量名</a:t>
            </a:r>
            <a:r>
              <a:rPr lang="en-US" altLang="zh-CN" smtClean="0"/>
              <a:t>/</a:t>
            </a:r>
            <a:r>
              <a:rPr lang="zh-CN" altLang="en-US" smtClean="0"/>
              <a:t>值</a:t>
            </a:r>
            <a:endParaRPr lang="en-US" altLang="zh-CN" smtClean="0"/>
          </a:p>
          <a:p>
            <a:pPr lvl="1"/>
            <a:r>
              <a:rPr lang="zh-CN" altLang="en-US"/>
              <a:t>引用</a:t>
            </a:r>
            <a:r>
              <a:rPr lang="zh-CN" altLang="en-US" smtClean="0"/>
              <a:t>数据类型变量名存放在</a:t>
            </a:r>
            <a:r>
              <a:rPr lang="en-US" altLang="zh-CN" smtClean="0"/>
              <a:t>	</a:t>
            </a:r>
            <a:r>
              <a:rPr lang="zh-CN" altLang="en-US" b="1" smtClean="0"/>
              <a:t>栈内存</a:t>
            </a:r>
            <a:r>
              <a:rPr lang="en-US" altLang="zh-CN"/>
              <a:t> </a:t>
            </a:r>
            <a:r>
              <a:rPr lang="en-US" altLang="zh-CN" smtClean="0"/>
              <a:t>  </a:t>
            </a:r>
            <a:r>
              <a:rPr lang="zh-CN" altLang="en-US" smtClean="0"/>
              <a:t>中，另一部分存放</a:t>
            </a:r>
            <a:r>
              <a:rPr lang="en-US" altLang="zh-CN" smtClean="0"/>
              <a:t>	</a:t>
            </a:r>
            <a:r>
              <a:rPr lang="zh-CN" altLang="en-US" b="1" smtClean="0"/>
              <a:t>堆内存</a:t>
            </a:r>
            <a:r>
              <a:rPr lang="zh-CN" altLang="en-US" smtClean="0"/>
              <a:t>   所开辟的地址</a:t>
            </a:r>
            <a:endParaRPr lang="en-US" altLang="zh-CN" smtClean="0"/>
          </a:p>
          <a:p>
            <a:pPr lvl="2"/>
            <a:r>
              <a:rPr lang="zh-CN" altLang="en-US" smtClean="0"/>
              <a:t>二者使用</a:t>
            </a:r>
            <a:r>
              <a:rPr lang="en-US" altLang="zh-CN" smtClean="0"/>
              <a:t>==</a:t>
            </a:r>
            <a:r>
              <a:rPr lang="zh-CN" altLang="en-US" smtClean="0"/>
              <a:t>进行比较时，前者比较的是值的大小，后者比较的是地址</a:t>
            </a:r>
            <a:endParaRPr lang="en-US" altLang="zh-CN" smtClean="0"/>
          </a:p>
          <a:p>
            <a:pPr lvl="1"/>
            <a:r>
              <a:rPr lang="en-US" altLang="zh-CN" smtClean="0"/>
              <a:t>var a=1;		var  b=a;	a++;		-&gt;b=1;</a:t>
            </a:r>
          </a:p>
          <a:p>
            <a:pPr lvl="1"/>
            <a:r>
              <a:rPr lang="en-US" altLang="zh-CN"/>
              <a:t>v</a:t>
            </a:r>
            <a:r>
              <a:rPr lang="en-US" altLang="zh-CN" smtClean="0"/>
              <a:t>ar obj=new Object();	obj.name=“hello”;	var obj1=obj;		</a:t>
            </a:r>
          </a:p>
          <a:p>
            <a:pPr marL="457200" lvl="1" indent="0">
              <a:buNone/>
            </a:pPr>
            <a:r>
              <a:rPr lang="en-US" altLang="zh-CN" smtClean="0"/>
              <a:t>	-&gt;obj1.name=“hello”;	</a:t>
            </a:r>
          </a:p>
          <a:p>
            <a:pPr marL="457200" lvl="1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obj1=null;		-&gt;obj.name=“hello”;(still exist)</a:t>
            </a:r>
          </a:p>
          <a:p>
            <a:pPr marL="457200" lvl="1" indent="0">
              <a:buNone/>
            </a:pPr>
            <a:endParaRPr lang="en-US" altLang="zh-CN" smtClean="0"/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solidFill>
                  <a:prstClr val="black"/>
                </a:solidFill>
              </a:rPr>
              <a:t>对象字面量：</a:t>
            </a:r>
            <a:r>
              <a:rPr lang="en-US" altLang="zh-CN">
                <a:solidFill>
                  <a:prstClr val="black"/>
                </a:solidFill>
              </a:rPr>
              <a:t>var obj = {name=“hello”,age=25</a:t>
            </a:r>
            <a:r>
              <a:rPr lang="en-US" altLang="zh-CN" smtClean="0">
                <a:solidFill>
                  <a:prstClr val="black"/>
                </a:solidFill>
              </a:rPr>
              <a:t>};</a:t>
            </a:r>
            <a:endParaRPr lang="en-US" altLang="zh-CN"/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zh-CN" altLang="en-US" smtClean="0">
                <a:solidFill>
                  <a:prstClr val="black"/>
                </a:solidFill>
              </a:rPr>
              <a:t>注意最后一个属性前不加</a:t>
            </a:r>
            <a:r>
              <a:rPr lang="en-US" altLang="zh-CN" smtClean="0">
                <a:solidFill>
                  <a:prstClr val="black"/>
                </a:solidFill>
              </a:rPr>
              <a:t>”,”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zh-CN" altLang="en-US" smtClean="0">
                <a:solidFill>
                  <a:prstClr val="black"/>
                </a:solidFill>
              </a:rPr>
              <a:t>通常类似函数，属性换行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163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属性的遍历：</a:t>
            </a:r>
            <a:r>
              <a:rPr lang="en-US" altLang="zh-CN" smtClean="0"/>
              <a:t>for…in…</a:t>
            </a:r>
            <a:r>
              <a:rPr lang="zh-CN" altLang="en-US" smtClean="0"/>
              <a:t>循环</a:t>
            </a:r>
            <a:endParaRPr lang="en-US" altLang="zh-CN" smtClean="0"/>
          </a:p>
          <a:p>
            <a:pPr lvl="1"/>
            <a:r>
              <a:rPr lang="en-US" altLang="zh-CN"/>
              <a:t>f</a:t>
            </a:r>
            <a:r>
              <a:rPr lang="en-US" altLang="zh-CN" smtClean="0"/>
              <a:t>or(var p in obj){console.log(p);}//</a:t>
            </a:r>
            <a:r>
              <a:rPr lang="zh-CN" altLang="en-US" smtClean="0"/>
              <a:t>遍历对象中的属性并输出其键值</a:t>
            </a:r>
            <a:endParaRPr lang="en-US" altLang="zh-CN" smtClean="0"/>
          </a:p>
          <a:p>
            <a:pPr lvl="1"/>
            <a:r>
              <a:rPr lang="zh-CN" altLang="en-US"/>
              <a:t>该</a:t>
            </a:r>
            <a:r>
              <a:rPr lang="zh-CN" altLang="en-US" smtClean="0"/>
              <a:t>循环不仅遍历其自身属性，还遍历继承属性，但后者不能输出</a:t>
            </a:r>
            <a:endParaRPr lang="en-US" altLang="zh-CN" smtClean="0"/>
          </a:p>
          <a:p>
            <a:r>
              <a:rPr lang="zh-CN" altLang="en-US" smtClean="0"/>
              <a:t>对同一对象的批量操作：</a:t>
            </a:r>
            <a:r>
              <a:rPr lang="en-US" altLang="zh-CN" smtClean="0"/>
              <a:t>with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/>
            <a:r>
              <a:rPr lang="en-US" altLang="zh-CN" smtClean="0"/>
              <a:t>with(</a:t>
            </a:r>
            <a:r>
              <a:rPr lang="zh-CN" altLang="en-US" smtClean="0"/>
              <a:t>对象</a:t>
            </a:r>
            <a:r>
              <a:rPr lang="en-US" altLang="zh-CN" smtClean="0"/>
              <a:t>){</a:t>
            </a:r>
            <a:r>
              <a:rPr lang="zh-CN" altLang="en-US"/>
              <a:t>操作</a:t>
            </a:r>
            <a:r>
              <a:rPr lang="en-US" altLang="zh-CN" smtClean="0"/>
              <a:t>}</a:t>
            </a:r>
          </a:p>
          <a:p>
            <a:pPr lvl="1"/>
            <a:r>
              <a:rPr lang="zh-CN" altLang="en-US" smtClean="0"/>
              <a:t>由于</a:t>
            </a:r>
            <a:r>
              <a:rPr lang="en-US" altLang="zh-CN" smtClean="0"/>
              <a:t>with</a:t>
            </a:r>
            <a:r>
              <a:rPr lang="zh-CN" altLang="en-US" smtClean="0"/>
              <a:t>语句绑定对象不明确，非常不利于代码排错，故一般设置中间变量代替</a:t>
            </a:r>
            <a:endParaRPr lang="en-US" altLang="zh-CN" smtClean="0"/>
          </a:p>
          <a:p>
            <a:pPr lvl="2"/>
            <a:r>
              <a:rPr lang="zh-CN" altLang="en-US" smtClean="0"/>
              <a:t>如：</a:t>
            </a:r>
            <a:r>
              <a:rPr lang="en-US" altLang="zh-CN" smtClean="0"/>
              <a:t>var temp=obj.name.firstname;	temp=‘tom’;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487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声明：</a:t>
            </a:r>
            <a:endParaRPr lang="en-US" altLang="zh-CN" smtClean="0"/>
          </a:p>
          <a:p>
            <a:pPr lvl="1"/>
            <a:r>
              <a:rPr lang="en-US" altLang="zh-CN"/>
              <a:t>f</a:t>
            </a:r>
            <a:r>
              <a:rPr lang="en-US" altLang="zh-CN" smtClean="0"/>
              <a:t>unction </a:t>
            </a:r>
            <a:r>
              <a:rPr lang="zh-CN" altLang="en-US" smtClean="0"/>
              <a:t>函数名</a:t>
            </a:r>
            <a:r>
              <a:rPr lang="en-US" altLang="zh-CN" smtClean="0"/>
              <a:t>(</a:t>
            </a:r>
            <a:r>
              <a:rPr lang="zh-CN" altLang="en-US" smtClean="0"/>
              <a:t>参数</a:t>
            </a:r>
            <a:r>
              <a:rPr lang="en-US" altLang="zh-CN" smtClean="0"/>
              <a:t>){</a:t>
            </a:r>
            <a:r>
              <a:rPr lang="zh-CN" altLang="en-US" smtClean="0"/>
              <a:t>语句</a:t>
            </a:r>
            <a:r>
              <a:rPr lang="en-US" altLang="zh-CN" smtClean="0"/>
              <a:t>}	</a:t>
            </a:r>
            <a:r>
              <a:rPr lang="zh-CN" altLang="en-US" smtClean="0"/>
              <a:t>或</a:t>
            </a:r>
            <a:r>
              <a:rPr lang="en-US" altLang="zh-CN" smtClean="0"/>
              <a:t>	</a:t>
            </a:r>
          </a:p>
          <a:p>
            <a:pPr lvl="1"/>
            <a:r>
              <a:rPr lang="en-US" altLang="zh-CN" smtClean="0"/>
              <a:t>var </a:t>
            </a:r>
            <a:r>
              <a:rPr lang="zh-CN" altLang="en-US"/>
              <a:t>变量名</a:t>
            </a:r>
            <a:r>
              <a:rPr lang="zh-CN" altLang="en-US" smtClean="0"/>
              <a:t> </a:t>
            </a:r>
            <a:r>
              <a:rPr lang="en-US" altLang="zh-CN" smtClean="0"/>
              <a:t>= function</a:t>
            </a:r>
            <a:r>
              <a:rPr lang="zh-CN" altLang="en-US" smtClean="0"/>
              <a:t>函数名</a:t>
            </a:r>
            <a:r>
              <a:rPr lang="en-US" altLang="zh-CN" smtClean="0"/>
              <a:t>(</a:t>
            </a:r>
            <a:r>
              <a:rPr lang="zh-CN" altLang="en-US" smtClean="0"/>
              <a:t>参数</a:t>
            </a:r>
            <a:r>
              <a:rPr lang="en-US" altLang="zh-CN" smtClean="0"/>
              <a:t>){</a:t>
            </a:r>
            <a:r>
              <a:rPr lang="zh-CN" altLang="en-US" smtClean="0"/>
              <a:t>语句</a:t>
            </a:r>
            <a:r>
              <a:rPr lang="en-US" altLang="zh-CN" smtClean="0"/>
              <a:t>};	//</a:t>
            </a:r>
            <a:r>
              <a:rPr lang="zh-CN" altLang="en-US" smtClean="0"/>
              <a:t>此函数名仅在该函数内部有效</a:t>
            </a:r>
            <a:endParaRPr lang="en-US" altLang="zh-CN" smtClean="0"/>
          </a:p>
          <a:p>
            <a:pPr lvl="1"/>
            <a:r>
              <a:rPr lang="zh-CN" altLang="en-US"/>
              <a:t>重复</a:t>
            </a:r>
            <a:r>
              <a:rPr lang="zh-CN" altLang="en-US" smtClean="0"/>
              <a:t>声明被覆盖</a:t>
            </a:r>
            <a:endParaRPr lang="en-US" altLang="zh-CN" smtClean="0"/>
          </a:p>
          <a:p>
            <a:pPr lvl="1"/>
            <a:r>
              <a:rPr lang="en-US" altLang="zh-CN"/>
              <a:t>r</a:t>
            </a:r>
            <a:r>
              <a:rPr lang="en-US" altLang="zh-CN" smtClean="0"/>
              <a:t>eturn</a:t>
            </a:r>
            <a:r>
              <a:rPr lang="zh-CN" altLang="en-US" smtClean="0"/>
              <a:t>后语句不被执行，无</a:t>
            </a:r>
            <a:r>
              <a:rPr lang="en-US" altLang="zh-CN" smtClean="0"/>
              <a:t>return</a:t>
            </a:r>
            <a:r>
              <a:rPr lang="zh-CN" altLang="en-US" smtClean="0"/>
              <a:t>返回</a:t>
            </a:r>
            <a:r>
              <a:rPr lang="en-US" altLang="zh-CN" smtClean="0"/>
              <a:t>undefined</a:t>
            </a:r>
          </a:p>
          <a:p>
            <a:r>
              <a:rPr lang="en-US" altLang="zh-CN" smtClean="0"/>
              <a:t>JS</a:t>
            </a:r>
            <a:r>
              <a:rPr lang="zh-CN" altLang="en-US" smtClean="0"/>
              <a:t>中将函数看作一种值，与其他值地位相同，故函数又称第一等公民</a:t>
            </a:r>
            <a:endParaRPr lang="en-US" altLang="zh-CN" smtClean="0"/>
          </a:p>
          <a:p>
            <a:r>
              <a:rPr lang="zh-CN" altLang="en-US"/>
              <a:t>函数</a:t>
            </a:r>
            <a:r>
              <a:rPr lang="zh-CN" altLang="en-US" smtClean="0"/>
              <a:t>名视同变量名，有变量提升</a:t>
            </a:r>
            <a:endParaRPr lang="en-US" altLang="zh-CN" smtClean="0"/>
          </a:p>
          <a:p>
            <a:r>
              <a:rPr lang="zh-CN" altLang="en-US" smtClean="0"/>
              <a:t>属性：</a:t>
            </a:r>
            <a:endParaRPr lang="en-US" altLang="zh-CN" smtClean="0"/>
          </a:p>
          <a:p>
            <a:pPr lvl="1"/>
            <a:r>
              <a:rPr lang="zh-CN" altLang="en-US" smtClean="0"/>
              <a:t>函数名</a:t>
            </a:r>
            <a:r>
              <a:rPr lang="en-US" altLang="zh-CN" smtClean="0"/>
              <a:t>.name</a:t>
            </a:r>
            <a:r>
              <a:rPr lang="zh-CN" altLang="en-US" smtClean="0"/>
              <a:t>，返回函数名（第二种声明形式返回变量名）</a:t>
            </a:r>
            <a:endParaRPr lang="en-US" altLang="zh-CN" smtClean="0"/>
          </a:p>
          <a:p>
            <a:pPr lvl="1"/>
            <a:r>
              <a:rPr lang="zh-CN" altLang="en-US" smtClean="0"/>
              <a:t>函数名</a:t>
            </a:r>
            <a:r>
              <a:rPr lang="en-US" altLang="zh-CN" smtClean="0"/>
              <a:t>.length</a:t>
            </a:r>
            <a:r>
              <a:rPr lang="zh-CN" altLang="en-US" smtClean="0"/>
              <a:t>，返回函数预期传入的参数个数</a:t>
            </a:r>
            <a:endParaRPr lang="en-US" altLang="zh-CN" smtClean="0"/>
          </a:p>
          <a:p>
            <a:pPr lvl="1"/>
            <a:r>
              <a:rPr lang="zh-CN" altLang="en-US"/>
              <a:t>函数</a:t>
            </a:r>
            <a:r>
              <a:rPr lang="zh-CN" altLang="en-US" smtClean="0"/>
              <a:t>名</a:t>
            </a:r>
            <a:r>
              <a:rPr lang="en-US" altLang="zh-CN" smtClean="0"/>
              <a:t>.tostring()</a:t>
            </a:r>
            <a:r>
              <a:rPr lang="zh-CN" altLang="en-US" smtClean="0"/>
              <a:t>，返回内容为函数源码的字符串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8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局部变量只能在函数内部声明，在其他区块声明一律为全局变量</a:t>
            </a:r>
            <a:endParaRPr lang="en-US" altLang="zh-CN" smtClean="0"/>
          </a:p>
          <a:p>
            <a:pPr lvl="1"/>
            <a:r>
              <a:rPr lang="zh-CN" altLang="en-US" smtClean="0"/>
              <a:t>局部变量函数外部无法读取，但函数内部可以读取外部变量</a:t>
            </a:r>
            <a:endParaRPr lang="en-US" altLang="zh-CN" smtClean="0"/>
          </a:p>
          <a:p>
            <a:pPr lvl="1"/>
            <a:r>
              <a:rPr lang="zh-CN" altLang="en-US"/>
              <a:t>函数</a:t>
            </a:r>
            <a:r>
              <a:rPr lang="zh-CN" altLang="en-US" smtClean="0"/>
              <a:t>内部同样有变量提升</a:t>
            </a:r>
            <a:endParaRPr lang="en-US" altLang="zh-CN" smtClean="0"/>
          </a:p>
          <a:p>
            <a:r>
              <a:rPr lang="zh-CN" altLang="en-US" smtClean="0"/>
              <a:t>函数执行时所在的作用域是定义时的作用域！</a:t>
            </a:r>
            <a:endParaRPr lang="en-US" altLang="zh-CN" smtClean="0"/>
          </a:p>
          <a:p>
            <a:pPr lvl="1"/>
            <a:r>
              <a:rPr lang="zh-CN" altLang="en-US" smtClean="0"/>
              <a:t>如：函数</a:t>
            </a:r>
            <a:r>
              <a:rPr lang="en-US" altLang="zh-CN" smtClean="0"/>
              <a:t>A</a:t>
            </a:r>
            <a:r>
              <a:rPr lang="zh-CN" altLang="en-US" smtClean="0"/>
              <a:t>调用</a:t>
            </a:r>
            <a:r>
              <a:rPr lang="en-US" altLang="zh-CN" smtClean="0"/>
              <a:t>B</a:t>
            </a:r>
            <a:r>
              <a:rPr lang="zh-CN" altLang="en-US" smtClean="0"/>
              <a:t>，但</a:t>
            </a:r>
            <a:r>
              <a:rPr lang="en-US" altLang="zh-CN" smtClean="0"/>
              <a:t>B</a:t>
            </a:r>
            <a:r>
              <a:rPr lang="zh-CN" altLang="en-US" smtClean="0"/>
              <a:t>不会使用</a:t>
            </a:r>
            <a:r>
              <a:rPr lang="en-US" altLang="zh-CN" smtClean="0"/>
              <a:t>A</a:t>
            </a:r>
            <a:r>
              <a:rPr lang="zh-CN" altLang="en-US" smtClean="0"/>
              <a:t>的内部变量</a:t>
            </a:r>
            <a:endParaRPr lang="en-US" altLang="zh-CN" smtClean="0"/>
          </a:p>
          <a:p>
            <a:r>
              <a:rPr lang="zh-CN" altLang="en-US"/>
              <a:t>省略的参数的</a:t>
            </a:r>
            <a:r>
              <a:rPr lang="zh-CN" altLang="en-US" smtClean="0"/>
              <a:t>值变为</a:t>
            </a:r>
            <a:r>
              <a:rPr lang="en-US" altLang="zh-CN" smtClean="0"/>
              <a:t>undefined</a:t>
            </a:r>
            <a:endParaRPr lang="en-US" altLang="zh-CN"/>
          </a:p>
          <a:p>
            <a:pPr lvl="1"/>
            <a:r>
              <a:rPr lang="zh-CN" altLang="en-US" smtClean="0"/>
              <a:t>要想保留靠后的参数，需要显式传入</a:t>
            </a:r>
            <a:r>
              <a:rPr lang="en-US" altLang="zh-CN" smtClean="0"/>
              <a:t>undefined</a:t>
            </a:r>
          </a:p>
          <a:p>
            <a:pPr lvl="1"/>
            <a:r>
              <a:rPr lang="zh-CN" altLang="en-US"/>
              <a:t>同名</a:t>
            </a:r>
            <a:r>
              <a:rPr lang="zh-CN" altLang="en-US" smtClean="0"/>
              <a:t>参数以后为准</a:t>
            </a:r>
            <a:endParaRPr lang="en-US" altLang="zh-CN" smtClean="0"/>
          </a:p>
          <a:p>
            <a:r>
              <a:rPr lang="zh-CN" altLang="en-US" smtClean="0"/>
              <a:t>原始类型的参数在函数内部修改不会影响原始值，复合类型（数组</a:t>
            </a:r>
            <a:r>
              <a:rPr lang="en-US" altLang="zh-CN" smtClean="0"/>
              <a:t>/</a:t>
            </a:r>
            <a:r>
              <a:rPr lang="zh-CN" altLang="en-US" smtClean="0"/>
              <a:t>对象</a:t>
            </a:r>
            <a:r>
              <a:rPr lang="en-US" altLang="zh-CN" smtClean="0"/>
              <a:t>/</a:t>
            </a:r>
            <a:r>
              <a:rPr lang="zh-CN" altLang="en-US" smtClean="0"/>
              <a:t>其他函数）因址传递将影响到原始值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55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mtClean="0"/>
              <a:t>arguments[]</a:t>
            </a:r>
            <a:r>
              <a:rPr lang="zh-CN" altLang="en-US" smtClean="0"/>
              <a:t>对象：</a:t>
            </a:r>
            <a:endParaRPr lang="en-US" altLang="zh-CN" smtClean="0"/>
          </a:p>
          <a:p>
            <a:pPr lvl="1"/>
            <a:r>
              <a:rPr lang="zh-CN" altLang="en-US"/>
              <a:t>该</a:t>
            </a:r>
            <a:r>
              <a:rPr lang="zh-CN" altLang="en-US" smtClean="0"/>
              <a:t>对象用来代指函数内的参数，如</a:t>
            </a:r>
            <a:r>
              <a:rPr lang="en-US" altLang="zh-CN" smtClean="0"/>
              <a:t>arguments[0]</a:t>
            </a:r>
            <a:r>
              <a:rPr lang="zh-CN" altLang="en-US" smtClean="0"/>
              <a:t>是第一个参数</a:t>
            </a:r>
            <a:endParaRPr lang="en-US" altLang="zh-CN" smtClean="0"/>
          </a:p>
          <a:p>
            <a:pPr lvl="1"/>
            <a:r>
              <a:rPr lang="zh-CN" altLang="en-US" smtClean="0"/>
              <a:t>可以在运行时修改函数参数</a:t>
            </a:r>
            <a:endParaRPr lang="en-US" altLang="zh-CN" smtClean="0"/>
          </a:p>
          <a:p>
            <a:pPr lvl="1"/>
            <a:r>
              <a:rPr lang="zh-CN" altLang="en-US" smtClean="0"/>
              <a:t>严格模式下</a:t>
            </a:r>
            <a:r>
              <a:rPr lang="en-US" altLang="zh-CN" smtClean="0"/>
              <a:t>arguments</a:t>
            </a:r>
            <a:r>
              <a:rPr lang="zh-CN" altLang="en-US" smtClean="0"/>
              <a:t>不会影响到实际参数，即</a:t>
            </a:r>
            <a:r>
              <a:rPr lang="en-US" altLang="zh-CN" smtClean="0"/>
              <a:t>’use strict’;</a:t>
            </a:r>
          </a:p>
          <a:p>
            <a:pPr lvl="1"/>
            <a:r>
              <a:rPr lang="en-US" altLang="zh-CN" smtClean="0"/>
              <a:t>arguments.length</a:t>
            </a:r>
            <a:r>
              <a:rPr lang="zh-CN" altLang="en-US" smtClean="0"/>
              <a:t>判断函数调用时到底带几个参数</a:t>
            </a:r>
            <a:endParaRPr lang="en-US" altLang="zh-CN" smtClean="0"/>
          </a:p>
          <a:p>
            <a:r>
              <a:rPr lang="en-US" altLang="zh-CN" smtClean="0"/>
              <a:t>IIFE</a:t>
            </a:r>
            <a:r>
              <a:rPr lang="zh-CN" altLang="en-US" smtClean="0"/>
              <a:t>，立即调用的函数表达式：</a:t>
            </a:r>
            <a:endParaRPr lang="en-US" altLang="zh-CN" smtClean="0"/>
          </a:p>
          <a:p>
            <a:pPr lvl="1"/>
            <a:r>
              <a:rPr lang="en-US" altLang="zh-CN" smtClean="0"/>
              <a:t>(function(){}());		</a:t>
            </a:r>
            <a:r>
              <a:rPr lang="zh-CN" altLang="en-US" smtClean="0"/>
              <a:t>或</a:t>
            </a:r>
            <a:r>
              <a:rPr lang="en-US" altLang="zh-CN" smtClean="0"/>
              <a:t>		(function(){})();</a:t>
            </a:r>
          </a:p>
          <a:p>
            <a:pPr lvl="1"/>
            <a:r>
              <a:rPr lang="zh-CN" altLang="en-US" smtClean="0"/>
              <a:t>通常只对匿名函数使用</a:t>
            </a:r>
            <a:r>
              <a:rPr lang="en-US" altLang="zh-CN" smtClean="0"/>
              <a:t>IIFE</a:t>
            </a:r>
            <a:endParaRPr lang="en-US" altLang="zh-CN"/>
          </a:p>
          <a:p>
            <a:pPr lvl="2"/>
            <a:r>
              <a:rPr lang="zh-CN" altLang="en-US" smtClean="0"/>
              <a:t>如</a:t>
            </a:r>
            <a:r>
              <a:rPr lang="en-US" altLang="zh-CN" smtClean="0">
                <a:sym typeface="Wingdings" panose="05000000000000000000" pitchFamily="2" charset="2"/>
              </a:rPr>
              <a:t>:(function(){var tmp = newData;   processData(tmp);   storeData(tmp);}());</a:t>
            </a:r>
          </a:p>
          <a:p>
            <a:r>
              <a:rPr lang="en-US" altLang="zh-CN" smtClean="0">
                <a:sym typeface="Wingdings" panose="05000000000000000000" pitchFamily="2" charset="2"/>
              </a:rPr>
              <a:t>eval();</a:t>
            </a:r>
            <a:r>
              <a:rPr lang="zh-CN" altLang="en-US" smtClean="0">
                <a:sym typeface="Wingdings" panose="05000000000000000000" pitchFamily="2" charset="2"/>
              </a:rPr>
              <a:t>接收一个字符串作为参数，并将其当作语句执行</a:t>
            </a:r>
            <a:endParaRPr lang="en-US" altLang="zh-CN" smtClean="0">
              <a:sym typeface="Wingdings" panose="05000000000000000000" pitchFamily="2" charset="2"/>
            </a:endParaRPr>
          </a:p>
          <a:p>
            <a:pPr lvl="1"/>
            <a:r>
              <a:rPr lang="zh-CN" altLang="en-US" smtClean="0">
                <a:sym typeface="Wingdings" panose="05000000000000000000" pitchFamily="2" charset="2"/>
              </a:rPr>
              <a:t>若不是字符串则原样返回</a:t>
            </a:r>
            <a:endParaRPr lang="en-US" altLang="zh-CN" smtClean="0">
              <a:sym typeface="Wingdings" panose="05000000000000000000" pitchFamily="2" charset="2"/>
            </a:endParaRPr>
          </a:p>
          <a:p>
            <a:pPr lvl="1"/>
            <a:r>
              <a:rPr lang="zh-CN" altLang="en-US" smtClean="0"/>
              <a:t>没有自己的作用域，在当前作用域执行。严格模式下内部声明的变量不会影响到外部作用域。如：</a:t>
            </a:r>
            <a:r>
              <a:rPr lang="en-US" altLang="zh-CN" smtClean="0"/>
              <a:t>eval(‘var foo = 123’);foo</a:t>
            </a:r>
            <a:r>
              <a:rPr lang="zh-CN" altLang="en-US" smtClean="0"/>
              <a:t>在外部无法使用</a:t>
            </a:r>
            <a:endParaRPr lang="en-US" altLang="zh-CN" smtClean="0"/>
          </a:p>
          <a:p>
            <a:pPr lvl="1"/>
            <a:r>
              <a:rPr lang="zh-CN" altLang="en-US" smtClean="0"/>
              <a:t>别名执行</a:t>
            </a:r>
            <a:r>
              <a:rPr lang="en-US" altLang="zh-CN" smtClean="0"/>
              <a:t>eval</a:t>
            </a:r>
            <a:r>
              <a:rPr lang="zh-CN" altLang="en-US" smtClean="0"/>
              <a:t>，内部一律为全局作用域，不会对当前（代函数体内）作用域产生影响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63206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闭包：</a:t>
            </a:r>
            <a:endParaRPr lang="en-US" altLang="zh-CN"/>
          </a:p>
          <a:p>
            <a:pPr lvl="1"/>
            <a:r>
              <a:rPr lang="zh-CN" altLang="en-US"/>
              <a:t>能够读取其他函数内部变量的</a:t>
            </a:r>
            <a:r>
              <a:rPr lang="zh-CN" altLang="en-US" smtClean="0"/>
              <a:t>函数</a:t>
            </a:r>
            <a:endParaRPr lang="en-US" altLang="zh-CN" smtClean="0"/>
          </a:p>
          <a:p>
            <a:pPr lvl="1"/>
            <a:r>
              <a:rPr lang="zh-CN" altLang="en-US" smtClean="0"/>
              <a:t>作用：读取函数内部的变量</a:t>
            </a:r>
            <a:r>
              <a:rPr lang="en-US" altLang="zh-CN" smtClean="0"/>
              <a:t>/</a:t>
            </a:r>
            <a:r>
              <a:rPr lang="zh-CN" altLang="en-US" smtClean="0"/>
              <a:t>让变量始终保持在内存中（使诞生环境一直存在）</a:t>
            </a:r>
            <a:endParaRPr lang="en-US" altLang="zh-CN"/>
          </a:p>
          <a:p>
            <a:pPr lvl="1"/>
            <a:r>
              <a:rPr lang="zh-CN" altLang="en-US"/>
              <a:t>如</a:t>
            </a:r>
            <a:r>
              <a:rPr lang="zh-CN" altLang="en-US" smtClean="0"/>
              <a:t>：①</a:t>
            </a:r>
            <a:r>
              <a:rPr lang="en-US" altLang="zh-CN" smtClean="0"/>
              <a:t>function </a:t>
            </a:r>
            <a:r>
              <a:rPr lang="en-US" altLang="zh-CN"/>
              <a:t>f1(){</a:t>
            </a:r>
          </a:p>
          <a:p>
            <a:pPr lvl="2"/>
            <a:r>
              <a:rPr lang="en-US" altLang="zh-CN"/>
              <a:t>var n = 999;	function f2(){console.loog(n);}	return  f2;</a:t>
            </a:r>
          </a:p>
          <a:p>
            <a:pPr lvl="1"/>
            <a:r>
              <a:rPr lang="en-US" altLang="zh-CN"/>
              <a:t>}</a:t>
            </a:r>
          </a:p>
          <a:p>
            <a:pPr lvl="1"/>
            <a:r>
              <a:rPr lang="en-US" altLang="zh-CN"/>
              <a:t>var result = f1():		result();//999		</a:t>
            </a:r>
            <a:endParaRPr lang="en-US" altLang="zh-CN" smtClean="0"/>
          </a:p>
          <a:p>
            <a:pPr lvl="1"/>
            <a:r>
              <a:rPr lang="en-US" altLang="zh-CN" smtClean="0"/>
              <a:t>//!f2</a:t>
            </a:r>
            <a:r>
              <a:rPr lang="zh-CN" altLang="en-US"/>
              <a:t>即为闭包</a:t>
            </a:r>
          </a:p>
          <a:p>
            <a:pPr lvl="1"/>
            <a:r>
              <a:rPr lang="zh-CN" altLang="en-US" smtClean="0"/>
              <a:t>②</a:t>
            </a:r>
            <a:r>
              <a:rPr lang="en-US" altLang="zh-CN" smtClean="0"/>
              <a:t>function f1(start){</a:t>
            </a:r>
          </a:p>
          <a:p>
            <a:pPr lvl="2"/>
            <a:r>
              <a:rPr lang="en-US" altLang="zh-CN" smtClean="0"/>
              <a:t>return function(){return start++;};</a:t>
            </a:r>
            <a:endParaRPr lang="en-US" altLang="zh-CN"/>
          </a:p>
          <a:p>
            <a:pPr lvl="1"/>
            <a:r>
              <a:rPr lang="en-US" altLang="zh-CN" smtClean="0"/>
              <a:t>}</a:t>
            </a:r>
          </a:p>
          <a:p>
            <a:pPr lvl="1"/>
            <a:r>
              <a:rPr lang="en-US" altLang="zh-CN" smtClean="0"/>
              <a:t>var inc = f1(5);		inc()//5			inc()//6	</a:t>
            </a:r>
          </a:p>
          <a:p>
            <a:pPr lvl="1"/>
            <a:r>
              <a:rPr lang="en-US" altLang="zh-CN" smtClean="0"/>
              <a:t>//!</a:t>
            </a:r>
            <a:r>
              <a:rPr lang="zh-CN" altLang="en-US" smtClean="0"/>
              <a:t>闭包</a:t>
            </a:r>
            <a:r>
              <a:rPr lang="en-US" altLang="zh-CN" smtClean="0"/>
              <a:t>inc</a:t>
            </a:r>
            <a:r>
              <a:rPr lang="zh-CN" altLang="en-US" smtClean="0"/>
              <a:t>使</a:t>
            </a:r>
            <a:r>
              <a:rPr lang="en-US" altLang="zh-CN" smtClean="0"/>
              <a:t>f1</a:t>
            </a:r>
            <a:r>
              <a:rPr lang="zh-CN" altLang="en-US" smtClean="0"/>
              <a:t>的内部环境一直存在</a:t>
            </a:r>
            <a:endParaRPr lang="en-US" altLang="zh-CN" smtClean="0"/>
          </a:p>
          <a:p>
            <a:pPr lvl="1"/>
            <a:r>
              <a:rPr lang="zh-CN" altLang="en-US"/>
              <a:t>外层函数每次</a:t>
            </a:r>
            <a:r>
              <a:rPr lang="zh-CN" altLang="en-US" smtClean="0"/>
              <a:t>运行都会产生一个新的闭包来保留外层函数的内部变量，故内存消耗很大，不能滥用闭包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62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基础用语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Javascript		</a:t>
            </a:r>
            <a:r>
              <a:rPr lang="zh-CN" altLang="en-US" smtClean="0"/>
              <a:t>面向对象</a:t>
            </a:r>
            <a:r>
              <a:rPr lang="en-US" altLang="zh-CN" smtClean="0"/>
              <a:t>-</a:t>
            </a:r>
            <a:r>
              <a:rPr lang="zh-CN" altLang="en-US" smtClean="0"/>
              <a:t>语言</a:t>
            </a:r>
            <a:endParaRPr lang="en-US" altLang="zh-CN" smtClean="0"/>
          </a:p>
          <a:p>
            <a:r>
              <a:rPr lang="en-US" altLang="zh-CN" smtClean="0"/>
              <a:t>Jscript		</a:t>
            </a:r>
            <a:r>
              <a:rPr lang="zh-CN" altLang="en-US" smtClean="0"/>
              <a:t>微软针对</a:t>
            </a:r>
            <a:r>
              <a:rPr lang="en-US" altLang="zh-CN" smtClean="0"/>
              <a:t>Javascript</a:t>
            </a:r>
            <a:r>
              <a:rPr lang="zh-CN" altLang="en-US" smtClean="0"/>
              <a:t>开发的语言</a:t>
            </a:r>
            <a:endParaRPr lang="en-US" altLang="zh-CN" smtClean="0"/>
          </a:p>
          <a:p>
            <a:r>
              <a:rPr lang="en-US" altLang="zh-CN" smtClean="0"/>
              <a:t>ECMAScript	</a:t>
            </a:r>
            <a:r>
              <a:rPr lang="zh-CN" altLang="en-US" smtClean="0"/>
              <a:t>针对</a:t>
            </a:r>
            <a:r>
              <a:rPr lang="en-US" altLang="zh-CN" smtClean="0"/>
              <a:t>Javascript</a:t>
            </a:r>
            <a:r>
              <a:rPr lang="zh-CN" altLang="en-US" smtClean="0"/>
              <a:t>的一套标准，可以认为同义</a:t>
            </a:r>
            <a:endParaRPr lang="en-US" altLang="zh-CN" smtClean="0"/>
          </a:p>
          <a:p>
            <a:r>
              <a:rPr lang="zh-CN" altLang="en-US" smtClean="0"/>
              <a:t>实际上</a:t>
            </a:r>
            <a:r>
              <a:rPr lang="en-US" altLang="zh-CN" smtClean="0"/>
              <a:t>Javascript</a:t>
            </a:r>
            <a:r>
              <a:rPr lang="zh-CN" altLang="en-US" smtClean="0"/>
              <a:t>含义更广，包含</a:t>
            </a:r>
            <a:r>
              <a:rPr lang="en-US" altLang="zh-CN" smtClean="0"/>
              <a:t>ECMAScript/dom/bom</a:t>
            </a:r>
          </a:p>
          <a:p>
            <a:r>
              <a:rPr lang="en-US" altLang="zh-CN"/>
              <a:t>d</a:t>
            </a:r>
            <a:r>
              <a:rPr lang="en-US" altLang="zh-CN" smtClean="0"/>
              <a:t>om</a:t>
            </a:r>
            <a:r>
              <a:rPr lang="zh-CN" altLang="en-US" smtClean="0"/>
              <a:t>文档对象模型</a:t>
            </a:r>
            <a:r>
              <a:rPr lang="en-US" altLang="zh-CN" smtClean="0"/>
              <a:t>/bom</a:t>
            </a:r>
            <a:r>
              <a:rPr lang="zh-CN" altLang="en-US" smtClean="0"/>
              <a:t>浏览器对象模型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Chrome</a:t>
            </a:r>
            <a:r>
              <a:rPr lang="zh-CN" altLang="en-US" smtClean="0"/>
              <a:t>采用</a:t>
            </a:r>
            <a:r>
              <a:rPr lang="en-US" altLang="zh-CN" smtClean="0"/>
              <a:t>v8</a:t>
            </a:r>
            <a:r>
              <a:rPr lang="zh-CN" altLang="en-US" smtClean="0"/>
              <a:t>引擎（</a:t>
            </a:r>
            <a:r>
              <a:rPr lang="en-US" altLang="zh-CN" smtClean="0"/>
              <a:t>Javascript</a:t>
            </a:r>
            <a:r>
              <a:rPr lang="zh-CN" altLang="en-US" smtClean="0"/>
              <a:t>的一种实现形式）</a:t>
            </a:r>
            <a:endParaRPr lang="en-US" altLang="zh-CN" smtClean="0"/>
          </a:p>
          <a:p>
            <a:r>
              <a:rPr lang="en-US" altLang="zh-CN" smtClean="0"/>
              <a:t>Firefox</a:t>
            </a:r>
            <a:r>
              <a:rPr lang="zh-CN" altLang="en-US" smtClean="0"/>
              <a:t>采用</a:t>
            </a:r>
            <a:r>
              <a:rPr lang="en-US" altLang="zh-CN" smtClean="0"/>
              <a:t>spidermonkey</a:t>
            </a:r>
            <a:r>
              <a:rPr lang="zh-CN" altLang="en-US" smtClean="0"/>
              <a:t>引擎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196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smtClean="0"/>
                  <a:t>声明：</a:t>
                </a:r>
                <a:endParaRPr lang="en-US" altLang="zh-CN" smtClean="0"/>
              </a:p>
              <a:p>
                <a:pPr lvl="1"/>
                <a:r>
                  <a:rPr lang="en-US" altLang="zh-CN" smtClean="0"/>
                  <a:t>var arr = [‘a’, ‘b’, ‘c’];	</a:t>
                </a:r>
                <a:r>
                  <a:rPr lang="zh-CN" altLang="en-US" smtClean="0"/>
                  <a:t>或</a:t>
                </a:r>
                <a:endParaRPr lang="en-US" altLang="zh-CN"/>
              </a:p>
              <a:p>
                <a:pPr lvl="1"/>
                <a:r>
                  <a:rPr lang="en-US" altLang="zh-CN" smtClean="0"/>
                  <a:t>var arr = [];	arr[0] = ‘a’;</a:t>
                </a:r>
              </a:p>
              <a:p>
                <a:pPr lvl="1"/>
                <a:r>
                  <a:rPr lang="zh-CN" altLang="en-US"/>
                  <a:t>任何类型的</a:t>
                </a:r>
                <a:r>
                  <a:rPr lang="zh-CN" altLang="en-US" smtClean="0"/>
                  <a:t>数据都可以放进数组，如： </a:t>
                </a:r>
                <a:r>
                  <a:rPr lang="en-US" altLang="zh-CN" smtClean="0"/>
                  <a:t>var arr = [{a:1},[1,2,3],function(){}];</a:t>
                </a:r>
                <a:endParaRPr lang="en-US" altLang="zh-CN"/>
              </a:p>
              <a:p>
                <a:r>
                  <a:rPr lang="zh-CN" altLang="en-US" smtClean="0"/>
                  <a:t>本质是特殊的对象，特殊性体现在键名是按次序排列的一组整数</a:t>
                </a:r>
                <a:endParaRPr lang="en-US" altLang="zh-CN" smtClean="0"/>
              </a:p>
              <a:p>
                <a:pPr lvl="1"/>
                <a:r>
                  <a:rPr lang="en-US" altLang="zh-CN" smtClean="0"/>
                  <a:t>Object.keys(arr)</a:t>
                </a:r>
                <a:r>
                  <a:rPr lang="zh-CN" altLang="en-US" smtClean="0"/>
                  <a:t>返回数组的所有键名</a:t>
                </a:r>
                <a:endParaRPr lang="en-US" altLang="zh-CN" smtClean="0"/>
              </a:p>
              <a:p>
                <a:pPr lvl="1"/>
                <a:r>
                  <a:rPr lang="zh-CN" altLang="en-US" smtClean="0"/>
                  <a:t>数组（对象）的所有非字符串键名会转为字符串</a:t>
                </a:r>
                <a:endParaRPr lang="en-US" altLang="zh-CN" smtClean="0"/>
              </a:p>
              <a:p>
                <a:r>
                  <a:rPr lang="zh-CN" altLang="en-US" smtClean="0"/>
                  <a:t>属性：</a:t>
                </a:r>
                <a:endParaRPr lang="en-US" altLang="zh-CN" smtClean="0"/>
              </a:p>
              <a:p>
                <a:pPr lvl="1"/>
                <a:r>
                  <a:rPr lang="en-US" altLang="zh-CN" smtClean="0"/>
                  <a:t>arr.length</a:t>
                </a:r>
                <a:r>
                  <a:rPr lang="zh-CN" altLang="en-US" smtClean="0"/>
                  <a:t>返回数组的成员数量，数组的</a:t>
                </a:r>
                <a:r>
                  <a:rPr lang="en-US" altLang="zh-CN" smtClean="0"/>
                  <a:t>length</a:t>
                </a:r>
                <a:r>
                  <a:rPr lang="zh-CN" altLang="en-US" smtClean="0"/>
                  <a:t>值</a:t>
                </a:r>
                <a:r>
                  <a:rPr lang="en-US" altLang="zh-CN" smtClean="0"/>
                  <a:t>=</a:t>
                </a:r>
                <a:r>
                  <a:rPr lang="zh-CN" altLang="en-US" smtClean="0"/>
                  <a:t>键名中的最大整数</a:t>
                </a:r>
                <a:r>
                  <a:rPr lang="en-US" altLang="zh-CN" smtClean="0"/>
                  <a:t>+1</a:t>
                </a:r>
                <a:r>
                  <a:rPr lang="zh-CN" altLang="en-US" smtClean="0"/>
                  <a:t>，人为修改</a:t>
                </a:r>
                <a:r>
                  <a:rPr lang="en-US" altLang="zh-CN" smtClean="0"/>
                  <a:t>length</a:t>
                </a:r>
                <a:r>
                  <a:rPr lang="zh-CN" altLang="en-US" smtClean="0"/>
                  <a:t>值后，新增空位返回</a:t>
                </a:r>
                <a:r>
                  <a:rPr lang="en-US" altLang="zh-CN" smtClean="0"/>
                  <a:t>undefined</a:t>
                </a:r>
              </a:p>
              <a:p>
                <a:pPr lvl="1"/>
                <a:r>
                  <a:rPr lang="zh-CN" altLang="en-US" smtClean="0"/>
                  <a:t>区分</a:t>
                </a:r>
                <a:r>
                  <a:rPr lang="en-US" altLang="zh-CN" smtClean="0"/>
                  <a:t>:</a:t>
                </a:r>
              </a:p>
              <a:p>
                <a:pPr lvl="2"/>
                <a:r>
                  <a:rPr lang="en-US" altLang="zh-CN" smtClean="0"/>
                  <a:t>[].length = Math.pow(2,32)//error		JS</a:t>
                </a:r>
                <a:r>
                  <a:rPr lang="zh-CN" altLang="en-US" smtClean="0"/>
                  <a:t>使用</a:t>
                </a:r>
                <a:r>
                  <a:rPr lang="en-US" altLang="zh-CN" smtClean="0"/>
                  <a:t>1</a:t>
                </a:r>
                <a:r>
                  <a:rPr lang="zh-CN" altLang="en-US" smtClean="0"/>
                  <a:t>个</a:t>
                </a:r>
                <a:r>
                  <a:rPr lang="en-US" altLang="zh-CN" smtClean="0"/>
                  <a:t>32</a:t>
                </a:r>
                <a:r>
                  <a:rPr lang="zh-CN" altLang="en-US"/>
                  <a:t>位</a:t>
                </a:r>
                <a:r>
                  <a:rPr lang="zh-CN" altLang="en-US" smtClean="0"/>
                  <a:t>整数保存数组的元素个数，即数组成员最多有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endParaRPr lang="en-US" altLang="zh-CN" smtClean="0"/>
              </a:p>
              <a:p>
                <a:pPr lvl="2"/>
                <a:r>
                  <a:rPr lang="en-US" altLang="zh-CN" smtClean="0"/>
                  <a:t>arr[Math.pow(2,32)]			</a:t>
                </a:r>
                <a:r>
                  <a:rPr lang="zh-CN" altLang="en-US" smtClean="0"/>
                  <a:t>为数组添加字符串键名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4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422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in</a:t>
            </a:r>
            <a:r>
              <a:rPr lang="zh-CN" altLang="en-US" smtClean="0"/>
              <a:t>：检查某个键名是否存在</a:t>
            </a:r>
            <a:endParaRPr lang="en-US" altLang="zh-CN" smtClean="0"/>
          </a:p>
          <a:p>
            <a:r>
              <a:rPr lang="zh-CN" altLang="en-US"/>
              <a:t>遍历</a:t>
            </a:r>
            <a:r>
              <a:rPr lang="zh-CN" altLang="en-US" smtClean="0"/>
              <a:t>数组推荐</a:t>
            </a:r>
            <a:r>
              <a:rPr lang="en-US" altLang="zh-CN" smtClean="0"/>
              <a:t>for</a:t>
            </a:r>
            <a:r>
              <a:rPr lang="zh-CN" altLang="en-US" smtClean="0"/>
              <a:t>循环</a:t>
            </a:r>
            <a:r>
              <a:rPr lang="en-US" altLang="zh-CN" smtClean="0"/>
              <a:t>/while</a:t>
            </a:r>
            <a:r>
              <a:rPr lang="zh-CN" altLang="en-US" smtClean="0"/>
              <a:t>循环</a:t>
            </a:r>
            <a:endParaRPr lang="en-US" altLang="zh-CN" smtClean="0"/>
          </a:p>
          <a:p>
            <a:pPr lvl="1"/>
            <a:r>
              <a:rPr lang="en-US" altLang="zh-CN" smtClean="0"/>
              <a:t>for…in</a:t>
            </a:r>
            <a:r>
              <a:rPr lang="zh-CN" altLang="en-US" smtClean="0"/>
              <a:t>循环遍历数组，包括非数字键</a:t>
            </a:r>
            <a:endParaRPr lang="en-US" altLang="zh-CN" smtClean="0"/>
          </a:p>
          <a:p>
            <a:r>
              <a:rPr lang="zh-CN" altLang="en-US" smtClean="0"/>
              <a:t>空位（</a:t>
            </a:r>
            <a:r>
              <a:rPr lang="en-US" altLang="zh-CN" smtClean="0"/>
              <a:t>hole</a:t>
            </a:r>
            <a:r>
              <a:rPr lang="zh-CN" altLang="en-US" smtClean="0"/>
              <a:t>）也计算在</a:t>
            </a:r>
            <a:r>
              <a:rPr lang="en-US" altLang="zh-CN" smtClean="0"/>
              <a:t>length</a:t>
            </a:r>
            <a:r>
              <a:rPr lang="zh-CN" altLang="en-US" smtClean="0"/>
              <a:t>内</a:t>
            </a:r>
            <a:endParaRPr lang="en-US" altLang="zh-CN" smtClean="0"/>
          </a:p>
          <a:p>
            <a:pPr lvl="1"/>
            <a:r>
              <a:rPr lang="en-US" altLang="zh-CN" smtClean="0"/>
              <a:t>delete</a:t>
            </a:r>
            <a:r>
              <a:rPr lang="zh-CN" altLang="en-US" smtClean="0"/>
              <a:t>删除数组成员会形成空位，如，</a:t>
            </a:r>
            <a:r>
              <a:rPr lang="en-US" altLang="zh-CN" smtClean="0"/>
              <a:t>delete a[1];</a:t>
            </a:r>
          </a:p>
          <a:p>
            <a:pPr lvl="1"/>
            <a:r>
              <a:rPr lang="zh-CN" altLang="en-US" smtClean="0"/>
              <a:t>循环遍历时不会跳过空位，</a:t>
            </a:r>
            <a:r>
              <a:rPr lang="en-US" altLang="zh-CN" smtClean="0"/>
              <a:t>for…in/Object.keys/forEach</a:t>
            </a:r>
            <a:r>
              <a:rPr lang="zh-CN" altLang="en-US" smtClean="0"/>
              <a:t>跳过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98585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类型</a:t>
            </a:r>
            <a:r>
              <a:rPr lang="zh-CN" altLang="en-US" smtClean="0"/>
              <a:t>转换与运算符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99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强制类型转换</a:t>
            </a:r>
            <a:r>
              <a:rPr lang="en-US" altLang="zh-CN" smtClean="0"/>
              <a:t>(string)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1- </a:t>
            </a:r>
            <a:r>
              <a:rPr lang="zh-CN" altLang="en-US" smtClean="0"/>
              <a:t>调用</a:t>
            </a:r>
            <a:r>
              <a:rPr lang="en-US" altLang="zh-CN" smtClean="0"/>
              <a:t>toString()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r>
              <a:rPr lang="zh-CN" altLang="en-US" smtClean="0"/>
              <a:t>如</a:t>
            </a:r>
            <a:r>
              <a:rPr lang="en-US" altLang="zh-CN" smtClean="0"/>
              <a:t>a = a.toString();	---xxx.toString();</a:t>
            </a:r>
          </a:p>
          <a:p>
            <a:pPr lvl="1"/>
            <a:r>
              <a:rPr lang="zh-CN" altLang="en-US" smtClean="0"/>
              <a:t>此方法不会改变原变量的值，</a:t>
            </a:r>
            <a:r>
              <a:rPr lang="zh-CN" altLang="en-US"/>
              <a:t>会</a:t>
            </a:r>
            <a:r>
              <a:rPr lang="zh-CN" altLang="en-US" smtClean="0"/>
              <a:t>将转换的值返回，只有重新赋值，即</a:t>
            </a:r>
            <a:r>
              <a:rPr lang="en-US" altLang="zh-CN"/>
              <a:t>	</a:t>
            </a:r>
            <a:r>
              <a:rPr lang="en-US" altLang="zh-CN" smtClean="0"/>
              <a:t>	a = a.toString();  </a:t>
            </a:r>
            <a:r>
              <a:rPr lang="zh-CN" altLang="en-US" smtClean="0"/>
              <a:t>才可</a:t>
            </a:r>
            <a:endParaRPr lang="en-US" altLang="zh-CN" smtClean="0"/>
          </a:p>
          <a:p>
            <a:pPr lvl="1"/>
            <a:r>
              <a:rPr lang="en-US" altLang="zh-CN" smtClean="0"/>
              <a:t>null/undefined</a:t>
            </a:r>
            <a:r>
              <a:rPr lang="zh-CN" altLang="en-US" smtClean="0"/>
              <a:t>值没有</a:t>
            </a:r>
            <a:r>
              <a:rPr lang="en-US" altLang="zh-CN" smtClean="0"/>
              <a:t>toString()</a:t>
            </a:r>
            <a:r>
              <a:rPr lang="zh-CN" altLang="en-US" smtClean="0"/>
              <a:t>方法，转换会报错</a:t>
            </a:r>
            <a:endParaRPr lang="en-US" altLang="zh-CN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/>
              <a:t>2-</a:t>
            </a:r>
            <a:r>
              <a:rPr lang="zh-CN" altLang="en-US" sz="2800"/>
              <a:t>调用</a:t>
            </a:r>
            <a:r>
              <a:rPr lang="en-US" altLang="zh-CN" sz="2800"/>
              <a:t>String()</a:t>
            </a:r>
            <a:r>
              <a:rPr lang="zh-CN" altLang="en-US" sz="2800" smtClean="0"/>
              <a:t>函数</a:t>
            </a:r>
            <a:endParaRPr lang="en-US" altLang="zh-CN" sz="2800" smtClean="0"/>
          </a:p>
          <a:p>
            <a:pPr marL="685800" lvl="2">
              <a:spcBef>
                <a:spcPts val="1000"/>
              </a:spcBef>
            </a:pPr>
            <a:r>
              <a:rPr lang="zh-CN" altLang="en-US" sz="2400"/>
              <a:t>如</a:t>
            </a:r>
            <a:r>
              <a:rPr lang="en-US" altLang="zh-CN" sz="2400"/>
              <a:t>a = String(a);	</a:t>
            </a:r>
            <a:r>
              <a:rPr lang="en-US" altLang="zh-CN" sz="2400" smtClean="0"/>
              <a:t>	---</a:t>
            </a:r>
            <a:r>
              <a:rPr lang="en-US" altLang="zh-CN" sz="2400"/>
              <a:t>String(a</a:t>
            </a:r>
            <a:r>
              <a:rPr lang="en-US" altLang="zh-CN" sz="2400" smtClean="0"/>
              <a:t>);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smtClean="0"/>
              <a:t>此函数对</a:t>
            </a:r>
            <a:r>
              <a:rPr lang="en-US" altLang="zh-CN" sz="2400" smtClean="0"/>
              <a:t>Number/Boolean</a:t>
            </a:r>
            <a:r>
              <a:rPr lang="zh-CN" altLang="en-US" sz="2400" smtClean="0"/>
              <a:t>实际上是调用的</a:t>
            </a:r>
            <a:r>
              <a:rPr lang="en-US" altLang="zh-CN" sz="2400" smtClean="0"/>
              <a:t>toString</a:t>
            </a:r>
            <a:r>
              <a:rPr lang="en-US" altLang="zh-CN" sz="2400"/>
              <a:t>()</a:t>
            </a:r>
            <a:r>
              <a:rPr lang="zh-CN" altLang="en-US" sz="2400" smtClean="0"/>
              <a:t>方法</a:t>
            </a:r>
            <a:endParaRPr lang="en-US" altLang="zh-CN" sz="2400" smtClean="0"/>
          </a:p>
          <a:p>
            <a:pPr marL="685800" lvl="2">
              <a:spcBef>
                <a:spcPts val="1000"/>
              </a:spcBef>
            </a:pPr>
            <a:r>
              <a:rPr lang="zh-CN" altLang="en-US" sz="2400" smtClean="0"/>
              <a:t>调用对象：返回类型字符串，即</a:t>
            </a:r>
            <a:r>
              <a:rPr lang="en-US" altLang="zh-CN" sz="2400" smtClean="0"/>
              <a:t>[object Object]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/>
              <a:t>调用</a:t>
            </a:r>
            <a:r>
              <a:rPr lang="zh-CN" altLang="en-US" sz="2400" smtClean="0"/>
              <a:t>数组：返回该数组的字符串形式，如</a:t>
            </a:r>
            <a:r>
              <a:rPr lang="en-US" altLang="zh-CN" sz="2400" smtClean="0"/>
              <a:t>”1,2,3”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smtClean="0"/>
              <a:t>3- </a:t>
            </a:r>
            <a:r>
              <a:rPr lang="zh-CN" altLang="en-US" sz="2800"/>
              <a:t>自动</a:t>
            </a:r>
            <a:r>
              <a:rPr lang="zh-CN" altLang="en-US" sz="2800" smtClean="0"/>
              <a:t>转换：</a:t>
            </a:r>
            <a:endParaRPr lang="en-US" altLang="zh-CN" sz="2800" smtClean="0"/>
          </a:p>
          <a:p>
            <a:pPr marL="685800" lvl="2">
              <a:spcBef>
                <a:spcPts val="1000"/>
              </a:spcBef>
            </a:pPr>
            <a:r>
              <a:rPr lang="en-US" altLang="zh-CN" sz="2400" smtClean="0"/>
              <a:t>+ “”(</a:t>
            </a:r>
            <a:r>
              <a:rPr lang="zh-CN" altLang="en-US" sz="2400" smtClean="0"/>
              <a:t>加空串</a:t>
            </a:r>
            <a:r>
              <a:rPr lang="en-US" altLang="zh-CN" sz="2400" smtClean="0"/>
              <a:t>)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237592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强制类型转换</a:t>
            </a:r>
            <a:r>
              <a:rPr lang="en-US" altLang="zh-CN" smtClean="0"/>
              <a:t>(number)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8354"/>
            <a:ext cx="10515600" cy="532964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mtClean="0"/>
              <a:t>1- </a:t>
            </a:r>
            <a:r>
              <a:rPr lang="zh-CN" altLang="en-US" sz="3200" smtClean="0"/>
              <a:t>调用</a:t>
            </a:r>
            <a:r>
              <a:rPr lang="en-US" altLang="zh-CN" sz="3200" smtClean="0"/>
              <a:t>Number()</a:t>
            </a:r>
            <a:r>
              <a:rPr lang="zh-CN" altLang="en-US" sz="3200" smtClean="0"/>
              <a:t>函数</a:t>
            </a:r>
            <a:endParaRPr lang="en-US" altLang="zh-CN" sz="3200" smtClean="0"/>
          </a:p>
          <a:p>
            <a:pPr lvl="1"/>
            <a:r>
              <a:rPr lang="en-US" altLang="zh-CN" smtClean="0"/>
              <a:t>String</a:t>
            </a:r>
            <a:r>
              <a:rPr lang="zh-CN" altLang="en-US" smtClean="0"/>
              <a:t>类型含非数字转</a:t>
            </a:r>
            <a:r>
              <a:rPr lang="en-US" altLang="zh-CN" smtClean="0"/>
              <a:t>NaN</a:t>
            </a:r>
            <a:r>
              <a:rPr lang="zh-CN" altLang="en-US" smtClean="0"/>
              <a:t>；空串或仅含空格转</a:t>
            </a:r>
            <a:r>
              <a:rPr lang="en-US" altLang="zh-CN" smtClean="0"/>
              <a:t>0</a:t>
            </a:r>
            <a:r>
              <a:rPr lang="zh-CN" altLang="en-US" smtClean="0"/>
              <a:t>；</a:t>
            </a:r>
            <a:r>
              <a:rPr lang="en-US" altLang="zh-CN"/>
              <a:t>	</a:t>
            </a:r>
            <a:r>
              <a:rPr lang="en-US" altLang="zh-CN" smtClean="0"/>
              <a:t>	---Number(a);</a:t>
            </a:r>
          </a:p>
          <a:p>
            <a:pPr lvl="1"/>
            <a:r>
              <a:rPr lang="zh-CN" altLang="en-US" smtClean="0"/>
              <a:t>对象转</a:t>
            </a:r>
            <a:r>
              <a:rPr lang="en-US" altLang="zh-CN" smtClean="0"/>
              <a:t>NaN</a:t>
            </a:r>
            <a:r>
              <a:rPr lang="zh-CN" altLang="en-US" smtClean="0"/>
              <a:t>，除非是包含单个类型的数组</a:t>
            </a:r>
            <a:endParaRPr lang="en-US" altLang="zh-CN" smtClean="0"/>
          </a:p>
          <a:p>
            <a:pPr lvl="1"/>
            <a:r>
              <a:rPr lang="en-US" altLang="zh-CN"/>
              <a:t>t</a:t>
            </a:r>
            <a:r>
              <a:rPr lang="en-US" altLang="zh-CN" smtClean="0"/>
              <a:t>rue = 1;		false = 0;		null = 0;		undefined = NaN;</a:t>
            </a:r>
          </a:p>
          <a:p>
            <a:r>
              <a:rPr lang="en-US" altLang="zh-CN" smtClean="0"/>
              <a:t> </a:t>
            </a:r>
            <a:r>
              <a:rPr lang="en-US" altLang="zh-CN" sz="3200" smtClean="0"/>
              <a:t>2- </a:t>
            </a:r>
            <a:r>
              <a:rPr lang="zh-CN" altLang="en-US" sz="3200"/>
              <a:t>调用</a:t>
            </a:r>
            <a:r>
              <a:rPr lang="en-US" altLang="zh-CN" sz="3200"/>
              <a:t>parseInt</a:t>
            </a:r>
            <a:r>
              <a:rPr lang="en-US" altLang="zh-CN" sz="3200" smtClean="0"/>
              <a:t>()</a:t>
            </a:r>
            <a:r>
              <a:rPr lang="zh-CN" altLang="en-US" sz="3200"/>
              <a:t>方法</a:t>
            </a:r>
            <a:r>
              <a:rPr lang="en-US" altLang="zh-CN" sz="3200" smtClean="0"/>
              <a:t>/parseFloat()</a:t>
            </a:r>
            <a:r>
              <a:rPr lang="zh-CN" altLang="en-US" sz="3200"/>
              <a:t>方法</a:t>
            </a:r>
            <a:endParaRPr lang="en-US" altLang="zh-CN" sz="3200" smtClean="0"/>
          </a:p>
          <a:p>
            <a:pPr marL="685800" lvl="2">
              <a:spcBef>
                <a:spcPts val="1000"/>
              </a:spcBef>
            </a:pPr>
            <a:r>
              <a:rPr lang="zh-CN" altLang="en-US" sz="2400"/>
              <a:t>仅针对</a:t>
            </a:r>
            <a:r>
              <a:rPr lang="zh-CN" altLang="en-US" sz="2400" b="1"/>
              <a:t>字符串</a:t>
            </a:r>
            <a:r>
              <a:rPr lang="zh-CN" altLang="en-US" sz="2400" b="1" smtClean="0"/>
              <a:t>值</a:t>
            </a:r>
            <a:r>
              <a:rPr lang="en-US" altLang="zh-CN" sz="2400" smtClean="0"/>
              <a:t>		eg:parseInt(a, 10);</a:t>
            </a:r>
            <a:r>
              <a:rPr lang="zh-CN" altLang="en-US" sz="2400" smtClean="0"/>
              <a:t>进制参数可不加，</a:t>
            </a:r>
            <a:r>
              <a:rPr lang="en-US" altLang="zh-CN" sz="2400" smtClean="0"/>
              <a:t>2-36</a:t>
            </a:r>
            <a:r>
              <a:rPr lang="zh-CN" altLang="en-US" sz="2400" smtClean="0"/>
              <a:t>。超返</a:t>
            </a:r>
            <a:r>
              <a:rPr lang="en-US" altLang="zh-CN" sz="2400" smtClean="0"/>
              <a:t>NaN</a:t>
            </a:r>
            <a:endParaRPr lang="en-US" altLang="zh-CN" sz="2400"/>
          </a:p>
          <a:p>
            <a:pPr marL="685800" lvl="2">
              <a:spcBef>
                <a:spcPts val="1000"/>
              </a:spcBef>
            </a:pPr>
            <a:r>
              <a:rPr lang="zh-CN" altLang="en-US" sz="2400"/>
              <a:t>提取字符串中有效的整数</a:t>
            </a:r>
            <a:r>
              <a:rPr lang="en-US" altLang="zh-CN" sz="2400"/>
              <a:t>/</a:t>
            </a:r>
            <a:r>
              <a:rPr lang="zh-CN" altLang="en-US" sz="2400"/>
              <a:t>浮点数，读到第一位非数字</a:t>
            </a:r>
            <a:r>
              <a:rPr lang="zh-CN" altLang="en-US" sz="2400" smtClean="0"/>
              <a:t>为止</a:t>
            </a:r>
            <a:endParaRPr lang="en-US" altLang="zh-CN" sz="2400" smtClean="0"/>
          </a:p>
          <a:p>
            <a:pPr marL="685800" lvl="2">
              <a:spcBef>
                <a:spcPts val="1000"/>
              </a:spcBef>
            </a:pPr>
            <a:r>
              <a:rPr lang="zh-CN" altLang="en-US" sz="2400" smtClean="0"/>
              <a:t>对于自动转为科学计数法的数字，先转为字符串，故会导致一些奇怪的结果</a:t>
            </a:r>
            <a:endParaRPr lang="en-US" altLang="zh-CN" sz="2400"/>
          </a:p>
          <a:p>
            <a:pPr marL="685800" lvl="2">
              <a:spcBef>
                <a:spcPts val="1000"/>
              </a:spcBef>
            </a:pPr>
            <a:r>
              <a:rPr lang="zh-CN" altLang="en-US" sz="2400"/>
              <a:t>对非字符串值，该函数先转换成为字符串值，故</a:t>
            </a:r>
            <a:r>
              <a:rPr lang="en-US" altLang="zh-CN" sz="2400"/>
              <a:t>true/false/null/undefined</a:t>
            </a:r>
            <a:r>
              <a:rPr lang="zh-CN" altLang="en-US" sz="2400" smtClean="0"/>
              <a:t>均返回</a:t>
            </a:r>
            <a:r>
              <a:rPr lang="en-US" altLang="zh-CN" sz="2400" smtClean="0"/>
              <a:t>NaN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smtClean="0"/>
              <a:t>可利用</a:t>
            </a:r>
            <a:r>
              <a:rPr lang="en-US" altLang="zh-CN" sz="2400" smtClean="0"/>
              <a:t>parseInt()</a:t>
            </a:r>
            <a:r>
              <a:rPr lang="zh-CN" altLang="en-US" sz="2400" smtClean="0"/>
              <a:t>函数取整</a:t>
            </a:r>
            <a:endParaRPr lang="en-US" altLang="zh-CN" sz="2400"/>
          </a:p>
          <a:p>
            <a:pPr marL="228600" lvl="1">
              <a:spcBef>
                <a:spcPts val="1000"/>
              </a:spcBef>
            </a:pPr>
            <a:r>
              <a:rPr lang="en-US" altLang="zh-CN" sz="3200" smtClean="0"/>
              <a:t>3- </a:t>
            </a:r>
            <a:r>
              <a:rPr lang="zh-CN" altLang="en-US" sz="3200" smtClean="0"/>
              <a:t>其他进制数字</a:t>
            </a:r>
            <a:endParaRPr lang="en-US" altLang="zh-CN" sz="3200" smtClean="0"/>
          </a:p>
          <a:p>
            <a:pPr marL="685800" lvl="2">
              <a:spcBef>
                <a:spcPts val="1000"/>
              </a:spcBef>
            </a:pPr>
            <a:r>
              <a:rPr lang="en-US" altLang="zh-CN" sz="2200" smtClean="0"/>
              <a:t>16</a:t>
            </a:r>
            <a:r>
              <a:rPr lang="zh-CN" altLang="en-US" sz="2200"/>
              <a:t>进</a:t>
            </a:r>
            <a:r>
              <a:rPr lang="zh-CN" altLang="en-US" sz="2200" smtClean="0"/>
              <a:t>制：</a:t>
            </a:r>
            <a:r>
              <a:rPr lang="en-US" altLang="zh-CN" sz="2200" smtClean="0"/>
              <a:t>a = </a:t>
            </a:r>
            <a:r>
              <a:rPr lang="en-US" altLang="zh-CN" sz="2200" smtClean="0">
                <a:solidFill>
                  <a:srgbClr val="FF0000"/>
                </a:solidFill>
              </a:rPr>
              <a:t>0x</a:t>
            </a:r>
            <a:r>
              <a:rPr lang="en-US" altLang="zh-CN" sz="2200" smtClean="0"/>
              <a:t>123</a:t>
            </a:r>
            <a:r>
              <a:rPr lang="zh-CN" altLang="en-US" sz="2200" smtClean="0"/>
              <a:t>，但</a:t>
            </a:r>
            <a:r>
              <a:rPr lang="en-US" altLang="zh-CN" sz="2200" smtClean="0"/>
              <a:t>console.log(a);</a:t>
            </a:r>
            <a:r>
              <a:rPr lang="zh-CN" altLang="en-US" sz="2200" smtClean="0"/>
              <a:t>仍输出</a:t>
            </a:r>
            <a:r>
              <a:rPr lang="en-US" altLang="zh-CN" sz="2200" smtClean="0"/>
              <a:t>10</a:t>
            </a:r>
            <a:r>
              <a:rPr lang="zh-CN" altLang="en-US" sz="2200"/>
              <a:t>进</a:t>
            </a:r>
            <a:r>
              <a:rPr lang="zh-CN" altLang="en-US" sz="2200" smtClean="0"/>
              <a:t>制</a:t>
            </a:r>
            <a:endParaRPr lang="en-US" altLang="zh-CN" sz="2200" smtClean="0"/>
          </a:p>
          <a:p>
            <a:pPr marL="685800" lvl="2">
              <a:spcBef>
                <a:spcPts val="1000"/>
              </a:spcBef>
            </a:pPr>
            <a:r>
              <a:rPr lang="en-US" altLang="zh-CN" sz="2200" smtClean="0"/>
              <a:t>8</a:t>
            </a:r>
            <a:r>
              <a:rPr lang="zh-CN" altLang="en-US" sz="2200" smtClean="0"/>
              <a:t>进制：</a:t>
            </a:r>
            <a:r>
              <a:rPr lang="en-US" altLang="zh-CN" sz="2200" smtClean="0"/>
              <a:t>a = </a:t>
            </a:r>
            <a:r>
              <a:rPr lang="en-US" altLang="zh-CN" sz="2200" smtClean="0">
                <a:solidFill>
                  <a:srgbClr val="FF0000"/>
                </a:solidFill>
              </a:rPr>
              <a:t>0</a:t>
            </a:r>
            <a:r>
              <a:rPr lang="en-US" altLang="zh-CN" sz="2200" smtClean="0"/>
              <a:t>123</a:t>
            </a:r>
            <a:r>
              <a:rPr lang="zh-CN" altLang="en-US" sz="2200" smtClean="0"/>
              <a:t>，输出同理；</a:t>
            </a:r>
            <a:r>
              <a:rPr lang="en-US" altLang="zh-CN" sz="2200" smtClean="0"/>
              <a:t>a=0o123</a:t>
            </a:r>
            <a:r>
              <a:rPr lang="zh-CN" altLang="en-US" sz="2200" smtClean="0"/>
              <a:t>，输入同理</a:t>
            </a:r>
            <a:endParaRPr lang="en-US" altLang="zh-CN" sz="2200" smtClean="0"/>
          </a:p>
          <a:p>
            <a:pPr marL="685800" lvl="2">
              <a:spcBef>
                <a:spcPts val="1000"/>
              </a:spcBef>
            </a:pPr>
            <a:r>
              <a:rPr lang="en-US" altLang="zh-CN" sz="2200" smtClean="0"/>
              <a:t>2</a:t>
            </a:r>
            <a:r>
              <a:rPr lang="zh-CN" altLang="en-US" sz="2200" smtClean="0"/>
              <a:t>进制：</a:t>
            </a:r>
            <a:r>
              <a:rPr lang="en-US" altLang="zh-CN" sz="2200" smtClean="0"/>
              <a:t>a = </a:t>
            </a:r>
            <a:r>
              <a:rPr lang="en-US" altLang="zh-CN" sz="2200" smtClean="0">
                <a:solidFill>
                  <a:srgbClr val="FF0000"/>
                </a:solidFill>
              </a:rPr>
              <a:t>0b</a:t>
            </a:r>
            <a:r>
              <a:rPr lang="en-US" altLang="zh-CN" sz="2200" smtClean="0"/>
              <a:t>123</a:t>
            </a:r>
            <a:r>
              <a:rPr lang="zh-CN" altLang="en-US" sz="2200" smtClean="0"/>
              <a:t>，输出同理，但有些浏览器不支持（会报错）</a:t>
            </a:r>
            <a:endParaRPr lang="en-US" altLang="zh-CN" sz="2200" smtClean="0"/>
          </a:p>
          <a:p>
            <a:pPr marL="228600" lvl="1">
              <a:spcBef>
                <a:spcPts val="1000"/>
              </a:spcBef>
            </a:pPr>
            <a:r>
              <a:rPr lang="en-US" altLang="zh-CN" sz="2600" smtClean="0"/>
              <a:t>4- </a:t>
            </a:r>
            <a:r>
              <a:rPr lang="zh-CN" altLang="en-US" sz="2600" smtClean="0"/>
              <a:t>自动转换：</a:t>
            </a:r>
            <a:endParaRPr lang="en-US" altLang="zh-CN" sz="2600" smtClean="0"/>
          </a:p>
          <a:p>
            <a:pPr marL="685800" lvl="2">
              <a:spcBef>
                <a:spcPts val="1000"/>
              </a:spcBef>
            </a:pPr>
            <a:r>
              <a:rPr lang="zh-CN" altLang="en-US" sz="2200" smtClean="0"/>
              <a:t>除</a:t>
            </a:r>
            <a:r>
              <a:rPr lang="en-US" altLang="zh-CN" sz="2200" smtClean="0"/>
              <a:t>+</a:t>
            </a:r>
            <a:r>
              <a:rPr lang="zh-CN" altLang="en-US" sz="2200" smtClean="0"/>
              <a:t>外，其余运算符都将把运算子自动转为字符串，如：</a:t>
            </a:r>
            <a:r>
              <a:rPr lang="en-US" altLang="zh-CN" sz="2200" smtClean="0"/>
              <a:t>+’123’ //123</a:t>
            </a:r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874478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强制类型转换</a:t>
            </a:r>
            <a:r>
              <a:rPr lang="en-US" altLang="zh-CN" smtClean="0"/>
              <a:t>(Boolean)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调</a:t>
            </a:r>
            <a:r>
              <a:rPr lang="zh-CN" altLang="en-US" smtClean="0"/>
              <a:t>用</a:t>
            </a:r>
            <a:r>
              <a:rPr lang="en-US" altLang="zh-CN" smtClean="0"/>
              <a:t>Boolean()</a:t>
            </a:r>
            <a:r>
              <a:rPr lang="zh-CN" altLang="en-US" smtClean="0"/>
              <a:t>函数</a:t>
            </a:r>
            <a:endParaRPr lang="en-US" altLang="zh-CN" smtClean="0"/>
          </a:p>
          <a:p>
            <a:pPr lvl="1"/>
            <a:r>
              <a:rPr lang="zh-CN" altLang="en-US" smtClean="0"/>
              <a:t>字符串除空串，其余为</a:t>
            </a:r>
            <a:r>
              <a:rPr lang="en-US" altLang="zh-CN" smtClean="0"/>
              <a:t>true			---Boolean(a);</a:t>
            </a:r>
          </a:p>
          <a:p>
            <a:pPr lvl="1"/>
            <a:r>
              <a:rPr lang="zh-CN" altLang="en-US" smtClean="0"/>
              <a:t>数字除</a:t>
            </a:r>
            <a:r>
              <a:rPr lang="en-US" altLang="zh-CN" smtClean="0"/>
              <a:t>0/NaN</a:t>
            </a:r>
            <a:r>
              <a:rPr lang="zh-CN" altLang="en-US" smtClean="0"/>
              <a:t>，其余为</a:t>
            </a:r>
            <a:r>
              <a:rPr lang="en-US" altLang="zh-CN" smtClean="0"/>
              <a:t>true</a:t>
            </a:r>
          </a:p>
          <a:p>
            <a:pPr lvl="1"/>
            <a:r>
              <a:rPr lang="en-US" altLang="zh-CN"/>
              <a:t>n</a:t>
            </a:r>
            <a:r>
              <a:rPr lang="en-US" altLang="zh-CN" smtClean="0"/>
              <a:t>ull/undefined</a:t>
            </a:r>
            <a:r>
              <a:rPr lang="zh-CN" altLang="en-US" smtClean="0"/>
              <a:t>为</a:t>
            </a:r>
            <a:r>
              <a:rPr lang="en-US" altLang="zh-CN" smtClean="0"/>
              <a:t>false</a:t>
            </a:r>
          </a:p>
          <a:p>
            <a:pPr lvl="1"/>
            <a:r>
              <a:rPr lang="zh-CN" altLang="en-US" smtClean="0"/>
              <a:t>空对象</a:t>
            </a:r>
            <a:r>
              <a:rPr lang="en-US" altLang="zh-CN" smtClean="0"/>
              <a:t>/</a:t>
            </a:r>
            <a:r>
              <a:rPr lang="zh-CN" altLang="en-US" smtClean="0"/>
              <a:t>空数组转换为</a:t>
            </a:r>
            <a:r>
              <a:rPr lang="en-US" altLang="zh-CN" smtClean="0"/>
              <a:t>true</a:t>
            </a:r>
            <a:r>
              <a:rPr lang="zh-CN" altLang="en-US" smtClean="0"/>
              <a:t>（即全为</a:t>
            </a:r>
            <a:r>
              <a:rPr lang="en-US" altLang="zh-CN" smtClean="0"/>
              <a:t>true</a:t>
            </a:r>
            <a:r>
              <a:rPr lang="zh-CN" altLang="en-US" smtClean="0"/>
              <a:t>）</a:t>
            </a:r>
            <a:endParaRPr lang="en-US" altLang="zh-CN"/>
          </a:p>
          <a:p>
            <a:r>
              <a:rPr lang="zh-CN" altLang="en-US"/>
              <a:t>自动</a:t>
            </a:r>
            <a:r>
              <a:rPr lang="zh-CN" altLang="en-US" smtClean="0"/>
              <a:t>转换：</a:t>
            </a:r>
            <a:endParaRPr lang="en-US" altLang="zh-CN" smtClean="0"/>
          </a:p>
          <a:p>
            <a:pPr lvl="1"/>
            <a:r>
              <a:rPr lang="en-US" altLang="zh-CN" smtClean="0"/>
              <a:t>expression ? true : flase</a:t>
            </a:r>
          </a:p>
          <a:p>
            <a:pPr lvl="1"/>
            <a:r>
              <a:rPr lang="en-US" altLang="zh-CN" smtClean="0"/>
              <a:t>!! expression</a:t>
            </a:r>
          </a:p>
        </p:txBody>
      </p:sp>
    </p:spTree>
    <p:extLst>
      <p:ext uri="{BB962C8B-B14F-4D97-AF65-F5344CB8AC3E}">
        <p14:creationId xmlns:p14="http://schemas.microsoft.com/office/powerpoint/2010/main" val="3091763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运算符（</a:t>
            </a:r>
            <a:r>
              <a:rPr lang="zh-CN" altLang="en-US"/>
              <a:t>算数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1- NaN</a:t>
            </a:r>
            <a:r>
              <a:rPr lang="zh-CN" altLang="en-US" smtClean="0"/>
              <a:t>与任何数字相加都为</a:t>
            </a:r>
            <a:r>
              <a:rPr lang="en-US" altLang="zh-CN" smtClean="0"/>
              <a:t>NaN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altLang="zh-CN" smtClean="0"/>
              <a:t>true</a:t>
            </a:r>
            <a:r>
              <a:rPr lang="zh-CN" altLang="en-US" smtClean="0"/>
              <a:t>等其他类型与数字相加，先转换为数字再相加。</a:t>
            </a:r>
            <a:endParaRPr lang="en-US" altLang="zh-CN" smtClean="0"/>
          </a:p>
          <a:p>
            <a:r>
              <a:rPr lang="en-US" altLang="zh-CN" smtClean="0"/>
              <a:t>2- </a:t>
            </a:r>
            <a:r>
              <a:rPr lang="zh-CN" altLang="en-US" smtClean="0"/>
              <a:t>字符串相加进行拼串操作；</a:t>
            </a:r>
            <a:endParaRPr lang="en-US" altLang="zh-CN" smtClean="0"/>
          </a:p>
          <a:p>
            <a:pPr lvl="1"/>
            <a:r>
              <a:rPr lang="zh-CN" altLang="en-US" smtClean="0"/>
              <a:t>任何类型与字符串相加，先转换为字符串再拼串。</a:t>
            </a:r>
            <a:endParaRPr lang="en-US" altLang="zh-CN" smtClean="0"/>
          </a:p>
          <a:p>
            <a:r>
              <a:rPr lang="en-US" altLang="zh-CN" smtClean="0"/>
              <a:t>3- var c = 13;	c = c + ””; </a:t>
            </a:r>
          </a:p>
          <a:p>
            <a:pPr lvl="1"/>
            <a:r>
              <a:rPr lang="zh-CN" altLang="en-US" smtClean="0"/>
              <a:t>可将</a:t>
            </a:r>
            <a:r>
              <a:rPr lang="en-US" altLang="zh-CN" smtClean="0"/>
              <a:t>number-c</a:t>
            </a:r>
            <a:r>
              <a:rPr lang="zh-CN" altLang="en-US" smtClean="0"/>
              <a:t>转换为</a:t>
            </a:r>
            <a:r>
              <a:rPr lang="en-US" altLang="zh-CN" smtClean="0"/>
              <a:t>string-c</a:t>
            </a:r>
          </a:p>
          <a:p>
            <a:r>
              <a:rPr lang="en-US" altLang="zh-CN" smtClean="0"/>
              <a:t>4-</a:t>
            </a:r>
            <a:r>
              <a:rPr lang="zh-CN" altLang="en-US" smtClean="0"/>
              <a:t>重载</a:t>
            </a:r>
            <a:r>
              <a:rPr lang="zh-CN" altLang="en-US"/>
              <a:t>（</a:t>
            </a:r>
            <a:r>
              <a:rPr lang="en-US" altLang="zh-CN"/>
              <a:t>overload</a:t>
            </a:r>
            <a:r>
              <a:rPr lang="zh-CN" altLang="en-US"/>
              <a:t>）</a:t>
            </a:r>
            <a:r>
              <a:rPr lang="zh-CN" altLang="en-US" smtClean="0"/>
              <a:t>：运算子的不同，导致不同的运算行为</a:t>
            </a:r>
            <a:endParaRPr lang="en-US" altLang="zh-CN" smtClean="0"/>
          </a:p>
          <a:p>
            <a:pPr lvl="1"/>
            <a:r>
              <a:rPr lang="en-US" altLang="zh-CN" smtClean="0"/>
              <a:t>console.log(“c = ” + c);	</a:t>
            </a:r>
            <a:r>
              <a:rPr lang="en-US" altLang="zh-CN" smtClean="0">
                <a:sym typeface="Wingdings" panose="05000000000000000000" pitchFamily="2" charset="2"/>
              </a:rPr>
              <a:t>c = 123</a:t>
            </a:r>
          </a:p>
          <a:p>
            <a:pPr lvl="1"/>
            <a:r>
              <a:rPr lang="en-US" altLang="zh-CN" smtClean="0"/>
              <a:t>Result = 1 + 2 + “3”;	</a:t>
            </a:r>
            <a:r>
              <a:rPr lang="en-US" altLang="zh-CN" smtClean="0">
                <a:sym typeface="Wingdings" panose="05000000000000000000" pitchFamily="2" charset="2"/>
              </a:rPr>
              <a:t>“33”</a:t>
            </a: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Result = “1” + 2 + 3;	”123”</a:t>
            </a:r>
          </a:p>
        </p:txBody>
      </p:sp>
    </p:spTree>
    <p:extLst>
      <p:ext uri="{BB962C8B-B14F-4D97-AF65-F5344CB8AC3E}">
        <p14:creationId xmlns:p14="http://schemas.microsoft.com/office/powerpoint/2010/main" val="2290039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运算符（算数）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5- </a:t>
            </a:r>
            <a:r>
              <a:rPr lang="zh-CN" altLang="en-US" smtClean="0"/>
              <a:t>对象的相加</a:t>
            </a:r>
            <a:r>
              <a:rPr lang="zh-CN" altLang="en-US"/>
              <a:t>：</a:t>
            </a:r>
            <a:endParaRPr lang="en-US" altLang="zh-CN" smtClean="0"/>
          </a:p>
          <a:p>
            <a:pPr lvl="1"/>
            <a:r>
              <a:rPr lang="zh-CN" altLang="en-US"/>
              <a:t>先</a:t>
            </a:r>
            <a:r>
              <a:rPr lang="zh-CN" altLang="en-US" smtClean="0"/>
              <a:t>转为原始类型的值再相加</a:t>
            </a:r>
            <a:endParaRPr lang="en-US" altLang="zh-CN" smtClean="0"/>
          </a:p>
          <a:p>
            <a:pPr lvl="2"/>
            <a:r>
              <a:rPr lang="zh-CN" altLang="en-US" smtClean="0"/>
              <a:t>即，</a:t>
            </a:r>
            <a:r>
              <a:rPr lang="en-US" altLang="zh-CN" smtClean="0"/>
              <a:t>obj.valueOf()</a:t>
            </a:r>
            <a:r>
              <a:rPr lang="zh-CN" altLang="en-US" smtClean="0"/>
              <a:t>返回对象本身    </a:t>
            </a:r>
            <a:r>
              <a:rPr lang="en-US" altLang="zh-CN" smtClean="0"/>
              <a:t>-&gt;     obj.valueOf.toString()</a:t>
            </a:r>
            <a:r>
              <a:rPr lang="zh-CN" altLang="en-US" smtClean="0"/>
              <a:t>返回</a:t>
            </a:r>
            <a:r>
              <a:rPr lang="en-US" altLang="zh-CN" smtClean="0"/>
              <a:t>[object,Object]</a:t>
            </a:r>
          </a:p>
          <a:p>
            <a:pPr lvl="2"/>
            <a:r>
              <a:rPr lang="zh-CN" altLang="en-US"/>
              <a:t>之后</a:t>
            </a:r>
            <a:r>
              <a:rPr lang="zh-CN" altLang="en-US" smtClean="0"/>
              <a:t>进行字符串连接</a:t>
            </a:r>
            <a:endParaRPr lang="en-US" altLang="zh-CN" smtClean="0"/>
          </a:p>
          <a:p>
            <a:pPr lvl="2"/>
            <a:r>
              <a:rPr lang="zh-CN" altLang="en-US" smtClean="0"/>
              <a:t>如，</a:t>
            </a:r>
            <a:r>
              <a:rPr lang="en-US" altLang="zh-CN" smtClean="0"/>
              <a:t>var obj = {p:2};	obj+2;//[object Object]2</a:t>
            </a:r>
          </a:p>
          <a:p>
            <a:pPr lvl="2"/>
            <a:r>
              <a:rPr lang="zh-CN" altLang="en-US" smtClean="0"/>
              <a:t>可以自己定义</a:t>
            </a:r>
            <a:r>
              <a:rPr lang="en-US" altLang="zh-CN" smtClean="0"/>
              <a:t>valueOf</a:t>
            </a:r>
            <a:r>
              <a:rPr lang="zh-CN" altLang="en-US" smtClean="0"/>
              <a:t>方法及其返回值</a:t>
            </a:r>
            <a:endParaRPr lang="en-US" altLang="zh-CN" smtClean="0"/>
          </a:p>
          <a:p>
            <a:pPr lvl="1"/>
            <a:r>
              <a:rPr lang="zh-CN" altLang="en-US" smtClean="0"/>
              <a:t>若运算子为</a:t>
            </a:r>
            <a:r>
              <a:rPr lang="en-US" altLang="zh-CN" smtClean="0"/>
              <a:t>Data</a:t>
            </a:r>
            <a:r>
              <a:rPr lang="zh-CN" altLang="en-US" smtClean="0"/>
              <a:t>对象的实例，先执行</a:t>
            </a:r>
            <a:r>
              <a:rPr lang="en-US" altLang="zh-CN" smtClean="0"/>
              <a:t>toString()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lvl="2"/>
            <a:r>
              <a:rPr lang="en-US" altLang="zh-CN" smtClean="0"/>
              <a:t>var obj = new Data();</a:t>
            </a:r>
          </a:p>
          <a:p>
            <a:r>
              <a:rPr lang="en-US" altLang="zh-CN"/>
              <a:t>6</a:t>
            </a:r>
            <a:r>
              <a:rPr lang="en-US" altLang="zh-CN" smtClean="0"/>
              <a:t>- </a:t>
            </a:r>
            <a:r>
              <a:rPr lang="en-US" altLang="zh-CN"/>
              <a:t>-  *  /  %</a:t>
            </a:r>
            <a:r>
              <a:rPr lang="zh-CN" altLang="en-US"/>
              <a:t>运算转为</a:t>
            </a:r>
            <a:r>
              <a:rPr lang="en-US" altLang="zh-CN" smtClean="0"/>
              <a:t>number</a:t>
            </a:r>
          </a:p>
          <a:p>
            <a:pPr lvl="1"/>
            <a:r>
              <a:rPr lang="zh-CN" altLang="en-US" smtClean="0"/>
              <a:t>余数运算符的结果符号由第一个运算子的正负号确定</a:t>
            </a:r>
            <a:endParaRPr lang="en-US" altLang="zh-CN"/>
          </a:p>
          <a:p>
            <a:r>
              <a:rPr lang="en-US" altLang="zh-CN" smtClean="0"/>
              <a:t>7- </a:t>
            </a:r>
            <a:r>
              <a:rPr lang="zh-CN" altLang="en-US" smtClean="0"/>
              <a:t>指数运算符**：</a:t>
            </a:r>
            <a:endParaRPr lang="en-US" altLang="zh-CN" smtClean="0"/>
          </a:p>
          <a:p>
            <a:pPr lvl="1"/>
            <a:r>
              <a:rPr lang="zh-CN" altLang="en-US" smtClean="0"/>
              <a:t>底数 ** 指数，</a:t>
            </a:r>
            <a:r>
              <a:rPr lang="zh-CN" altLang="en-US" b="1" smtClean="0">
                <a:solidFill>
                  <a:srgbClr val="FF0000"/>
                </a:solidFill>
              </a:rPr>
              <a:t>右结合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01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运算符（一元）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+</a:t>
            </a:r>
            <a:r>
              <a:rPr lang="zh-CN" altLang="en-US" smtClean="0"/>
              <a:t>（正号）</a:t>
            </a:r>
            <a:r>
              <a:rPr lang="en-US" altLang="zh-CN" smtClean="0"/>
              <a:t>/-</a:t>
            </a:r>
            <a:r>
              <a:rPr lang="zh-CN" altLang="en-US" smtClean="0"/>
              <a:t>（负号）</a:t>
            </a:r>
            <a:endParaRPr lang="en-US" altLang="zh-CN" smtClean="0"/>
          </a:p>
          <a:p>
            <a:pPr lvl="1"/>
            <a:r>
              <a:rPr lang="zh-CN" altLang="en-US"/>
              <a:t>对于任何</a:t>
            </a:r>
            <a:r>
              <a:rPr lang="zh-CN" altLang="en-US" smtClean="0"/>
              <a:t>非</a:t>
            </a:r>
            <a:r>
              <a:rPr lang="en-US" altLang="zh-CN" smtClean="0"/>
              <a:t>number</a:t>
            </a:r>
            <a:r>
              <a:rPr lang="zh-CN" altLang="en-US" smtClean="0"/>
              <a:t>，先转换为</a:t>
            </a:r>
            <a:r>
              <a:rPr lang="en-US" altLang="zh-CN" smtClean="0"/>
              <a:t>number</a:t>
            </a:r>
            <a:r>
              <a:rPr lang="zh-CN" altLang="en-US" smtClean="0"/>
              <a:t>后进行运算</a:t>
            </a:r>
            <a:endParaRPr lang="en-US" altLang="zh-CN" smtClean="0"/>
          </a:p>
          <a:p>
            <a:pPr lvl="2"/>
            <a:r>
              <a:rPr lang="zh-CN" altLang="en-US" smtClean="0"/>
              <a:t>如：</a:t>
            </a:r>
            <a:r>
              <a:rPr lang="en-US" altLang="zh-CN" smtClean="0"/>
              <a:t>var a = true; a = -a; console.log(a);		</a:t>
            </a:r>
            <a:r>
              <a:rPr lang="en-US" altLang="zh-CN" smtClean="0">
                <a:sym typeface="Wingdings" panose="05000000000000000000" pitchFamily="2" charset="2"/>
              </a:rPr>
              <a:t>a = -1;</a:t>
            </a:r>
          </a:p>
          <a:p>
            <a:pPr lvl="1"/>
            <a:r>
              <a:rPr lang="zh-CN" altLang="en-US" smtClean="0">
                <a:sym typeface="Wingdings" panose="05000000000000000000" pitchFamily="2" charset="2"/>
              </a:rPr>
              <a:t>可将其他类型转换为</a:t>
            </a:r>
            <a:r>
              <a:rPr lang="en-US" altLang="zh-CN" smtClean="0">
                <a:sym typeface="Wingdings" panose="05000000000000000000" pitchFamily="2" charset="2"/>
              </a:rPr>
              <a:t>number</a:t>
            </a:r>
          </a:p>
          <a:p>
            <a:pPr lvl="2"/>
            <a:r>
              <a:rPr lang="zh-CN" altLang="en-US" smtClean="0">
                <a:sym typeface="Wingdings" panose="05000000000000000000" pitchFamily="2" charset="2"/>
              </a:rPr>
              <a:t>如：</a:t>
            </a:r>
            <a:r>
              <a:rPr lang="en-US" altLang="zh-CN" smtClean="0">
                <a:sym typeface="Wingdings" panose="05000000000000000000" pitchFamily="2" charset="2"/>
              </a:rPr>
              <a:t>a = “123”; a = +a;		a = 123;</a:t>
            </a:r>
            <a:r>
              <a:rPr lang="zh-CN" altLang="en-US" smtClean="0">
                <a:sym typeface="Wingdings" panose="05000000000000000000" pitchFamily="2" charset="2"/>
              </a:rPr>
              <a:t>原理同</a:t>
            </a:r>
            <a:r>
              <a:rPr lang="en-US" altLang="zh-CN" smtClean="0">
                <a:sym typeface="Wingdings" panose="05000000000000000000" pitchFamily="2" charset="2"/>
              </a:rPr>
              <a:t>Number()</a:t>
            </a:r>
            <a:r>
              <a:rPr lang="zh-CN" altLang="en-US" smtClean="0">
                <a:sym typeface="Wingdings" panose="05000000000000000000" pitchFamily="2" charset="2"/>
              </a:rPr>
              <a:t>函数</a:t>
            </a:r>
            <a:endParaRPr lang="en-US" altLang="zh-CN" smtClean="0">
              <a:sym typeface="Wingdings" panose="05000000000000000000" pitchFamily="2" charset="2"/>
            </a:endParaRPr>
          </a:p>
          <a:p>
            <a:pPr lvl="2"/>
            <a:r>
              <a:rPr lang="en-US" altLang="zh-CN" smtClean="0"/>
              <a:t>a  = 1 + +”2” +3;		</a:t>
            </a:r>
            <a:r>
              <a:rPr lang="en-US" altLang="zh-CN" smtClean="0">
                <a:sym typeface="Wingdings" panose="05000000000000000000" pitchFamily="2" charset="2"/>
              </a:rPr>
              <a:t>a = 6;</a:t>
            </a:r>
          </a:p>
          <a:p>
            <a:r>
              <a:rPr lang="en-US" altLang="zh-CN" smtClean="0"/>
              <a:t>++</a:t>
            </a:r>
            <a:r>
              <a:rPr lang="zh-CN" altLang="en-US" smtClean="0"/>
              <a:t>（自增）</a:t>
            </a:r>
            <a:r>
              <a:rPr lang="en-US" altLang="zh-CN" smtClean="0"/>
              <a:t>/--</a:t>
            </a:r>
            <a:r>
              <a:rPr lang="zh-CN" altLang="en-US" smtClean="0"/>
              <a:t>（自减）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57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运算符（逻辑）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456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mtClean="0"/>
              <a:t>&amp;&amp;</a:t>
            </a:r>
            <a:r>
              <a:rPr lang="zh-CN" altLang="en-US" smtClean="0"/>
              <a:t>（与）</a:t>
            </a:r>
            <a:endParaRPr lang="en-US" altLang="zh-CN" smtClean="0"/>
          </a:p>
          <a:p>
            <a:pPr lvl="1"/>
            <a:r>
              <a:rPr lang="zh-CN" altLang="en-US" smtClean="0"/>
              <a:t>规则寻常  </a:t>
            </a:r>
            <a:r>
              <a:rPr lang="en-US" altLang="zh-CN" smtClean="0"/>
              <a:t>true &amp;&amp; true</a:t>
            </a:r>
          </a:p>
          <a:p>
            <a:pPr lvl="1"/>
            <a:r>
              <a:rPr lang="zh-CN" altLang="en-US"/>
              <a:t>短路</a:t>
            </a:r>
            <a:r>
              <a:rPr lang="zh-CN" altLang="en-US" smtClean="0"/>
              <a:t>原则：先</a:t>
            </a:r>
            <a:r>
              <a:rPr lang="en-US" altLang="zh-CN" smtClean="0"/>
              <a:t>false</a:t>
            </a:r>
          </a:p>
          <a:p>
            <a:r>
              <a:rPr lang="en-US" altLang="zh-CN" smtClean="0"/>
              <a:t>||</a:t>
            </a:r>
            <a:r>
              <a:rPr lang="zh-CN" altLang="en-US" smtClean="0"/>
              <a:t>（或）</a:t>
            </a:r>
            <a:endParaRPr lang="en-US" altLang="zh-CN" smtClean="0"/>
          </a:p>
          <a:p>
            <a:pPr lvl="1"/>
            <a:r>
              <a:rPr lang="en-US" altLang="zh-CN"/>
              <a:t>f</a:t>
            </a:r>
            <a:r>
              <a:rPr lang="en-US" altLang="zh-CN" smtClean="0"/>
              <a:t>alse &amp;&amp; false</a:t>
            </a:r>
          </a:p>
          <a:p>
            <a:pPr lvl="1"/>
            <a:r>
              <a:rPr lang="zh-CN" altLang="en-US"/>
              <a:t>短路</a:t>
            </a:r>
            <a:r>
              <a:rPr lang="zh-CN" altLang="en-US" smtClean="0"/>
              <a:t>原则：先</a:t>
            </a:r>
            <a:r>
              <a:rPr lang="en-US" altLang="zh-CN" smtClean="0"/>
              <a:t>true</a:t>
            </a:r>
          </a:p>
          <a:p>
            <a:r>
              <a:rPr lang="zh-CN" altLang="en-US" smtClean="0"/>
              <a:t>！（非）</a:t>
            </a:r>
            <a:endParaRPr lang="en-US" altLang="zh-CN" smtClean="0"/>
          </a:p>
          <a:p>
            <a:pPr lvl="1"/>
            <a:r>
              <a:rPr lang="zh-CN" altLang="en-US" smtClean="0"/>
              <a:t>对</a:t>
            </a:r>
            <a:r>
              <a:rPr lang="en-US" altLang="zh-CN" smtClean="0"/>
              <a:t>Boolean</a:t>
            </a:r>
            <a:r>
              <a:rPr lang="zh-CN" altLang="en-US" smtClean="0"/>
              <a:t>值进行取反</a:t>
            </a:r>
            <a:endParaRPr lang="en-US" altLang="zh-CN" smtClean="0"/>
          </a:p>
          <a:p>
            <a:pPr lvl="1"/>
            <a:r>
              <a:rPr lang="zh-CN" altLang="en-US" smtClean="0"/>
              <a:t>对非</a:t>
            </a:r>
            <a:r>
              <a:rPr lang="en-US" altLang="zh-CN" smtClean="0"/>
              <a:t>Boolean</a:t>
            </a:r>
            <a:r>
              <a:rPr lang="zh-CN" altLang="en-US" smtClean="0"/>
              <a:t>值先转换为</a:t>
            </a:r>
            <a:r>
              <a:rPr lang="en-US" altLang="zh-CN" smtClean="0"/>
              <a:t>Boolean</a:t>
            </a:r>
            <a:r>
              <a:rPr lang="zh-CN" altLang="en-US" smtClean="0"/>
              <a:t>然后取反</a:t>
            </a:r>
            <a:endParaRPr lang="en-US" altLang="zh-CN" smtClean="0"/>
          </a:p>
          <a:p>
            <a:pPr lvl="1"/>
            <a:r>
              <a:rPr lang="zh-CN" altLang="en-US"/>
              <a:t>两次取</a:t>
            </a:r>
            <a:r>
              <a:rPr lang="zh-CN" altLang="en-US" smtClean="0"/>
              <a:t>反变可转</a:t>
            </a:r>
            <a:r>
              <a:rPr lang="en-US" altLang="zh-CN" smtClean="0"/>
              <a:t>Boolean</a:t>
            </a:r>
            <a:r>
              <a:rPr lang="zh-CN" altLang="en-US" smtClean="0"/>
              <a:t>值，如：</a:t>
            </a:r>
            <a:r>
              <a:rPr lang="en-US" altLang="zh-CN" smtClean="0"/>
              <a:t>var a = 23; a = !!a;		</a:t>
            </a:r>
            <a:r>
              <a:rPr lang="en-US" altLang="zh-CN" smtClean="0">
                <a:sym typeface="Wingdings" panose="05000000000000000000" pitchFamily="2" charset="2"/>
              </a:rPr>
              <a:t>a = ture;</a:t>
            </a:r>
            <a:r>
              <a:rPr lang="zh-CN" altLang="en-US" smtClean="0">
                <a:sym typeface="Wingdings" panose="05000000000000000000" pitchFamily="2" charset="2"/>
              </a:rPr>
              <a:t>原理同</a:t>
            </a:r>
            <a:r>
              <a:rPr lang="en-US" altLang="zh-CN" smtClean="0">
                <a:sym typeface="Wingdings" panose="05000000000000000000" pitchFamily="2" charset="2"/>
              </a:rPr>
              <a:t>Boolean()    </a:t>
            </a:r>
          </a:p>
          <a:p>
            <a:pPr marL="457200" lvl="1" indent="0">
              <a:buNone/>
            </a:pPr>
            <a:r>
              <a:rPr lang="zh-CN" altLang="en-US" smtClean="0">
                <a:sym typeface="Wingdings" panose="05000000000000000000" pitchFamily="2" charset="2"/>
              </a:rPr>
              <a:t>函数</a:t>
            </a:r>
            <a:endParaRPr lang="en-US" altLang="zh-CN" smtClean="0">
              <a:sym typeface="Wingdings" panose="05000000000000000000" pitchFamily="2" charset="2"/>
            </a:endParaRPr>
          </a:p>
          <a:p>
            <a:r>
              <a:rPr lang="zh-CN" altLang="en-US" smtClean="0">
                <a:sym typeface="Wingdings" panose="05000000000000000000" pitchFamily="2" charset="2"/>
              </a:rPr>
              <a:t>非</a:t>
            </a:r>
            <a:r>
              <a:rPr lang="en-US" altLang="zh-CN" smtClean="0">
                <a:sym typeface="Wingdings" panose="05000000000000000000" pitchFamily="2" charset="2"/>
              </a:rPr>
              <a:t>Boolean</a:t>
            </a:r>
            <a:r>
              <a:rPr lang="zh-CN" altLang="en-US" smtClean="0">
                <a:sym typeface="Wingdings" panose="05000000000000000000" pitchFamily="2" charset="2"/>
              </a:rPr>
              <a:t>值</a:t>
            </a:r>
            <a:endParaRPr lang="en-US" altLang="zh-CN" smtClean="0">
              <a:sym typeface="Wingdings" panose="05000000000000000000" pitchFamily="2" charset="2"/>
            </a:endParaRP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&amp;&amp;</a:t>
            </a:r>
          </a:p>
          <a:p>
            <a:pPr lvl="2"/>
            <a:r>
              <a:rPr lang="zh-CN" altLang="en-US" sz="2100" smtClean="0">
                <a:latin typeface="+mn-ea"/>
                <a:sym typeface="Wingdings" panose="05000000000000000000" pitchFamily="2" charset="2"/>
              </a:rPr>
              <a:t>第一个值为</a:t>
            </a:r>
            <a:r>
              <a:rPr lang="en-US" altLang="zh-CN" smtClean="0">
                <a:sym typeface="Wingdings" panose="05000000000000000000" pitchFamily="2" charset="2"/>
              </a:rPr>
              <a:t>true</a:t>
            </a:r>
            <a:r>
              <a:rPr lang="zh-CN" altLang="en-US" sz="2100" smtClean="0">
                <a:latin typeface="+mn-ea"/>
                <a:sym typeface="Wingdings" panose="05000000000000000000" pitchFamily="2" charset="2"/>
              </a:rPr>
              <a:t>，返回第二个值；第一个值为</a:t>
            </a:r>
            <a:r>
              <a:rPr lang="en-US" altLang="zh-CN" smtClean="0">
                <a:sym typeface="Wingdings" panose="05000000000000000000" pitchFamily="2" charset="2"/>
              </a:rPr>
              <a:t>false</a:t>
            </a:r>
            <a:r>
              <a:rPr lang="zh-CN" altLang="en-US" sz="2100" smtClean="0">
                <a:latin typeface="+mn-ea"/>
                <a:sym typeface="Wingdings" panose="05000000000000000000" pitchFamily="2" charset="2"/>
              </a:rPr>
              <a:t>，返回第一个值。（短路原则）</a:t>
            </a:r>
            <a:endParaRPr lang="en-US" altLang="zh-CN" sz="2100" smtClean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||</a:t>
            </a:r>
          </a:p>
          <a:p>
            <a:pPr lvl="2"/>
            <a:r>
              <a:rPr lang="zh-CN" altLang="en-US" sz="2100">
                <a:sym typeface="Wingdings" panose="05000000000000000000" pitchFamily="2" charset="2"/>
              </a:rPr>
              <a:t>第一个值</a:t>
            </a:r>
            <a:r>
              <a:rPr lang="zh-CN" altLang="en-US" sz="2100" smtClean="0">
                <a:sym typeface="Wingdings" panose="05000000000000000000" pitchFamily="2" charset="2"/>
              </a:rPr>
              <a:t>为</a:t>
            </a:r>
            <a:r>
              <a:rPr lang="en-US" altLang="zh-CN" smtClean="0">
                <a:sym typeface="Wingdings" panose="05000000000000000000" pitchFamily="2" charset="2"/>
              </a:rPr>
              <a:t>false</a:t>
            </a:r>
            <a:r>
              <a:rPr lang="zh-CN" altLang="en-US" sz="2100" smtClean="0">
                <a:sym typeface="Wingdings" panose="05000000000000000000" pitchFamily="2" charset="2"/>
              </a:rPr>
              <a:t>，返回第二个值；第一个值为</a:t>
            </a:r>
            <a:r>
              <a:rPr lang="en-US" altLang="zh-CN" smtClean="0">
                <a:sym typeface="Wingdings" panose="05000000000000000000" pitchFamily="2" charset="2"/>
              </a:rPr>
              <a:t>true</a:t>
            </a:r>
            <a:r>
              <a:rPr lang="zh-CN" altLang="en-US" sz="2100" smtClean="0">
                <a:sym typeface="Wingdings" panose="05000000000000000000" pitchFamily="2" charset="2"/>
              </a:rPr>
              <a:t>，返回第二个值。</a:t>
            </a:r>
            <a:endParaRPr lang="zh-CN" altLang="en-US" sz="2100"/>
          </a:p>
        </p:txBody>
      </p:sp>
    </p:spTree>
    <p:extLst>
      <p:ext uri="{BB962C8B-B14F-4D97-AF65-F5344CB8AC3E}">
        <p14:creationId xmlns:p14="http://schemas.microsoft.com/office/powerpoint/2010/main" val="99326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关于引用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另编写</a:t>
            </a:r>
            <a:r>
              <a:rPr lang="en-US" altLang="zh-CN" smtClean="0"/>
              <a:t>javascript</a:t>
            </a:r>
            <a:r>
              <a:rPr lang="zh-CN" altLang="en-US" smtClean="0"/>
              <a:t>文件，通过</a:t>
            </a:r>
            <a:r>
              <a:rPr lang="en-US" altLang="zh-CN" smtClean="0"/>
              <a:t>script</a:t>
            </a:r>
            <a:r>
              <a:rPr lang="zh-CN" altLang="en-US" smtClean="0"/>
              <a:t>标签直接引入</a:t>
            </a:r>
            <a:endParaRPr lang="en-US" altLang="zh-CN" smtClean="0"/>
          </a:p>
          <a:p>
            <a:r>
              <a:rPr lang="zh-CN" altLang="en-US" smtClean="0"/>
              <a:t>优点：不同页面之间的同时引用且适用于浏览器缓存等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&lt;script type=“text/javascript” src=“	”&gt;&lt;/script&gt;</a:t>
            </a:r>
          </a:p>
          <a:p>
            <a:endParaRPr lang="en-US" altLang="zh-CN" smtClean="0"/>
          </a:p>
          <a:p>
            <a:r>
              <a:rPr lang="zh-CN" altLang="en-US" smtClean="0"/>
              <a:t>此标签用于引用之后，内部不再写代码，即使写了浏览器也会忽略，如果需要可新建一个</a:t>
            </a:r>
            <a:r>
              <a:rPr lang="en-US" altLang="zh-CN" smtClean="0"/>
              <a:t>script</a:t>
            </a:r>
            <a:r>
              <a:rPr lang="zh-CN" altLang="en-US" smtClean="0"/>
              <a:t>标签编写内部代码</a:t>
            </a:r>
            <a:endParaRPr lang="en-US" altLang="zh-CN" smtClean="0"/>
          </a:p>
          <a:p>
            <a:r>
              <a:rPr lang="zh-CN" altLang="en-US" smtClean="0"/>
              <a:t>注意所有代码从上到下执行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29151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运算符（赋值及关系）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9410"/>
            <a:ext cx="10515600" cy="472972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相等运算符：</a:t>
            </a:r>
            <a:r>
              <a:rPr lang="en-US" altLang="zh-CN" smtClean="0"/>
              <a:t>=</a:t>
            </a:r>
            <a:r>
              <a:rPr lang="zh-CN" altLang="en-US" smtClean="0"/>
              <a:t>（等于）</a:t>
            </a:r>
            <a:r>
              <a:rPr lang="en-US" altLang="zh-CN" smtClean="0"/>
              <a:t>;	+=;	-=;	*=;	/=;	%=</a:t>
            </a:r>
            <a:endParaRPr lang="en-US" altLang="zh-CN"/>
          </a:p>
          <a:p>
            <a:r>
              <a:rPr lang="zh-CN" altLang="en-US" smtClean="0"/>
              <a:t>不等运算符：</a:t>
            </a:r>
            <a:r>
              <a:rPr lang="en-US" altLang="zh-CN" smtClean="0"/>
              <a:t>&gt;;	  &lt;;	&gt;=;	</a:t>
            </a:r>
            <a:r>
              <a:rPr lang="en-US" altLang="zh-CN"/>
              <a:t>&lt;=; </a:t>
            </a:r>
            <a:r>
              <a:rPr lang="en-US" altLang="zh-CN" smtClean="0"/>
              <a:t>	^=;</a:t>
            </a:r>
            <a:r>
              <a:rPr lang="en-US" altLang="zh-CN"/>
              <a:t>	&amp;=;	&gt;&gt;=	etc</a:t>
            </a:r>
            <a:r>
              <a:rPr lang="en-US" altLang="zh-CN" smtClean="0"/>
              <a:t>.</a:t>
            </a:r>
          </a:p>
          <a:p>
            <a:pPr lvl="1"/>
            <a:r>
              <a:rPr lang="zh-CN" altLang="en-US" smtClean="0"/>
              <a:t>非</a:t>
            </a:r>
            <a:r>
              <a:rPr lang="en-US" altLang="zh-CN" smtClean="0"/>
              <a:t>number</a:t>
            </a:r>
            <a:r>
              <a:rPr lang="zh-CN" altLang="en-US" smtClean="0"/>
              <a:t>值先</a:t>
            </a:r>
            <a:r>
              <a:rPr lang="zh-CN" altLang="en-US"/>
              <a:t>转换</a:t>
            </a:r>
            <a:r>
              <a:rPr lang="zh-CN" altLang="en-US" smtClean="0"/>
              <a:t>为</a:t>
            </a:r>
            <a:r>
              <a:rPr lang="en-US" altLang="zh-CN" smtClean="0"/>
              <a:t>number</a:t>
            </a:r>
            <a:r>
              <a:rPr lang="zh-CN" altLang="en-US" smtClean="0"/>
              <a:t>之后进行比较</a:t>
            </a:r>
            <a:endParaRPr lang="en-US" altLang="zh-CN" smtClean="0"/>
          </a:p>
          <a:p>
            <a:pPr lvl="1"/>
            <a:r>
              <a:rPr lang="zh-CN" altLang="en-US" smtClean="0"/>
              <a:t>任何数与</a:t>
            </a:r>
            <a:r>
              <a:rPr lang="en-US" altLang="zh-CN" smtClean="0"/>
              <a:t>NaN</a:t>
            </a:r>
            <a:r>
              <a:rPr lang="zh-CN" altLang="en-US" smtClean="0"/>
              <a:t>比较返回值均为</a:t>
            </a:r>
            <a:r>
              <a:rPr lang="en-US" altLang="zh-CN" smtClean="0"/>
              <a:t>false</a:t>
            </a:r>
          </a:p>
          <a:p>
            <a:pPr lvl="1"/>
            <a:r>
              <a:rPr lang="zh-CN" altLang="en-US" smtClean="0"/>
              <a:t>两侧全为字符串</a:t>
            </a:r>
            <a:r>
              <a:rPr lang="zh-CN" altLang="en-US"/>
              <a:t>，</a:t>
            </a:r>
            <a:r>
              <a:rPr lang="zh-CN" altLang="en-US" smtClean="0"/>
              <a:t>比较</a:t>
            </a:r>
            <a:r>
              <a:rPr lang="en-US" altLang="zh-CN" smtClean="0"/>
              <a:t>unicode</a:t>
            </a:r>
            <a:r>
              <a:rPr lang="zh-CN" altLang="en-US" smtClean="0"/>
              <a:t>编码（一位位进行比较，有结果即返回，</a:t>
            </a:r>
            <a:r>
              <a:rPr lang="en-US" altLang="zh-CN" smtClean="0"/>
              <a:t>16</a:t>
            </a:r>
            <a:r>
              <a:rPr lang="zh-CN" altLang="en-US" smtClean="0"/>
              <a:t>进制）。比较中文没有意义，但仍可以按照</a:t>
            </a:r>
            <a:r>
              <a:rPr lang="en-US" altLang="zh-CN" smtClean="0"/>
              <a:t>unicode</a:t>
            </a:r>
            <a:r>
              <a:rPr lang="zh-CN" altLang="en-US" smtClean="0"/>
              <a:t>编码进行比较</a:t>
            </a:r>
            <a:endParaRPr lang="en-US" altLang="zh-CN" smtClean="0"/>
          </a:p>
          <a:p>
            <a:pPr lvl="1"/>
            <a:r>
              <a:rPr lang="zh-CN" altLang="en-US" smtClean="0"/>
              <a:t>比较字符串时一定要记得转型，如：</a:t>
            </a:r>
            <a:r>
              <a:rPr lang="en-US" altLang="zh-CN" smtClean="0"/>
              <a:t>’123’ &gt; +’5’	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en-US" altLang="zh-CN" smtClean="0"/>
              <a:t>true</a:t>
            </a:r>
          </a:p>
          <a:p>
            <a:pPr lvl="1"/>
            <a:r>
              <a:rPr lang="zh-CN" altLang="en-US"/>
              <a:t>对象之间</a:t>
            </a:r>
            <a:r>
              <a:rPr lang="zh-CN" altLang="en-US" smtClean="0"/>
              <a:t>的比较：先</a:t>
            </a:r>
            <a:r>
              <a:rPr lang="en-US" altLang="zh-CN" smtClean="0"/>
              <a:t>valueOf()</a:t>
            </a:r>
            <a:r>
              <a:rPr lang="zh-CN" altLang="en-US" smtClean="0"/>
              <a:t>转换为原始类型的值，若仍为对象则调用</a:t>
            </a:r>
            <a:r>
              <a:rPr lang="en-US" altLang="zh-CN" smtClean="0"/>
              <a:t>toString()</a:t>
            </a:r>
          </a:p>
          <a:p>
            <a:endParaRPr lang="en-US" altLang="zh-CN"/>
          </a:p>
          <a:p>
            <a:pPr marL="0" indent="0">
              <a:buNone/>
            </a:pPr>
            <a:r>
              <a:rPr lang="en-US" altLang="zh-CN" sz="4800">
                <a:latin typeface="+mj-lt"/>
                <a:ea typeface="+mj-ea"/>
                <a:cs typeface="+mj-cs"/>
              </a:rPr>
              <a:t>Unicode</a:t>
            </a:r>
            <a:r>
              <a:rPr lang="zh-CN" altLang="en-US" sz="4800">
                <a:latin typeface="+mj-lt"/>
                <a:ea typeface="+mj-ea"/>
                <a:cs typeface="+mj-cs"/>
              </a:rPr>
              <a:t>编码使用：</a:t>
            </a:r>
            <a:endParaRPr lang="en-US" altLang="zh-CN" sz="4800">
              <a:latin typeface="+mj-lt"/>
              <a:ea typeface="+mj-ea"/>
              <a:cs typeface="+mj-cs"/>
            </a:endParaRPr>
          </a:p>
          <a:p>
            <a:pPr lvl="1"/>
            <a:r>
              <a:rPr lang="en-US" altLang="zh-CN" smtClean="0"/>
              <a:t>JS</a:t>
            </a:r>
            <a:r>
              <a:rPr lang="zh-CN" altLang="en-US" smtClean="0"/>
              <a:t>：</a:t>
            </a:r>
            <a:r>
              <a:rPr lang="en-US" altLang="zh-CN" smtClean="0"/>
              <a:t>\u + 4</a:t>
            </a:r>
            <a:r>
              <a:rPr lang="zh-CN" altLang="en-US" smtClean="0"/>
              <a:t>位</a:t>
            </a:r>
            <a:r>
              <a:rPr lang="en-US" altLang="zh-CN" smtClean="0"/>
              <a:t>16</a:t>
            </a:r>
            <a:r>
              <a:rPr lang="zh-CN" altLang="en-US" smtClean="0"/>
              <a:t>进制编码</a:t>
            </a:r>
            <a:r>
              <a:rPr lang="en-US" altLang="zh-CN" smtClean="0"/>
              <a:t>;</a:t>
            </a:r>
          </a:p>
          <a:p>
            <a:pPr lvl="1"/>
            <a:r>
              <a:rPr lang="zh-CN" altLang="en-US" smtClean="0"/>
              <a:t>网页使用：</a:t>
            </a:r>
            <a:r>
              <a:rPr lang="en-US" altLang="zh-CN" smtClean="0"/>
              <a:t>&amp;# + 4</a:t>
            </a:r>
            <a:r>
              <a:rPr lang="zh-CN" altLang="en-US" smtClean="0"/>
              <a:t>位</a:t>
            </a:r>
            <a:r>
              <a:rPr lang="en-US" altLang="zh-CN" smtClean="0"/>
              <a:t>10</a:t>
            </a:r>
            <a:r>
              <a:rPr lang="zh-CN" altLang="en-US" smtClean="0"/>
              <a:t>进制编码</a:t>
            </a:r>
            <a:r>
              <a:rPr lang="en-US" altLang="zh-CN" smtClean="0"/>
              <a:t>;</a:t>
            </a:r>
            <a:r>
              <a:rPr lang="zh-CN" altLang="en-US" smtClean="0"/>
              <a:t>（自行进制转换）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06456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运算符（</a:t>
            </a:r>
            <a:r>
              <a:rPr lang="zh-CN" altLang="en-US"/>
              <a:t>布尔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704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mtClean="0"/>
              <a:t>==</a:t>
            </a:r>
            <a:r>
              <a:rPr lang="zh-CN" altLang="en-US" smtClean="0"/>
              <a:t>（相等）</a:t>
            </a:r>
            <a:endParaRPr lang="en-US" altLang="zh-CN" smtClean="0"/>
          </a:p>
          <a:p>
            <a:pPr lvl="1"/>
            <a:r>
              <a:rPr lang="zh-CN" altLang="en-US"/>
              <a:t>多数</a:t>
            </a:r>
            <a:r>
              <a:rPr lang="zh-CN" altLang="en-US" smtClean="0"/>
              <a:t>情况在比较时会转换为</a:t>
            </a:r>
            <a:r>
              <a:rPr lang="en-US" altLang="zh-CN" smtClean="0"/>
              <a:t>number</a:t>
            </a:r>
            <a:r>
              <a:rPr lang="zh-CN" altLang="en-US" smtClean="0"/>
              <a:t>，</a:t>
            </a:r>
            <a:r>
              <a:rPr lang="en-US" altLang="zh-CN" smtClean="0"/>
              <a:t>but:</a:t>
            </a:r>
          </a:p>
          <a:p>
            <a:pPr lvl="1"/>
            <a:r>
              <a:rPr lang="en-US" altLang="zh-CN" smtClean="0"/>
              <a:t>null == 0		</a:t>
            </a:r>
            <a:r>
              <a:rPr lang="en-US" altLang="zh-CN" smtClean="0">
                <a:sym typeface="Wingdings" panose="05000000000000000000" pitchFamily="2" charset="2"/>
              </a:rPr>
              <a:t>false</a:t>
            </a:r>
          </a:p>
          <a:p>
            <a:pPr lvl="1"/>
            <a:r>
              <a:rPr lang="en-US" altLang="zh-CN"/>
              <a:t>u</a:t>
            </a:r>
            <a:r>
              <a:rPr lang="en-US" altLang="zh-CN" smtClean="0"/>
              <a:t>ndefined == null	</a:t>
            </a:r>
            <a:r>
              <a:rPr lang="en-US" altLang="zh-CN" smtClean="0">
                <a:sym typeface="Wingdings" panose="05000000000000000000" pitchFamily="2" charset="2"/>
              </a:rPr>
              <a:t>true  (undefined</a:t>
            </a:r>
            <a:r>
              <a:rPr lang="zh-CN" altLang="en-US" smtClean="0">
                <a:sym typeface="Wingdings" panose="05000000000000000000" pitchFamily="2" charset="2"/>
              </a:rPr>
              <a:t>衍生自</a:t>
            </a:r>
            <a:r>
              <a:rPr lang="en-US" altLang="zh-CN" smtClean="0">
                <a:sym typeface="Wingdings" panose="05000000000000000000" pitchFamily="2" charset="2"/>
              </a:rPr>
              <a:t>null)</a:t>
            </a: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NaN</a:t>
            </a:r>
            <a:r>
              <a:rPr lang="zh-CN" altLang="en-US" smtClean="0">
                <a:sym typeface="Wingdings" panose="05000000000000000000" pitchFamily="2" charset="2"/>
              </a:rPr>
              <a:t>不与任何值相等，包括其本身</a:t>
            </a:r>
            <a:r>
              <a:rPr lang="en-US" altLang="zh-CN" smtClean="0">
                <a:sym typeface="Wingdings" panose="05000000000000000000" pitchFamily="2" charset="2"/>
              </a:rPr>
              <a:t>	</a:t>
            </a:r>
            <a:r>
              <a:rPr lang="zh-CN" altLang="en-US" smtClean="0">
                <a:sym typeface="Wingdings" panose="05000000000000000000" pitchFamily="2" charset="2"/>
              </a:rPr>
              <a:t>通过</a:t>
            </a:r>
            <a:r>
              <a:rPr lang="en-US" altLang="zh-CN" smtClean="0">
                <a:sym typeface="Wingdings" panose="05000000000000000000" pitchFamily="2" charset="2"/>
              </a:rPr>
              <a:t>isNaN()</a:t>
            </a:r>
            <a:r>
              <a:rPr lang="zh-CN" altLang="en-US" smtClean="0">
                <a:sym typeface="Wingdings" panose="05000000000000000000" pitchFamily="2" charset="2"/>
              </a:rPr>
              <a:t>函数检查是否为</a:t>
            </a:r>
            <a:r>
              <a:rPr lang="en-US" altLang="zh-CN" smtClean="0">
                <a:sym typeface="Wingdings" panose="05000000000000000000" pitchFamily="2" charset="2"/>
              </a:rPr>
              <a:t>NaN</a:t>
            </a:r>
          </a:p>
          <a:p>
            <a:r>
              <a:rPr lang="en-US" altLang="zh-CN" smtClean="0">
                <a:sym typeface="Wingdings" panose="05000000000000000000" pitchFamily="2" charset="2"/>
              </a:rPr>
              <a:t>!=</a:t>
            </a:r>
            <a:r>
              <a:rPr lang="zh-CN" altLang="en-US" smtClean="0">
                <a:sym typeface="Wingdings" panose="05000000000000000000" pitchFamily="2" charset="2"/>
              </a:rPr>
              <a:t>（不相等）</a:t>
            </a:r>
            <a:endParaRPr lang="en-US" altLang="zh-CN" smtClean="0">
              <a:sym typeface="Wingdings" panose="05000000000000000000" pitchFamily="2" charset="2"/>
            </a:endParaRPr>
          </a:p>
          <a:p>
            <a:pPr lvl="1"/>
            <a:r>
              <a:rPr lang="zh-CN" altLang="en-US" smtClean="0"/>
              <a:t>进行相应类型转换，但转换后即使相等也返回</a:t>
            </a:r>
            <a:r>
              <a:rPr lang="en-US" altLang="zh-CN" smtClean="0"/>
              <a:t>false		</a:t>
            </a:r>
            <a:r>
              <a:rPr lang="en-US" altLang="zh-CN" smtClean="0">
                <a:sym typeface="Wingdings" panose="05000000000000000000" pitchFamily="2" charset="2"/>
              </a:rPr>
              <a:t></a:t>
            </a:r>
            <a:r>
              <a:rPr lang="zh-CN" altLang="en-US" smtClean="0">
                <a:sym typeface="Wingdings" panose="05000000000000000000" pitchFamily="2" charset="2"/>
              </a:rPr>
              <a:t>相等取反</a:t>
            </a:r>
            <a:endParaRPr lang="en-US" altLang="zh-CN" smtClean="0"/>
          </a:p>
          <a:p>
            <a:r>
              <a:rPr lang="en-US" altLang="zh-CN" smtClean="0"/>
              <a:t>===</a:t>
            </a:r>
            <a:r>
              <a:rPr lang="zh-CN" altLang="en-US" smtClean="0"/>
              <a:t>（全等）</a:t>
            </a:r>
            <a:endParaRPr lang="en-US" altLang="zh-CN" smtClean="0"/>
          </a:p>
          <a:p>
            <a:pPr lvl="1"/>
            <a:r>
              <a:rPr lang="zh-CN" altLang="en-US"/>
              <a:t>不会</a:t>
            </a:r>
            <a:r>
              <a:rPr lang="zh-CN" altLang="en-US" smtClean="0"/>
              <a:t>进行类型转换，相比于</a:t>
            </a:r>
            <a:r>
              <a:rPr lang="en-US" altLang="zh-CN" smtClean="0"/>
              <a:t>==</a:t>
            </a:r>
            <a:r>
              <a:rPr lang="zh-CN" altLang="en-US" b="1" smtClean="0"/>
              <a:t>更加常用</a:t>
            </a:r>
            <a:endParaRPr lang="en-US" altLang="zh-CN" b="1" smtClean="0"/>
          </a:p>
          <a:p>
            <a:pPr lvl="1"/>
            <a:r>
              <a:rPr lang="en-US" altLang="zh-CN" smtClean="0"/>
              <a:t>undefined === null	+0 === -0</a:t>
            </a:r>
          </a:p>
          <a:p>
            <a:r>
              <a:rPr lang="en-US" altLang="zh-CN" smtClean="0"/>
              <a:t>!==</a:t>
            </a:r>
            <a:r>
              <a:rPr lang="zh-CN" altLang="en-US" smtClean="0"/>
              <a:t>（不全等）</a:t>
            </a:r>
            <a:endParaRPr lang="en-US" altLang="zh-CN" smtClean="0"/>
          </a:p>
          <a:p>
            <a:pPr lvl="1"/>
            <a:r>
              <a:rPr lang="zh-CN" altLang="en-US"/>
              <a:t>不会</a:t>
            </a:r>
            <a:r>
              <a:rPr lang="zh-CN" altLang="en-US" smtClean="0"/>
              <a:t>进行类型转换</a:t>
            </a:r>
            <a:r>
              <a:rPr lang="en-US" altLang="zh-CN" smtClean="0"/>
              <a:t>		</a:t>
            </a:r>
            <a:r>
              <a:rPr lang="en-US" altLang="zh-CN" smtClean="0">
                <a:sym typeface="Wingdings" panose="05000000000000000000" pitchFamily="2" charset="2"/>
              </a:rPr>
              <a:t></a:t>
            </a:r>
            <a:r>
              <a:rPr lang="zh-CN" altLang="en-US" smtClean="0">
                <a:sym typeface="Wingdings" panose="05000000000000000000" pitchFamily="2" charset="2"/>
              </a:rPr>
              <a:t>全等取反</a:t>
            </a:r>
            <a:endParaRPr lang="en-US" altLang="zh-CN" smtClean="0"/>
          </a:p>
          <a:p>
            <a:pPr lvl="1"/>
            <a:endParaRPr lang="en-US" altLang="zh-CN"/>
          </a:p>
          <a:p>
            <a:r>
              <a:rPr lang="zh-CN" altLang="en-US" smtClean="0"/>
              <a:t>三元表达式：</a:t>
            </a:r>
            <a:r>
              <a:rPr lang="en-US" altLang="zh-CN" smtClean="0"/>
              <a:t>? :		</a:t>
            </a:r>
            <a:r>
              <a:rPr lang="en-US" altLang="zh-CN" smtClean="0">
                <a:sym typeface="Wingdings" panose="05000000000000000000" pitchFamily="2" charset="2"/>
              </a:rPr>
              <a:t></a:t>
            </a:r>
            <a:r>
              <a:rPr lang="zh-CN" altLang="en-US" b="1">
                <a:solidFill>
                  <a:srgbClr val="FF0000"/>
                </a:solidFill>
                <a:sym typeface="Wingdings" panose="05000000000000000000" pitchFamily="2" charset="2"/>
              </a:rPr>
              <a:t>右结合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如：获取三个数中的最大值。</a:t>
            </a:r>
            <a:endParaRPr lang="en-US" altLang="zh-CN" smtClean="0"/>
          </a:p>
          <a:p>
            <a:pPr lvl="1"/>
            <a:r>
              <a:rPr lang="en-US" altLang="zh-CN"/>
              <a:t>v</a:t>
            </a:r>
            <a:r>
              <a:rPr lang="en-US" altLang="zh-CN" smtClean="0"/>
              <a:t>ar max = a &gt; b ? a : b;	   max = max &gt; c ? max : c;  </a:t>
            </a:r>
            <a:r>
              <a:rPr lang="en-US" altLang="zh-CN" smtClean="0">
                <a:sym typeface="Wingdings" panose="05000000000000000000" pitchFamily="2" charset="2"/>
              </a:rPr>
              <a:t>var max = a &gt; b ? (a &gt; c ? a : c) : (b &gt; c ? b : c);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8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运算符（二进制）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&amp;</a:t>
            </a:r>
            <a:r>
              <a:rPr lang="zh-CN" altLang="en-US" smtClean="0"/>
              <a:t>与  </a:t>
            </a:r>
            <a:r>
              <a:rPr lang="en-US" altLang="zh-CN" smtClean="0"/>
              <a:t>|</a:t>
            </a:r>
            <a:r>
              <a:rPr lang="zh-CN" altLang="en-US" smtClean="0"/>
              <a:t>或  </a:t>
            </a:r>
            <a:r>
              <a:rPr lang="en-US" altLang="zh-CN" smtClean="0"/>
              <a:t>~</a:t>
            </a:r>
            <a:r>
              <a:rPr lang="zh-CN" altLang="en-US" smtClean="0"/>
              <a:t>否  </a:t>
            </a:r>
            <a:r>
              <a:rPr lang="en-US" altLang="zh-CN"/>
              <a:t>^</a:t>
            </a:r>
            <a:r>
              <a:rPr lang="zh-CN" altLang="en-US" smtClean="0"/>
              <a:t>异或  </a:t>
            </a:r>
            <a:r>
              <a:rPr lang="en-US" altLang="zh-CN" smtClean="0"/>
              <a:t>&lt;&lt;</a:t>
            </a:r>
            <a:r>
              <a:rPr lang="zh-CN" altLang="en-US" smtClean="0"/>
              <a:t>左移  </a:t>
            </a:r>
            <a:r>
              <a:rPr lang="en-US" altLang="zh-CN" smtClean="0"/>
              <a:t>&gt;&gt;</a:t>
            </a:r>
            <a:r>
              <a:rPr lang="zh-CN" altLang="en-US" smtClean="0"/>
              <a:t>右移  </a:t>
            </a:r>
            <a:r>
              <a:rPr lang="en-US" altLang="zh-CN" smtClean="0"/>
              <a:t>&gt;&gt;&gt;</a:t>
            </a:r>
            <a:r>
              <a:rPr lang="zh-CN" altLang="en-US" smtClean="0"/>
              <a:t>头部补</a:t>
            </a:r>
            <a:r>
              <a:rPr lang="en-US" altLang="zh-CN" smtClean="0"/>
              <a:t>0</a:t>
            </a:r>
            <a:r>
              <a:rPr lang="zh-CN" altLang="en-US" smtClean="0"/>
              <a:t>的右移</a:t>
            </a:r>
            <a:endParaRPr lang="en-US" altLang="zh-CN" smtClean="0"/>
          </a:p>
          <a:p>
            <a:pPr lvl="1"/>
            <a:r>
              <a:rPr lang="zh-CN" altLang="en-US"/>
              <a:t>位运算</a:t>
            </a:r>
            <a:r>
              <a:rPr lang="zh-CN" altLang="en-US" smtClean="0"/>
              <a:t>仅对整数有效，遇到小数时会将小数部分舍去</a:t>
            </a:r>
            <a:endParaRPr lang="en-US" altLang="zh-CN"/>
          </a:p>
          <a:p>
            <a:pPr lvl="1"/>
            <a:r>
              <a:rPr lang="zh-CN" altLang="en-US"/>
              <a:t>左移</a:t>
            </a:r>
            <a:r>
              <a:rPr lang="en-US" altLang="zh-CN"/>
              <a:t>/</a:t>
            </a:r>
            <a:r>
              <a:rPr lang="zh-CN" altLang="en-US"/>
              <a:t>右移运算符模拟</a:t>
            </a:r>
            <a:r>
              <a:rPr lang="en-US" altLang="zh-CN"/>
              <a:t>2</a:t>
            </a:r>
            <a:r>
              <a:rPr lang="zh-CN" altLang="en-US"/>
              <a:t>的乘</a:t>
            </a:r>
            <a:r>
              <a:rPr lang="en-US" altLang="zh-CN"/>
              <a:t>/</a:t>
            </a:r>
            <a:r>
              <a:rPr lang="zh-CN" altLang="en-US"/>
              <a:t>除</a:t>
            </a:r>
            <a:r>
              <a:rPr lang="zh-CN" altLang="en-US" smtClean="0"/>
              <a:t>运算</a:t>
            </a:r>
            <a:endParaRPr lang="en-US" altLang="zh-CN" smtClean="0"/>
          </a:p>
          <a:p>
            <a:pPr lvl="1"/>
            <a:r>
              <a:rPr lang="en-US" altLang="zh-CN" smtClean="0"/>
              <a:t>~</a:t>
            </a:r>
            <a:r>
              <a:rPr lang="zh-CN" altLang="en-US" smtClean="0"/>
              <a:t>可简单记忆成</a:t>
            </a:r>
            <a:r>
              <a:rPr lang="en-US" altLang="zh-CN" smtClean="0"/>
              <a:t>-1</a:t>
            </a:r>
            <a:r>
              <a:rPr lang="zh-CN" altLang="en-US" smtClean="0"/>
              <a:t>减去一个数</a:t>
            </a:r>
            <a:endParaRPr lang="en-US" altLang="zh-CN" smtClean="0"/>
          </a:p>
          <a:p>
            <a:pPr lvl="1"/>
            <a:r>
              <a:rPr lang="en-US" altLang="zh-CN" smtClean="0"/>
              <a:t>^</a:t>
            </a:r>
            <a:r>
              <a:rPr lang="zh-CN" altLang="en-US" smtClean="0"/>
              <a:t>在两个二进制位不同返回</a:t>
            </a:r>
            <a:r>
              <a:rPr lang="en-US" altLang="zh-CN" smtClean="0"/>
              <a:t>1</a:t>
            </a:r>
            <a:r>
              <a:rPr lang="zh-CN" altLang="en-US" smtClean="0"/>
              <a:t>，相同返回</a:t>
            </a:r>
            <a:r>
              <a:rPr lang="en-US" altLang="zh-CN" smtClean="0"/>
              <a:t>0</a:t>
            </a:r>
          </a:p>
          <a:p>
            <a:pPr lvl="1"/>
            <a:r>
              <a:rPr lang="zh-CN" altLang="en-US"/>
              <a:t>小数</a:t>
            </a:r>
            <a:r>
              <a:rPr lang="zh-CN" altLang="en-US" smtClean="0"/>
              <a:t>取整：</a:t>
            </a:r>
            <a:r>
              <a:rPr lang="en-US" altLang="zh-CN" smtClean="0"/>
              <a:t>2.9 | 0		2.9 ^ 0		2.9 &lt;&lt; 0	~~ 2.9</a:t>
            </a:r>
            <a:r>
              <a:rPr lang="zh-CN" altLang="en-US"/>
              <a:t>（最快）</a:t>
            </a:r>
            <a:r>
              <a:rPr lang="en-US" altLang="zh-CN" smtClean="0"/>
              <a:t> //2</a:t>
            </a:r>
          </a:p>
          <a:p>
            <a:pPr lvl="1"/>
            <a:r>
              <a:rPr lang="zh-CN" altLang="en-US"/>
              <a:t>互换</a:t>
            </a:r>
            <a:r>
              <a:rPr lang="zh-CN" altLang="en-US" smtClean="0"/>
              <a:t>两个变量（最快）：</a:t>
            </a:r>
            <a:r>
              <a:rPr lang="en-US" altLang="zh-CN" smtClean="0"/>
              <a:t>a^=b, b^=a, a^=b; </a:t>
            </a:r>
          </a:p>
          <a:p>
            <a:pPr lvl="1"/>
            <a:r>
              <a:rPr lang="zh-CN" altLang="en-US" smtClean="0"/>
              <a:t>查看一个负整数再计算机内部的储存形式（最快）：</a:t>
            </a:r>
            <a:r>
              <a:rPr lang="en-US" altLang="zh-CN" smtClean="0"/>
              <a:t>				-1 &gt;&gt;&gt; 0//4294967295</a:t>
            </a:r>
            <a:r>
              <a:rPr lang="zh-CN" altLang="en-US" smtClean="0"/>
              <a:t>（采用无符号整数格式解读）</a:t>
            </a:r>
            <a:endParaRPr lang="en-US" altLang="zh-CN" smtClean="0"/>
          </a:p>
          <a:p>
            <a:pPr lvl="1"/>
            <a:r>
              <a:rPr lang="zh-CN" altLang="en-US" smtClean="0"/>
              <a:t>设置对象属性的开关：</a:t>
            </a:r>
            <a:r>
              <a:rPr lang="en-US" altLang="zh-CN"/>
              <a:t>https://wangdoc.com/javascript/operators/bit.html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779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运算符（其他）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mtClean="0"/>
              <a:t>void</a:t>
            </a:r>
            <a:r>
              <a:rPr lang="zh-CN" altLang="en-US" smtClean="0"/>
              <a:t>：执行一个表达式，不返回任何值，或者说返回</a:t>
            </a:r>
            <a:r>
              <a:rPr lang="en-US" altLang="zh-CN" smtClean="0"/>
              <a:t>undefined</a:t>
            </a:r>
          </a:p>
          <a:p>
            <a:pPr lvl="1"/>
            <a:r>
              <a:rPr lang="zh-CN" altLang="en-US" smtClean="0"/>
              <a:t>主要用途是浏览器的书签工具，以及在超级链接中插入代码防止网页跳转</a:t>
            </a:r>
            <a:endParaRPr lang="en-US" altLang="zh-CN" smtClean="0"/>
          </a:p>
          <a:p>
            <a:pPr lvl="1"/>
            <a:r>
              <a:rPr lang="zh-CN" altLang="en-US" smtClean="0"/>
              <a:t>如：</a:t>
            </a:r>
            <a:r>
              <a:rPr lang="en-US" altLang="zh-CN" smtClean="0"/>
              <a:t>&lt;script&gt;</a:t>
            </a:r>
          </a:p>
          <a:p>
            <a:pPr lvl="2"/>
            <a:r>
              <a:rPr lang="en-US" altLang="zh-CN" smtClean="0"/>
              <a:t>function f(){console.log(‘Hello World!’);}</a:t>
            </a:r>
            <a:endParaRPr lang="en-US" altLang="zh-CN"/>
          </a:p>
          <a:p>
            <a:pPr lvl="1"/>
            <a:r>
              <a:rPr lang="en-US" altLang="zh-CN" smtClean="0"/>
              <a:t>&lt;/script&gt;</a:t>
            </a:r>
          </a:p>
          <a:p>
            <a:pPr lvl="1"/>
            <a:r>
              <a:rPr lang="en-US" altLang="zh-CN" smtClean="0"/>
              <a:t>&lt;a href=http://example.com onclick=“f(); return false”&gt;</a:t>
            </a:r>
            <a:r>
              <a:rPr lang="zh-CN" altLang="en-US" smtClean="0"/>
              <a:t>点击</a:t>
            </a:r>
            <a:r>
              <a:rPr lang="en-US" altLang="zh-CN" smtClean="0"/>
              <a:t>&lt;/a&gt;</a:t>
            </a:r>
          </a:p>
          <a:p>
            <a:pPr lvl="1"/>
            <a:r>
              <a:rPr lang="zh-CN" altLang="en-US" smtClean="0"/>
              <a:t>点击链接后不会跳转到</a:t>
            </a:r>
            <a:r>
              <a:rPr lang="en-US" altLang="zh-CN" smtClean="0"/>
              <a:t>example.com</a:t>
            </a:r>
            <a:r>
              <a:rPr lang="zh-CN" altLang="en-US" smtClean="0"/>
              <a:t>，更改为：</a:t>
            </a:r>
            <a:endParaRPr lang="en-US" altLang="zh-CN" smtClean="0"/>
          </a:p>
          <a:p>
            <a:pPr lvl="1"/>
            <a:r>
              <a:rPr lang="en-US" altLang="zh-CN" smtClean="0"/>
              <a:t>&lt;a href=“javascript: void(f())”&gt;</a:t>
            </a:r>
            <a:r>
              <a:rPr lang="zh-CN" altLang="en-US" smtClean="0"/>
              <a:t>文字</a:t>
            </a:r>
            <a:r>
              <a:rPr lang="en-US" altLang="zh-CN" smtClean="0"/>
              <a:t>&lt;/a&gt;</a:t>
            </a:r>
          </a:p>
          <a:p>
            <a:r>
              <a:rPr lang="en-US" altLang="zh-CN" smtClean="0"/>
              <a:t>,  </a:t>
            </a:r>
            <a:r>
              <a:rPr lang="zh-CN" altLang="en-US" smtClean="0"/>
              <a:t>逗号运算符：对两个表达式求值，并返回后一个表达式的值</a:t>
            </a:r>
            <a:endParaRPr lang="en-US" altLang="zh-CN" smtClean="0"/>
          </a:p>
          <a:p>
            <a:r>
              <a:rPr lang="en-US" altLang="zh-CN" smtClean="0"/>
              <a:t>()  </a:t>
            </a:r>
            <a:r>
              <a:rPr lang="zh-CN" altLang="en-US" smtClean="0"/>
              <a:t>圆括号：不是运算符，只是一种语法结构，在函数后面表示调用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58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57141" y="582869"/>
            <a:ext cx="10515600" cy="840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smtClean="0">
                <a:latin typeface="+mj-ea"/>
                <a:ea typeface="+mj-ea"/>
              </a:rPr>
              <a:t>运算符</a:t>
            </a:r>
            <a:r>
              <a:rPr lang="zh-CN" altLang="en-US" sz="4400">
                <a:latin typeface="+mj-lt"/>
                <a:ea typeface="+mj-ea"/>
                <a:cs typeface="+mj-cs"/>
              </a:rPr>
              <a:t>优先级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7887"/>
          <a:stretch/>
        </p:blipFill>
        <p:spPr>
          <a:xfrm>
            <a:off x="1057141" y="1423171"/>
            <a:ext cx="6717137" cy="529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40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语法部分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716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代码块（区块  </a:t>
            </a:r>
            <a:r>
              <a:rPr lang="en-US" altLang="zh-CN" smtClean="0"/>
              <a:t>block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JS</a:t>
            </a:r>
            <a:r>
              <a:rPr lang="zh-CN" altLang="en-US" smtClean="0"/>
              <a:t>中可以使用</a:t>
            </a:r>
            <a:r>
              <a:rPr lang="en-US" altLang="zh-CN" smtClean="0"/>
              <a:t>{}</a:t>
            </a:r>
            <a:r>
              <a:rPr lang="zh-CN" altLang="en-US" smtClean="0"/>
              <a:t>为语句</a:t>
            </a:r>
            <a:r>
              <a:rPr lang="zh-CN" altLang="en-US"/>
              <a:t>分组，一个</a:t>
            </a:r>
            <a:r>
              <a:rPr lang="en-US" altLang="zh-CN"/>
              <a:t>{}</a:t>
            </a:r>
            <a:r>
              <a:rPr lang="zh-CN" altLang="en-US"/>
              <a:t>内的语句称为一个代码</a:t>
            </a:r>
            <a:r>
              <a:rPr lang="zh-CN" altLang="en-US" smtClean="0"/>
              <a:t>块</a:t>
            </a:r>
            <a:endParaRPr lang="en-US" altLang="zh-CN" smtClean="0"/>
          </a:p>
          <a:p>
            <a:r>
              <a:rPr lang="zh-CN" altLang="en-US"/>
              <a:t>一</a:t>
            </a:r>
            <a:r>
              <a:rPr lang="zh-CN" altLang="en-US" smtClean="0"/>
              <a:t>组的语句要么都执行，要么都不执行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p</a:t>
            </a:r>
            <a:r>
              <a:rPr lang="en-US" altLang="zh-CN" smtClean="0"/>
              <a:t>rompt()</a:t>
            </a:r>
            <a:r>
              <a:rPr lang="zh-CN" altLang="en-US" smtClean="0"/>
              <a:t>方法：弹出带输入框的弹窗</a:t>
            </a:r>
            <a:endParaRPr lang="en-US" altLang="zh-CN" smtClean="0"/>
          </a:p>
          <a:p>
            <a:pPr lvl="1"/>
            <a:r>
              <a:rPr lang="zh-CN" altLang="en-US" smtClean="0"/>
              <a:t>如：</a:t>
            </a:r>
            <a:r>
              <a:rPr lang="en-US" altLang="zh-CN" smtClean="0"/>
              <a:t>prompt(“</a:t>
            </a:r>
            <a:r>
              <a:rPr lang="zh-CN" altLang="en-US" smtClean="0"/>
              <a:t>今天过得好吗？</a:t>
            </a:r>
            <a:r>
              <a:rPr lang="en-US" altLang="zh-CN" smtClean="0"/>
              <a:t>”</a:t>
            </a:r>
            <a:r>
              <a:rPr lang="zh-CN" altLang="en-US" smtClean="0"/>
              <a:t>，“好”</a:t>
            </a:r>
            <a:r>
              <a:rPr lang="en-US" altLang="zh-CN" smtClean="0"/>
              <a:t>);</a:t>
            </a:r>
          </a:p>
          <a:p>
            <a:pPr lvl="1"/>
            <a:r>
              <a:rPr lang="zh-CN" altLang="en-US"/>
              <a:t>前者</a:t>
            </a:r>
            <a:r>
              <a:rPr lang="zh-CN" altLang="en-US" smtClean="0"/>
              <a:t>为文本框外的文字提示，后者为输入框内的默认文字</a:t>
            </a:r>
            <a:endParaRPr lang="en-US" altLang="zh-CN" smtClean="0"/>
          </a:p>
          <a:p>
            <a:pPr lvl="1"/>
            <a:r>
              <a:rPr lang="zh-CN" altLang="en-US" smtClean="0"/>
              <a:t>该方法返回值为</a:t>
            </a:r>
            <a:r>
              <a:rPr lang="en-US" altLang="zh-CN" smtClean="0"/>
              <a:t>string</a:t>
            </a:r>
          </a:p>
          <a:p>
            <a:endParaRPr lang="en-US" altLang="zh-CN" smtClean="0"/>
          </a:p>
          <a:p>
            <a:r>
              <a:rPr lang="en-US" altLang="zh-CN" smtClean="0"/>
              <a:t>Js</a:t>
            </a:r>
            <a:r>
              <a:rPr lang="zh-CN" altLang="en-US" smtClean="0"/>
              <a:t>中</a:t>
            </a:r>
            <a:r>
              <a:rPr lang="zh-CN" altLang="en-US" b="1" u="sng" smtClean="0"/>
              <a:t>注意</a:t>
            </a:r>
            <a:r>
              <a:rPr lang="zh-CN" altLang="en-US" smtClean="0"/>
              <a:t>用户输入有多种情况，注意考虑超出范围与类型的值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65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错误处理机制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JS</a:t>
            </a:r>
            <a:r>
              <a:rPr lang="zh-CN" altLang="en-US" smtClean="0"/>
              <a:t>一旦发生错误，引擎抛出错误对象，程序终止在发生错误的地方不再执行</a:t>
            </a:r>
            <a:endParaRPr lang="en-US" altLang="zh-CN" smtClean="0"/>
          </a:p>
          <a:p>
            <a:pPr lvl="1"/>
            <a:r>
              <a:rPr lang="zh-CN" altLang="en-US" smtClean="0"/>
              <a:t>该对象</a:t>
            </a:r>
            <a:r>
              <a:rPr lang="en-US" altLang="zh-CN" smtClean="0"/>
              <a:t>massage</a:t>
            </a:r>
            <a:r>
              <a:rPr lang="zh-CN" altLang="en-US" smtClean="0"/>
              <a:t>属性接受错误提示，</a:t>
            </a:r>
            <a:r>
              <a:rPr lang="en-US" altLang="zh-CN" smtClean="0"/>
              <a:t>name</a:t>
            </a:r>
            <a:r>
              <a:rPr lang="zh-CN" altLang="en-US" smtClean="0"/>
              <a:t>显示错误名称，</a:t>
            </a:r>
            <a:r>
              <a:rPr lang="en-US" altLang="zh-CN" smtClean="0"/>
              <a:t>stack</a:t>
            </a:r>
            <a:r>
              <a:rPr lang="zh-CN" altLang="en-US" smtClean="0"/>
              <a:t>显示错误的堆栈</a:t>
            </a:r>
            <a:endParaRPr lang="en-US" altLang="zh-CN" smtClean="0"/>
          </a:p>
          <a:p>
            <a:pPr lvl="2"/>
            <a:r>
              <a:rPr lang="en-US" altLang="zh-CN" smtClean="0"/>
              <a:t>var err = new Error(‘</a:t>
            </a:r>
            <a:r>
              <a:rPr lang="zh-CN" altLang="en-US" smtClean="0"/>
              <a:t>出错了</a:t>
            </a:r>
            <a:r>
              <a:rPr lang="en-US" altLang="zh-CN" smtClean="0"/>
              <a:t>’);	err,massage//”</a:t>
            </a:r>
            <a:r>
              <a:rPr lang="zh-CN" altLang="en-US" smtClean="0"/>
              <a:t>出错了</a:t>
            </a:r>
            <a:r>
              <a:rPr lang="en-US" altLang="zh-CN" smtClean="0"/>
              <a:t>”</a:t>
            </a:r>
          </a:p>
          <a:p>
            <a:pPr lvl="1"/>
            <a:r>
              <a:rPr lang="zh-CN" altLang="en-US" smtClean="0"/>
              <a:t>其他</a:t>
            </a:r>
            <a:r>
              <a:rPr lang="zh-CN" altLang="en-US"/>
              <a:t>原</a:t>
            </a:r>
            <a:r>
              <a:rPr lang="zh-CN" altLang="en-US" smtClean="0"/>
              <a:t>生错误对象：（都接受</a:t>
            </a:r>
            <a:r>
              <a:rPr lang="en-US" altLang="zh-CN" smtClean="0"/>
              <a:t>massage</a:t>
            </a:r>
            <a:r>
              <a:rPr lang="zh-CN" altLang="en-US" smtClean="0"/>
              <a:t>参数）</a:t>
            </a:r>
            <a:endParaRPr lang="en-US" altLang="zh-CN" smtClean="0"/>
          </a:p>
          <a:p>
            <a:pPr lvl="3"/>
            <a:r>
              <a:rPr lang="en-US" altLang="zh-CN" smtClean="0"/>
              <a:t>SyntaxError</a:t>
            </a:r>
            <a:r>
              <a:rPr lang="zh-CN" altLang="en-US" smtClean="0"/>
              <a:t>对象：解析语法错误</a:t>
            </a:r>
            <a:endParaRPr lang="en-US" altLang="zh-CN" smtClean="0"/>
          </a:p>
          <a:p>
            <a:pPr lvl="3"/>
            <a:r>
              <a:rPr lang="en-US" altLang="zh-CN" smtClean="0"/>
              <a:t>ReferenceError</a:t>
            </a:r>
            <a:r>
              <a:rPr lang="zh-CN" altLang="en-US" smtClean="0"/>
              <a:t>对象：引用不存在变量</a:t>
            </a:r>
            <a:endParaRPr lang="en-US" altLang="zh-CN" smtClean="0"/>
          </a:p>
          <a:p>
            <a:pPr lvl="3"/>
            <a:r>
              <a:rPr lang="en-US" altLang="zh-CN" smtClean="0"/>
              <a:t>RangeError</a:t>
            </a:r>
            <a:r>
              <a:rPr lang="zh-CN" altLang="en-US" smtClean="0"/>
              <a:t>对象：值超出有效范围</a:t>
            </a:r>
            <a:endParaRPr lang="en-US" altLang="zh-CN" smtClean="0"/>
          </a:p>
          <a:p>
            <a:pPr lvl="3"/>
            <a:r>
              <a:rPr lang="en-US" altLang="zh-CN" smtClean="0"/>
              <a:t>TypeError</a:t>
            </a:r>
            <a:r>
              <a:rPr lang="zh-CN" altLang="en-US" smtClean="0"/>
              <a:t>对象：变量或参数不是预期类型</a:t>
            </a:r>
            <a:endParaRPr lang="en-US" altLang="zh-CN" smtClean="0"/>
          </a:p>
          <a:p>
            <a:pPr lvl="3"/>
            <a:r>
              <a:rPr lang="en-US" altLang="zh-CN" smtClean="0"/>
              <a:t>URIError</a:t>
            </a:r>
            <a:r>
              <a:rPr lang="zh-CN" altLang="en-US" smtClean="0"/>
              <a:t>对象：</a:t>
            </a:r>
            <a:r>
              <a:rPr lang="en-US" altLang="zh-CN" smtClean="0"/>
              <a:t>URI</a:t>
            </a:r>
            <a:r>
              <a:rPr lang="zh-CN" altLang="en-US" smtClean="0"/>
              <a:t>相关函数的参数不正确</a:t>
            </a:r>
            <a:endParaRPr lang="en-US" altLang="zh-CN" smtClean="0"/>
          </a:p>
          <a:p>
            <a:pPr lvl="3"/>
            <a:r>
              <a:rPr lang="en-US" altLang="zh-CN" smtClean="0"/>
              <a:t>EvalError</a:t>
            </a:r>
            <a:r>
              <a:rPr lang="zh-CN" altLang="en-US" smtClean="0"/>
              <a:t>对象：</a:t>
            </a:r>
            <a:r>
              <a:rPr lang="en-US" altLang="zh-CN" smtClean="0"/>
              <a:t>eval</a:t>
            </a:r>
            <a:r>
              <a:rPr lang="zh-CN" altLang="en-US" smtClean="0"/>
              <a:t>函数没有被正确执行</a:t>
            </a:r>
            <a:endParaRPr lang="en-US" altLang="zh-CN" smtClean="0"/>
          </a:p>
          <a:p>
            <a:pPr lvl="2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46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错误处理机制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mtClean="0"/>
              <a:t>throw</a:t>
            </a:r>
            <a:r>
              <a:rPr lang="zh-CN" altLang="en-US" smtClean="0"/>
              <a:t>语句：手动中断程序执行，抛出一个错误</a:t>
            </a:r>
            <a:endParaRPr lang="en-US" altLang="zh-CN" smtClean="0"/>
          </a:p>
          <a:p>
            <a:pPr lvl="1"/>
            <a:r>
              <a:rPr lang="en-US" altLang="zh-CN" smtClean="0"/>
              <a:t>if (x &lt;= 0){throw new Error(‘x </a:t>
            </a:r>
            <a:r>
              <a:rPr lang="zh-CN" altLang="en-US" smtClean="0"/>
              <a:t>必须为正数</a:t>
            </a:r>
            <a:r>
              <a:rPr lang="en-US" altLang="zh-CN" smtClean="0"/>
              <a:t>’);}</a:t>
            </a:r>
          </a:p>
          <a:p>
            <a:r>
              <a:rPr lang="en-US" altLang="zh-CN" smtClean="0"/>
              <a:t>try…catch</a:t>
            </a:r>
            <a:r>
              <a:rPr lang="zh-CN" altLang="en-US" smtClean="0"/>
              <a:t>结构：对错误进行处理，选择是否往下进行</a:t>
            </a:r>
            <a:endParaRPr lang="en-US" altLang="zh-CN" smtClean="0"/>
          </a:p>
          <a:p>
            <a:pPr lvl="1"/>
            <a:r>
              <a:rPr lang="en-US" altLang="zh-CN" smtClean="0"/>
              <a:t>try{throw new Error(‘</a:t>
            </a:r>
            <a:r>
              <a:rPr lang="zh-CN" altLang="en-US" smtClean="0"/>
              <a:t>出错了！</a:t>
            </a:r>
            <a:r>
              <a:rPr lang="en-US" altLang="zh-CN" smtClean="0"/>
              <a:t>’);}</a:t>
            </a:r>
          </a:p>
          <a:p>
            <a:pPr lvl="1"/>
            <a:r>
              <a:rPr lang="en-US" altLang="zh-CN" smtClean="0"/>
              <a:t>catch(e){console.log (</a:t>
            </a:r>
            <a:r>
              <a:rPr lang="en-US" altLang="zh-CN"/>
              <a:t>e.name + “:” +e.message </a:t>
            </a:r>
            <a:r>
              <a:rPr lang="en-US" altLang="zh-CN" smtClean="0"/>
              <a:t>);}</a:t>
            </a:r>
          </a:p>
          <a:p>
            <a:pPr lvl="1"/>
            <a:r>
              <a:rPr lang="en-US" altLang="zh-CN" smtClean="0"/>
              <a:t>try</a:t>
            </a:r>
            <a:r>
              <a:rPr lang="zh-CN" altLang="en-US" smtClean="0"/>
              <a:t>代码块抛出错误后，代码的执行将转到</a:t>
            </a:r>
            <a:r>
              <a:rPr lang="en-US" altLang="zh-CN" smtClean="0"/>
              <a:t>catch</a:t>
            </a:r>
            <a:r>
              <a:rPr lang="zh-CN" altLang="en-US" smtClean="0"/>
              <a:t>代码块，</a:t>
            </a:r>
            <a:r>
              <a:rPr lang="en-US" altLang="zh-CN" smtClean="0"/>
              <a:t>catch</a:t>
            </a:r>
            <a:r>
              <a:rPr lang="zh-CN" altLang="en-US" smtClean="0"/>
              <a:t>参数为</a:t>
            </a:r>
            <a:r>
              <a:rPr lang="en-US" altLang="zh-CN" smtClean="0"/>
              <a:t>try</a:t>
            </a:r>
            <a:r>
              <a:rPr lang="zh-CN" altLang="en-US" smtClean="0"/>
              <a:t>代码</a:t>
            </a:r>
            <a:r>
              <a:rPr lang="zh-CN" altLang="en-US"/>
              <a:t>抛</a:t>
            </a:r>
            <a:r>
              <a:rPr lang="zh-CN" altLang="en-US" smtClean="0"/>
              <a:t>出的值</a:t>
            </a:r>
            <a:endParaRPr lang="en-US" altLang="zh-CN" smtClean="0"/>
          </a:p>
          <a:p>
            <a:pPr lvl="1"/>
            <a:r>
              <a:rPr lang="en-US" altLang="zh-CN"/>
              <a:t>catch</a:t>
            </a:r>
            <a:r>
              <a:rPr lang="zh-CN" altLang="en-US"/>
              <a:t>代码块捕获错误之后，程序不会中断，会按照正常流程继续执行</a:t>
            </a:r>
            <a:r>
              <a:rPr lang="zh-CN" altLang="en-US" smtClean="0"/>
              <a:t>下去</a:t>
            </a:r>
            <a:endParaRPr lang="en-US" altLang="zh-CN" smtClean="0"/>
          </a:p>
          <a:p>
            <a:pPr lvl="1"/>
            <a:r>
              <a:rPr lang="zh-CN" altLang="en-US"/>
              <a:t>允许在最后添加一个</a:t>
            </a:r>
            <a:r>
              <a:rPr lang="en-US" altLang="zh-CN"/>
              <a:t>finally</a:t>
            </a:r>
            <a:r>
              <a:rPr lang="zh-CN" altLang="en-US"/>
              <a:t>代码块，表示不管是否出现错误，都必需在最后运行的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2"/>
            <a:r>
              <a:rPr lang="zh-CN" altLang="en-US" smtClean="0"/>
              <a:t>即使</a:t>
            </a:r>
            <a:r>
              <a:rPr lang="en-US" altLang="zh-CN" smtClean="0"/>
              <a:t>try</a:t>
            </a:r>
            <a:r>
              <a:rPr lang="zh-CN" altLang="en-US" smtClean="0"/>
              <a:t>中无错误或包含</a:t>
            </a:r>
            <a:r>
              <a:rPr lang="en-US" altLang="zh-CN" smtClean="0"/>
              <a:t>return</a:t>
            </a:r>
            <a:r>
              <a:rPr lang="zh-CN" altLang="en-US" smtClean="0"/>
              <a:t>语句，</a:t>
            </a:r>
            <a:r>
              <a:rPr lang="en-US" altLang="zh-CN" smtClean="0"/>
              <a:t>finally</a:t>
            </a:r>
            <a:r>
              <a:rPr lang="zh-CN" altLang="en-US" smtClean="0"/>
              <a:t>仍然会执行</a:t>
            </a:r>
            <a:endParaRPr lang="en-US" altLang="zh-CN" smtClean="0"/>
          </a:p>
          <a:p>
            <a:pPr lvl="2"/>
            <a:r>
              <a:rPr lang="zh-CN" altLang="en-US" smtClean="0"/>
              <a:t>若</a:t>
            </a:r>
            <a:r>
              <a:rPr lang="en-US" altLang="zh-CN" smtClean="0"/>
              <a:t>fianlly</a:t>
            </a:r>
            <a:r>
              <a:rPr lang="zh-CN" altLang="en-US" smtClean="0"/>
              <a:t>含</a:t>
            </a:r>
            <a:r>
              <a:rPr lang="en-US" altLang="zh-CN" smtClean="0"/>
              <a:t>return</a:t>
            </a:r>
            <a:r>
              <a:rPr lang="zh-CN" altLang="en-US" smtClean="0"/>
              <a:t>直接返回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7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3023"/>
            <a:ext cx="10515600" cy="4900474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标识符，即变量名、函数名、属性名</a:t>
            </a:r>
            <a:endParaRPr lang="en-US" altLang="zh-CN"/>
          </a:p>
          <a:p>
            <a:r>
              <a:rPr lang="en-US" altLang="zh-CN" smtClean="0"/>
              <a:t>1-</a:t>
            </a:r>
            <a:r>
              <a:rPr lang="zh-CN" altLang="en-US" smtClean="0"/>
              <a:t>可含字母</a:t>
            </a:r>
            <a:r>
              <a:rPr lang="en-US" altLang="zh-CN" smtClean="0"/>
              <a:t>/</a:t>
            </a:r>
            <a:r>
              <a:rPr lang="zh-CN" altLang="en-US" smtClean="0"/>
              <a:t>数字</a:t>
            </a:r>
            <a:r>
              <a:rPr lang="en-US" altLang="zh-CN" smtClean="0"/>
              <a:t>/_/$</a:t>
            </a:r>
          </a:p>
          <a:p>
            <a:r>
              <a:rPr lang="en-US" altLang="zh-CN" smtClean="0"/>
              <a:t>2-</a:t>
            </a:r>
            <a:r>
              <a:rPr lang="zh-CN" altLang="en-US" smtClean="0"/>
              <a:t>不能以数字开头</a:t>
            </a:r>
            <a:endParaRPr lang="en-US" altLang="zh-CN" smtClean="0"/>
          </a:p>
          <a:p>
            <a:r>
              <a:rPr lang="en-US" altLang="zh-CN" smtClean="0"/>
              <a:t>3-</a:t>
            </a:r>
            <a:r>
              <a:rPr lang="zh-CN" altLang="en-US" smtClean="0"/>
              <a:t>不能是</a:t>
            </a:r>
            <a:r>
              <a:rPr lang="en-US" altLang="zh-CN" smtClean="0"/>
              <a:t>ES</a:t>
            </a:r>
            <a:r>
              <a:rPr lang="zh-CN" altLang="en-US" smtClean="0"/>
              <a:t>关键字或保留字</a:t>
            </a:r>
            <a:endParaRPr lang="en-US" altLang="zh-CN" smtClean="0"/>
          </a:p>
          <a:p>
            <a:r>
              <a:rPr lang="en-US" altLang="zh-CN" smtClean="0"/>
              <a:t>4-</a:t>
            </a:r>
            <a:r>
              <a:rPr lang="zh-CN" altLang="en-US" smtClean="0"/>
              <a:t>驼峰命名法 </a:t>
            </a:r>
            <a:r>
              <a:rPr lang="en-US" altLang="zh-CN" smtClean="0"/>
              <a:t>eg:helloWorld</a:t>
            </a:r>
          </a:p>
          <a:p>
            <a:endParaRPr lang="en-US" altLang="zh-CN"/>
          </a:p>
          <a:p>
            <a:r>
              <a:rPr lang="zh-CN" altLang="en-US" smtClean="0"/>
              <a:t>数据类型 </a:t>
            </a:r>
            <a:r>
              <a:rPr lang="en-US" altLang="zh-CN" smtClean="0"/>
              <a:t>(6)</a:t>
            </a:r>
            <a:endParaRPr lang="en-US" altLang="zh-CN"/>
          </a:p>
          <a:p>
            <a:r>
              <a:rPr lang="en-US" altLang="zh-CN" smtClean="0"/>
              <a:t>String</a:t>
            </a:r>
            <a:r>
              <a:rPr lang="zh-CN" altLang="en-US" smtClean="0"/>
              <a:t>字符串</a:t>
            </a:r>
            <a:r>
              <a:rPr lang="en-US" altLang="zh-CN" smtClean="0"/>
              <a:t>/Number</a:t>
            </a:r>
            <a:r>
              <a:rPr lang="zh-CN" altLang="en-US" smtClean="0"/>
              <a:t>数值</a:t>
            </a:r>
            <a:r>
              <a:rPr lang="en-US" altLang="zh-CN" smtClean="0"/>
              <a:t>/Boolean</a:t>
            </a:r>
            <a:r>
              <a:rPr lang="zh-CN" altLang="en-US" smtClean="0"/>
              <a:t>布尔值</a:t>
            </a:r>
            <a:r>
              <a:rPr lang="en-US" altLang="zh-CN" smtClean="0"/>
              <a:t>/Null</a:t>
            </a:r>
            <a:r>
              <a:rPr lang="zh-CN" altLang="en-US" smtClean="0"/>
              <a:t>空值</a:t>
            </a:r>
            <a:r>
              <a:rPr lang="en-US" altLang="zh-CN" smtClean="0"/>
              <a:t>/Undefined</a:t>
            </a:r>
            <a:r>
              <a:rPr lang="zh-CN" altLang="en-US" smtClean="0"/>
              <a:t>未定义</a:t>
            </a:r>
            <a:r>
              <a:rPr lang="en-US" altLang="zh-CN" smtClean="0"/>
              <a:t>/Object</a:t>
            </a:r>
            <a:r>
              <a:rPr lang="zh-CN" altLang="en-US" smtClean="0"/>
              <a:t>对象</a:t>
            </a:r>
            <a:endParaRPr lang="en-US" altLang="zh-CN" smtClean="0"/>
          </a:p>
          <a:p>
            <a:r>
              <a:rPr lang="zh-CN" altLang="en-US" smtClean="0"/>
              <a:t>前</a:t>
            </a:r>
            <a:r>
              <a:rPr lang="en-US" altLang="zh-CN" smtClean="0"/>
              <a:t>5</a:t>
            </a:r>
            <a:r>
              <a:rPr lang="zh-CN" altLang="en-US" smtClean="0"/>
              <a:t>基本数据类型，后</a:t>
            </a:r>
            <a:r>
              <a:rPr lang="en-US" altLang="zh-CN" smtClean="0"/>
              <a:t>1</a:t>
            </a:r>
            <a:r>
              <a:rPr lang="zh-CN" altLang="en-US" smtClean="0"/>
              <a:t>引用数据类型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64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JavaScript </a:t>
            </a:r>
            <a:r>
              <a:rPr lang="zh-CN" altLang="en-US"/>
              <a:t>是一种动态类型语言，也就是说，变量的类型没有限制，变量可以随时更改</a:t>
            </a:r>
            <a:r>
              <a:rPr lang="zh-CN" altLang="en-US" smtClean="0"/>
              <a:t>类型</a:t>
            </a:r>
            <a:endParaRPr lang="zh-CN" altLang="en-US"/>
          </a:p>
          <a:p>
            <a:r>
              <a:rPr lang="en-US" altLang="zh-CN"/>
              <a:t>JavaScript </a:t>
            </a:r>
            <a:r>
              <a:rPr lang="zh-CN" altLang="en-US"/>
              <a:t>引擎的工作方式是，先解析代码，获取所有被声明的变量，然后再一行一行地运行</a:t>
            </a:r>
            <a:r>
              <a:rPr lang="zh-CN" altLang="en-US" smtClean="0"/>
              <a:t>。注意获取变量并不会得到变量的值</a:t>
            </a:r>
            <a:endParaRPr lang="en-US" altLang="zh-CN" smtClean="0"/>
          </a:p>
          <a:p>
            <a:r>
              <a:rPr lang="zh-CN" altLang="en-US" smtClean="0"/>
              <a:t>由于</a:t>
            </a:r>
            <a:r>
              <a:rPr lang="en-US" altLang="zh-CN" smtClean="0"/>
              <a:t>JavaScript</a:t>
            </a:r>
            <a:r>
              <a:rPr lang="zh-CN" altLang="en-US" smtClean="0"/>
              <a:t>兼容</a:t>
            </a:r>
            <a:r>
              <a:rPr lang="en-US" altLang="zh-CN" smtClean="0"/>
              <a:t>html</a:t>
            </a:r>
            <a:r>
              <a:rPr lang="zh-CN" altLang="en-US" smtClean="0"/>
              <a:t>的注释，故</a:t>
            </a:r>
            <a:r>
              <a:rPr lang="en-US" altLang="zh-CN" smtClean="0"/>
              <a:t>&lt;!--</a:t>
            </a:r>
            <a:r>
              <a:rPr lang="zh-CN" altLang="en-US" smtClean="0"/>
              <a:t>与行首</a:t>
            </a:r>
            <a:r>
              <a:rPr lang="en-US" altLang="zh-CN" smtClean="0"/>
              <a:t>--&gt;</a:t>
            </a:r>
            <a:r>
              <a:rPr lang="zh-CN" altLang="en-US" smtClean="0"/>
              <a:t>可作单行注释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40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方法及标签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</a:t>
            </a:r>
            <a:r>
              <a:rPr lang="en-US" altLang="zh-CN" smtClean="0"/>
              <a:t>onsole.log();			//</a:t>
            </a:r>
            <a:r>
              <a:rPr lang="zh-CN" altLang="en-US" smtClean="0"/>
              <a:t>控制台输出</a:t>
            </a:r>
            <a:endParaRPr lang="en-US" altLang="zh-CN" smtClean="0"/>
          </a:p>
          <a:p>
            <a:r>
              <a:rPr lang="en-US" altLang="zh-CN" smtClean="0"/>
              <a:t>alter();				//</a:t>
            </a:r>
            <a:r>
              <a:rPr lang="zh-CN" altLang="en-US" smtClean="0"/>
              <a:t>弹窗</a:t>
            </a:r>
            <a:endParaRPr lang="en-US" altLang="zh-CN" smtClean="0"/>
          </a:p>
          <a:p>
            <a:r>
              <a:rPr lang="en-US" altLang="zh-CN" smtClean="0"/>
              <a:t>prompt</a:t>
            </a:r>
            <a:r>
              <a:rPr lang="en-US" altLang="zh-CN"/>
              <a:t>( , );			//</a:t>
            </a:r>
            <a:r>
              <a:rPr lang="zh-CN" altLang="en-US"/>
              <a:t>带文本框的弹</a:t>
            </a:r>
            <a:r>
              <a:rPr lang="zh-CN" altLang="en-US" smtClean="0"/>
              <a:t>窗</a:t>
            </a:r>
            <a:endParaRPr lang="en-US" altLang="zh-CN" smtClean="0"/>
          </a:p>
          <a:p>
            <a:r>
              <a:rPr lang="en-US" altLang="zh-CN" smtClean="0"/>
              <a:t>document.write();		//</a:t>
            </a:r>
            <a:r>
              <a:rPr lang="zh-CN" altLang="en-US" smtClean="0"/>
              <a:t>向网页中写入内容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&lt;script type=“text/javascript”&gt;</a:t>
            </a:r>
            <a:r>
              <a:rPr lang="zh-CN" altLang="en-US" smtClean="0"/>
              <a:t>这是</a:t>
            </a:r>
            <a:r>
              <a:rPr lang="en-US" altLang="zh-CN" smtClean="0"/>
              <a:t>script</a:t>
            </a:r>
            <a:r>
              <a:rPr lang="zh-CN" altLang="en-US" smtClean="0"/>
              <a:t>标签</a:t>
            </a:r>
            <a:r>
              <a:rPr lang="en-US" altLang="zh-CN" smtClean="0"/>
              <a:t>&lt;/script&gt;</a:t>
            </a:r>
          </a:p>
          <a:p>
            <a:r>
              <a:rPr lang="en-US" altLang="zh-CN" smtClean="0"/>
              <a:t>&lt;button onclick=“alter();”&gt;</a:t>
            </a:r>
            <a:r>
              <a:rPr lang="zh-CN" altLang="en-US" smtClean="0"/>
              <a:t>这是一</a:t>
            </a:r>
            <a:r>
              <a:rPr lang="zh-CN" altLang="en-US"/>
              <a:t>个点击后会弹窗的按钮</a:t>
            </a:r>
            <a:r>
              <a:rPr lang="en-US" altLang="zh-CN" smtClean="0"/>
              <a:t>&lt;/button&gt;</a:t>
            </a:r>
          </a:p>
          <a:p>
            <a:r>
              <a:rPr lang="en-US" altLang="zh-CN" smtClean="0"/>
              <a:t>&lt;a herf=“javascript:alter();”&gt;</a:t>
            </a:r>
            <a:r>
              <a:rPr lang="zh-CN" altLang="en-US" smtClean="0"/>
              <a:t>这是一个点击后会弹窗的超链接</a:t>
            </a:r>
            <a:r>
              <a:rPr lang="en-US" altLang="zh-CN" smtClean="0"/>
              <a:t>&lt;/a&gt;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09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方法及标签</a:t>
            </a:r>
            <a:r>
              <a:rPr lang="en-US" altLang="zh-CN" sz="1400"/>
              <a:t>(https://wangdoc.com/javascript/types/number.html)</a:t>
            </a:r>
            <a:endParaRPr lang="zh-CN" altLang="en-US" sz="1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typeof();				//</a:t>
            </a:r>
            <a:r>
              <a:rPr lang="zh-CN" altLang="en-US"/>
              <a:t>返回变量类型</a:t>
            </a:r>
          </a:p>
          <a:p>
            <a:r>
              <a:rPr lang="en-US" altLang="zh-CN" smtClean="0"/>
              <a:t>parseInt();				//</a:t>
            </a:r>
            <a:r>
              <a:rPr lang="zh-CN" altLang="en-US"/>
              <a:t>将</a:t>
            </a:r>
            <a:r>
              <a:rPr lang="zh-CN" altLang="en-US" smtClean="0"/>
              <a:t>一个字符串转换为整数</a:t>
            </a:r>
            <a:endParaRPr lang="en-US" altLang="zh-CN" smtClean="0"/>
          </a:p>
          <a:p>
            <a:r>
              <a:rPr lang="en-US" altLang="zh-CN" smtClean="0"/>
              <a:t>parseFloat();			//</a:t>
            </a:r>
            <a:r>
              <a:rPr lang="zh-CN" altLang="en-US" smtClean="0"/>
              <a:t>将一个字符串转换为浮点数</a:t>
            </a:r>
            <a:endParaRPr lang="en-US" altLang="zh-CN" smtClean="0"/>
          </a:p>
          <a:p>
            <a:r>
              <a:rPr lang="en-US" altLang="zh-CN" smtClean="0"/>
              <a:t>isNaN();				//</a:t>
            </a:r>
            <a:r>
              <a:rPr lang="zh-CN" altLang="en-US" smtClean="0"/>
              <a:t>判断一个数值是否为</a:t>
            </a:r>
            <a:r>
              <a:rPr lang="en-US" altLang="zh-CN" smtClean="0"/>
              <a:t>NaN</a:t>
            </a:r>
          </a:p>
          <a:p>
            <a:r>
              <a:rPr lang="en-US" altLang="zh-CN" smtClean="0"/>
              <a:t>isFinite();				//</a:t>
            </a:r>
            <a:r>
              <a:rPr lang="zh-CN" altLang="en-US" smtClean="0"/>
              <a:t>判断一个值是否正常，返回布尔值</a:t>
            </a:r>
            <a:endParaRPr lang="en-US" altLang="zh-CN" smtClean="0"/>
          </a:p>
          <a:p>
            <a:pPr lvl="1"/>
            <a:r>
              <a:rPr lang="zh-CN" altLang="en-US" smtClean="0"/>
              <a:t>仅除</a:t>
            </a:r>
            <a:r>
              <a:rPr lang="en-US" altLang="zh-CN" smtClean="0"/>
              <a:t>Infinity/-Infinity/null/undefined</a:t>
            </a:r>
            <a:r>
              <a:rPr lang="zh-CN" altLang="en-US" smtClean="0"/>
              <a:t>，其余返回</a:t>
            </a:r>
            <a:r>
              <a:rPr lang="en-US" altLang="zh-CN" smtClean="0"/>
              <a:t>true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41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</a:t>
            </a:r>
            <a:r>
              <a:rPr lang="zh-CN" altLang="en-US"/>
              <a:t>数据类型</a:t>
            </a:r>
          </a:p>
        </p:txBody>
      </p:sp>
    </p:spTree>
    <p:extLst>
      <p:ext uri="{BB962C8B-B14F-4D97-AF65-F5344CB8AC3E}">
        <p14:creationId xmlns:p14="http://schemas.microsoft.com/office/powerpoint/2010/main" val="389753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1- /</a:t>
            </a:r>
            <a:r>
              <a:rPr lang="zh-CN" altLang="en-US" smtClean="0"/>
              <a:t>转义字符</a:t>
            </a:r>
            <a:r>
              <a:rPr lang="en-US" altLang="zh-CN" smtClean="0"/>
              <a:t>	/n    /t</a:t>
            </a:r>
          </a:p>
          <a:p>
            <a:r>
              <a:rPr lang="en-US" altLang="zh-CN" smtClean="0"/>
              <a:t>2- ‘ ’	“ ”</a:t>
            </a:r>
            <a:r>
              <a:rPr lang="zh-CN" altLang="en-US" smtClean="0"/>
              <a:t>都可括字符串，不可串用，不可嵌套</a:t>
            </a:r>
            <a:endParaRPr lang="en-US" altLang="zh-CN" smtClean="0"/>
          </a:p>
          <a:p>
            <a:r>
              <a:rPr lang="en-US" altLang="zh-CN" smtClean="0"/>
              <a:t>3- </a:t>
            </a:r>
            <a:r>
              <a:rPr lang="zh-CN" altLang="en-US" smtClean="0"/>
              <a:t>区分：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/>
              <a:t>alter(“str”);</a:t>
            </a:r>
            <a:r>
              <a:rPr lang="zh-CN" altLang="en-US" smtClean="0"/>
              <a:t>输出字符串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a</a:t>
            </a:r>
            <a:r>
              <a:rPr lang="en-US" altLang="zh-CN" smtClean="0"/>
              <a:t>lter(str);</a:t>
            </a:r>
            <a:r>
              <a:rPr lang="zh-CN" altLang="en-US" smtClean="0"/>
              <a:t>输出变量</a:t>
            </a:r>
            <a:endParaRPr lang="en-US" altLang="zh-CN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/>
              <a:t>4- var str = “hello”; </a:t>
            </a:r>
            <a:r>
              <a:rPr lang="en-US" altLang="zh-CN" sz="2800" smtClean="0"/>
              <a:t>	//</a:t>
            </a:r>
            <a:r>
              <a:rPr lang="zh-CN" altLang="en-US" sz="2800" smtClean="0"/>
              <a:t>声明变量</a:t>
            </a:r>
            <a:endParaRPr lang="en-US" altLang="zh-CN" sz="280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smtClean="0"/>
              <a:t>5-</a:t>
            </a:r>
            <a:r>
              <a:rPr lang="zh-CN" altLang="en-US" sz="2800"/>
              <a:t>由于 </a:t>
            </a:r>
            <a:r>
              <a:rPr lang="en-US" altLang="zh-CN" sz="2800"/>
              <a:t>HTML </a:t>
            </a:r>
            <a:r>
              <a:rPr lang="zh-CN" altLang="en-US" sz="2800"/>
              <a:t>语言的属性值使用双引号，所以很多项目约定</a:t>
            </a:r>
            <a:r>
              <a:rPr lang="en-US" altLang="zh-CN" sz="2800"/>
              <a:t>JavaScript </a:t>
            </a:r>
            <a:r>
              <a:rPr lang="zh-CN" altLang="en-US" sz="2800"/>
              <a:t>语言的字符串只使用单引号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smtClean="0"/>
              <a:t>如果</a:t>
            </a:r>
            <a:r>
              <a:rPr lang="zh-CN" altLang="en-US" sz="2800"/>
              <a:t>长字符串必须分成多行，可以在每一行的尾部使用反斜</a:t>
            </a:r>
            <a:r>
              <a:rPr lang="zh-CN" altLang="en-US" sz="2800" smtClean="0"/>
              <a:t>杠，或者使用</a:t>
            </a:r>
            <a:r>
              <a:rPr lang="en-US" altLang="zh-CN" sz="2800" smtClean="0"/>
              <a:t>+</a:t>
            </a:r>
            <a:r>
              <a:rPr lang="zh-CN" altLang="en-US" sz="2800" smtClean="0"/>
              <a:t>连接多个单行字符串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89851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3372</TotalTime>
  <Words>3937</Words>
  <Application>Microsoft Office PowerPoint</Application>
  <PresentationFormat>宽屏</PresentationFormat>
  <Paragraphs>369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Javascript攻略</vt:lpstr>
      <vt:lpstr>基础用语</vt:lpstr>
      <vt:lpstr>关于引用</vt:lpstr>
      <vt:lpstr>常识</vt:lpstr>
      <vt:lpstr>常识</vt:lpstr>
      <vt:lpstr>方法及标签</vt:lpstr>
      <vt:lpstr>方法及标签(https://wangdoc.com/javascript/types/number.html)</vt:lpstr>
      <vt:lpstr>基本数据类型</vt:lpstr>
      <vt:lpstr>string</vt:lpstr>
      <vt:lpstr>number</vt:lpstr>
      <vt:lpstr>Boolean</vt:lpstr>
      <vt:lpstr>对象</vt:lpstr>
      <vt:lpstr>对象</vt:lpstr>
      <vt:lpstr>对象</vt:lpstr>
      <vt:lpstr>对象</vt:lpstr>
      <vt:lpstr>函数</vt:lpstr>
      <vt:lpstr>函数</vt:lpstr>
      <vt:lpstr>函数</vt:lpstr>
      <vt:lpstr>函数</vt:lpstr>
      <vt:lpstr>数组</vt:lpstr>
      <vt:lpstr>数组</vt:lpstr>
      <vt:lpstr>类型转换与运算符</vt:lpstr>
      <vt:lpstr>强制类型转换(string)</vt:lpstr>
      <vt:lpstr>强制类型转换(number)</vt:lpstr>
      <vt:lpstr>强制类型转换(Boolean)</vt:lpstr>
      <vt:lpstr>运算符（算数）</vt:lpstr>
      <vt:lpstr>运算符（算数）</vt:lpstr>
      <vt:lpstr>运算符（一元）</vt:lpstr>
      <vt:lpstr>运算符（逻辑）</vt:lpstr>
      <vt:lpstr>运算符（赋值及关系）</vt:lpstr>
      <vt:lpstr>运算符（布尔）</vt:lpstr>
      <vt:lpstr>运算符（二进制）</vt:lpstr>
      <vt:lpstr>运算符（其他）</vt:lpstr>
      <vt:lpstr>PowerPoint 演示文稿</vt:lpstr>
      <vt:lpstr>语法部分</vt:lpstr>
      <vt:lpstr>代码块（区块  block）</vt:lpstr>
      <vt:lpstr>错误处理机制</vt:lpstr>
      <vt:lpstr>错误处理机制</vt:lpstr>
    </vt:vector>
  </TitlesOfParts>
  <Company>daohangxitong.com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Javascript攻略</dc:title>
  <dc:creator>daohangxitong.com</dc:creator>
  <cp:lastModifiedBy>daohangxitong.com</cp:lastModifiedBy>
  <cp:revision>93</cp:revision>
  <dcterms:created xsi:type="dcterms:W3CDTF">2020-02-05T07:33:15Z</dcterms:created>
  <dcterms:modified xsi:type="dcterms:W3CDTF">2021-08-01T14:01:34Z</dcterms:modified>
</cp:coreProperties>
</file>