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1"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E5BC87-CD46-4FCE-9EFA-51FED64B8182}" type="datetimeFigureOut">
              <a:rPr lang="en-IN" smtClean="0"/>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CBDA1-72AB-4CDA-A45D-9CBAAA164ED8}" type="slidenum">
              <a:rPr lang="en-IN" smtClean="0"/>
              <a:t>‹#›</a:t>
            </a:fld>
            <a:endParaRPr lang="en-IN"/>
          </a:p>
        </p:txBody>
      </p:sp>
    </p:spTree>
    <p:extLst>
      <p:ext uri="{BB962C8B-B14F-4D97-AF65-F5344CB8AC3E}">
        <p14:creationId xmlns:p14="http://schemas.microsoft.com/office/powerpoint/2010/main" val="94323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5BC87-CD46-4FCE-9EFA-51FED64B8182}" type="datetimeFigureOut">
              <a:rPr lang="en-IN" smtClean="0"/>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CBDA1-72AB-4CDA-A45D-9CBAAA164ED8}" type="slidenum">
              <a:rPr lang="en-IN" smtClean="0"/>
              <a:t>‹#›</a:t>
            </a:fld>
            <a:endParaRPr lang="en-IN"/>
          </a:p>
        </p:txBody>
      </p:sp>
    </p:spTree>
    <p:extLst>
      <p:ext uri="{BB962C8B-B14F-4D97-AF65-F5344CB8AC3E}">
        <p14:creationId xmlns:p14="http://schemas.microsoft.com/office/powerpoint/2010/main" val="4164613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5BC87-CD46-4FCE-9EFA-51FED64B8182}" type="datetimeFigureOut">
              <a:rPr lang="en-IN" smtClean="0"/>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CBDA1-72AB-4CDA-A45D-9CBAAA164ED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62951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5BC87-CD46-4FCE-9EFA-51FED64B8182}" type="datetimeFigureOut">
              <a:rPr lang="en-IN" smtClean="0"/>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CBDA1-72AB-4CDA-A45D-9CBAAA164ED8}" type="slidenum">
              <a:rPr lang="en-IN" smtClean="0"/>
              <a:t>‹#›</a:t>
            </a:fld>
            <a:endParaRPr lang="en-IN"/>
          </a:p>
        </p:txBody>
      </p:sp>
    </p:spTree>
    <p:extLst>
      <p:ext uri="{BB962C8B-B14F-4D97-AF65-F5344CB8AC3E}">
        <p14:creationId xmlns:p14="http://schemas.microsoft.com/office/powerpoint/2010/main" val="2757505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5BC87-CD46-4FCE-9EFA-51FED64B8182}" type="datetimeFigureOut">
              <a:rPr lang="en-IN" smtClean="0"/>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CBDA1-72AB-4CDA-A45D-9CBAAA164ED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0456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5BC87-CD46-4FCE-9EFA-51FED64B8182}" type="datetimeFigureOut">
              <a:rPr lang="en-IN" smtClean="0"/>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CBDA1-72AB-4CDA-A45D-9CBAAA164ED8}" type="slidenum">
              <a:rPr lang="en-IN" smtClean="0"/>
              <a:t>‹#›</a:t>
            </a:fld>
            <a:endParaRPr lang="en-IN"/>
          </a:p>
        </p:txBody>
      </p:sp>
    </p:spTree>
    <p:extLst>
      <p:ext uri="{BB962C8B-B14F-4D97-AF65-F5344CB8AC3E}">
        <p14:creationId xmlns:p14="http://schemas.microsoft.com/office/powerpoint/2010/main" val="3803401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5BC87-CD46-4FCE-9EFA-51FED64B8182}" type="datetimeFigureOut">
              <a:rPr lang="en-IN" smtClean="0"/>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CBDA1-72AB-4CDA-A45D-9CBAAA164ED8}" type="slidenum">
              <a:rPr lang="en-IN" smtClean="0"/>
              <a:t>‹#›</a:t>
            </a:fld>
            <a:endParaRPr lang="en-IN"/>
          </a:p>
        </p:txBody>
      </p:sp>
    </p:spTree>
    <p:extLst>
      <p:ext uri="{BB962C8B-B14F-4D97-AF65-F5344CB8AC3E}">
        <p14:creationId xmlns:p14="http://schemas.microsoft.com/office/powerpoint/2010/main" val="184011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5BC87-CD46-4FCE-9EFA-51FED64B8182}" type="datetimeFigureOut">
              <a:rPr lang="en-IN" smtClean="0"/>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CBDA1-72AB-4CDA-A45D-9CBAAA164ED8}" type="slidenum">
              <a:rPr lang="en-IN" smtClean="0"/>
              <a:t>‹#›</a:t>
            </a:fld>
            <a:endParaRPr lang="en-IN"/>
          </a:p>
        </p:txBody>
      </p:sp>
    </p:spTree>
    <p:extLst>
      <p:ext uri="{BB962C8B-B14F-4D97-AF65-F5344CB8AC3E}">
        <p14:creationId xmlns:p14="http://schemas.microsoft.com/office/powerpoint/2010/main" val="47535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5BC87-CD46-4FCE-9EFA-51FED64B8182}" type="datetimeFigureOut">
              <a:rPr lang="en-IN" smtClean="0"/>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CBDA1-72AB-4CDA-A45D-9CBAAA164ED8}" type="slidenum">
              <a:rPr lang="en-IN" smtClean="0"/>
              <a:t>‹#›</a:t>
            </a:fld>
            <a:endParaRPr lang="en-IN"/>
          </a:p>
        </p:txBody>
      </p:sp>
    </p:spTree>
    <p:extLst>
      <p:ext uri="{BB962C8B-B14F-4D97-AF65-F5344CB8AC3E}">
        <p14:creationId xmlns:p14="http://schemas.microsoft.com/office/powerpoint/2010/main" val="34292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5BC87-CD46-4FCE-9EFA-51FED64B8182}" type="datetimeFigureOut">
              <a:rPr lang="en-IN" smtClean="0"/>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CBDA1-72AB-4CDA-A45D-9CBAAA164ED8}" type="slidenum">
              <a:rPr lang="en-IN" smtClean="0"/>
              <a:t>‹#›</a:t>
            </a:fld>
            <a:endParaRPr lang="en-IN"/>
          </a:p>
        </p:txBody>
      </p:sp>
    </p:spTree>
    <p:extLst>
      <p:ext uri="{BB962C8B-B14F-4D97-AF65-F5344CB8AC3E}">
        <p14:creationId xmlns:p14="http://schemas.microsoft.com/office/powerpoint/2010/main" val="369058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5BC87-CD46-4FCE-9EFA-51FED64B8182}" type="datetimeFigureOut">
              <a:rPr lang="en-IN" smtClean="0"/>
              <a:t>26-03-2020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5CBDA1-72AB-4CDA-A45D-9CBAAA164ED8}" type="slidenum">
              <a:rPr lang="en-IN" smtClean="0"/>
              <a:t>‹#›</a:t>
            </a:fld>
            <a:endParaRPr lang="en-IN"/>
          </a:p>
        </p:txBody>
      </p:sp>
    </p:spTree>
    <p:extLst>
      <p:ext uri="{BB962C8B-B14F-4D97-AF65-F5344CB8AC3E}">
        <p14:creationId xmlns:p14="http://schemas.microsoft.com/office/powerpoint/2010/main" val="175647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E5BC87-CD46-4FCE-9EFA-51FED64B8182}" type="datetimeFigureOut">
              <a:rPr lang="en-IN" smtClean="0"/>
              <a:t>26-03-2020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5CBDA1-72AB-4CDA-A45D-9CBAAA164ED8}" type="slidenum">
              <a:rPr lang="en-IN" smtClean="0"/>
              <a:t>‹#›</a:t>
            </a:fld>
            <a:endParaRPr lang="en-IN"/>
          </a:p>
        </p:txBody>
      </p:sp>
    </p:spTree>
    <p:extLst>
      <p:ext uri="{BB962C8B-B14F-4D97-AF65-F5344CB8AC3E}">
        <p14:creationId xmlns:p14="http://schemas.microsoft.com/office/powerpoint/2010/main" val="411687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E5BC87-CD46-4FCE-9EFA-51FED64B8182}" type="datetimeFigureOut">
              <a:rPr lang="en-IN" smtClean="0"/>
              <a:t>26-03-2020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5CBDA1-72AB-4CDA-A45D-9CBAAA164ED8}" type="slidenum">
              <a:rPr lang="en-IN" smtClean="0"/>
              <a:t>‹#›</a:t>
            </a:fld>
            <a:endParaRPr lang="en-IN"/>
          </a:p>
        </p:txBody>
      </p:sp>
    </p:spTree>
    <p:extLst>
      <p:ext uri="{BB962C8B-B14F-4D97-AF65-F5344CB8AC3E}">
        <p14:creationId xmlns:p14="http://schemas.microsoft.com/office/powerpoint/2010/main" val="408891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5BC87-CD46-4FCE-9EFA-51FED64B8182}" type="datetimeFigureOut">
              <a:rPr lang="en-IN" smtClean="0"/>
              <a:t>26-03-2020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5CBDA1-72AB-4CDA-A45D-9CBAAA164ED8}" type="slidenum">
              <a:rPr lang="en-IN" smtClean="0"/>
              <a:t>‹#›</a:t>
            </a:fld>
            <a:endParaRPr lang="en-IN"/>
          </a:p>
        </p:txBody>
      </p:sp>
    </p:spTree>
    <p:extLst>
      <p:ext uri="{BB962C8B-B14F-4D97-AF65-F5344CB8AC3E}">
        <p14:creationId xmlns:p14="http://schemas.microsoft.com/office/powerpoint/2010/main" val="137351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E5BC87-CD46-4FCE-9EFA-51FED64B8182}" type="datetimeFigureOut">
              <a:rPr lang="en-IN" smtClean="0"/>
              <a:t>26-03-2020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5CBDA1-72AB-4CDA-A45D-9CBAAA164ED8}" type="slidenum">
              <a:rPr lang="en-IN" smtClean="0"/>
              <a:t>‹#›</a:t>
            </a:fld>
            <a:endParaRPr lang="en-IN"/>
          </a:p>
        </p:txBody>
      </p:sp>
    </p:spTree>
    <p:extLst>
      <p:ext uri="{BB962C8B-B14F-4D97-AF65-F5344CB8AC3E}">
        <p14:creationId xmlns:p14="http://schemas.microsoft.com/office/powerpoint/2010/main" val="2165609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E5BC87-CD46-4FCE-9EFA-51FED64B8182}" type="datetimeFigureOut">
              <a:rPr lang="en-IN" smtClean="0"/>
              <a:t>26-03-2020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5CBDA1-72AB-4CDA-A45D-9CBAAA164ED8}" type="slidenum">
              <a:rPr lang="en-IN" smtClean="0"/>
              <a:t>‹#›</a:t>
            </a:fld>
            <a:endParaRPr lang="en-IN"/>
          </a:p>
        </p:txBody>
      </p:sp>
    </p:spTree>
    <p:extLst>
      <p:ext uri="{BB962C8B-B14F-4D97-AF65-F5344CB8AC3E}">
        <p14:creationId xmlns:p14="http://schemas.microsoft.com/office/powerpoint/2010/main" val="408494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E5BC87-CD46-4FCE-9EFA-51FED64B8182}" type="datetimeFigureOut">
              <a:rPr lang="en-IN" smtClean="0"/>
              <a:t>26-03-2020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5CBDA1-72AB-4CDA-A45D-9CBAAA164ED8}" type="slidenum">
              <a:rPr lang="en-IN" smtClean="0"/>
              <a:t>‹#›</a:t>
            </a:fld>
            <a:endParaRPr lang="en-IN"/>
          </a:p>
        </p:txBody>
      </p:sp>
    </p:spTree>
    <p:extLst>
      <p:ext uri="{BB962C8B-B14F-4D97-AF65-F5344CB8AC3E}">
        <p14:creationId xmlns:p14="http://schemas.microsoft.com/office/powerpoint/2010/main" val="30603886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97F8D-92A7-4C31-8217-6F92CE122A29}"/>
              </a:ext>
            </a:extLst>
          </p:cNvPr>
          <p:cNvSpPr>
            <a:spLocks noGrp="1"/>
          </p:cNvSpPr>
          <p:nvPr>
            <p:ph type="ctrTitle"/>
          </p:nvPr>
        </p:nvSpPr>
        <p:spPr>
          <a:xfrm>
            <a:off x="1154955" y="932155"/>
            <a:ext cx="8825658" cy="2645546"/>
          </a:xfrm>
        </p:spPr>
        <p:txBody>
          <a:bodyPr/>
          <a:lstStyle/>
          <a:p>
            <a:r>
              <a:rPr lang="en-IN"/>
              <a:t>Angular 7 Features</a:t>
            </a:r>
          </a:p>
        </p:txBody>
      </p:sp>
      <p:sp>
        <p:nvSpPr>
          <p:cNvPr id="3" name="Subtitle 2">
            <a:extLst>
              <a:ext uri="{FF2B5EF4-FFF2-40B4-BE49-F238E27FC236}">
                <a16:creationId xmlns:a16="http://schemas.microsoft.com/office/drawing/2014/main" id="{175F980E-D28E-42DB-AFA5-AF5619BB03AD}"/>
              </a:ext>
            </a:extLst>
          </p:cNvPr>
          <p:cNvSpPr>
            <a:spLocks noGrp="1"/>
          </p:cNvSpPr>
          <p:nvPr>
            <p:ph type="subTitle" idx="1"/>
          </p:nvPr>
        </p:nvSpPr>
        <p:spPr>
          <a:xfrm>
            <a:off x="1154955" y="3932808"/>
            <a:ext cx="8825658" cy="1705992"/>
          </a:xfrm>
        </p:spPr>
        <p:txBody>
          <a:bodyPr/>
          <a:lstStyle/>
          <a:p>
            <a:pPr marL="285750" indent="-285750">
              <a:buFont typeface="Arial" panose="020B0604020202020204" pitchFamily="34" charset="0"/>
              <a:buChar char="•"/>
            </a:pPr>
            <a:r>
              <a:rPr lang="en-IN" dirty="0"/>
              <a:t>Animations</a:t>
            </a:r>
          </a:p>
          <a:p>
            <a:pPr marL="285750" indent="-285750">
              <a:buFont typeface="Arial" panose="020B0604020202020204" pitchFamily="34" charset="0"/>
              <a:buChar char="•"/>
            </a:pPr>
            <a:r>
              <a:rPr lang="en-IN" dirty="0"/>
              <a:t>Materials</a:t>
            </a:r>
          </a:p>
          <a:p>
            <a:pPr marL="285750" indent="-285750">
              <a:buFont typeface="Arial" panose="020B0604020202020204" pitchFamily="34" charset="0"/>
              <a:buChar char="•"/>
            </a:pPr>
            <a:r>
              <a:rPr lang="en-IN" dirty="0"/>
              <a:t>Guards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2876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0CF0-C880-466D-8438-A9F4ED48118E}"/>
              </a:ext>
            </a:extLst>
          </p:cNvPr>
          <p:cNvSpPr>
            <a:spLocks noGrp="1"/>
          </p:cNvSpPr>
          <p:nvPr>
            <p:ph type="title"/>
          </p:nvPr>
        </p:nvSpPr>
        <p:spPr/>
        <p:txBody>
          <a:bodyPr/>
          <a:lstStyle/>
          <a:p>
            <a:pPr algn="ctr"/>
            <a:r>
              <a:rPr lang="en-IN" dirty="0"/>
              <a:t>ANIMATIONS</a:t>
            </a:r>
          </a:p>
        </p:txBody>
      </p:sp>
      <p:sp>
        <p:nvSpPr>
          <p:cNvPr id="3" name="Content Placeholder 2">
            <a:extLst>
              <a:ext uri="{FF2B5EF4-FFF2-40B4-BE49-F238E27FC236}">
                <a16:creationId xmlns:a16="http://schemas.microsoft.com/office/drawing/2014/main" id="{5409F19A-E079-4E3E-B884-71B9A6F1487D}"/>
              </a:ext>
            </a:extLst>
          </p:cNvPr>
          <p:cNvSpPr>
            <a:spLocks noGrp="1"/>
          </p:cNvSpPr>
          <p:nvPr>
            <p:ph idx="1"/>
          </p:nvPr>
        </p:nvSpPr>
        <p:spPr>
          <a:xfrm>
            <a:off x="452762" y="1748902"/>
            <a:ext cx="11203620" cy="4465468"/>
          </a:xfrm>
        </p:spPr>
        <p:txBody>
          <a:bodyPr/>
          <a:lstStyle/>
          <a:p>
            <a:r>
              <a:rPr lang="en-US" dirty="0"/>
              <a:t>Animation in Angular 4 onwards is a separate package that needs to be imported in </a:t>
            </a:r>
            <a:r>
              <a:rPr lang="en-US" dirty="0" err="1"/>
              <a:t>app.module.ts</a:t>
            </a:r>
            <a:r>
              <a:rPr lang="en-US" dirty="0"/>
              <a:t>.</a:t>
            </a:r>
          </a:p>
          <a:p>
            <a:r>
              <a:rPr lang="en-US" dirty="0"/>
              <a:t>Include the library:</a:t>
            </a:r>
          </a:p>
          <a:p>
            <a:pPr lvl="1"/>
            <a:r>
              <a:rPr lang="en-IN" dirty="0"/>
              <a:t>Import {</a:t>
            </a:r>
            <a:r>
              <a:rPr lang="en-IN" dirty="0" err="1"/>
              <a:t>BrowserAnimationsModule</a:t>
            </a:r>
            <a:r>
              <a:rPr lang="en-IN" dirty="0"/>
              <a:t>} from ‘@angular/platform-based/animations’;</a:t>
            </a:r>
            <a:endParaRPr lang="en-US" dirty="0"/>
          </a:p>
          <a:p>
            <a:r>
              <a:rPr lang="en-US" dirty="0"/>
              <a:t>There are three different states for an element in angular.</a:t>
            </a:r>
          </a:p>
          <a:p>
            <a:pPr lvl="1"/>
            <a:r>
              <a:rPr lang="en-US" b="1" dirty="0"/>
              <a:t>Void state:</a:t>
            </a:r>
            <a:r>
              <a:rPr lang="en-US" dirty="0"/>
              <a:t> The void state represents the state of an element that is not a part of the DOM. This state occurs when an element is created but not yet inserted in the DOM or the element is removed from the DOM. </a:t>
            </a:r>
          </a:p>
          <a:p>
            <a:pPr lvl="1"/>
            <a:r>
              <a:rPr lang="en-US" b="1" dirty="0"/>
              <a:t>The wildcard state:</a:t>
            </a:r>
            <a:r>
              <a:rPr lang="en-US" dirty="0"/>
              <a:t> Known as the default state of the element. The styles defined for this state apply to the element regardless of its current animation state. To define that state in our code we use the symbol *.</a:t>
            </a:r>
          </a:p>
          <a:p>
            <a:pPr lvl="1"/>
            <a:r>
              <a:rPr lang="en-US" b="1" dirty="0"/>
              <a:t>Custom state:</a:t>
            </a:r>
            <a:r>
              <a:rPr lang="en-US" dirty="0"/>
              <a:t> This is the custom state of the element and must be explicitly defined in the code. To define this state in our code, we can use any custom name as our choice.</a:t>
            </a:r>
          </a:p>
          <a:p>
            <a:r>
              <a:rPr lang="en-US" dirty="0"/>
              <a:t>Few functions are: trigger(), state(), style()</a:t>
            </a:r>
          </a:p>
          <a:p>
            <a:pPr marL="457200" lvl="1" indent="0">
              <a:buNone/>
            </a:pPr>
            <a:endParaRPr lang="en-US" dirty="0"/>
          </a:p>
          <a:p>
            <a:pPr marL="457200" lvl="1" indent="0">
              <a:buNone/>
            </a:pPr>
            <a:endParaRPr lang="en-IN" dirty="0"/>
          </a:p>
        </p:txBody>
      </p:sp>
    </p:spTree>
    <p:extLst>
      <p:ext uri="{BB962C8B-B14F-4D97-AF65-F5344CB8AC3E}">
        <p14:creationId xmlns:p14="http://schemas.microsoft.com/office/powerpoint/2010/main" val="2322779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39DE0A-FA6E-4CF9-B975-C86D3A503E6D}"/>
              </a:ext>
            </a:extLst>
          </p:cNvPr>
          <p:cNvPicPr>
            <a:picLocks noChangeAspect="1"/>
          </p:cNvPicPr>
          <p:nvPr/>
        </p:nvPicPr>
        <p:blipFill rotWithShape="1">
          <a:blip r:embed="rId2">
            <a:extLst>
              <a:ext uri="{28A0092B-C50C-407E-A947-70E740481C1C}">
                <a14:useLocalDpi xmlns:a14="http://schemas.microsoft.com/office/drawing/2010/main" val="0"/>
              </a:ext>
            </a:extLst>
          </a:blip>
          <a:srcRect r="40874" b="5962"/>
          <a:stretch/>
        </p:blipFill>
        <p:spPr>
          <a:xfrm>
            <a:off x="372862" y="114454"/>
            <a:ext cx="7208668" cy="3037119"/>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B2BC707C-FB7D-47E9-AA77-6382E6E933D6}"/>
              </a:ext>
            </a:extLst>
          </p:cNvPr>
          <p:cNvPicPr>
            <a:picLocks noChangeAspect="1"/>
          </p:cNvPicPr>
          <p:nvPr/>
        </p:nvPicPr>
        <p:blipFill rotWithShape="1">
          <a:blip r:embed="rId3">
            <a:extLst>
              <a:ext uri="{28A0092B-C50C-407E-A947-70E740481C1C}">
                <a14:useLocalDpi xmlns:a14="http://schemas.microsoft.com/office/drawing/2010/main" val="0"/>
              </a:ext>
            </a:extLst>
          </a:blip>
          <a:srcRect r="40874" b="22519"/>
          <a:stretch/>
        </p:blipFill>
        <p:spPr>
          <a:xfrm>
            <a:off x="4057095" y="3895879"/>
            <a:ext cx="7208668" cy="26469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970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687C-425F-4689-B3A5-1A55DC519607}"/>
              </a:ext>
            </a:extLst>
          </p:cNvPr>
          <p:cNvSpPr>
            <a:spLocks noGrp="1"/>
          </p:cNvSpPr>
          <p:nvPr>
            <p:ph type="title"/>
          </p:nvPr>
        </p:nvSpPr>
        <p:spPr>
          <a:xfrm>
            <a:off x="677333" y="609600"/>
            <a:ext cx="10049933" cy="677333"/>
          </a:xfrm>
        </p:spPr>
        <p:txBody>
          <a:bodyPr/>
          <a:lstStyle/>
          <a:p>
            <a:pPr algn="ctr"/>
            <a:r>
              <a:rPr lang="en-IN" dirty="0"/>
              <a:t>MATERIALS</a:t>
            </a:r>
          </a:p>
        </p:txBody>
      </p:sp>
      <p:sp>
        <p:nvSpPr>
          <p:cNvPr id="3" name="Content Placeholder 2">
            <a:extLst>
              <a:ext uri="{FF2B5EF4-FFF2-40B4-BE49-F238E27FC236}">
                <a16:creationId xmlns:a16="http://schemas.microsoft.com/office/drawing/2014/main" id="{5D40DFC6-A6DD-489A-A5AE-B8ED8E4F24D3}"/>
              </a:ext>
            </a:extLst>
          </p:cNvPr>
          <p:cNvSpPr>
            <a:spLocks noGrp="1"/>
          </p:cNvSpPr>
          <p:nvPr>
            <p:ph idx="1"/>
          </p:nvPr>
        </p:nvSpPr>
        <p:spPr>
          <a:xfrm>
            <a:off x="677334" y="1210733"/>
            <a:ext cx="10049932" cy="4830629"/>
          </a:xfrm>
        </p:spPr>
        <p:txBody>
          <a:bodyPr/>
          <a:lstStyle/>
          <a:p>
            <a:r>
              <a:rPr lang="en-US" dirty="0"/>
              <a:t>From Angular 4, Materials module has been made available with a separate module @angular/materials. </a:t>
            </a:r>
          </a:p>
          <a:p>
            <a:r>
              <a:rPr lang="en-US" dirty="0"/>
              <a:t>Features are autocomplete, </a:t>
            </a:r>
            <a:r>
              <a:rPr lang="en-US" dirty="0" err="1"/>
              <a:t>datepicker</a:t>
            </a:r>
            <a:r>
              <a:rPr lang="en-US" dirty="0"/>
              <a:t>, slider, menus, grids, and toolbar </a:t>
            </a:r>
          </a:p>
          <a:p>
            <a:r>
              <a:rPr lang="en-US" dirty="0"/>
              <a:t>We need to install two packages: </a:t>
            </a:r>
            <a:r>
              <a:rPr lang="en-US" b="1" dirty="0"/>
              <a:t>materials and </a:t>
            </a:r>
            <a:r>
              <a:rPr lang="en-US" b="1" dirty="0" err="1"/>
              <a:t>cdk</a:t>
            </a:r>
            <a:r>
              <a:rPr lang="en-US" dirty="0"/>
              <a:t>. Material components depend on the animation module for advanced features. Following is the command to add materials to your project −</a:t>
            </a:r>
          </a:p>
          <a:p>
            <a:r>
              <a:rPr lang="en-US" dirty="0" err="1"/>
              <a:t>npm</a:t>
            </a:r>
            <a:r>
              <a:rPr lang="en-US" dirty="0"/>
              <a:t> install @angular/material -–save </a:t>
            </a:r>
          </a:p>
          <a:p>
            <a:endParaRPr lang="en-US" dirty="0"/>
          </a:p>
          <a:p>
            <a:endParaRPr lang="en-US" dirty="0"/>
          </a:p>
          <a:p>
            <a:endParaRPr lang="en-IN" dirty="0"/>
          </a:p>
        </p:txBody>
      </p:sp>
    </p:spTree>
    <p:extLst>
      <p:ext uri="{BB962C8B-B14F-4D97-AF65-F5344CB8AC3E}">
        <p14:creationId xmlns:p14="http://schemas.microsoft.com/office/powerpoint/2010/main" val="175311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F355-762D-46F2-9FE4-27B9F6A37960}"/>
              </a:ext>
            </a:extLst>
          </p:cNvPr>
          <p:cNvSpPr>
            <a:spLocks noGrp="1"/>
          </p:cNvSpPr>
          <p:nvPr>
            <p:ph type="title"/>
          </p:nvPr>
        </p:nvSpPr>
        <p:spPr>
          <a:xfrm>
            <a:off x="677333" y="609600"/>
            <a:ext cx="10693399" cy="609600"/>
          </a:xfrm>
        </p:spPr>
        <p:txBody>
          <a:bodyPr>
            <a:normAutofit fontScale="90000"/>
          </a:bodyPr>
          <a:lstStyle/>
          <a:p>
            <a:pPr algn="ctr"/>
            <a:r>
              <a:rPr lang="en-IN" dirty="0"/>
              <a:t>Guards</a:t>
            </a:r>
          </a:p>
        </p:txBody>
      </p:sp>
      <p:sp>
        <p:nvSpPr>
          <p:cNvPr id="3" name="Content Placeholder 2">
            <a:extLst>
              <a:ext uri="{FF2B5EF4-FFF2-40B4-BE49-F238E27FC236}">
                <a16:creationId xmlns:a16="http://schemas.microsoft.com/office/drawing/2014/main" id="{5CFFB7B4-C5E4-4AC2-A809-E142A141CA31}"/>
              </a:ext>
            </a:extLst>
          </p:cNvPr>
          <p:cNvSpPr>
            <a:spLocks noGrp="1"/>
          </p:cNvSpPr>
          <p:nvPr>
            <p:ph idx="1"/>
          </p:nvPr>
        </p:nvSpPr>
        <p:spPr>
          <a:xfrm>
            <a:off x="677334" y="1159933"/>
            <a:ext cx="9863666" cy="4881429"/>
          </a:xfrm>
        </p:spPr>
        <p:txBody>
          <a:bodyPr/>
          <a:lstStyle/>
          <a:p>
            <a:r>
              <a:rPr lang="en-US" dirty="0"/>
              <a:t>For a given route we can implement zero or any number of </a:t>
            </a:r>
            <a:r>
              <a:rPr lang="en-US" i="1" dirty="0"/>
              <a:t>Guards</a:t>
            </a:r>
            <a:r>
              <a:rPr lang="en-US" dirty="0"/>
              <a:t>.</a:t>
            </a:r>
          </a:p>
          <a:p>
            <a:r>
              <a:rPr lang="en-US" dirty="0"/>
              <a:t>Types of Guards</a:t>
            </a:r>
            <a:endParaRPr lang="en-IN" dirty="0"/>
          </a:p>
          <a:p>
            <a:pPr lvl="1"/>
            <a:r>
              <a:rPr lang="en-US" b="1" dirty="0" err="1"/>
              <a:t>CanActivate</a:t>
            </a:r>
            <a:r>
              <a:rPr lang="en-US" b="1" dirty="0"/>
              <a:t> </a:t>
            </a:r>
            <a:r>
              <a:rPr lang="en-US" dirty="0"/>
              <a:t>– Checks to see if a user can visit a route.</a:t>
            </a:r>
          </a:p>
          <a:p>
            <a:pPr lvl="1"/>
            <a:r>
              <a:rPr lang="en-US" b="1" dirty="0" err="1"/>
              <a:t>CanActivateChild</a:t>
            </a:r>
            <a:r>
              <a:rPr lang="en-US" dirty="0"/>
              <a:t> – Checks to see if a user can visit a routes children.</a:t>
            </a:r>
          </a:p>
          <a:p>
            <a:pPr lvl="1"/>
            <a:r>
              <a:rPr lang="en-US" b="1" dirty="0" err="1"/>
              <a:t>CanDeactivate</a:t>
            </a:r>
            <a:r>
              <a:rPr lang="en-US" dirty="0"/>
              <a:t> – Checks to see if a user can exit a route.</a:t>
            </a:r>
          </a:p>
          <a:p>
            <a:pPr lvl="1"/>
            <a:r>
              <a:rPr lang="en-US" b="1" dirty="0" err="1"/>
              <a:t>CanLoad</a:t>
            </a:r>
            <a:r>
              <a:rPr lang="en-US" dirty="0"/>
              <a:t> – To decide whether to download a lazy loadable module</a:t>
            </a:r>
          </a:p>
          <a:p>
            <a:pPr lvl="1"/>
            <a:r>
              <a:rPr lang="en-US" b="1" dirty="0"/>
              <a:t>Resolve</a:t>
            </a:r>
            <a:r>
              <a:rPr lang="en-US" dirty="0"/>
              <a:t> – Performs route data retrieval before route activation.</a:t>
            </a:r>
            <a:endParaRPr lang="en-IN" dirty="0"/>
          </a:p>
          <a:p>
            <a:r>
              <a:rPr lang="en-US" dirty="0"/>
              <a:t>The router primarily has two cycles of checking the route guards.</a:t>
            </a:r>
          </a:p>
          <a:p>
            <a:pPr lvl="1"/>
            <a:r>
              <a:rPr lang="en-US" dirty="0"/>
              <a:t>one is upwards from the deepest route to the top route. </a:t>
            </a:r>
          </a:p>
          <a:p>
            <a:pPr lvl="1"/>
            <a:r>
              <a:rPr lang="en-US" dirty="0"/>
              <a:t>In this cycle, it checks the </a:t>
            </a:r>
            <a:r>
              <a:rPr lang="en-US" dirty="0" err="1"/>
              <a:t>CanDeactivate</a:t>
            </a:r>
            <a:r>
              <a:rPr lang="en-US" dirty="0"/>
              <a:t> and </a:t>
            </a:r>
            <a:r>
              <a:rPr lang="en-US" dirty="0" err="1"/>
              <a:t>CanActivateChild</a:t>
            </a:r>
            <a:r>
              <a:rPr lang="en-US" dirty="0"/>
              <a:t> guards. </a:t>
            </a:r>
          </a:p>
          <a:p>
            <a:pPr lvl="1"/>
            <a:r>
              <a:rPr lang="en-US" dirty="0"/>
              <a:t>In the second cycle, it checks the </a:t>
            </a:r>
            <a:r>
              <a:rPr lang="en-US" dirty="0" err="1"/>
              <a:t>CanActivate</a:t>
            </a:r>
            <a:r>
              <a:rPr lang="en-US" dirty="0"/>
              <a:t> guard beginning from the topmost route and goes towards the deepest route. </a:t>
            </a:r>
          </a:p>
          <a:p>
            <a:pPr marL="457200" lvl="1" indent="0">
              <a:buNone/>
            </a:pPr>
            <a:endParaRPr lang="en-IN" dirty="0"/>
          </a:p>
        </p:txBody>
      </p:sp>
      <p:sp>
        <p:nvSpPr>
          <p:cNvPr id="5" name="Rectangle 2">
            <a:extLst>
              <a:ext uri="{FF2B5EF4-FFF2-40B4-BE49-F238E27FC236}">
                <a16:creationId xmlns:a16="http://schemas.microsoft.com/office/drawing/2014/main" id="{267E5BAC-F5D4-4BF5-A489-46B0977235D5}"/>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1904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a:ln>
                <a:noFill/>
              </a:ln>
              <a:solidFill>
                <a:srgbClr val="333333"/>
              </a:solidFill>
              <a:effectLst/>
              <a:latin typeface="Lato"/>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Lato"/>
              </a:rPr>
              <a:t>Checks to see if a user can route to a module that lazy loaded.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a:ln>
                  <a:noFill/>
                </a:ln>
                <a:solidFill>
                  <a:srgbClr val="333333"/>
                </a:solidFill>
                <a:effectLst/>
                <a:latin typeface="La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95013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686</TotalTime>
  <Words>418</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Lato</vt:lpstr>
      <vt:lpstr>Trebuchet MS</vt:lpstr>
      <vt:lpstr>Wingdings 3</vt:lpstr>
      <vt:lpstr>Facet</vt:lpstr>
      <vt:lpstr>Angular 7 Features</vt:lpstr>
      <vt:lpstr>ANIMATIONS</vt:lpstr>
      <vt:lpstr>PowerPoint Presentation</vt:lpstr>
      <vt:lpstr>MATERIALS</vt:lpstr>
      <vt:lpstr>Guards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7 Features</dc:title>
  <dc:creator>Reshma Rao</dc:creator>
  <cp:lastModifiedBy>Reshma Rao</cp:lastModifiedBy>
  <cp:revision>11</cp:revision>
  <dcterms:created xsi:type="dcterms:W3CDTF">2020-03-25T10:12:32Z</dcterms:created>
  <dcterms:modified xsi:type="dcterms:W3CDTF">2020-03-26T08:18:32Z</dcterms:modified>
</cp:coreProperties>
</file>