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79" r:id="rId16"/>
    <p:sldId id="269" r:id="rId17"/>
    <p:sldId id="270" r:id="rId18"/>
    <p:sldId id="271" r:id="rId19"/>
    <p:sldId id="272" r:id="rId20"/>
    <p:sldId id="273" r:id="rId21"/>
    <p:sldId id="274" r:id="rId22"/>
    <p:sldId id="275" r:id="rId23"/>
    <p:sldId id="276" r:id="rId24"/>
    <p:sldId id="277"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97c7c7cec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97c7c7cec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97c7c7cec_1_1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97c7c7cec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97c7c7cec_1_1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397c7c7cec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397c7c7cec_1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397c7c7ce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397c7c7ce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397c7c7ce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92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397c7c7ce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397c7c7ce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394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a3d294bba3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a3d294bb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a3d294bba3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a3d294bb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a2a0a861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a2a0a861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a2a0a861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a2a0a861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c193f25637_1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c193f2563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c193f25637_1_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c193f25637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9a292e4193d51e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9a292e4193d51e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9a292e4193d51e1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9a292e4193d51e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c193f25637_1_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c193f25637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97c7c7cec_1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97c7c7ce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97c7c7cec_1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97c7c7ce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97c7c7cec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97c7c7cec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97c7c7cec_1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97c7c7cec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397c7c7cec_1_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397c7c7cec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97c7c7cec_1_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97c7c7cec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97c7c7cec_1_1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97c7c7cec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l="9783" t="-49160" r="-71230" b="-12286"/>
          <a:stretch/>
        </p:blipFill>
        <p:spPr>
          <a:xfrm>
            <a:off x="501450" y="-436987"/>
            <a:ext cx="1969148" cy="1689887"/>
          </a:xfrm>
          <a:prstGeom prst="rect">
            <a:avLst/>
          </a:prstGeom>
          <a:noFill/>
          <a:ln>
            <a:noFill/>
          </a:ln>
        </p:spPr>
      </p:pic>
      <p:sp>
        <p:nvSpPr>
          <p:cNvPr id="86" name="Google Shape;86;p13"/>
          <p:cNvSpPr txBox="1"/>
          <p:nvPr/>
        </p:nvSpPr>
        <p:spPr>
          <a:xfrm>
            <a:off x="622500" y="1363100"/>
            <a:ext cx="7899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chemeClr val="lt1"/>
                </a:solidFill>
                <a:latin typeface="Roboto"/>
                <a:ea typeface="Roboto"/>
                <a:cs typeface="Roboto"/>
                <a:sym typeface="Roboto"/>
              </a:rPr>
              <a:t>Exploratory Analysis of Grocery Store Data Using Market Basket Analysis.</a:t>
            </a:r>
            <a:endParaRPr sz="2800">
              <a:solidFill>
                <a:schemeClr val="lt1"/>
              </a:solidFill>
              <a:latin typeface="Roboto"/>
              <a:ea typeface="Roboto"/>
              <a:cs typeface="Roboto"/>
              <a:sym typeface="Roboto"/>
            </a:endParaRPr>
          </a:p>
        </p:txBody>
      </p:sp>
      <p:sp>
        <p:nvSpPr>
          <p:cNvPr id="87" name="Google Shape;87;p13"/>
          <p:cNvSpPr txBox="1"/>
          <p:nvPr/>
        </p:nvSpPr>
        <p:spPr>
          <a:xfrm>
            <a:off x="4142350" y="2832575"/>
            <a:ext cx="46272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u="sng">
                <a:solidFill>
                  <a:schemeClr val="lt1"/>
                </a:solidFill>
                <a:latin typeface="Roboto"/>
                <a:ea typeface="Roboto"/>
                <a:cs typeface="Roboto"/>
                <a:sym typeface="Roboto"/>
              </a:rPr>
              <a:t>GUIDE </a:t>
            </a:r>
            <a:r>
              <a:rPr lang="en" sz="1800">
                <a:solidFill>
                  <a:schemeClr val="lt1"/>
                </a:solidFill>
                <a:latin typeface="Roboto"/>
                <a:ea typeface="Roboto"/>
                <a:cs typeface="Roboto"/>
                <a:sym typeface="Roboto"/>
              </a:rPr>
              <a:t>:  Dr.Y.V.S.S. Pragathi </a:t>
            </a:r>
            <a:endParaRPr sz="2400">
              <a:solidFill>
                <a:schemeClr val="lt1"/>
              </a:solidFill>
              <a:latin typeface="Roboto"/>
              <a:ea typeface="Roboto"/>
              <a:cs typeface="Roboto"/>
              <a:sym typeface="Roboto"/>
            </a:endParaRPr>
          </a:p>
          <a:p>
            <a:pPr marL="0" lvl="0" indent="0" algn="l" rtl="0">
              <a:spcBef>
                <a:spcPts val="0"/>
              </a:spcBef>
              <a:spcAft>
                <a:spcPts val="0"/>
              </a:spcAft>
              <a:buNone/>
            </a:pP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u="sng">
                <a:solidFill>
                  <a:schemeClr val="lt1"/>
                </a:solidFill>
                <a:latin typeface="Roboto"/>
                <a:ea typeface="Roboto"/>
                <a:cs typeface="Roboto"/>
                <a:sym typeface="Roboto"/>
              </a:rPr>
              <a:t>PROJECT BY </a:t>
            </a:r>
            <a:r>
              <a:rPr lang="en" sz="1800">
                <a:solidFill>
                  <a:schemeClr val="lt1"/>
                </a:solidFill>
                <a:latin typeface="Roboto"/>
                <a:ea typeface="Roboto"/>
                <a:cs typeface="Roboto"/>
                <a:sym typeface="Roboto"/>
              </a:rPr>
              <a:t>: </a:t>
            </a: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 160619733011-  Reshmika Dhannarapu</a:t>
            </a: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 160619733059-  Vyshnavi Yelgoe</a:t>
            </a: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 160619733044-  Sreeja Sogala </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59" name="Google Shape;159;p22"/>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800">
                <a:solidFill>
                  <a:srgbClr val="FFFFFF"/>
                </a:solidFill>
                <a:latin typeface="Roboto"/>
                <a:ea typeface="Roboto"/>
                <a:cs typeface="Roboto"/>
                <a:sym typeface="Roboto"/>
              </a:rPr>
              <a:t>Methodology </a:t>
            </a:r>
            <a:endParaRPr sz="2800">
              <a:solidFill>
                <a:schemeClr val="lt1"/>
              </a:solidFill>
              <a:latin typeface="Roboto"/>
              <a:ea typeface="Roboto"/>
              <a:cs typeface="Roboto"/>
              <a:sym typeface="Roboto"/>
            </a:endParaRPr>
          </a:p>
        </p:txBody>
      </p:sp>
      <p:sp>
        <p:nvSpPr>
          <p:cNvPr id="160" name="Google Shape;160;p22"/>
          <p:cNvSpPr txBox="1"/>
          <p:nvPr/>
        </p:nvSpPr>
        <p:spPr>
          <a:xfrm>
            <a:off x="562625" y="1245175"/>
            <a:ext cx="7820100" cy="267762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dirty="0">
                <a:latin typeface="Roboto"/>
                <a:ea typeface="Roboto"/>
                <a:cs typeface="Roboto"/>
                <a:sym typeface="Roboto"/>
              </a:rPr>
              <a:t>- Problem Definition </a:t>
            </a:r>
            <a:endParaRPr sz="1800" dirty="0">
              <a:latin typeface="Roboto"/>
              <a:ea typeface="Roboto"/>
              <a:cs typeface="Roboto"/>
              <a:sym typeface="Roboto"/>
            </a:endParaRPr>
          </a:p>
          <a:p>
            <a:pPr marL="0" lvl="0" indent="0" algn="l" rtl="0">
              <a:lnSpc>
                <a:spcPct val="150000"/>
              </a:lnSpc>
              <a:spcBef>
                <a:spcPts val="0"/>
              </a:spcBef>
              <a:spcAft>
                <a:spcPts val="0"/>
              </a:spcAft>
              <a:buNone/>
            </a:pPr>
            <a:r>
              <a:rPr lang="en" sz="1800" dirty="0">
                <a:latin typeface="Roboto"/>
                <a:ea typeface="Roboto"/>
                <a:cs typeface="Roboto"/>
                <a:sym typeface="Roboto"/>
              </a:rPr>
              <a:t>- Data Collection </a:t>
            </a:r>
            <a:endParaRPr sz="1800" dirty="0">
              <a:latin typeface="Roboto"/>
              <a:ea typeface="Roboto"/>
              <a:cs typeface="Roboto"/>
              <a:sym typeface="Roboto"/>
            </a:endParaRPr>
          </a:p>
          <a:p>
            <a:pPr lvl="0" algn="l" rtl="0">
              <a:lnSpc>
                <a:spcPct val="150000"/>
              </a:lnSpc>
              <a:spcBef>
                <a:spcPts val="0"/>
              </a:spcBef>
              <a:spcAft>
                <a:spcPts val="0"/>
              </a:spcAft>
            </a:pPr>
            <a:r>
              <a:rPr lang="en" sz="1800" dirty="0">
                <a:latin typeface="Roboto"/>
                <a:ea typeface="Roboto"/>
                <a:cs typeface="Roboto"/>
                <a:sym typeface="Roboto"/>
              </a:rPr>
              <a:t>- Data Preprocessing</a:t>
            </a:r>
          </a:p>
          <a:p>
            <a:pPr lvl="0" algn="l" rtl="0">
              <a:lnSpc>
                <a:spcPct val="150000"/>
              </a:lnSpc>
              <a:spcBef>
                <a:spcPts val="0"/>
              </a:spcBef>
              <a:spcAft>
                <a:spcPts val="0"/>
              </a:spcAft>
            </a:pPr>
            <a:r>
              <a:rPr lang="en-US" sz="1800" dirty="0">
                <a:latin typeface="Roboto"/>
                <a:ea typeface="Roboto"/>
                <a:cs typeface="Roboto"/>
                <a:sym typeface="Roboto"/>
              </a:rPr>
              <a:t>- Data Combining </a:t>
            </a:r>
            <a:endParaRPr sz="1800" dirty="0">
              <a:latin typeface="Roboto"/>
              <a:ea typeface="Roboto"/>
              <a:cs typeface="Roboto"/>
              <a:sym typeface="Roboto"/>
            </a:endParaRPr>
          </a:p>
          <a:p>
            <a:pPr lvl="0" algn="l" rtl="0">
              <a:lnSpc>
                <a:spcPct val="150000"/>
              </a:lnSpc>
              <a:spcBef>
                <a:spcPts val="0"/>
              </a:spcBef>
              <a:spcAft>
                <a:spcPts val="0"/>
              </a:spcAft>
            </a:pPr>
            <a:r>
              <a:rPr lang="en" sz="1800" dirty="0">
                <a:latin typeface="Roboto"/>
                <a:ea typeface="Roboto"/>
                <a:cs typeface="Roboto"/>
                <a:sym typeface="Roboto"/>
              </a:rPr>
              <a:t>- Exploratory Data Analysis </a:t>
            </a:r>
          </a:p>
          <a:p>
            <a:pPr lvl="0" algn="l" rtl="0">
              <a:lnSpc>
                <a:spcPct val="150000"/>
              </a:lnSpc>
              <a:spcBef>
                <a:spcPts val="0"/>
              </a:spcBef>
              <a:spcAft>
                <a:spcPts val="0"/>
              </a:spcAft>
            </a:pPr>
            <a:r>
              <a:rPr lang="en" sz="1800" dirty="0">
                <a:latin typeface="Roboto"/>
                <a:ea typeface="Roboto"/>
                <a:cs typeface="Roboto"/>
                <a:sym typeface="Roboto"/>
              </a:rPr>
              <a:t>- Market Basket Analysis Using Apriori Algorithm</a:t>
            </a:r>
            <a:endParaRPr lang="en-US" sz="1700" dirty="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66" name="Google Shape;166;p23"/>
          <p:cNvSpPr txBox="1"/>
          <p:nvPr/>
        </p:nvSpPr>
        <p:spPr>
          <a:xfrm>
            <a:off x="562625" y="1245175"/>
            <a:ext cx="78201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p>
        </p:txBody>
      </p:sp>
      <p:pic>
        <p:nvPicPr>
          <p:cNvPr id="167" name="Google Shape;167;p23"/>
          <p:cNvPicPr preferRelativeResize="0"/>
          <p:nvPr/>
        </p:nvPicPr>
        <p:blipFill>
          <a:blip r:embed="rId3">
            <a:alphaModFix/>
          </a:blip>
          <a:stretch>
            <a:fillRect/>
          </a:stretch>
        </p:blipFill>
        <p:spPr>
          <a:xfrm>
            <a:off x="538675" y="169175"/>
            <a:ext cx="8066651" cy="4613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73" name="Google Shape;173;p24"/>
          <p:cNvSpPr txBox="1"/>
          <p:nvPr/>
        </p:nvSpPr>
        <p:spPr>
          <a:xfrm>
            <a:off x="562625" y="1245175"/>
            <a:ext cx="78201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p>
        </p:txBody>
      </p:sp>
      <p:pic>
        <p:nvPicPr>
          <p:cNvPr id="174" name="Google Shape;174;p24"/>
          <p:cNvPicPr preferRelativeResize="0"/>
          <p:nvPr/>
        </p:nvPicPr>
        <p:blipFill>
          <a:blip r:embed="rId3">
            <a:alphaModFix/>
          </a:blip>
          <a:stretch>
            <a:fillRect/>
          </a:stretch>
        </p:blipFill>
        <p:spPr>
          <a:xfrm>
            <a:off x="0" y="0"/>
            <a:ext cx="9144000" cy="5162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81" name="Google Shape;181;p25"/>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Dataset </a:t>
            </a:r>
            <a:endParaRPr sz="2800">
              <a:solidFill>
                <a:schemeClr val="lt1"/>
              </a:solidFill>
              <a:latin typeface="Roboto"/>
              <a:ea typeface="Roboto"/>
              <a:cs typeface="Roboto"/>
              <a:sym typeface="Roboto"/>
            </a:endParaRPr>
          </a:p>
        </p:txBody>
      </p:sp>
      <p:sp>
        <p:nvSpPr>
          <p:cNvPr id="182" name="Google Shape;182;p25"/>
          <p:cNvSpPr txBox="1"/>
          <p:nvPr/>
        </p:nvSpPr>
        <p:spPr>
          <a:xfrm>
            <a:off x="562625" y="1245175"/>
            <a:ext cx="7820100" cy="37557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Instacart Dataset : Consists of csv files </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Aisles : aisle_id , aisle_name</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Departments : dept_id, dept_name.</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Orders : ord_id,  user_id,  ord_no ,  ord_dayofweek, ord_hourofday, days_since_last_order.</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Order_products_prior : ord_id , prd_id , add_to_cart_order, reordered.</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Products: prd_id, prd_name, aidle_id, dept_id</a:t>
            </a:r>
            <a:endParaRPr sz="1600">
              <a:latin typeface="Roboto"/>
              <a:ea typeface="Roboto"/>
              <a:cs typeface="Roboto"/>
              <a:sym typeface="Roboto"/>
            </a:endParaRPr>
          </a:p>
          <a:p>
            <a:pPr marL="914400" lvl="0" indent="0" algn="l" rtl="0">
              <a:lnSpc>
                <a:spcPct val="150000"/>
              </a:lnSpc>
              <a:spcBef>
                <a:spcPts val="0"/>
              </a:spcBef>
              <a:spcAft>
                <a:spcPts val="0"/>
              </a:spcAft>
              <a:buNone/>
            </a:pPr>
            <a:br>
              <a:rPr lang="en" sz="1600">
                <a:latin typeface="Roboto"/>
                <a:ea typeface="Roboto"/>
                <a:cs typeface="Roboto"/>
                <a:sym typeface="Roboto"/>
              </a:rPr>
            </a:b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p:nvPr/>
        </p:nvSpPr>
        <p:spPr>
          <a:xfrm>
            <a:off x="0" y="-7144"/>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81" name="Google Shape;181;p25"/>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Dataset </a:t>
            </a:r>
            <a:endParaRPr sz="2800">
              <a:solidFill>
                <a:schemeClr val="lt1"/>
              </a:solidFill>
              <a:latin typeface="Roboto"/>
              <a:ea typeface="Roboto"/>
              <a:cs typeface="Roboto"/>
              <a:sym typeface="Roboto"/>
            </a:endParaRPr>
          </a:p>
        </p:txBody>
      </p:sp>
      <p:pic>
        <p:nvPicPr>
          <p:cNvPr id="3" name="Picture 2">
            <a:extLst>
              <a:ext uri="{FF2B5EF4-FFF2-40B4-BE49-F238E27FC236}">
                <a16:creationId xmlns:a16="http://schemas.microsoft.com/office/drawing/2014/main" id="{F7796BC8-5B59-C471-6F2C-2284A411D85D}"/>
              </a:ext>
            </a:extLst>
          </p:cNvPr>
          <p:cNvPicPr>
            <a:picLocks noChangeAspect="1"/>
          </p:cNvPicPr>
          <p:nvPr/>
        </p:nvPicPr>
        <p:blipFill>
          <a:blip r:embed="rId3"/>
          <a:stretch>
            <a:fillRect/>
          </a:stretch>
        </p:blipFill>
        <p:spPr>
          <a:xfrm>
            <a:off x="472574" y="1050600"/>
            <a:ext cx="2690963" cy="3932946"/>
          </a:xfrm>
          <a:prstGeom prst="rect">
            <a:avLst/>
          </a:prstGeom>
        </p:spPr>
      </p:pic>
      <p:pic>
        <p:nvPicPr>
          <p:cNvPr id="4" name="Picture 3">
            <a:extLst>
              <a:ext uri="{FF2B5EF4-FFF2-40B4-BE49-F238E27FC236}">
                <a16:creationId xmlns:a16="http://schemas.microsoft.com/office/drawing/2014/main" id="{D7C7C76F-B8CE-8EB5-D604-E3296AAADB76}"/>
              </a:ext>
            </a:extLst>
          </p:cNvPr>
          <p:cNvPicPr>
            <a:picLocks noChangeAspect="1"/>
          </p:cNvPicPr>
          <p:nvPr/>
        </p:nvPicPr>
        <p:blipFill>
          <a:blip r:embed="rId4"/>
          <a:stretch>
            <a:fillRect/>
          </a:stretch>
        </p:blipFill>
        <p:spPr>
          <a:xfrm>
            <a:off x="2796386" y="1050601"/>
            <a:ext cx="1775614" cy="3932946"/>
          </a:xfrm>
          <a:prstGeom prst="rect">
            <a:avLst/>
          </a:prstGeom>
        </p:spPr>
      </p:pic>
      <p:pic>
        <p:nvPicPr>
          <p:cNvPr id="6" name="Picture 5">
            <a:extLst>
              <a:ext uri="{FF2B5EF4-FFF2-40B4-BE49-F238E27FC236}">
                <a16:creationId xmlns:a16="http://schemas.microsoft.com/office/drawing/2014/main" id="{B00318A1-4DBB-55CE-B239-77D17220AD1F}"/>
              </a:ext>
            </a:extLst>
          </p:cNvPr>
          <p:cNvPicPr>
            <a:picLocks noChangeAspect="1"/>
          </p:cNvPicPr>
          <p:nvPr/>
        </p:nvPicPr>
        <p:blipFill>
          <a:blip r:embed="rId5"/>
          <a:stretch>
            <a:fillRect/>
          </a:stretch>
        </p:blipFill>
        <p:spPr>
          <a:xfrm>
            <a:off x="4895175" y="1111600"/>
            <a:ext cx="3205840" cy="3263936"/>
          </a:xfrm>
          <a:prstGeom prst="rect">
            <a:avLst/>
          </a:prstGeom>
        </p:spPr>
      </p:pic>
    </p:spTree>
    <p:extLst>
      <p:ext uri="{BB962C8B-B14F-4D97-AF65-F5344CB8AC3E}">
        <p14:creationId xmlns:p14="http://schemas.microsoft.com/office/powerpoint/2010/main" val="153492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p:nvPr/>
        </p:nvSpPr>
        <p:spPr>
          <a:xfrm>
            <a:off x="0" y="-7144"/>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81" name="Google Shape;181;p25"/>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Dataset </a:t>
            </a:r>
            <a:endParaRPr sz="2800">
              <a:solidFill>
                <a:schemeClr val="lt1"/>
              </a:solidFill>
              <a:latin typeface="Roboto"/>
              <a:ea typeface="Roboto"/>
              <a:cs typeface="Roboto"/>
              <a:sym typeface="Roboto"/>
            </a:endParaRPr>
          </a:p>
        </p:txBody>
      </p:sp>
      <p:pic>
        <p:nvPicPr>
          <p:cNvPr id="5" name="Picture 4">
            <a:extLst>
              <a:ext uri="{FF2B5EF4-FFF2-40B4-BE49-F238E27FC236}">
                <a16:creationId xmlns:a16="http://schemas.microsoft.com/office/drawing/2014/main" id="{18B40C10-2E8A-CE04-E4D5-AEEB9900FB75}"/>
              </a:ext>
            </a:extLst>
          </p:cNvPr>
          <p:cNvPicPr>
            <a:picLocks noChangeAspect="1"/>
          </p:cNvPicPr>
          <p:nvPr/>
        </p:nvPicPr>
        <p:blipFill>
          <a:blip r:embed="rId3"/>
          <a:stretch>
            <a:fillRect/>
          </a:stretch>
        </p:blipFill>
        <p:spPr>
          <a:xfrm>
            <a:off x="1058386" y="1118744"/>
            <a:ext cx="2559441" cy="3688606"/>
          </a:xfrm>
          <a:prstGeom prst="rect">
            <a:avLst/>
          </a:prstGeom>
        </p:spPr>
      </p:pic>
      <p:pic>
        <p:nvPicPr>
          <p:cNvPr id="8" name="Picture 7">
            <a:extLst>
              <a:ext uri="{FF2B5EF4-FFF2-40B4-BE49-F238E27FC236}">
                <a16:creationId xmlns:a16="http://schemas.microsoft.com/office/drawing/2014/main" id="{D2FAFBAE-F5D2-FB63-E826-EADA1363372D}"/>
              </a:ext>
            </a:extLst>
          </p:cNvPr>
          <p:cNvPicPr>
            <a:picLocks noChangeAspect="1"/>
          </p:cNvPicPr>
          <p:nvPr/>
        </p:nvPicPr>
        <p:blipFill>
          <a:blip r:embed="rId4"/>
          <a:stretch>
            <a:fillRect/>
          </a:stretch>
        </p:blipFill>
        <p:spPr>
          <a:xfrm>
            <a:off x="4889526" y="1118744"/>
            <a:ext cx="2269051" cy="3688606"/>
          </a:xfrm>
          <a:prstGeom prst="rect">
            <a:avLst/>
          </a:prstGeom>
        </p:spPr>
      </p:pic>
    </p:spTree>
    <p:extLst>
      <p:ext uri="{BB962C8B-B14F-4D97-AF65-F5344CB8AC3E}">
        <p14:creationId xmlns:p14="http://schemas.microsoft.com/office/powerpoint/2010/main" val="97602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Data Preprocessing </a:t>
            </a:r>
            <a:endParaRPr sz="2800">
              <a:solidFill>
                <a:schemeClr val="lt1"/>
              </a:solidFill>
              <a:latin typeface="Roboto"/>
              <a:ea typeface="Roboto"/>
              <a:cs typeface="Roboto"/>
              <a:sym typeface="Roboto"/>
            </a:endParaRPr>
          </a:p>
        </p:txBody>
      </p:sp>
      <p:sp>
        <p:nvSpPr>
          <p:cNvPr id="189" name="Google Shape;189;p26"/>
          <p:cNvSpPr txBox="1"/>
          <p:nvPr/>
        </p:nvSpPr>
        <p:spPr>
          <a:xfrm>
            <a:off x="379100" y="1352475"/>
            <a:ext cx="8372400" cy="25398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Loading Dataset</a:t>
            </a:r>
            <a:endParaRPr sz="180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 Preparing dataset to perform data analysis :</a:t>
            </a:r>
            <a:endParaRPr sz="1800">
              <a:latin typeface="Roboto"/>
              <a:ea typeface="Roboto"/>
              <a:cs typeface="Roboto"/>
              <a:sym typeface="Roboto"/>
            </a:endParaRPr>
          </a:p>
          <a:p>
            <a:pPr marL="914400" lvl="1"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Formatting files while reading - converting csv to dataframes </a:t>
            </a:r>
            <a:endParaRPr sz="1800">
              <a:latin typeface="Roboto"/>
              <a:ea typeface="Roboto"/>
              <a:cs typeface="Roboto"/>
              <a:sym typeface="Roboto"/>
            </a:endParaRPr>
          </a:p>
          <a:p>
            <a:pPr marL="914400" lvl="1"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Merging multiple files - using joins </a:t>
            </a:r>
            <a:endParaRPr sz="1800">
              <a:latin typeface="Roboto"/>
              <a:ea typeface="Roboto"/>
              <a:cs typeface="Roboto"/>
              <a:sym typeface="Roboto"/>
            </a:endParaRPr>
          </a:p>
          <a:p>
            <a:pPr marL="914400" lvl="1"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Deleting redundant data frames - to save memory </a:t>
            </a:r>
            <a:endParaRPr sz="1800">
              <a:latin typeface="Roboto"/>
              <a:ea typeface="Roboto"/>
              <a:cs typeface="Roboto"/>
              <a:sym typeface="Roboto"/>
            </a:endParaRPr>
          </a:p>
          <a:p>
            <a:pPr marL="914400" lvl="1"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Data analysis with the processed data </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txBox="1"/>
          <p:nvPr/>
        </p:nvSpPr>
        <p:spPr>
          <a:xfrm>
            <a:off x="2085600" y="217500"/>
            <a:ext cx="4972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Algorithm Justification</a:t>
            </a:r>
            <a:endParaRPr sz="2800">
              <a:solidFill>
                <a:schemeClr val="lt1"/>
              </a:solidFill>
              <a:latin typeface="Roboto"/>
              <a:ea typeface="Roboto"/>
              <a:cs typeface="Roboto"/>
              <a:sym typeface="Roboto"/>
            </a:endParaRPr>
          </a:p>
        </p:txBody>
      </p:sp>
      <p:sp>
        <p:nvSpPr>
          <p:cNvPr id="196" name="Google Shape;196;p27"/>
          <p:cNvSpPr txBox="1"/>
          <p:nvPr/>
        </p:nvSpPr>
        <p:spPr>
          <a:xfrm>
            <a:off x="441175" y="1446875"/>
            <a:ext cx="7882500" cy="25398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Apriori Algorithm for data mining: </a:t>
            </a:r>
            <a:endParaRPr sz="1800">
              <a:latin typeface="Roboto"/>
              <a:ea typeface="Roboto"/>
              <a:cs typeface="Roboto"/>
              <a:sym typeface="Roboto"/>
            </a:endParaRPr>
          </a:p>
          <a:p>
            <a:pPr marL="13716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Scalability </a:t>
            </a:r>
            <a:endParaRPr sz="1800">
              <a:latin typeface="Roboto"/>
              <a:ea typeface="Roboto"/>
              <a:cs typeface="Roboto"/>
              <a:sym typeface="Roboto"/>
            </a:endParaRPr>
          </a:p>
          <a:p>
            <a:pPr marL="13716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Flexibility </a:t>
            </a:r>
            <a:endParaRPr sz="1800">
              <a:latin typeface="Roboto"/>
              <a:ea typeface="Roboto"/>
              <a:cs typeface="Roboto"/>
              <a:sym typeface="Roboto"/>
            </a:endParaRPr>
          </a:p>
          <a:p>
            <a:pPr marL="13716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Interpretability </a:t>
            </a:r>
            <a:endParaRPr sz="1800">
              <a:latin typeface="Roboto"/>
              <a:ea typeface="Roboto"/>
              <a:cs typeface="Roboto"/>
              <a:sym typeface="Roboto"/>
            </a:endParaRPr>
          </a:p>
          <a:p>
            <a:pPr marL="13716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Wide-used </a:t>
            </a:r>
            <a:endParaRPr sz="1800">
              <a:latin typeface="Roboto"/>
              <a:ea typeface="Roboto"/>
              <a:cs typeface="Roboto"/>
              <a:sym typeface="Roboto"/>
            </a:endParaRPr>
          </a:p>
          <a:p>
            <a:pPr marL="0" lvl="0" indent="0" algn="l" rtl="0">
              <a:lnSpc>
                <a:spcPct val="150000"/>
              </a:lnSpc>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Impact of Algorithm</a:t>
            </a:r>
            <a:endParaRPr sz="2800">
              <a:solidFill>
                <a:schemeClr val="lt1"/>
              </a:solidFill>
              <a:latin typeface="Roboto"/>
              <a:ea typeface="Roboto"/>
              <a:cs typeface="Roboto"/>
              <a:sym typeface="Roboto"/>
            </a:endParaRPr>
          </a:p>
        </p:txBody>
      </p:sp>
      <p:sp>
        <p:nvSpPr>
          <p:cNvPr id="203" name="Google Shape;203;p28"/>
          <p:cNvSpPr txBox="1"/>
          <p:nvPr/>
        </p:nvSpPr>
        <p:spPr>
          <a:xfrm>
            <a:off x="555550" y="1301850"/>
            <a:ext cx="8009400" cy="35103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Ability to handle large datasets with many transactions with simplicity. </a:t>
            </a:r>
            <a:endParaRPr sz="1800" dirty="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The algorithm's ability to efficiently identify frequent itemsets and generate association rules has made it a popular choice for a wide range of applications.</a:t>
            </a:r>
            <a:endParaRPr sz="1800" dirty="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Impact on our project : </a:t>
            </a:r>
            <a:br>
              <a:rPr lang="en" sz="1800" dirty="0">
                <a:latin typeface="Roboto"/>
                <a:ea typeface="Roboto"/>
                <a:cs typeface="Roboto"/>
                <a:sym typeface="Roboto"/>
              </a:rPr>
            </a:br>
            <a:r>
              <a:rPr lang="en" sz="1800" dirty="0">
                <a:latin typeface="Roboto"/>
                <a:ea typeface="Roboto"/>
                <a:cs typeface="Roboto"/>
                <a:sym typeface="Roboto"/>
              </a:rPr>
              <a:t>	It’s less complex to compute datasets like the instacart dataset and give out frequent itemsets and accurate association rules without much difficulty. </a:t>
            </a:r>
            <a:endParaRPr sz="1800" dirty="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Project Specifications</a:t>
            </a:r>
            <a:endParaRPr sz="2800">
              <a:solidFill>
                <a:schemeClr val="lt1"/>
              </a:solidFill>
              <a:latin typeface="Roboto"/>
              <a:ea typeface="Roboto"/>
              <a:cs typeface="Roboto"/>
              <a:sym typeface="Roboto"/>
            </a:endParaRPr>
          </a:p>
        </p:txBody>
      </p:sp>
      <p:sp>
        <p:nvSpPr>
          <p:cNvPr id="210" name="Google Shape;210;p29"/>
          <p:cNvSpPr txBox="1"/>
          <p:nvPr/>
        </p:nvSpPr>
        <p:spPr>
          <a:xfrm>
            <a:off x="702525" y="1478225"/>
            <a:ext cx="6879000" cy="29553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dirty="0">
                <a:latin typeface="Roboto"/>
                <a:ea typeface="Roboto"/>
                <a:cs typeface="Roboto"/>
                <a:sym typeface="Roboto"/>
              </a:rPr>
              <a:t>Programming Language: Python </a:t>
            </a:r>
            <a:endParaRPr sz="1800" dirty="0">
              <a:latin typeface="Roboto"/>
              <a:ea typeface="Roboto"/>
              <a:cs typeface="Roboto"/>
              <a:sym typeface="Roboto"/>
            </a:endParaRPr>
          </a:p>
          <a:p>
            <a:pPr marL="457200" lvl="0" indent="0" algn="l" rtl="0">
              <a:spcBef>
                <a:spcPts val="0"/>
              </a:spcBef>
              <a:spcAft>
                <a:spcPts val="0"/>
              </a:spcAft>
              <a:buNone/>
            </a:pPr>
            <a:endParaRPr sz="1800"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dirty="0">
                <a:latin typeface="Roboto"/>
                <a:ea typeface="Roboto"/>
                <a:cs typeface="Roboto"/>
                <a:sym typeface="Roboto"/>
              </a:rPr>
              <a:t>Packages : </a:t>
            </a:r>
            <a:endParaRPr sz="1800" dirty="0">
              <a:latin typeface="Roboto"/>
              <a:ea typeface="Roboto"/>
              <a:cs typeface="Roboto"/>
              <a:sym typeface="Roboto"/>
            </a:endParaRPr>
          </a:p>
          <a:p>
            <a:pPr marL="914400" lvl="1" indent="-342900" algn="l" rtl="0">
              <a:spcBef>
                <a:spcPts val="0"/>
              </a:spcBef>
              <a:spcAft>
                <a:spcPts val="0"/>
              </a:spcAft>
              <a:buSzPts val="1800"/>
              <a:buFont typeface="Roboto"/>
              <a:buChar char="○"/>
            </a:pPr>
            <a:r>
              <a:rPr lang="en" sz="1800" dirty="0">
                <a:latin typeface="Roboto"/>
                <a:ea typeface="Roboto"/>
                <a:cs typeface="Roboto"/>
                <a:sym typeface="Roboto"/>
              </a:rPr>
              <a:t>Pandas </a:t>
            </a:r>
            <a:endParaRPr sz="1800" dirty="0">
              <a:latin typeface="Roboto"/>
              <a:ea typeface="Roboto"/>
              <a:cs typeface="Roboto"/>
              <a:sym typeface="Roboto"/>
            </a:endParaRPr>
          </a:p>
          <a:p>
            <a:pPr marL="914400" lvl="1" indent="-342900" algn="l" rtl="0">
              <a:spcBef>
                <a:spcPts val="0"/>
              </a:spcBef>
              <a:spcAft>
                <a:spcPts val="0"/>
              </a:spcAft>
              <a:buSzPts val="1800"/>
              <a:buFont typeface="Roboto"/>
              <a:buChar char="○"/>
            </a:pPr>
            <a:r>
              <a:rPr lang="en" sz="1800" dirty="0">
                <a:latin typeface="Roboto"/>
                <a:ea typeface="Roboto"/>
                <a:cs typeface="Roboto"/>
                <a:sym typeface="Roboto"/>
              </a:rPr>
              <a:t>Numpy </a:t>
            </a:r>
            <a:endParaRPr sz="1800" dirty="0">
              <a:latin typeface="Roboto"/>
              <a:ea typeface="Roboto"/>
              <a:cs typeface="Roboto"/>
              <a:sym typeface="Roboto"/>
            </a:endParaRPr>
          </a:p>
          <a:p>
            <a:pPr marL="914400" lvl="1" indent="-342900" algn="l" rtl="0">
              <a:spcBef>
                <a:spcPts val="0"/>
              </a:spcBef>
              <a:spcAft>
                <a:spcPts val="0"/>
              </a:spcAft>
              <a:buSzPts val="1800"/>
              <a:buFont typeface="Roboto"/>
              <a:buChar char="○"/>
            </a:pPr>
            <a:r>
              <a:rPr lang="en-US" sz="1800" dirty="0">
                <a:latin typeface="Roboto"/>
                <a:ea typeface="Roboto"/>
                <a:cs typeface="Roboto"/>
                <a:sym typeface="Roboto"/>
              </a:rPr>
              <a:t>m</a:t>
            </a:r>
            <a:r>
              <a:rPr lang="en" sz="1800" dirty="0">
                <a:latin typeface="Roboto"/>
                <a:ea typeface="Roboto"/>
                <a:cs typeface="Roboto"/>
                <a:sym typeface="Roboto"/>
              </a:rPr>
              <a:t>lxtend </a:t>
            </a:r>
            <a:endParaRPr sz="1800" dirty="0">
              <a:latin typeface="Roboto"/>
              <a:ea typeface="Roboto"/>
              <a:cs typeface="Roboto"/>
              <a:sym typeface="Roboto"/>
            </a:endParaRPr>
          </a:p>
          <a:p>
            <a:pPr marL="914400" lvl="1" indent="-342900" algn="l" rtl="0">
              <a:spcBef>
                <a:spcPts val="0"/>
              </a:spcBef>
              <a:spcAft>
                <a:spcPts val="0"/>
              </a:spcAft>
              <a:buSzPts val="1800"/>
              <a:buFont typeface="Roboto"/>
              <a:buChar char="○"/>
            </a:pPr>
            <a:r>
              <a:rPr lang="en" sz="1800" dirty="0">
                <a:latin typeface="Roboto"/>
                <a:ea typeface="Roboto"/>
                <a:cs typeface="Roboto"/>
                <a:sym typeface="Roboto"/>
              </a:rPr>
              <a:t>Matplotlib</a:t>
            </a:r>
            <a:endParaRPr sz="1800" dirty="0">
              <a:latin typeface="Roboto"/>
              <a:ea typeface="Roboto"/>
              <a:cs typeface="Roboto"/>
              <a:sym typeface="Roboto"/>
            </a:endParaRPr>
          </a:p>
          <a:p>
            <a:pPr marL="914400" lvl="1" indent="-342900" algn="l" rtl="0">
              <a:spcBef>
                <a:spcPts val="0"/>
              </a:spcBef>
              <a:spcAft>
                <a:spcPts val="0"/>
              </a:spcAft>
              <a:buSzPts val="1800"/>
              <a:buFont typeface="Roboto"/>
              <a:buChar char="○"/>
            </a:pPr>
            <a:r>
              <a:rPr lang="en" sz="1800" dirty="0">
                <a:latin typeface="Roboto"/>
                <a:ea typeface="Roboto"/>
                <a:cs typeface="Roboto"/>
                <a:sym typeface="Roboto"/>
              </a:rPr>
              <a:t>Networkx</a:t>
            </a:r>
            <a:endParaRPr sz="1800" dirty="0">
              <a:latin typeface="Roboto"/>
              <a:ea typeface="Roboto"/>
              <a:cs typeface="Roboto"/>
              <a:sym typeface="Roboto"/>
            </a:endParaRPr>
          </a:p>
          <a:p>
            <a:pPr marL="914400" lvl="1" indent="-342900" algn="l" rtl="0">
              <a:spcBef>
                <a:spcPts val="0"/>
              </a:spcBef>
              <a:spcAft>
                <a:spcPts val="0"/>
              </a:spcAft>
              <a:buSzPts val="1800"/>
              <a:buFont typeface="Roboto"/>
              <a:buChar char="○"/>
            </a:pPr>
            <a:r>
              <a:rPr lang="en" sz="1800" dirty="0">
                <a:latin typeface="Roboto"/>
                <a:ea typeface="Roboto"/>
                <a:cs typeface="Roboto"/>
                <a:sym typeface="Roboto"/>
              </a:rPr>
              <a:t>Seaborn </a:t>
            </a:r>
            <a:endParaRPr sz="1800" dirty="0">
              <a:latin typeface="Roboto"/>
              <a:ea typeface="Roboto"/>
              <a:cs typeface="Roboto"/>
              <a:sym typeface="Roboto"/>
            </a:endParaRPr>
          </a:p>
          <a:p>
            <a:pPr marL="914400" lvl="1" indent="-342900" algn="l" rtl="0">
              <a:spcBef>
                <a:spcPts val="0"/>
              </a:spcBef>
              <a:spcAft>
                <a:spcPts val="0"/>
              </a:spcAft>
              <a:buSzPts val="1800"/>
              <a:buFont typeface="Roboto"/>
              <a:buChar char="○"/>
            </a:pPr>
            <a:r>
              <a:rPr lang="en" sz="1800" dirty="0">
                <a:latin typeface="Roboto"/>
                <a:ea typeface="Roboto"/>
                <a:cs typeface="Roboto"/>
                <a:sym typeface="Roboto"/>
              </a:rPr>
              <a:t>Functools </a:t>
            </a:r>
            <a:endParaRPr sz="18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94" name="Google Shape;94;p14"/>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Abstract</a:t>
            </a:r>
            <a:endParaRPr sz="2800">
              <a:solidFill>
                <a:schemeClr val="lt1"/>
              </a:solidFill>
              <a:latin typeface="Roboto"/>
              <a:ea typeface="Roboto"/>
              <a:cs typeface="Roboto"/>
              <a:sym typeface="Roboto"/>
            </a:endParaRPr>
          </a:p>
        </p:txBody>
      </p:sp>
      <p:sp>
        <p:nvSpPr>
          <p:cNvPr id="95" name="Google Shape;95;p14"/>
          <p:cNvSpPr txBox="1"/>
          <p:nvPr/>
        </p:nvSpPr>
        <p:spPr>
          <a:xfrm>
            <a:off x="562625" y="1245175"/>
            <a:ext cx="7820100" cy="253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latin typeface="Roboto"/>
                <a:ea typeface="Roboto"/>
                <a:cs typeface="Roboto"/>
                <a:sym typeface="Roboto"/>
              </a:rPr>
              <a:t>● Data Mining In Organisations.</a:t>
            </a:r>
            <a:endParaRPr sz="1800">
              <a:latin typeface="Roboto"/>
              <a:ea typeface="Roboto"/>
              <a:cs typeface="Roboto"/>
              <a:sym typeface="Roboto"/>
            </a:endParaRPr>
          </a:p>
          <a:p>
            <a:pPr marL="0" lvl="0" indent="0" algn="l" rtl="0">
              <a:lnSpc>
                <a:spcPct val="150000"/>
              </a:lnSpc>
              <a:spcBef>
                <a:spcPts val="0"/>
              </a:spcBef>
              <a:spcAft>
                <a:spcPts val="0"/>
              </a:spcAft>
              <a:buNone/>
            </a:pPr>
            <a:r>
              <a:rPr lang="en" sz="1800">
                <a:latin typeface="Roboto"/>
                <a:ea typeface="Roboto"/>
                <a:cs typeface="Roboto"/>
                <a:sym typeface="Roboto"/>
              </a:rPr>
              <a:t>● Advantages of Data Mining.</a:t>
            </a:r>
            <a:endParaRPr sz="1800">
              <a:latin typeface="Roboto"/>
              <a:ea typeface="Roboto"/>
              <a:cs typeface="Roboto"/>
              <a:sym typeface="Roboto"/>
            </a:endParaRPr>
          </a:p>
          <a:p>
            <a:pPr marL="0" lvl="0" indent="0" algn="l" rtl="0">
              <a:lnSpc>
                <a:spcPct val="150000"/>
              </a:lnSpc>
              <a:spcBef>
                <a:spcPts val="0"/>
              </a:spcBef>
              <a:spcAft>
                <a:spcPts val="0"/>
              </a:spcAft>
              <a:buNone/>
            </a:pPr>
            <a:r>
              <a:rPr lang="en" sz="1800">
                <a:latin typeface="Roboto"/>
                <a:ea typeface="Roboto"/>
                <a:cs typeface="Roboto"/>
                <a:sym typeface="Roboto"/>
              </a:rPr>
              <a:t>● Data Mining in Retail Stores.</a:t>
            </a:r>
            <a:endParaRPr sz="1800">
              <a:latin typeface="Roboto"/>
              <a:ea typeface="Roboto"/>
              <a:cs typeface="Roboto"/>
              <a:sym typeface="Roboto"/>
            </a:endParaRPr>
          </a:p>
          <a:p>
            <a:pPr marL="0" lvl="0" indent="0" algn="l" rtl="0">
              <a:lnSpc>
                <a:spcPct val="150000"/>
              </a:lnSpc>
              <a:spcBef>
                <a:spcPts val="0"/>
              </a:spcBef>
              <a:spcAft>
                <a:spcPts val="0"/>
              </a:spcAft>
              <a:buNone/>
            </a:pPr>
            <a:r>
              <a:rPr lang="en" sz="1800">
                <a:latin typeface="Roboto"/>
                <a:ea typeface="Roboto"/>
                <a:cs typeface="Roboto"/>
                <a:sym typeface="Roboto"/>
              </a:rPr>
              <a:t>● Market Basket Analysis.</a:t>
            </a:r>
            <a:endParaRPr sz="1800">
              <a:latin typeface="Roboto"/>
              <a:ea typeface="Roboto"/>
              <a:cs typeface="Roboto"/>
              <a:sym typeface="Roboto"/>
            </a:endParaRPr>
          </a:p>
          <a:p>
            <a:pPr marL="0" lvl="0" indent="0" algn="l" rtl="0">
              <a:lnSpc>
                <a:spcPct val="150000"/>
              </a:lnSpc>
              <a:spcBef>
                <a:spcPts val="0"/>
              </a:spcBef>
              <a:spcAft>
                <a:spcPts val="0"/>
              </a:spcAft>
              <a:buNone/>
            </a:pPr>
            <a:r>
              <a:rPr lang="en" sz="1800">
                <a:latin typeface="Roboto"/>
                <a:ea typeface="Roboto"/>
                <a:cs typeface="Roboto"/>
                <a:sym typeface="Roboto"/>
              </a:rPr>
              <a:t>● Association Rules.</a:t>
            </a:r>
            <a:endParaRPr sz="1800">
              <a:latin typeface="Roboto"/>
              <a:ea typeface="Roboto"/>
              <a:cs typeface="Roboto"/>
              <a:sym typeface="Roboto"/>
            </a:endParaRPr>
          </a:p>
          <a:p>
            <a:pPr marL="0" lvl="0" indent="0" algn="l" rtl="0">
              <a:lnSpc>
                <a:spcPct val="150000"/>
              </a:lnSpc>
              <a:spcBef>
                <a:spcPts val="0"/>
              </a:spcBef>
              <a:spcAft>
                <a:spcPts val="0"/>
              </a:spcAft>
              <a:buNone/>
            </a:pPr>
            <a:r>
              <a:rPr lang="en" sz="1800">
                <a:latin typeface="Roboto"/>
                <a:ea typeface="Roboto"/>
                <a:cs typeface="Roboto"/>
                <a:sym typeface="Roboto"/>
              </a:rPr>
              <a:t>● Our Model</a:t>
            </a:r>
            <a:endParaRPr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a:off x="0" y="0"/>
            <a:ext cx="9144000" cy="863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217" name="Google Shape;217;p30"/>
          <p:cNvSpPr txBox="1"/>
          <p:nvPr/>
        </p:nvSpPr>
        <p:spPr>
          <a:xfrm>
            <a:off x="2739600" y="12405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Results </a:t>
            </a:r>
            <a:endParaRPr sz="2800">
              <a:solidFill>
                <a:schemeClr val="lt1"/>
              </a:solidFill>
              <a:latin typeface="Roboto"/>
              <a:ea typeface="Roboto"/>
              <a:cs typeface="Roboto"/>
              <a:sym typeface="Roboto"/>
            </a:endParaRPr>
          </a:p>
        </p:txBody>
      </p:sp>
      <p:sp>
        <p:nvSpPr>
          <p:cNvPr id="218" name="Google Shape;218;p30"/>
          <p:cNvSpPr txBox="1"/>
          <p:nvPr/>
        </p:nvSpPr>
        <p:spPr>
          <a:xfrm>
            <a:off x="91850" y="1175675"/>
            <a:ext cx="9249000" cy="461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800">
              <a:latin typeface="Roboto"/>
              <a:ea typeface="Roboto"/>
              <a:cs typeface="Roboto"/>
              <a:sym typeface="Roboto"/>
            </a:endParaRPr>
          </a:p>
        </p:txBody>
      </p:sp>
      <p:pic>
        <p:nvPicPr>
          <p:cNvPr id="219" name="Google Shape;219;p30"/>
          <p:cNvPicPr preferRelativeResize="0"/>
          <p:nvPr/>
        </p:nvPicPr>
        <p:blipFill>
          <a:blip r:embed="rId3">
            <a:alphaModFix/>
          </a:blip>
          <a:stretch>
            <a:fillRect/>
          </a:stretch>
        </p:blipFill>
        <p:spPr>
          <a:xfrm>
            <a:off x="319675" y="1441950"/>
            <a:ext cx="3017525" cy="2854857"/>
          </a:xfrm>
          <a:prstGeom prst="rect">
            <a:avLst/>
          </a:prstGeom>
          <a:noFill/>
          <a:ln>
            <a:noFill/>
          </a:ln>
        </p:spPr>
      </p:pic>
      <p:pic>
        <p:nvPicPr>
          <p:cNvPr id="220" name="Google Shape;220;p30"/>
          <p:cNvPicPr preferRelativeResize="0"/>
          <p:nvPr/>
        </p:nvPicPr>
        <p:blipFill>
          <a:blip r:embed="rId4">
            <a:alphaModFix/>
          </a:blip>
          <a:stretch>
            <a:fillRect/>
          </a:stretch>
        </p:blipFill>
        <p:spPr>
          <a:xfrm>
            <a:off x="3546050" y="1175675"/>
            <a:ext cx="5514582" cy="3565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p:nvPr/>
        </p:nvSpPr>
        <p:spPr>
          <a:xfrm>
            <a:off x="0" y="0"/>
            <a:ext cx="9144000" cy="863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txBox="1"/>
          <p:nvPr/>
        </p:nvSpPr>
        <p:spPr>
          <a:xfrm>
            <a:off x="2739600" y="12405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Results </a:t>
            </a:r>
            <a:endParaRPr sz="2800">
              <a:solidFill>
                <a:schemeClr val="lt1"/>
              </a:solidFill>
              <a:latin typeface="Roboto"/>
              <a:ea typeface="Roboto"/>
              <a:cs typeface="Roboto"/>
              <a:sym typeface="Roboto"/>
            </a:endParaRPr>
          </a:p>
        </p:txBody>
      </p:sp>
      <p:pic>
        <p:nvPicPr>
          <p:cNvPr id="227" name="Google Shape;227;p31"/>
          <p:cNvPicPr preferRelativeResize="0"/>
          <p:nvPr/>
        </p:nvPicPr>
        <p:blipFill>
          <a:blip r:embed="rId3">
            <a:alphaModFix/>
          </a:blip>
          <a:stretch>
            <a:fillRect/>
          </a:stretch>
        </p:blipFill>
        <p:spPr>
          <a:xfrm>
            <a:off x="347075" y="1129275"/>
            <a:ext cx="3799326" cy="3642275"/>
          </a:xfrm>
          <a:prstGeom prst="rect">
            <a:avLst/>
          </a:prstGeom>
          <a:noFill/>
          <a:ln>
            <a:noFill/>
          </a:ln>
        </p:spPr>
      </p:pic>
      <p:pic>
        <p:nvPicPr>
          <p:cNvPr id="228" name="Google Shape;228;p31"/>
          <p:cNvPicPr preferRelativeResize="0"/>
          <p:nvPr/>
        </p:nvPicPr>
        <p:blipFill>
          <a:blip r:embed="rId4">
            <a:alphaModFix/>
          </a:blip>
          <a:stretch>
            <a:fillRect/>
          </a:stretch>
        </p:blipFill>
        <p:spPr>
          <a:xfrm>
            <a:off x="4389200" y="2063675"/>
            <a:ext cx="4502000" cy="2226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p:nvPr/>
        </p:nvSpPr>
        <p:spPr>
          <a:xfrm>
            <a:off x="0" y="0"/>
            <a:ext cx="9144000" cy="863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txBox="1"/>
          <p:nvPr/>
        </p:nvSpPr>
        <p:spPr>
          <a:xfrm>
            <a:off x="2739600" y="12405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Results </a:t>
            </a:r>
            <a:endParaRPr sz="2800">
              <a:solidFill>
                <a:schemeClr val="lt1"/>
              </a:solidFill>
              <a:latin typeface="Roboto"/>
              <a:ea typeface="Roboto"/>
              <a:cs typeface="Roboto"/>
              <a:sym typeface="Roboto"/>
            </a:endParaRPr>
          </a:p>
        </p:txBody>
      </p:sp>
      <p:pic>
        <p:nvPicPr>
          <p:cNvPr id="235" name="Google Shape;235;p32"/>
          <p:cNvPicPr preferRelativeResize="0"/>
          <p:nvPr/>
        </p:nvPicPr>
        <p:blipFill>
          <a:blip r:embed="rId3">
            <a:alphaModFix/>
          </a:blip>
          <a:stretch>
            <a:fillRect/>
          </a:stretch>
        </p:blipFill>
        <p:spPr>
          <a:xfrm>
            <a:off x="1225250" y="1341875"/>
            <a:ext cx="6805725" cy="3697075"/>
          </a:xfrm>
          <a:prstGeom prst="rect">
            <a:avLst/>
          </a:prstGeom>
          <a:noFill/>
          <a:ln>
            <a:noFill/>
          </a:ln>
        </p:spPr>
      </p:pic>
      <p:sp>
        <p:nvSpPr>
          <p:cNvPr id="236" name="Google Shape;236;p32"/>
          <p:cNvSpPr txBox="1"/>
          <p:nvPr/>
        </p:nvSpPr>
        <p:spPr>
          <a:xfrm>
            <a:off x="357550" y="1091450"/>
            <a:ext cx="78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RULES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p:nvPr/>
        </p:nvSpPr>
        <p:spPr>
          <a:xfrm>
            <a:off x="0" y="0"/>
            <a:ext cx="9144000" cy="863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txBox="1"/>
          <p:nvPr/>
        </p:nvSpPr>
        <p:spPr>
          <a:xfrm>
            <a:off x="2739600" y="12405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Results </a:t>
            </a:r>
            <a:endParaRPr sz="2800">
              <a:solidFill>
                <a:schemeClr val="lt1"/>
              </a:solidFill>
              <a:latin typeface="Roboto"/>
              <a:ea typeface="Roboto"/>
              <a:cs typeface="Roboto"/>
              <a:sym typeface="Roboto"/>
            </a:endParaRPr>
          </a:p>
        </p:txBody>
      </p:sp>
      <p:pic>
        <p:nvPicPr>
          <p:cNvPr id="243" name="Google Shape;243;p33"/>
          <p:cNvPicPr preferRelativeResize="0"/>
          <p:nvPr/>
        </p:nvPicPr>
        <p:blipFill>
          <a:blip r:embed="rId3">
            <a:alphaModFix/>
          </a:blip>
          <a:stretch>
            <a:fillRect/>
          </a:stretch>
        </p:blipFill>
        <p:spPr>
          <a:xfrm>
            <a:off x="2264150" y="1026550"/>
            <a:ext cx="4945171" cy="3975001"/>
          </a:xfrm>
          <a:prstGeom prst="rect">
            <a:avLst/>
          </a:prstGeom>
          <a:noFill/>
          <a:ln>
            <a:noFill/>
          </a:ln>
        </p:spPr>
      </p:pic>
      <p:sp>
        <p:nvSpPr>
          <p:cNvPr id="244" name="Google Shape;244;p33"/>
          <p:cNvSpPr txBox="1"/>
          <p:nvPr/>
        </p:nvSpPr>
        <p:spPr>
          <a:xfrm>
            <a:off x="273900" y="1133250"/>
            <a:ext cx="28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RULES IN NETWORK FORM</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251" name="Google Shape;251;p34"/>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Conclusion </a:t>
            </a:r>
            <a:endParaRPr sz="2800">
              <a:solidFill>
                <a:schemeClr val="lt1"/>
              </a:solidFill>
              <a:latin typeface="Roboto"/>
              <a:ea typeface="Roboto"/>
              <a:cs typeface="Roboto"/>
              <a:sym typeface="Roboto"/>
            </a:endParaRPr>
          </a:p>
        </p:txBody>
      </p:sp>
      <p:sp>
        <p:nvSpPr>
          <p:cNvPr id="252" name="Google Shape;252;p34"/>
          <p:cNvSpPr txBox="1"/>
          <p:nvPr/>
        </p:nvSpPr>
        <p:spPr>
          <a:xfrm>
            <a:off x="91850" y="1175675"/>
            <a:ext cx="8780700" cy="33708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Market Basket Analysis is a conceptual framework that originates in the marketing field and has been used effectively in fields such as bioinformatics, nuclear science, immunology, and geophysics more recently. One reason for MBA's increasing adoption across scientific fields is that by using an inductive approach to theorizing, researchers are able to evaluate the existence of association rules. Considering all, by summing up the whole, we agree that this model can have an efficient impact on marketing and sales research that can be used to make strategic business decisions.</a:t>
            </a:r>
            <a:endParaRPr sz="18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02" name="Google Shape;102;p15"/>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Introduction </a:t>
            </a:r>
            <a:endParaRPr sz="2800">
              <a:solidFill>
                <a:schemeClr val="lt1"/>
              </a:solidFill>
              <a:latin typeface="Roboto"/>
              <a:ea typeface="Roboto"/>
              <a:cs typeface="Roboto"/>
              <a:sym typeface="Roboto"/>
            </a:endParaRPr>
          </a:p>
        </p:txBody>
      </p:sp>
      <p:sp>
        <p:nvSpPr>
          <p:cNvPr id="103" name="Google Shape;103;p15"/>
          <p:cNvSpPr txBox="1"/>
          <p:nvPr/>
        </p:nvSpPr>
        <p:spPr>
          <a:xfrm>
            <a:off x="562625" y="1245175"/>
            <a:ext cx="7820100" cy="2409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700">
                <a:latin typeface="Roboto"/>
                <a:ea typeface="Roboto"/>
                <a:cs typeface="Roboto"/>
                <a:sym typeface="Roboto"/>
              </a:rPr>
              <a:t>● To understand the purchasing pattern of products that comprise the</a:t>
            </a:r>
            <a:endParaRPr sz="1700">
              <a:latin typeface="Roboto"/>
              <a:ea typeface="Roboto"/>
              <a:cs typeface="Roboto"/>
              <a:sym typeface="Roboto"/>
            </a:endParaRPr>
          </a:p>
          <a:p>
            <a:pPr marL="0" lvl="0" indent="0" algn="l" rtl="0">
              <a:lnSpc>
                <a:spcPct val="150000"/>
              </a:lnSpc>
              <a:spcBef>
                <a:spcPts val="0"/>
              </a:spcBef>
              <a:spcAft>
                <a:spcPts val="0"/>
              </a:spcAft>
              <a:buNone/>
            </a:pPr>
            <a:r>
              <a:rPr lang="en" sz="1700">
                <a:latin typeface="Roboto"/>
                <a:ea typeface="Roboto"/>
                <a:cs typeface="Roboto"/>
                <a:sym typeface="Roboto"/>
              </a:rPr>
              <a:t>customers’ basket.</a:t>
            </a:r>
            <a:endParaRPr sz="1700">
              <a:latin typeface="Roboto"/>
              <a:ea typeface="Roboto"/>
              <a:cs typeface="Roboto"/>
              <a:sym typeface="Roboto"/>
            </a:endParaRPr>
          </a:p>
          <a:p>
            <a:pPr marL="0" lvl="0" indent="0" algn="l" rtl="0">
              <a:lnSpc>
                <a:spcPct val="150000"/>
              </a:lnSpc>
              <a:spcBef>
                <a:spcPts val="0"/>
              </a:spcBef>
              <a:spcAft>
                <a:spcPts val="0"/>
              </a:spcAft>
              <a:buNone/>
            </a:pPr>
            <a:r>
              <a:rPr lang="en" sz="1700">
                <a:latin typeface="Roboto"/>
                <a:ea typeface="Roboto"/>
                <a:cs typeface="Roboto"/>
                <a:sym typeface="Roboto"/>
              </a:rPr>
              <a:t>● To study about many products usually purchased by the customers.</a:t>
            </a:r>
            <a:endParaRPr sz="1700">
              <a:latin typeface="Roboto"/>
              <a:ea typeface="Roboto"/>
              <a:cs typeface="Roboto"/>
              <a:sym typeface="Roboto"/>
            </a:endParaRPr>
          </a:p>
          <a:p>
            <a:pPr marL="0" lvl="0" indent="0" algn="l" rtl="0">
              <a:lnSpc>
                <a:spcPct val="150000"/>
              </a:lnSpc>
              <a:spcBef>
                <a:spcPts val="0"/>
              </a:spcBef>
              <a:spcAft>
                <a:spcPts val="0"/>
              </a:spcAft>
              <a:buNone/>
            </a:pPr>
            <a:r>
              <a:rPr lang="en" sz="1700">
                <a:latin typeface="Roboto"/>
                <a:ea typeface="Roboto"/>
                <a:cs typeface="Roboto"/>
                <a:sym typeface="Roboto"/>
              </a:rPr>
              <a:t>● To study the most likely products purchased by the customers along with a</a:t>
            </a:r>
            <a:endParaRPr sz="1700">
              <a:latin typeface="Roboto"/>
              <a:ea typeface="Roboto"/>
              <a:cs typeface="Roboto"/>
              <a:sym typeface="Roboto"/>
            </a:endParaRPr>
          </a:p>
          <a:p>
            <a:pPr marL="0" lvl="0" indent="0" algn="l" rtl="0">
              <a:lnSpc>
                <a:spcPct val="150000"/>
              </a:lnSpc>
              <a:spcBef>
                <a:spcPts val="0"/>
              </a:spcBef>
              <a:spcAft>
                <a:spcPts val="0"/>
              </a:spcAft>
              <a:buNone/>
            </a:pPr>
            <a:r>
              <a:rPr lang="en" sz="1700">
                <a:latin typeface="Roboto"/>
                <a:ea typeface="Roboto"/>
                <a:cs typeface="Roboto"/>
                <a:sym typeface="Roboto"/>
              </a:rPr>
              <a:t>particular product category.</a:t>
            </a:r>
            <a:endParaRPr sz="1700">
              <a:latin typeface="Roboto"/>
              <a:ea typeface="Roboto"/>
              <a:cs typeface="Roboto"/>
              <a:sym typeface="Roboto"/>
            </a:endParaRPr>
          </a:p>
          <a:p>
            <a:pPr marL="0" lvl="0" indent="0" algn="l" rtl="0">
              <a:lnSpc>
                <a:spcPct val="150000"/>
              </a:lnSpc>
              <a:spcBef>
                <a:spcPts val="0"/>
              </a:spcBef>
              <a:spcAft>
                <a:spcPts val="0"/>
              </a:spcAft>
              <a:buNone/>
            </a:pPr>
            <a:r>
              <a:rPr lang="en" sz="1700">
                <a:latin typeface="Roboto"/>
                <a:ea typeface="Roboto"/>
                <a:cs typeface="Roboto"/>
                <a:sym typeface="Roboto"/>
              </a:rPr>
              <a:t>● To help retailers recommend and suggest products to individual customers</a:t>
            </a:r>
            <a:endParaRPr sz="17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10" name="Google Shape;110;p16"/>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Literature Survey </a:t>
            </a:r>
            <a:endParaRPr sz="2800">
              <a:solidFill>
                <a:schemeClr val="lt1"/>
              </a:solidFill>
              <a:latin typeface="Roboto"/>
              <a:ea typeface="Roboto"/>
              <a:cs typeface="Roboto"/>
              <a:sym typeface="Roboto"/>
            </a:endParaRPr>
          </a:p>
        </p:txBody>
      </p:sp>
      <p:sp>
        <p:nvSpPr>
          <p:cNvPr id="111" name="Google Shape;111;p16"/>
          <p:cNvSpPr txBox="1"/>
          <p:nvPr/>
        </p:nvSpPr>
        <p:spPr>
          <a:xfrm>
            <a:off x="562625" y="1245175"/>
            <a:ext cx="78201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solidFill>
                  <a:schemeClr val="dk2"/>
                </a:solidFill>
                <a:latin typeface="Roboto"/>
                <a:ea typeface="Roboto"/>
                <a:cs typeface="Roboto"/>
                <a:sym typeface="Roboto"/>
              </a:rPr>
              <a:t>● In recent decades, data mining have played a key role in marketing</a:t>
            </a:r>
            <a:endParaRPr sz="1800">
              <a:solidFill>
                <a:schemeClr val="dk2"/>
              </a:solidFill>
              <a:latin typeface="Roboto"/>
              <a:ea typeface="Roboto"/>
              <a:cs typeface="Roboto"/>
              <a:sym typeface="Roboto"/>
            </a:endParaRPr>
          </a:p>
          <a:p>
            <a:pPr marL="0" lvl="0" indent="0" algn="l" rtl="0">
              <a:lnSpc>
                <a:spcPct val="150000"/>
              </a:lnSpc>
              <a:spcBef>
                <a:spcPts val="0"/>
              </a:spcBef>
              <a:spcAft>
                <a:spcPts val="0"/>
              </a:spcAft>
              <a:buNone/>
            </a:pPr>
            <a:r>
              <a:rPr lang="en" sz="1800">
                <a:solidFill>
                  <a:schemeClr val="dk2"/>
                </a:solidFill>
                <a:latin typeface="Roboto"/>
                <a:ea typeface="Roboto"/>
                <a:cs typeface="Roboto"/>
                <a:sym typeface="Roboto"/>
              </a:rPr>
              <a:t>literature.</a:t>
            </a:r>
            <a:endParaRPr sz="1800">
              <a:solidFill>
                <a:schemeClr val="dk2"/>
              </a:solidFill>
              <a:latin typeface="Roboto"/>
              <a:ea typeface="Roboto"/>
              <a:cs typeface="Roboto"/>
              <a:sym typeface="Roboto"/>
            </a:endParaRPr>
          </a:p>
          <a:p>
            <a:pPr marL="0" lvl="0" indent="0" algn="l" rtl="0">
              <a:lnSpc>
                <a:spcPct val="150000"/>
              </a:lnSpc>
              <a:spcBef>
                <a:spcPts val="0"/>
              </a:spcBef>
              <a:spcAft>
                <a:spcPts val="0"/>
              </a:spcAft>
              <a:buNone/>
            </a:pPr>
            <a:r>
              <a:rPr lang="en" sz="1800">
                <a:solidFill>
                  <a:schemeClr val="dk2"/>
                </a:solidFill>
                <a:latin typeface="Roboto"/>
                <a:ea typeface="Roboto"/>
                <a:cs typeface="Roboto"/>
                <a:sym typeface="Roboto"/>
              </a:rPr>
              <a:t>● Market basket analysis is one of the oldest data mining areas, and the</a:t>
            </a:r>
            <a:endParaRPr sz="1800">
              <a:solidFill>
                <a:schemeClr val="dk2"/>
              </a:solidFill>
              <a:latin typeface="Roboto"/>
              <a:ea typeface="Roboto"/>
              <a:cs typeface="Roboto"/>
              <a:sym typeface="Roboto"/>
            </a:endParaRPr>
          </a:p>
          <a:p>
            <a:pPr marL="0" lvl="0" indent="0" algn="l" rtl="0">
              <a:lnSpc>
                <a:spcPct val="150000"/>
              </a:lnSpc>
              <a:spcBef>
                <a:spcPts val="0"/>
              </a:spcBef>
              <a:spcAft>
                <a:spcPts val="0"/>
              </a:spcAft>
              <a:buNone/>
            </a:pPr>
            <a:r>
              <a:rPr lang="en" sz="1800">
                <a:solidFill>
                  <a:schemeClr val="dk2"/>
                </a:solidFill>
                <a:latin typeface="Roboto"/>
                <a:ea typeface="Roboto"/>
                <a:cs typeface="Roboto"/>
                <a:sym typeface="Roboto"/>
              </a:rPr>
              <a:t>best example of mining association rules.</a:t>
            </a:r>
            <a:endParaRPr sz="1800">
              <a:solidFill>
                <a:schemeClr val="dk2"/>
              </a:solidFill>
              <a:latin typeface="Roboto"/>
              <a:ea typeface="Roboto"/>
              <a:cs typeface="Roboto"/>
              <a:sym typeface="Roboto"/>
            </a:endParaRPr>
          </a:p>
          <a:p>
            <a:pPr marL="0" lvl="0" indent="0" algn="l" rtl="0">
              <a:lnSpc>
                <a:spcPct val="150000"/>
              </a:lnSpc>
              <a:spcBef>
                <a:spcPts val="0"/>
              </a:spcBef>
              <a:spcAft>
                <a:spcPts val="0"/>
              </a:spcAft>
              <a:buNone/>
            </a:pPr>
            <a:r>
              <a:rPr lang="en" sz="1800">
                <a:solidFill>
                  <a:schemeClr val="dk2"/>
                </a:solidFill>
                <a:latin typeface="Roboto"/>
                <a:ea typeface="Roboto"/>
                <a:cs typeface="Roboto"/>
                <a:sym typeface="Roboto"/>
              </a:rPr>
              <a:t>● Researchers have developed several algorithms for the Rule Mining</a:t>
            </a:r>
            <a:endParaRPr sz="1800">
              <a:solidFill>
                <a:schemeClr val="dk2"/>
              </a:solidFill>
              <a:latin typeface="Roboto"/>
              <a:ea typeface="Roboto"/>
              <a:cs typeface="Roboto"/>
              <a:sym typeface="Roboto"/>
            </a:endParaRPr>
          </a:p>
          <a:p>
            <a:pPr marL="0" lvl="0" indent="0" algn="l" rtl="0">
              <a:lnSpc>
                <a:spcPct val="150000"/>
              </a:lnSpc>
              <a:spcBef>
                <a:spcPts val="0"/>
              </a:spcBef>
              <a:spcAft>
                <a:spcPts val="0"/>
              </a:spcAft>
              <a:buNone/>
            </a:pPr>
            <a:r>
              <a:rPr lang="en" sz="1800">
                <a:solidFill>
                  <a:schemeClr val="dk2"/>
                </a:solidFill>
                <a:latin typeface="Roboto"/>
                <a:ea typeface="Roboto"/>
                <a:cs typeface="Roboto"/>
                <a:sym typeface="Roboto"/>
              </a:rPr>
              <a:t>Association to help users achieve their goals.</a:t>
            </a:r>
            <a:endParaRPr sz="1800">
              <a:solidFill>
                <a:schemeClr val="dk2"/>
              </a:solidFill>
              <a:latin typeface="Roboto"/>
              <a:ea typeface="Roboto"/>
              <a:cs typeface="Roboto"/>
              <a:sym typeface="Roboto"/>
            </a:endParaRPr>
          </a:p>
          <a:p>
            <a:pPr marL="0" lvl="0" indent="0" algn="l" rtl="0">
              <a:lnSpc>
                <a:spcPct val="150000"/>
              </a:lnSpc>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18" name="Google Shape;118;p17"/>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Literature Survey </a:t>
            </a:r>
            <a:endParaRPr sz="2800">
              <a:solidFill>
                <a:schemeClr val="lt1"/>
              </a:solidFill>
              <a:latin typeface="Roboto"/>
              <a:ea typeface="Roboto"/>
              <a:cs typeface="Roboto"/>
              <a:sym typeface="Roboto"/>
            </a:endParaRPr>
          </a:p>
        </p:txBody>
      </p:sp>
      <p:sp>
        <p:nvSpPr>
          <p:cNvPr id="119" name="Google Shape;119;p17"/>
          <p:cNvSpPr txBox="1"/>
          <p:nvPr/>
        </p:nvSpPr>
        <p:spPr>
          <a:xfrm>
            <a:off x="582075" y="1546600"/>
            <a:ext cx="7820100" cy="2571443"/>
          </a:xfrm>
          <a:prstGeom prst="rect">
            <a:avLst/>
          </a:prstGeom>
          <a:noFill/>
          <a:ln>
            <a:noFill/>
          </a:ln>
        </p:spPr>
        <p:txBody>
          <a:bodyPr spcFirstLastPara="1" wrap="square" lIns="91425" tIns="91425" rIns="91425" bIns="91425" anchor="t" anchorCtr="0">
            <a:spAutoFit/>
          </a:bodyPr>
          <a:lstStyle/>
          <a:p>
            <a:pPr marL="0" lvl="0" indent="0" algn="l" rtl="0">
              <a:lnSpc>
                <a:spcPct val="129000"/>
              </a:lnSpc>
              <a:spcBef>
                <a:spcPts val="0"/>
              </a:spcBef>
              <a:spcAft>
                <a:spcPts val="0"/>
              </a:spcAft>
              <a:buNone/>
            </a:pPr>
            <a:r>
              <a:rPr lang="en" sz="2000" dirty="0">
                <a:solidFill>
                  <a:srgbClr val="202124"/>
                </a:solidFill>
              </a:rPr>
              <a:t>●</a:t>
            </a:r>
            <a:r>
              <a:rPr lang="en" sz="2000" dirty="0">
                <a:solidFill>
                  <a:srgbClr val="202124"/>
                </a:solidFill>
                <a:highlight>
                  <a:srgbClr val="FFFFFF"/>
                </a:highlight>
              </a:rPr>
              <a:t>Title : Market Basket Analysis Using Apriori Algorithm In R Language</a:t>
            </a:r>
            <a:endParaRPr sz="2000" dirty="0">
              <a:solidFill>
                <a:srgbClr val="202124"/>
              </a:solidFill>
              <a:highlight>
                <a:srgbClr val="FFFFFF"/>
              </a:highlight>
            </a:endParaRPr>
          </a:p>
          <a:p>
            <a:pPr marL="0" lvl="0" indent="0" algn="l" rtl="0">
              <a:lnSpc>
                <a:spcPct val="115000"/>
              </a:lnSpc>
              <a:spcBef>
                <a:spcPts val="0"/>
              </a:spcBef>
              <a:spcAft>
                <a:spcPts val="0"/>
              </a:spcAft>
              <a:buNone/>
            </a:pPr>
            <a:r>
              <a:rPr lang="en" sz="1800" dirty="0">
                <a:solidFill>
                  <a:schemeClr val="dk2"/>
                </a:solidFill>
                <a:latin typeface="Roboto"/>
                <a:ea typeface="Roboto"/>
                <a:cs typeface="Roboto"/>
                <a:sym typeface="Roboto"/>
              </a:rPr>
              <a:t>   	</a:t>
            </a:r>
            <a:r>
              <a:rPr lang="en" sz="1600" dirty="0">
                <a:solidFill>
                  <a:schemeClr val="dk2"/>
                </a:solidFill>
                <a:latin typeface="Roboto"/>
                <a:ea typeface="Roboto"/>
                <a:cs typeface="Roboto"/>
                <a:sym typeface="Roboto"/>
              </a:rPr>
              <a:t> Authors: Nidhi Makarand Kawale, Dr. Snehil Dahima</a:t>
            </a:r>
            <a:endParaRPr sz="1600" dirty="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sz="1800">
                <a:solidFill>
                  <a:schemeClr val="dk2"/>
                </a:solidFill>
                <a:latin typeface="Roboto"/>
                <a:ea typeface="Roboto"/>
                <a:cs typeface="Roboto"/>
                <a:sym typeface="Roboto"/>
              </a:rPr>
              <a:t>❖</a:t>
            </a:r>
            <a:r>
              <a:rPr lang="en" sz="1800">
                <a:solidFill>
                  <a:srgbClr val="202124"/>
                </a:solidFill>
                <a:latin typeface="Roboto"/>
                <a:ea typeface="Roboto"/>
                <a:cs typeface="Roboto"/>
                <a:sym typeface="Roboto"/>
              </a:rPr>
              <a:t>proposed apriori algorithm which is one of the classical algorithms for finding frequent patterns for Boolean association rules.</a:t>
            </a:r>
            <a:endParaRPr sz="18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r>
              <a:rPr lang="en" sz="1800" dirty="0">
                <a:solidFill>
                  <a:srgbClr val="202124"/>
                </a:solidFill>
                <a:latin typeface="Roboto"/>
                <a:ea typeface="Roboto"/>
                <a:cs typeface="Roboto"/>
                <a:sym typeface="Roboto"/>
              </a:rPr>
              <a:t>❖The authors elaborate on the concept of mining quantitative rules in large relational tables.</a:t>
            </a:r>
            <a:endParaRPr sz="1800" dirty="0">
              <a:solidFill>
                <a:srgbClr val="202124"/>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26" name="Google Shape;126;p18"/>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Literature Survey </a:t>
            </a:r>
            <a:endParaRPr sz="2800">
              <a:solidFill>
                <a:schemeClr val="lt1"/>
              </a:solidFill>
              <a:latin typeface="Roboto"/>
              <a:ea typeface="Roboto"/>
              <a:cs typeface="Roboto"/>
              <a:sym typeface="Roboto"/>
            </a:endParaRPr>
          </a:p>
        </p:txBody>
      </p:sp>
      <p:sp>
        <p:nvSpPr>
          <p:cNvPr id="127" name="Google Shape;127;p18"/>
          <p:cNvSpPr txBox="1"/>
          <p:nvPr/>
        </p:nvSpPr>
        <p:spPr>
          <a:xfrm>
            <a:off x="523725" y="1569750"/>
            <a:ext cx="7820100" cy="200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chemeClr val="dk2"/>
                </a:solidFill>
              </a:rPr>
              <a:t>●Title: Fast Algorithm for Mining Association Rules</a:t>
            </a:r>
            <a:endParaRPr sz="2000">
              <a:solidFill>
                <a:schemeClr val="dk2"/>
              </a:solidFill>
            </a:endParaRPr>
          </a:p>
          <a:p>
            <a:pPr marL="457200" lvl="0" indent="0" algn="l" rtl="0">
              <a:lnSpc>
                <a:spcPct val="150000"/>
              </a:lnSpc>
              <a:spcBef>
                <a:spcPts val="0"/>
              </a:spcBef>
              <a:spcAft>
                <a:spcPts val="0"/>
              </a:spcAft>
              <a:buNone/>
            </a:pPr>
            <a:r>
              <a:rPr lang="en" sz="1600">
                <a:solidFill>
                  <a:schemeClr val="dk2"/>
                </a:solidFill>
                <a:latin typeface="Roboto"/>
                <a:ea typeface="Roboto"/>
                <a:cs typeface="Roboto"/>
                <a:sym typeface="Roboto"/>
              </a:rPr>
              <a:t>Authors:Agrawal R. and Srikant R.</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sz="1600">
                <a:solidFill>
                  <a:srgbClr val="202124"/>
                </a:solidFill>
                <a:latin typeface="Roboto"/>
                <a:ea typeface="Roboto"/>
                <a:cs typeface="Roboto"/>
                <a:sym typeface="Roboto"/>
              </a:rPr>
              <a:t>❖analyzed the percentage of customers’ purchasing a certain product and the percentage of all total sales generated by this product</a:t>
            </a:r>
            <a:endParaRPr sz="160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r>
              <a:rPr lang="en" sz="1600">
                <a:solidFill>
                  <a:srgbClr val="202124"/>
                </a:solidFill>
                <a:latin typeface="Roboto"/>
                <a:ea typeface="Roboto"/>
                <a:cs typeface="Roboto"/>
                <a:sym typeface="Roboto"/>
              </a:rPr>
              <a:t>❖ Another significant stream of research in the field of exploratory analysis is the process of generating association rules.</a:t>
            </a:r>
            <a:endParaRPr sz="17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34" name="Google Shape;134;p19"/>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Literature Survey </a:t>
            </a:r>
            <a:endParaRPr sz="2800">
              <a:solidFill>
                <a:schemeClr val="lt1"/>
              </a:solidFill>
              <a:latin typeface="Roboto"/>
              <a:ea typeface="Roboto"/>
              <a:cs typeface="Roboto"/>
              <a:sym typeface="Roboto"/>
            </a:endParaRPr>
          </a:p>
        </p:txBody>
      </p:sp>
      <p:sp>
        <p:nvSpPr>
          <p:cNvPr id="135" name="Google Shape;135;p19"/>
          <p:cNvSpPr txBox="1"/>
          <p:nvPr/>
        </p:nvSpPr>
        <p:spPr>
          <a:xfrm>
            <a:off x="562625" y="1245175"/>
            <a:ext cx="7820100" cy="292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chemeClr val="dk2"/>
                </a:solidFill>
              </a:rPr>
              <a:t>●Title: </a:t>
            </a:r>
            <a:r>
              <a:rPr lang="en" sz="2000">
                <a:solidFill>
                  <a:srgbClr val="202124"/>
                </a:solidFill>
              </a:rPr>
              <a:t>Data Mining Techniques for Marketing, Sales and Customer Relationship Management</a:t>
            </a:r>
            <a:endParaRPr sz="2000">
              <a:solidFill>
                <a:srgbClr val="202124"/>
              </a:solidFill>
            </a:endParaRPr>
          </a:p>
          <a:p>
            <a:pPr marL="457200" lvl="0" indent="0" algn="l" rtl="0">
              <a:lnSpc>
                <a:spcPct val="150000"/>
              </a:lnSpc>
              <a:spcBef>
                <a:spcPts val="0"/>
              </a:spcBef>
              <a:spcAft>
                <a:spcPts val="0"/>
              </a:spcAft>
              <a:buNone/>
            </a:pPr>
            <a:r>
              <a:rPr lang="en" sz="1600">
                <a:solidFill>
                  <a:srgbClr val="202124"/>
                </a:solidFill>
                <a:latin typeface="Roboto"/>
                <a:ea typeface="Roboto"/>
                <a:cs typeface="Roboto"/>
                <a:sym typeface="Roboto"/>
              </a:rPr>
              <a:t>Authors:Berry and Linoff</a:t>
            </a:r>
            <a:endParaRPr sz="160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r>
              <a:rPr lang="en" sz="1600">
                <a:solidFill>
                  <a:srgbClr val="202124"/>
                </a:solidFill>
                <a:latin typeface="Roboto"/>
                <a:ea typeface="Roboto"/>
                <a:cs typeface="Roboto"/>
                <a:sym typeface="Roboto"/>
              </a:rPr>
              <a:t>❖Targeted on discovering getting patterns by extracting associations or co-occurrences from a store’s transactional information. Customers who purchase bread often also purchase several products related to bread like milk, butter or jam. Such related groups of products additionally should be placed side-by-side so as to remind customers of related products and to guide them through the centre in a very logical manner.</a:t>
            </a:r>
            <a:endParaRPr sz="17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42" name="Google Shape;142;p20"/>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Problem Statement</a:t>
            </a:r>
            <a:endParaRPr sz="2800">
              <a:solidFill>
                <a:schemeClr val="lt1"/>
              </a:solidFill>
              <a:latin typeface="Roboto"/>
              <a:ea typeface="Roboto"/>
              <a:cs typeface="Roboto"/>
              <a:sym typeface="Roboto"/>
            </a:endParaRPr>
          </a:p>
        </p:txBody>
      </p:sp>
      <p:sp>
        <p:nvSpPr>
          <p:cNvPr id="143" name="Google Shape;143;p20"/>
          <p:cNvSpPr txBox="1"/>
          <p:nvPr/>
        </p:nvSpPr>
        <p:spPr>
          <a:xfrm>
            <a:off x="562625" y="1245175"/>
            <a:ext cx="78201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 are the frequent itemsets in a given transactional dataset, and how can this information be used to identify associations between items and make recommendations to customers?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What are the patterns and relationships present in a given dataset, and how can we use visualization and summary statistics to gain insights and make informed decisions?</a:t>
            </a:r>
            <a:endParaRPr sz="1800"/>
          </a:p>
          <a:p>
            <a:pPr marL="0" lvl="0" indent="0" algn="l" rtl="0">
              <a:spcBef>
                <a:spcPts val="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p:nvPr/>
        </p:nvSpPr>
        <p:spPr>
          <a:xfrm>
            <a:off x="0" y="0"/>
            <a:ext cx="9144000" cy="105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50" name="Google Shape;150;p21"/>
          <p:cNvSpPr txBox="1"/>
          <p:nvPr/>
        </p:nvSpPr>
        <p:spPr>
          <a:xfrm>
            <a:off x="2739600" y="248000"/>
            <a:ext cx="366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Architecture</a:t>
            </a:r>
            <a:endParaRPr sz="2800">
              <a:solidFill>
                <a:schemeClr val="lt1"/>
              </a:solidFill>
              <a:latin typeface="Roboto"/>
              <a:ea typeface="Roboto"/>
              <a:cs typeface="Roboto"/>
              <a:sym typeface="Roboto"/>
            </a:endParaRPr>
          </a:p>
        </p:txBody>
      </p:sp>
      <p:sp>
        <p:nvSpPr>
          <p:cNvPr id="151" name="Google Shape;151;p21"/>
          <p:cNvSpPr txBox="1"/>
          <p:nvPr/>
        </p:nvSpPr>
        <p:spPr>
          <a:xfrm>
            <a:off x="562625" y="1245175"/>
            <a:ext cx="78201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p>
        </p:txBody>
      </p:sp>
      <p:pic>
        <p:nvPicPr>
          <p:cNvPr id="152" name="Google Shape;152;p21"/>
          <p:cNvPicPr preferRelativeResize="0"/>
          <p:nvPr/>
        </p:nvPicPr>
        <p:blipFill>
          <a:blip r:embed="rId3">
            <a:alphaModFix/>
          </a:blip>
          <a:stretch>
            <a:fillRect/>
          </a:stretch>
        </p:blipFill>
        <p:spPr>
          <a:xfrm>
            <a:off x="1431525" y="1245175"/>
            <a:ext cx="6082299" cy="34718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851</Words>
  <Application>Microsoft Office PowerPoint</Application>
  <PresentationFormat>On-screen Show (16:9)</PresentationFormat>
  <Paragraphs>116</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Roboto</vt:lpstr>
      <vt:lpstr>Geometric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Reshmika Dhannarapu</cp:lastModifiedBy>
  <cp:revision>8</cp:revision>
  <dcterms:modified xsi:type="dcterms:W3CDTF">2023-05-22T04:42:26Z</dcterms:modified>
</cp:coreProperties>
</file>