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8" r:id="rId4"/>
    <p:sldId id="263"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695" autoAdjust="0"/>
    <p:restoredTop sz="94660"/>
  </p:normalViewPr>
  <p:slideViewPr>
    <p:cSldViewPr snapToGrid="0">
      <p:cViewPr varScale="1">
        <p:scale>
          <a:sx n="80" d="100"/>
          <a:sy n="80" d="100"/>
        </p:scale>
        <p:origin x="5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fril Sidik" userId="a5133e3b1b5e55a2" providerId="LiveId" clId="{E3BC72DB-63D2-40D7-ABFB-9C59FA0E411F}"/>
    <pc:docChg chg="undo custSel addSld modSld">
      <pc:chgData name="Safril Sidik" userId="a5133e3b1b5e55a2" providerId="LiveId" clId="{E3BC72DB-63D2-40D7-ABFB-9C59FA0E411F}" dt="2021-08-25T00:08:45.732" v="1016" actId="1076"/>
      <pc:docMkLst>
        <pc:docMk/>
      </pc:docMkLst>
      <pc:sldChg chg="addSp modSp mod">
        <pc:chgData name="Safril Sidik" userId="a5133e3b1b5e55a2" providerId="LiveId" clId="{E3BC72DB-63D2-40D7-ABFB-9C59FA0E411F}" dt="2021-08-25T00:08:45.732" v="1016" actId="1076"/>
        <pc:sldMkLst>
          <pc:docMk/>
          <pc:sldMk cId="1570788954" sldId="256"/>
        </pc:sldMkLst>
        <pc:spChg chg="add mod">
          <ac:chgData name="Safril Sidik" userId="a5133e3b1b5e55a2" providerId="LiveId" clId="{E3BC72DB-63D2-40D7-ABFB-9C59FA0E411F}" dt="2021-08-25T00:08:13.374" v="1010" actId="1076"/>
          <ac:spMkLst>
            <pc:docMk/>
            <pc:sldMk cId="1570788954" sldId="256"/>
            <ac:spMk id="4" creationId="{9C397EEF-5836-4934-9808-B7E351E044D1}"/>
          </ac:spMkLst>
        </pc:spChg>
        <pc:picChg chg="add mod">
          <ac:chgData name="Safril Sidik" userId="a5133e3b1b5e55a2" providerId="LiveId" clId="{E3BC72DB-63D2-40D7-ABFB-9C59FA0E411F}" dt="2021-08-25T00:08:45.732" v="1016" actId="1076"/>
          <ac:picMkLst>
            <pc:docMk/>
            <pc:sldMk cId="1570788954" sldId="256"/>
            <ac:picMk id="6" creationId="{C25283CA-6A1F-4758-978D-C916BF92D069}"/>
          </ac:picMkLst>
        </pc:picChg>
      </pc:sldChg>
      <pc:sldChg chg="modSp mod">
        <pc:chgData name="Safril Sidik" userId="a5133e3b1b5e55a2" providerId="LiveId" clId="{E3BC72DB-63D2-40D7-ABFB-9C59FA0E411F}" dt="2021-08-24T13:14:32.267" v="30" actId="20577"/>
        <pc:sldMkLst>
          <pc:docMk/>
          <pc:sldMk cId="1326153164" sldId="258"/>
        </pc:sldMkLst>
        <pc:spChg chg="mod">
          <ac:chgData name="Safril Sidik" userId="a5133e3b1b5e55a2" providerId="LiveId" clId="{E3BC72DB-63D2-40D7-ABFB-9C59FA0E411F}" dt="2021-08-24T13:14:32.267" v="30" actId="20577"/>
          <ac:spMkLst>
            <pc:docMk/>
            <pc:sldMk cId="1326153164" sldId="258"/>
            <ac:spMk id="6" creationId="{3B747132-9C38-45D3-AB6E-2FA44788ED14}"/>
          </ac:spMkLst>
        </pc:spChg>
      </pc:sldChg>
      <pc:sldChg chg="modSp mod">
        <pc:chgData name="Safril Sidik" userId="a5133e3b1b5e55a2" providerId="LiveId" clId="{E3BC72DB-63D2-40D7-ABFB-9C59FA0E411F}" dt="2021-08-24T23:51:40.070" v="987" actId="27636"/>
        <pc:sldMkLst>
          <pc:docMk/>
          <pc:sldMk cId="3575223235" sldId="259"/>
        </pc:sldMkLst>
        <pc:spChg chg="mod">
          <ac:chgData name="Safril Sidik" userId="a5133e3b1b5e55a2" providerId="LiveId" clId="{E3BC72DB-63D2-40D7-ABFB-9C59FA0E411F}" dt="2021-08-24T23:51:40.070" v="987" actId="27636"/>
          <ac:spMkLst>
            <pc:docMk/>
            <pc:sldMk cId="3575223235" sldId="259"/>
            <ac:spMk id="3" creationId="{EFB71199-7146-4503-8116-059E1018BD83}"/>
          </ac:spMkLst>
        </pc:spChg>
      </pc:sldChg>
      <pc:sldChg chg="addSp delSp modSp new mod">
        <pc:chgData name="Safril Sidik" userId="a5133e3b1b5e55a2" providerId="LiveId" clId="{E3BC72DB-63D2-40D7-ABFB-9C59FA0E411F}" dt="2021-08-24T23:31:24.962" v="969" actId="790"/>
        <pc:sldMkLst>
          <pc:docMk/>
          <pc:sldMk cId="1205953423" sldId="264"/>
        </pc:sldMkLst>
        <pc:spChg chg="mod">
          <ac:chgData name="Safril Sidik" userId="a5133e3b1b5e55a2" providerId="LiveId" clId="{E3BC72DB-63D2-40D7-ABFB-9C59FA0E411F}" dt="2021-08-24T23:22:32.536" v="70" actId="20577"/>
          <ac:spMkLst>
            <pc:docMk/>
            <pc:sldMk cId="1205953423" sldId="264"/>
            <ac:spMk id="2" creationId="{315C9E83-C943-4F4C-BC7E-82EE205892EC}"/>
          </ac:spMkLst>
        </pc:spChg>
        <pc:spChg chg="del mod">
          <ac:chgData name="Safril Sidik" userId="a5133e3b1b5e55a2" providerId="LiveId" clId="{E3BC72DB-63D2-40D7-ABFB-9C59FA0E411F}" dt="2021-08-24T23:23:39.007" v="83" actId="478"/>
          <ac:spMkLst>
            <pc:docMk/>
            <pc:sldMk cId="1205953423" sldId="264"/>
            <ac:spMk id="3" creationId="{B8AEA6D5-C142-465C-871B-A162AECAEEA6}"/>
          </ac:spMkLst>
        </pc:spChg>
        <pc:spChg chg="add mod">
          <ac:chgData name="Safril Sidik" userId="a5133e3b1b5e55a2" providerId="LiveId" clId="{E3BC72DB-63D2-40D7-ABFB-9C59FA0E411F}" dt="2021-08-24T23:31:24.962" v="969" actId="790"/>
          <ac:spMkLst>
            <pc:docMk/>
            <pc:sldMk cId="1205953423" sldId="264"/>
            <ac:spMk id="4" creationId="{47619F8D-DC65-498B-BD38-48437B74994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640D7DE-8271-44D8-92F9-7A2BA8E4DB02}" type="datetimeFigureOut">
              <a:rPr lang="en-ID" smtClean="0"/>
              <a:t>25/08/2021</a:t>
            </a:fld>
            <a:endParaRPr lang="en-ID"/>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D"/>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5A58DA87-6AEC-4340-9715-C047154DF73F}" type="slidenum">
              <a:rPr lang="en-ID" smtClean="0"/>
              <a:t>‹#›</a:t>
            </a:fld>
            <a:endParaRPr lang="en-ID"/>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37884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40D7DE-8271-44D8-92F9-7A2BA8E4DB02}" type="datetimeFigureOut">
              <a:rPr lang="en-ID" smtClean="0"/>
              <a:t>25/08/2021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5A58DA87-6AEC-4340-9715-C047154DF73F}" type="slidenum">
              <a:rPr lang="en-ID" smtClean="0"/>
              <a:t>‹#›</a:t>
            </a:fld>
            <a:endParaRPr lang="en-ID"/>
          </a:p>
        </p:txBody>
      </p:sp>
    </p:spTree>
    <p:extLst>
      <p:ext uri="{BB962C8B-B14F-4D97-AF65-F5344CB8AC3E}">
        <p14:creationId xmlns:p14="http://schemas.microsoft.com/office/powerpoint/2010/main" val="4260915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40D7DE-8271-44D8-92F9-7A2BA8E4DB02}" type="datetimeFigureOut">
              <a:rPr lang="en-ID" smtClean="0"/>
              <a:t>25/08/2021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5A58DA87-6AEC-4340-9715-C047154DF73F}" type="slidenum">
              <a:rPr lang="en-ID" smtClean="0"/>
              <a:t>‹#›</a:t>
            </a:fld>
            <a:endParaRPr lang="en-ID"/>
          </a:p>
        </p:txBody>
      </p:sp>
    </p:spTree>
    <p:extLst>
      <p:ext uri="{BB962C8B-B14F-4D97-AF65-F5344CB8AC3E}">
        <p14:creationId xmlns:p14="http://schemas.microsoft.com/office/powerpoint/2010/main" val="897110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40D7DE-8271-44D8-92F9-7A2BA8E4DB02}" type="datetimeFigureOut">
              <a:rPr lang="en-ID" smtClean="0"/>
              <a:t>25/08/2021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5A58DA87-6AEC-4340-9715-C047154DF73F}" type="slidenum">
              <a:rPr lang="en-ID" smtClean="0"/>
              <a:t>‹#›</a:t>
            </a:fld>
            <a:endParaRPr lang="en-ID"/>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25731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40D7DE-8271-44D8-92F9-7A2BA8E4DB02}" type="datetimeFigureOut">
              <a:rPr lang="en-ID" smtClean="0"/>
              <a:t>25/08/2021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5A58DA87-6AEC-4340-9715-C047154DF73F}" type="slidenum">
              <a:rPr lang="en-ID" smtClean="0"/>
              <a:t>‹#›</a:t>
            </a:fld>
            <a:endParaRPr lang="en-ID"/>
          </a:p>
        </p:txBody>
      </p:sp>
    </p:spTree>
    <p:extLst>
      <p:ext uri="{BB962C8B-B14F-4D97-AF65-F5344CB8AC3E}">
        <p14:creationId xmlns:p14="http://schemas.microsoft.com/office/powerpoint/2010/main" val="1382226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40D7DE-8271-44D8-92F9-7A2BA8E4DB02}" type="datetimeFigureOut">
              <a:rPr lang="en-ID" smtClean="0"/>
              <a:t>25/08/2021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5A58DA87-6AEC-4340-9715-C047154DF73F}" type="slidenum">
              <a:rPr lang="en-ID" smtClean="0"/>
              <a:t>‹#›</a:t>
            </a:fld>
            <a:endParaRPr lang="en-ID"/>
          </a:p>
        </p:txBody>
      </p:sp>
    </p:spTree>
    <p:extLst>
      <p:ext uri="{BB962C8B-B14F-4D97-AF65-F5344CB8AC3E}">
        <p14:creationId xmlns:p14="http://schemas.microsoft.com/office/powerpoint/2010/main" val="125921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40D7DE-8271-44D8-92F9-7A2BA8E4DB02}" type="datetimeFigureOut">
              <a:rPr lang="en-ID" smtClean="0"/>
              <a:t>25/08/2021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5A58DA87-6AEC-4340-9715-C047154DF73F}" type="slidenum">
              <a:rPr lang="en-ID" smtClean="0"/>
              <a:t>‹#›</a:t>
            </a:fld>
            <a:endParaRPr lang="en-ID"/>
          </a:p>
        </p:txBody>
      </p:sp>
    </p:spTree>
    <p:extLst>
      <p:ext uri="{BB962C8B-B14F-4D97-AF65-F5344CB8AC3E}">
        <p14:creationId xmlns:p14="http://schemas.microsoft.com/office/powerpoint/2010/main" val="3489505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40D7DE-8271-44D8-92F9-7A2BA8E4DB02}" type="datetimeFigureOut">
              <a:rPr lang="en-ID" smtClean="0"/>
              <a:t>25/08/2021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5A58DA87-6AEC-4340-9715-C047154DF73F}" type="slidenum">
              <a:rPr lang="en-ID" smtClean="0"/>
              <a:t>‹#›</a:t>
            </a:fld>
            <a:endParaRPr lang="en-ID"/>
          </a:p>
        </p:txBody>
      </p:sp>
    </p:spTree>
    <p:extLst>
      <p:ext uri="{BB962C8B-B14F-4D97-AF65-F5344CB8AC3E}">
        <p14:creationId xmlns:p14="http://schemas.microsoft.com/office/powerpoint/2010/main" val="1345225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40D7DE-8271-44D8-92F9-7A2BA8E4DB02}" type="datetimeFigureOut">
              <a:rPr lang="en-ID" smtClean="0"/>
              <a:t>25/08/2021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5A58DA87-6AEC-4340-9715-C047154DF73F}" type="slidenum">
              <a:rPr lang="en-ID" smtClean="0"/>
              <a:t>‹#›</a:t>
            </a:fld>
            <a:endParaRPr lang="en-ID"/>
          </a:p>
        </p:txBody>
      </p:sp>
    </p:spTree>
    <p:extLst>
      <p:ext uri="{BB962C8B-B14F-4D97-AF65-F5344CB8AC3E}">
        <p14:creationId xmlns:p14="http://schemas.microsoft.com/office/powerpoint/2010/main" val="3056647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40D7DE-8271-44D8-92F9-7A2BA8E4DB02}" type="datetimeFigureOut">
              <a:rPr lang="en-ID" smtClean="0"/>
              <a:t>25/08/2021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5A58DA87-6AEC-4340-9715-C047154DF73F}" type="slidenum">
              <a:rPr lang="en-ID" smtClean="0"/>
              <a:t>‹#›</a:t>
            </a:fld>
            <a:endParaRPr lang="en-ID"/>
          </a:p>
        </p:txBody>
      </p:sp>
    </p:spTree>
    <p:extLst>
      <p:ext uri="{BB962C8B-B14F-4D97-AF65-F5344CB8AC3E}">
        <p14:creationId xmlns:p14="http://schemas.microsoft.com/office/powerpoint/2010/main" val="1746968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40D7DE-8271-44D8-92F9-7A2BA8E4DB02}" type="datetimeFigureOut">
              <a:rPr lang="en-ID" smtClean="0"/>
              <a:t>25/08/2021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5A58DA87-6AEC-4340-9715-C047154DF73F}" type="slidenum">
              <a:rPr lang="en-ID" smtClean="0"/>
              <a:t>‹#›</a:t>
            </a:fld>
            <a:endParaRPr lang="en-ID"/>
          </a:p>
        </p:txBody>
      </p:sp>
    </p:spTree>
    <p:extLst>
      <p:ext uri="{BB962C8B-B14F-4D97-AF65-F5344CB8AC3E}">
        <p14:creationId xmlns:p14="http://schemas.microsoft.com/office/powerpoint/2010/main" val="4186460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40D7DE-8271-44D8-92F9-7A2BA8E4DB02}" type="datetimeFigureOut">
              <a:rPr lang="en-ID" smtClean="0"/>
              <a:t>25/08/2021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5A58DA87-6AEC-4340-9715-C047154DF73F}" type="slidenum">
              <a:rPr lang="en-ID" smtClean="0"/>
              <a:t>‹#›</a:t>
            </a:fld>
            <a:endParaRPr lang="en-ID"/>
          </a:p>
        </p:txBody>
      </p:sp>
    </p:spTree>
    <p:extLst>
      <p:ext uri="{BB962C8B-B14F-4D97-AF65-F5344CB8AC3E}">
        <p14:creationId xmlns:p14="http://schemas.microsoft.com/office/powerpoint/2010/main" val="105917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0D7DE-8271-44D8-92F9-7A2BA8E4DB02}" type="datetimeFigureOut">
              <a:rPr lang="en-ID" smtClean="0"/>
              <a:t>25/08/2021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5A58DA87-6AEC-4340-9715-C047154DF73F}" type="slidenum">
              <a:rPr lang="en-ID" smtClean="0"/>
              <a:t>‹#›</a:t>
            </a:fld>
            <a:endParaRPr lang="en-ID"/>
          </a:p>
        </p:txBody>
      </p:sp>
    </p:spTree>
    <p:extLst>
      <p:ext uri="{BB962C8B-B14F-4D97-AF65-F5344CB8AC3E}">
        <p14:creationId xmlns:p14="http://schemas.microsoft.com/office/powerpoint/2010/main" val="1592509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40D7DE-8271-44D8-92F9-7A2BA8E4DB02}" type="datetimeFigureOut">
              <a:rPr lang="en-ID" smtClean="0"/>
              <a:t>25/08/2021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5A58DA87-6AEC-4340-9715-C047154DF73F}" type="slidenum">
              <a:rPr lang="en-ID" smtClean="0"/>
              <a:t>‹#›</a:t>
            </a:fld>
            <a:endParaRPr lang="en-ID"/>
          </a:p>
        </p:txBody>
      </p:sp>
    </p:spTree>
    <p:extLst>
      <p:ext uri="{BB962C8B-B14F-4D97-AF65-F5344CB8AC3E}">
        <p14:creationId xmlns:p14="http://schemas.microsoft.com/office/powerpoint/2010/main" val="175803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40D7DE-8271-44D8-92F9-7A2BA8E4DB02}" type="datetimeFigureOut">
              <a:rPr lang="en-ID" smtClean="0"/>
              <a:t>25/08/2021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5A58DA87-6AEC-4340-9715-C047154DF73F}" type="slidenum">
              <a:rPr lang="en-ID" smtClean="0"/>
              <a:t>‹#›</a:t>
            </a:fld>
            <a:endParaRPr lang="en-ID"/>
          </a:p>
        </p:txBody>
      </p:sp>
    </p:spTree>
    <p:extLst>
      <p:ext uri="{BB962C8B-B14F-4D97-AF65-F5344CB8AC3E}">
        <p14:creationId xmlns:p14="http://schemas.microsoft.com/office/powerpoint/2010/main" val="1590420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40D7DE-8271-44D8-92F9-7A2BA8E4DB02}" type="datetimeFigureOut">
              <a:rPr lang="en-ID" smtClean="0"/>
              <a:t>25/08/2021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5A58DA87-6AEC-4340-9715-C047154DF73F}" type="slidenum">
              <a:rPr lang="en-ID" smtClean="0"/>
              <a:t>‹#›</a:t>
            </a:fld>
            <a:endParaRPr lang="en-ID"/>
          </a:p>
        </p:txBody>
      </p:sp>
    </p:spTree>
    <p:extLst>
      <p:ext uri="{BB962C8B-B14F-4D97-AF65-F5344CB8AC3E}">
        <p14:creationId xmlns:p14="http://schemas.microsoft.com/office/powerpoint/2010/main" val="218154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40D7DE-8271-44D8-92F9-7A2BA8E4DB02}" type="datetimeFigureOut">
              <a:rPr lang="en-ID" smtClean="0"/>
              <a:t>25/08/2021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5A58DA87-6AEC-4340-9715-C047154DF73F}" type="slidenum">
              <a:rPr lang="en-ID" smtClean="0"/>
              <a:t>‹#›</a:t>
            </a:fld>
            <a:endParaRPr lang="en-ID"/>
          </a:p>
        </p:txBody>
      </p:sp>
    </p:spTree>
    <p:extLst>
      <p:ext uri="{BB962C8B-B14F-4D97-AF65-F5344CB8AC3E}">
        <p14:creationId xmlns:p14="http://schemas.microsoft.com/office/powerpoint/2010/main" val="190910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E640D7DE-8271-44D8-92F9-7A2BA8E4DB02}" type="datetimeFigureOut">
              <a:rPr lang="en-ID" smtClean="0"/>
              <a:t>25/08/2021</a:t>
            </a:fld>
            <a:endParaRPr lang="en-ID"/>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D"/>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5A58DA87-6AEC-4340-9715-C047154DF73F}" type="slidenum">
              <a:rPr lang="en-ID" smtClean="0"/>
              <a:t>‹#›</a:t>
            </a:fld>
            <a:endParaRPr lang="en-ID"/>
          </a:p>
        </p:txBody>
      </p:sp>
    </p:spTree>
    <p:extLst>
      <p:ext uri="{BB962C8B-B14F-4D97-AF65-F5344CB8AC3E}">
        <p14:creationId xmlns:p14="http://schemas.microsoft.com/office/powerpoint/2010/main" val="3251395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power-bi/create-reports/sample-dataset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power-bi/fundamentals/" TargetMode="External"/><Relationship Id="rId2" Type="http://schemas.openxmlformats.org/officeDocument/2006/relationships/hyperlink" Target="https://www.microsoft.com/en-us/download/details.aspx?id=58494" TargetMode="External"/><Relationship Id="rId1" Type="http://schemas.openxmlformats.org/officeDocument/2006/relationships/slideLayout" Target="../slideLayouts/slideLayout2.xml"/><Relationship Id="rId4" Type="http://schemas.openxmlformats.org/officeDocument/2006/relationships/hyperlink" Target="https://www.udemy.com/share/103rMQ3@V3oa3rHYL6nQi1hXnkKpc52Lo14xwEJIlEcRJdX_bHnEkNjm3zSRw2cD7Q1TMzv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8816-F429-48E3-BB02-2CDA64934C45}"/>
              </a:ext>
            </a:extLst>
          </p:cNvPr>
          <p:cNvSpPr>
            <a:spLocks noGrp="1"/>
          </p:cNvSpPr>
          <p:nvPr>
            <p:ph type="ctrTitle"/>
          </p:nvPr>
        </p:nvSpPr>
        <p:spPr/>
        <p:txBody>
          <a:bodyPr/>
          <a:lstStyle/>
          <a:p>
            <a:r>
              <a:rPr lang="en-US" dirty="0"/>
              <a:t>Microsoft power bi</a:t>
            </a:r>
            <a:endParaRPr lang="en-ID" dirty="0"/>
          </a:p>
        </p:txBody>
      </p:sp>
      <p:sp>
        <p:nvSpPr>
          <p:cNvPr id="3" name="Subtitle 2">
            <a:extLst>
              <a:ext uri="{FF2B5EF4-FFF2-40B4-BE49-F238E27FC236}">
                <a16:creationId xmlns:a16="http://schemas.microsoft.com/office/drawing/2014/main" id="{024B9427-3D1A-4123-9D8B-3F96958C184D}"/>
              </a:ext>
            </a:extLst>
          </p:cNvPr>
          <p:cNvSpPr>
            <a:spLocks noGrp="1"/>
          </p:cNvSpPr>
          <p:nvPr>
            <p:ph type="subTitle" idx="1"/>
          </p:nvPr>
        </p:nvSpPr>
        <p:spPr/>
        <p:txBody>
          <a:bodyPr/>
          <a:lstStyle/>
          <a:p>
            <a:r>
              <a:rPr lang="en-US" dirty="0"/>
              <a:t>PT. INOVASI MEMBANGUN BANGSA</a:t>
            </a:r>
            <a:endParaRPr lang="en-ID" dirty="0"/>
          </a:p>
        </p:txBody>
      </p:sp>
      <p:pic>
        <p:nvPicPr>
          <p:cNvPr id="5" name="Picture 4">
            <a:extLst>
              <a:ext uri="{FF2B5EF4-FFF2-40B4-BE49-F238E27FC236}">
                <a16:creationId xmlns:a16="http://schemas.microsoft.com/office/drawing/2014/main" id="{97503260-124A-448D-A228-05B83730E6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391323">
            <a:off x="114527" y="409278"/>
            <a:ext cx="2730749" cy="1819334"/>
          </a:xfrm>
          <a:prstGeom prst="rect">
            <a:avLst/>
          </a:prstGeom>
        </p:spPr>
      </p:pic>
      <p:sp>
        <p:nvSpPr>
          <p:cNvPr id="4" name="TextBox 3">
            <a:extLst>
              <a:ext uri="{FF2B5EF4-FFF2-40B4-BE49-F238E27FC236}">
                <a16:creationId xmlns:a16="http://schemas.microsoft.com/office/drawing/2014/main" id="{9C397EEF-5836-4934-9808-B7E351E044D1}"/>
              </a:ext>
            </a:extLst>
          </p:cNvPr>
          <p:cNvSpPr txBox="1"/>
          <p:nvPr/>
        </p:nvSpPr>
        <p:spPr>
          <a:xfrm rot="21429176">
            <a:off x="9173687" y="4829243"/>
            <a:ext cx="2119466" cy="369332"/>
          </a:xfrm>
          <a:prstGeom prst="rect">
            <a:avLst/>
          </a:prstGeom>
          <a:noFill/>
        </p:spPr>
        <p:txBody>
          <a:bodyPr wrap="square" rtlCol="0">
            <a:spAutoFit/>
          </a:bodyPr>
          <a:lstStyle/>
          <a:p>
            <a:r>
              <a:rPr lang="en-US" dirty="0">
                <a:solidFill>
                  <a:schemeClr val="bg1"/>
                </a:solidFill>
              </a:rPr>
              <a:t>BY : SAFRIL SIDIK</a:t>
            </a:r>
            <a:endParaRPr lang="en-ID" dirty="0">
              <a:solidFill>
                <a:schemeClr val="bg1"/>
              </a:solidFill>
            </a:endParaRPr>
          </a:p>
        </p:txBody>
      </p:sp>
      <p:pic>
        <p:nvPicPr>
          <p:cNvPr id="6" name="Picture 5">
            <a:extLst>
              <a:ext uri="{FF2B5EF4-FFF2-40B4-BE49-F238E27FC236}">
                <a16:creationId xmlns:a16="http://schemas.microsoft.com/office/drawing/2014/main" id="{C25283CA-6A1F-4758-978D-C916BF92D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391323">
            <a:off x="8574630" y="4518703"/>
            <a:ext cx="711545" cy="474060"/>
          </a:xfrm>
          <a:prstGeom prst="rect">
            <a:avLst/>
          </a:prstGeom>
        </p:spPr>
      </p:pic>
    </p:spTree>
    <p:extLst>
      <p:ext uri="{BB962C8B-B14F-4D97-AF65-F5344CB8AC3E}">
        <p14:creationId xmlns:p14="http://schemas.microsoft.com/office/powerpoint/2010/main" val="1570788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9E83-C943-4F4C-BC7E-82EE205892EC}"/>
              </a:ext>
            </a:extLst>
          </p:cNvPr>
          <p:cNvSpPr>
            <a:spLocks noGrp="1"/>
          </p:cNvSpPr>
          <p:nvPr>
            <p:ph type="title"/>
          </p:nvPr>
        </p:nvSpPr>
        <p:spPr/>
        <p:txBody>
          <a:bodyPr/>
          <a:lstStyle/>
          <a:p>
            <a:r>
              <a:rPr lang="en-US" dirty="0"/>
              <a:t>WHAT IS POWER BI..?</a:t>
            </a:r>
            <a:endParaRPr lang="en-ID" dirty="0"/>
          </a:p>
        </p:txBody>
      </p:sp>
      <p:sp>
        <p:nvSpPr>
          <p:cNvPr id="4" name="TextBox 3">
            <a:extLst>
              <a:ext uri="{FF2B5EF4-FFF2-40B4-BE49-F238E27FC236}">
                <a16:creationId xmlns:a16="http://schemas.microsoft.com/office/drawing/2014/main" id="{47619F8D-DC65-498B-BD38-48437B74994A}"/>
              </a:ext>
            </a:extLst>
          </p:cNvPr>
          <p:cNvSpPr txBox="1"/>
          <p:nvPr/>
        </p:nvSpPr>
        <p:spPr>
          <a:xfrm>
            <a:off x="834887" y="1837765"/>
            <a:ext cx="10607040" cy="2308324"/>
          </a:xfrm>
          <a:prstGeom prst="rect">
            <a:avLst/>
          </a:prstGeom>
          <a:noFill/>
        </p:spPr>
        <p:txBody>
          <a:bodyPr wrap="square" rtlCol="0">
            <a:spAutoFit/>
          </a:bodyPr>
          <a:lstStyle/>
          <a:p>
            <a:r>
              <a:rPr lang="en-US" noProof="1"/>
              <a:t>Microsoft Power BI merupakan sebuah aplikasi bisnis intelligence milik Microsoft yang memungkinkan Anda untuk mengolah data lebih detail dan menampilkannya dalam grafis yang lebih interaktif dan mudah dipahami oleh user. Selain itu Anda dapat mengontrol data yang sudah ada dan melakukan konfigurasi otomatis sebagai penanganan jika ada manipulasi data.</a:t>
            </a:r>
            <a:br>
              <a:rPr lang="en-US" noProof="1"/>
            </a:br>
            <a:br>
              <a:rPr lang="en-US" noProof="1"/>
            </a:br>
            <a:r>
              <a:rPr lang="en-US" noProof="1"/>
              <a:t>Platform ini mendukung berrbagai sumber data seperti data dari sumber csv, excel ataupun berbagai macam database dan layanan cloud. Aplikasi ini juga dapat berjalan di beberapa platform seperti PC/laptop, Android atau IOS. </a:t>
            </a:r>
          </a:p>
        </p:txBody>
      </p:sp>
    </p:spTree>
    <p:extLst>
      <p:ext uri="{BB962C8B-B14F-4D97-AF65-F5344CB8AC3E}">
        <p14:creationId xmlns:p14="http://schemas.microsoft.com/office/powerpoint/2010/main" val="120595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5FFD-EBB2-45F2-A1B3-2F6036C27C0D}"/>
              </a:ext>
            </a:extLst>
          </p:cNvPr>
          <p:cNvSpPr>
            <a:spLocks noGrp="1"/>
          </p:cNvSpPr>
          <p:nvPr>
            <p:ph type="title"/>
          </p:nvPr>
        </p:nvSpPr>
        <p:spPr/>
        <p:txBody>
          <a:bodyPr/>
          <a:lstStyle/>
          <a:p>
            <a:r>
              <a:rPr lang="en-US" noProof="1"/>
              <a:t>WhY WE ARE USING power bi…??</a:t>
            </a:r>
          </a:p>
        </p:txBody>
      </p:sp>
      <p:sp>
        <p:nvSpPr>
          <p:cNvPr id="6" name="TextBox 5">
            <a:extLst>
              <a:ext uri="{FF2B5EF4-FFF2-40B4-BE49-F238E27FC236}">
                <a16:creationId xmlns:a16="http://schemas.microsoft.com/office/drawing/2014/main" id="{3B747132-9C38-45D3-AB6E-2FA44788ED14}"/>
              </a:ext>
            </a:extLst>
          </p:cNvPr>
          <p:cNvSpPr txBox="1"/>
          <p:nvPr/>
        </p:nvSpPr>
        <p:spPr>
          <a:xfrm>
            <a:off x="685801" y="1601791"/>
            <a:ext cx="10719618" cy="3693319"/>
          </a:xfrm>
          <a:prstGeom prst="rect">
            <a:avLst/>
          </a:prstGeom>
          <a:noFill/>
        </p:spPr>
        <p:txBody>
          <a:bodyPr wrap="square" rtlCol="0">
            <a:spAutoFit/>
          </a:bodyPr>
          <a:lstStyle/>
          <a:p>
            <a:r>
              <a:rPr lang="en-US" b="0" i="0" dirty="0">
                <a:solidFill>
                  <a:srgbClr val="000000"/>
                </a:solidFill>
                <a:effectLst/>
                <a:latin typeface="Segoe UI" panose="020B0502040204020203" pitchFamily="34" charset="0"/>
              </a:rPr>
              <a:t>Connect to and visualize any data using the unified, scalable platform for self-service and enterprise business intelligence (BI) that’s easy to use and helps you gain deeper data insight. </a:t>
            </a:r>
          </a:p>
          <a:p>
            <a:endParaRPr lang="en-US" dirty="0">
              <a:solidFill>
                <a:srgbClr val="000000"/>
              </a:solidFill>
              <a:latin typeface="Segoe UI" panose="020B0502040204020203" pitchFamily="34" charset="0"/>
            </a:endParaRPr>
          </a:p>
          <a:p>
            <a:r>
              <a:rPr lang="en-US" b="0" i="0" dirty="0">
                <a:solidFill>
                  <a:srgbClr val="000000"/>
                </a:solidFill>
                <a:effectLst/>
                <a:latin typeface="Segoe UI" panose="020B0502040204020203" pitchFamily="34" charset="0"/>
              </a:rPr>
              <a:t>Easily connect to, model, and visualize your data, creating memorable reports personalized with your KPIs and brand. Get fast, AI-powered answers to your business question, even when asking with conversational language.</a:t>
            </a:r>
          </a:p>
          <a:p>
            <a:endParaRPr lang="en-US" dirty="0">
              <a:solidFill>
                <a:srgbClr val="000000"/>
              </a:solidFill>
              <a:latin typeface="Segoe UI" panose="020B0502040204020203" pitchFamily="34" charset="0"/>
            </a:endParaRPr>
          </a:p>
          <a:p>
            <a:r>
              <a:rPr lang="en-US" b="0" i="0" dirty="0">
                <a:solidFill>
                  <a:srgbClr val="000000"/>
                </a:solidFill>
                <a:effectLst/>
                <a:latin typeface="Segoe UI" panose="020B0502040204020203" pitchFamily="34" charset="0"/>
              </a:rPr>
              <a:t>Make the most of your big data investments by connecting to all your data sources with the scale to analyze, share, and promote insights across your organization while maintaining data accuracy, consistency, and security.</a:t>
            </a:r>
          </a:p>
          <a:p>
            <a:endParaRPr lang="en-US" dirty="0">
              <a:solidFill>
                <a:srgbClr val="000000"/>
              </a:solidFill>
              <a:latin typeface="Segoe UI" panose="020B0502040204020203" pitchFamily="34" charset="0"/>
            </a:endParaRPr>
          </a:p>
          <a:p>
            <a:r>
              <a:rPr lang="en-US" b="0" i="0" dirty="0">
                <a:solidFill>
                  <a:srgbClr val="000000"/>
                </a:solidFill>
                <a:effectLst/>
                <a:latin typeface="Segoe UI" panose="020B0502040204020203" pitchFamily="34" charset="0"/>
              </a:rPr>
              <a:t>Work together easily on the same data, collaborate on reports, and empowering everyone in your organization to quickly make data-driven decisions that drive strategic actions.</a:t>
            </a:r>
          </a:p>
        </p:txBody>
      </p:sp>
    </p:spTree>
    <p:extLst>
      <p:ext uri="{BB962C8B-B14F-4D97-AF65-F5344CB8AC3E}">
        <p14:creationId xmlns:p14="http://schemas.microsoft.com/office/powerpoint/2010/main" val="1326153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5525AB-722E-4A5A-8150-9D0D2A8458F1}"/>
              </a:ext>
            </a:extLst>
          </p:cNvPr>
          <p:cNvPicPr>
            <a:picLocks noChangeAspect="1"/>
          </p:cNvPicPr>
          <p:nvPr/>
        </p:nvPicPr>
        <p:blipFill>
          <a:blip r:embed="rId2"/>
          <a:stretch>
            <a:fillRect/>
          </a:stretch>
        </p:blipFill>
        <p:spPr>
          <a:xfrm>
            <a:off x="2084592" y="312789"/>
            <a:ext cx="7865653" cy="5101189"/>
          </a:xfrm>
          <a:prstGeom prst="rect">
            <a:avLst/>
          </a:prstGeom>
        </p:spPr>
      </p:pic>
      <p:sp>
        <p:nvSpPr>
          <p:cNvPr id="6" name="TextBox 5">
            <a:extLst>
              <a:ext uri="{FF2B5EF4-FFF2-40B4-BE49-F238E27FC236}">
                <a16:creationId xmlns:a16="http://schemas.microsoft.com/office/drawing/2014/main" id="{77F149DF-69E2-496C-9C1F-E4065001A05C}"/>
              </a:ext>
            </a:extLst>
          </p:cNvPr>
          <p:cNvSpPr txBox="1"/>
          <p:nvPr/>
        </p:nvSpPr>
        <p:spPr>
          <a:xfrm>
            <a:off x="1" y="5751871"/>
            <a:ext cx="11710218" cy="369332"/>
          </a:xfrm>
          <a:prstGeom prst="rect">
            <a:avLst/>
          </a:prstGeom>
          <a:noFill/>
        </p:spPr>
        <p:txBody>
          <a:bodyPr wrap="square" rtlCol="0">
            <a:spAutoFit/>
          </a:bodyPr>
          <a:lstStyle/>
          <a:p>
            <a:pPr algn="ctr"/>
            <a:r>
              <a:rPr lang="en-US" dirty="0">
                <a:solidFill>
                  <a:schemeClr val="bg1"/>
                </a:solidFill>
                <a:hlinkClick r:id="rId3">
                  <a:extLst>
                    <a:ext uri="{A12FA001-AC4F-418D-AE19-62706E023703}">
                      <ahyp:hlinkClr xmlns:ahyp="http://schemas.microsoft.com/office/drawing/2018/hyperlinkcolor" val="tx"/>
                    </a:ext>
                  </a:extLst>
                </a:hlinkClick>
              </a:rPr>
              <a:t>CLICK TO CHECK ANOTHER POWER BI REPORT SAMPLES</a:t>
            </a:r>
            <a:endParaRPr lang="en-ID" dirty="0">
              <a:solidFill>
                <a:schemeClr val="bg1"/>
              </a:solidFill>
            </a:endParaRPr>
          </a:p>
        </p:txBody>
      </p:sp>
    </p:spTree>
    <p:extLst>
      <p:ext uri="{BB962C8B-B14F-4D97-AF65-F5344CB8AC3E}">
        <p14:creationId xmlns:p14="http://schemas.microsoft.com/office/powerpoint/2010/main" val="1275295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1E46-F104-4794-B11A-6560C6463944}"/>
              </a:ext>
            </a:extLst>
          </p:cNvPr>
          <p:cNvSpPr>
            <a:spLocks noGrp="1"/>
          </p:cNvSpPr>
          <p:nvPr>
            <p:ph type="title"/>
          </p:nvPr>
        </p:nvSpPr>
        <p:spPr/>
        <p:txBody>
          <a:bodyPr/>
          <a:lstStyle/>
          <a:p>
            <a:r>
              <a:rPr lang="en-US" dirty="0"/>
              <a:t>INTALLATION POWER BI DESKTOP</a:t>
            </a:r>
            <a:endParaRPr lang="en-ID" dirty="0"/>
          </a:p>
        </p:txBody>
      </p:sp>
      <p:sp>
        <p:nvSpPr>
          <p:cNvPr id="3" name="Content Placeholder 2">
            <a:extLst>
              <a:ext uri="{FF2B5EF4-FFF2-40B4-BE49-F238E27FC236}">
                <a16:creationId xmlns:a16="http://schemas.microsoft.com/office/drawing/2014/main" id="{EFB71199-7146-4503-8116-059E1018BD83}"/>
              </a:ext>
            </a:extLst>
          </p:cNvPr>
          <p:cNvSpPr>
            <a:spLocks noGrp="1"/>
          </p:cNvSpPr>
          <p:nvPr>
            <p:ph sz="quarter" idx="13"/>
          </p:nvPr>
        </p:nvSpPr>
        <p:spPr>
          <a:xfrm>
            <a:off x="685800" y="1691148"/>
            <a:ext cx="10394707" cy="1529130"/>
          </a:xfrm>
        </p:spPr>
        <p:txBody>
          <a:bodyPr>
            <a:normAutofit/>
          </a:bodyPr>
          <a:lstStyle/>
          <a:p>
            <a:pPr marL="0" indent="0">
              <a:buNone/>
            </a:pPr>
            <a:r>
              <a:rPr lang="en-US" dirty="0">
                <a:hlinkClick r:id="rId2"/>
              </a:rPr>
              <a:t>Click here to download application</a:t>
            </a:r>
            <a:endParaRPr lang="en-US" dirty="0"/>
          </a:p>
          <a:p>
            <a:pPr marL="0" indent="0">
              <a:buNone/>
            </a:pPr>
            <a:r>
              <a:rPr lang="en-US" dirty="0">
                <a:hlinkClick r:id="rId3"/>
              </a:rPr>
              <a:t>GETTING STARTED WITH THE DOCUMENTATION</a:t>
            </a:r>
            <a:endParaRPr lang="en-US" dirty="0"/>
          </a:p>
          <a:p>
            <a:pPr marL="0" indent="0">
              <a:buNone/>
            </a:pPr>
            <a:r>
              <a:rPr lang="en-US" dirty="0">
                <a:hlinkClick r:id="rId4"/>
              </a:rPr>
              <a:t>VIDEO TUTORIAL</a:t>
            </a:r>
            <a:endParaRPr lang="en-US" dirty="0"/>
          </a:p>
        </p:txBody>
      </p:sp>
      <p:sp>
        <p:nvSpPr>
          <p:cNvPr id="4" name="Content Placeholder 2">
            <a:extLst>
              <a:ext uri="{FF2B5EF4-FFF2-40B4-BE49-F238E27FC236}">
                <a16:creationId xmlns:a16="http://schemas.microsoft.com/office/drawing/2014/main" id="{484F9A05-2019-4706-973F-7C683776BE82}"/>
              </a:ext>
            </a:extLst>
          </p:cNvPr>
          <p:cNvSpPr txBox="1">
            <a:spLocks/>
          </p:cNvSpPr>
          <p:nvPr/>
        </p:nvSpPr>
        <p:spPr>
          <a:xfrm>
            <a:off x="685799" y="3352800"/>
            <a:ext cx="10394707" cy="2438399"/>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r>
              <a:rPr lang="en-US" dirty="0"/>
              <a:t>SYSTEM REQUIREMENTS</a:t>
            </a:r>
          </a:p>
          <a:p>
            <a:r>
              <a:rPr lang="en-US" sz="1400" dirty="0">
                <a:solidFill>
                  <a:schemeClr val="tx1">
                    <a:lumMod val="95000"/>
                    <a:lumOff val="5000"/>
                  </a:schemeClr>
                </a:solidFill>
                <a:latin typeface="Arial" panose="020B0604020202020204" pitchFamily="34" charset="0"/>
                <a:cs typeface="Arial" panose="020B0604020202020204" pitchFamily="34" charset="0"/>
              </a:rPr>
              <a:t>Minimum ram 2GB</a:t>
            </a:r>
          </a:p>
          <a:p>
            <a:pPr algn="l" fontAlgn="base"/>
            <a:r>
              <a:rPr lang="en-ID" sz="1400" b="0" i="0" dirty="0">
                <a:solidFill>
                  <a:schemeClr val="tx1">
                    <a:lumMod val="95000"/>
                    <a:lumOff val="5000"/>
                  </a:schemeClr>
                </a:solidFill>
                <a:effectLst/>
                <a:latin typeface="Arial" panose="020B0604020202020204" pitchFamily="34" charset="0"/>
                <a:cs typeface="Arial" panose="020B0604020202020204" pitchFamily="34" charset="0"/>
              </a:rPr>
              <a:t>Windows 10, Windows Server 2012 R2, Windows Server 2012, Windows 8, Windows 8.1, Windows Server 2016, Windows Server 2019</a:t>
            </a:r>
          </a:p>
          <a:p>
            <a:pPr algn="l" fontAlgn="base">
              <a:buFont typeface="Arial" panose="020B0604020202020204" pitchFamily="34" charset="0"/>
              <a:buChar char="•"/>
            </a:pPr>
            <a:r>
              <a:rPr lang="en-ID" sz="1400" b="0" i="0" dirty="0">
                <a:solidFill>
                  <a:schemeClr val="tx1">
                    <a:lumMod val="95000"/>
                    <a:lumOff val="5000"/>
                  </a:schemeClr>
                </a:solidFill>
                <a:effectLst/>
                <a:latin typeface="Arial" panose="020B0604020202020204" pitchFamily="34" charset="0"/>
                <a:cs typeface="Arial" panose="020B0604020202020204" pitchFamily="34" charset="0"/>
              </a:rPr>
              <a:t>Microsoft Power BI Desktop requires Internet Explorer 10 or greater.</a:t>
            </a:r>
          </a:p>
          <a:p>
            <a:endParaRPr lang="en-US" dirty="0"/>
          </a:p>
        </p:txBody>
      </p:sp>
    </p:spTree>
    <p:extLst>
      <p:ext uri="{BB962C8B-B14F-4D97-AF65-F5344CB8AC3E}">
        <p14:creationId xmlns:p14="http://schemas.microsoft.com/office/powerpoint/2010/main" val="3575223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8D9C-6D5D-4EDD-9D97-98D2DC59E4F5}"/>
              </a:ext>
            </a:extLst>
          </p:cNvPr>
          <p:cNvSpPr>
            <a:spLocks noGrp="1"/>
          </p:cNvSpPr>
          <p:nvPr>
            <p:ph type="title"/>
          </p:nvPr>
        </p:nvSpPr>
        <p:spPr/>
        <p:txBody>
          <a:bodyPr>
            <a:normAutofit fontScale="90000"/>
          </a:bodyPr>
          <a:lstStyle/>
          <a:p>
            <a:r>
              <a:rPr lang="en-US" dirty="0"/>
              <a:t>WHY WE ARE USING POWER BI DESKTOP..?</a:t>
            </a:r>
            <a:endParaRPr lang="en-ID" dirty="0"/>
          </a:p>
        </p:txBody>
      </p:sp>
      <p:sp>
        <p:nvSpPr>
          <p:cNvPr id="3" name="Content Placeholder 2">
            <a:extLst>
              <a:ext uri="{FF2B5EF4-FFF2-40B4-BE49-F238E27FC236}">
                <a16:creationId xmlns:a16="http://schemas.microsoft.com/office/drawing/2014/main" id="{21A5D3BE-25AB-46C4-8B22-1D1E83307496}"/>
              </a:ext>
            </a:extLst>
          </p:cNvPr>
          <p:cNvSpPr>
            <a:spLocks noGrp="1"/>
          </p:cNvSpPr>
          <p:nvPr>
            <p:ph sz="quarter" idx="13"/>
          </p:nvPr>
        </p:nvSpPr>
        <p:spPr>
          <a:xfrm>
            <a:off x="685800" y="1837765"/>
            <a:ext cx="10394707" cy="3182472"/>
          </a:xfrm>
        </p:spPr>
        <p:txBody>
          <a:bodyPr>
            <a:normAutofit fontScale="62500" lnSpcReduction="20000"/>
          </a:bodyPr>
          <a:lstStyle/>
          <a:p>
            <a:pPr lvl="1" fontAlgn="base"/>
            <a:r>
              <a:rPr lang="en-US" sz="4500" b="0" i="0" dirty="0">
                <a:solidFill>
                  <a:srgbClr val="333333"/>
                </a:solidFill>
                <a:effectLst/>
                <a:latin typeface="Arial" panose="020B0604020202020204" pitchFamily="34" charset="0"/>
                <a:cs typeface="Arial" panose="020B0604020202020204" pitchFamily="34" charset="0"/>
              </a:rPr>
              <a:t> Get data</a:t>
            </a:r>
          </a:p>
          <a:p>
            <a:pPr marL="742950" lvl="1" indent="-285750" algn="l" fontAlgn="base">
              <a:buFont typeface="Arial" panose="020B0604020202020204" pitchFamily="34" charset="0"/>
              <a:buChar char="•"/>
            </a:pPr>
            <a:r>
              <a:rPr lang="en-US" sz="4500" b="0" i="0" dirty="0">
                <a:solidFill>
                  <a:srgbClr val="333333"/>
                </a:solidFill>
                <a:effectLst/>
                <a:latin typeface="Arial" panose="020B0604020202020204" pitchFamily="34" charset="0"/>
                <a:cs typeface="Arial" panose="020B0604020202020204" pitchFamily="34" charset="0"/>
              </a:rPr>
              <a:t>Create relationships and enrich your data model with new measures and data format</a:t>
            </a:r>
          </a:p>
          <a:p>
            <a:pPr marL="742950" lvl="1" indent="-285750" algn="l" fontAlgn="base">
              <a:buFont typeface="Arial" panose="020B0604020202020204" pitchFamily="34" charset="0"/>
              <a:buChar char="•"/>
            </a:pPr>
            <a:r>
              <a:rPr lang="en-ID" sz="4500" b="0" i="0" dirty="0">
                <a:solidFill>
                  <a:srgbClr val="333333"/>
                </a:solidFill>
                <a:effectLst/>
                <a:latin typeface="Arial" panose="020B0604020202020204" pitchFamily="34" charset="0"/>
                <a:cs typeface="Arial" panose="020B0604020202020204" pitchFamily="34" charset="0"/>
              </a:rPr>
              <a:t>Create reports</a:t>
            </a:r>
            <a:endParaRPr lang="en-ID" sz="4500" dirty="0">
              <a:solidFill>
                <a:srgbClr val="333333"/>
              </a:solidFill>
              <a:latin typeface="Arial" panose="020B0604020202020204" pitchFamily="34" charset="0"/>
              <a:cs typeface="Arial" panose="020B0604020202020204" pitchFamily="34" charset="0"/>
            </a:endParaRPr>
          </a:p>
          <a:p>
            <a:pPr marL="742950" lvl="1" indent="-285750" algn="l" fontAlgn="base">
              <a:buFont typeface="Arial" panose="020B0604020202020204" pitchFamily="34" charset="0"/>
              <a:buChar char="•"/>
            </a:pPr>
            <a:r>
              <a:rPr lang="en-ID" sz="4500" b="0" i="0" dirty="0">
                <a:solidFill>
                  <a:srgbClr val="333333"/>
                </a:solidFill>
                <a:effectLst/>
                <a:latin typeface="Arial" panose="020B0604020202020204" pitchFamily="34" charset="0"/>
                <a:cs typeface="Arial" panose="020B0604020202020204" pitchFamily="34" charset="0"/>
              </a:rPr>
              <a:t>Save your reports</a:t>
            </a:r>
          </a:p>
          <a:p>
            <a:pPr marL="742950" lvl="1" indent="-285750" algn="l" fontAlgn="base">
              <a:buFont typeface="Arial" panose="020B0604020202020204" pitchFamily="34" charset="0"/>
              <a:buChar char="•"/>
            </a:pPr>
            <a:r>
              <a:rPr lang="en-US" sz="4500" b="0" i="0" dirty="0">
                <a:solidFill>
                  <a:srgbClr val="333333"/>
                </a:solidFill>
                <a:effectLst/>
                <a:latin typeface="Arial" panose="020B0604020202020204" pitchFamily="34" charset="0"/>
                <a:cs typeface="Arial" panose="020B0604020202020204" pitchFamily="34" charset="0"/>
              </a:rPr>
              <a:t>Upload or Publish your reports</a:t>
            </a:r>
          </a:p>
        </p:txBody>
      </p:sp>
    </p:spTree>
    <p:extLst>
      <p:ext uri="{BB962C8B-B14F-4D97-AF65-F5344CB8AC3E}">
        <p14:creationId xmlns:p14="http://schemas.microsoft.com/office/powerpoint/2010/main" val="178701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8816-F429-48E3-BB02-2CDA64934C45}"/>
              </a:ext>
            </a:extLst>
          </p:cNvPr>
          <p:cNvSpPr>
            <a:spLocks noGrp="1"/>
          </p:cNvSpPr>
          <p:nvPr>
            <p:ph type="ctrTitle"/>
          </p:nvPr>
        </p:nvSpPr>
        <p:spPr/>
        <p:txBody>
          <a:bodyPr/>
          <a:lstStyle/>
          <a:p>
            <a:r>
              <a:rPr lang="en-US" dirty="0"/>
              <a:t>THANKYOU</a:t>
            </a:r>
            <a:br>
              <a:rPr lang="en-US" dirty="0"/>
            </a:br>
            <a:r>
              <a:rPr lang="en-US" dirty="0"/>
              <a:t>SEE YOU NEXT LESSON</a:t>
            </a:r>
            <a:endParaRPr lang="en-ID" dirty="0"/>
          </a:p>
        </p:txBody>
      </p:sp>
      <p:sp>
        <p:nvSpPr>
          <p:cNvPr id="3" name="Subtitle 2">
            <a:extLst>
              <a:ext uri="{FF2B5EF4-FFF2-40B4-BE49-F238E27FC236}">
                <a16:creationId xmlns:a16="http://schemas.microsoft.com/office/drawing/2014/main" id="{024B9427-3D1A-4123-9D8B-3F96958C184D}"/>
              </a:ext>
            </a:extLst>
          </p:cNvPr>
          <p:cNvSpPr>
            <a:spLocks noGrp="1"/>
          </p:cNvSpPr>
          <p:nvPr>
            <p:ph type="subTitle" idx="1"/>
          </p:nvPr>
        </p:nvSpPr>
        <p:spPr/>
        <p:txBody>
          <a:bodyPr/>
          <a:lstStyle/>
          <a:p>
            <a:r>
              <a:rPr lang="en-US" dirty="0"/>
              <a:t>PT. INOVASI MEMBANGUN BANGSA</a:t>
            </a:r>
            <a:endParaRPr lang="en-ID" dirty="0"/>
          </a:p>
        </p:txBody>
      </p:sp>
    </p:spTree>
    <p:extLst>
      <p:ext uri="{BB962C8B-B14F-4D97-AF65-F5344CB8AC3E}">
        <p14:creationId xmlns:p14="http://schemas.microsoft.com/office/powerpoint/2010/main" val="37592287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
  <TotalTime>136</TotalTime>
  <Words>363</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Impact</vt:lpstr>
      <vt:lpstr>Segoe UI</vt:lpstr>
      <vt:lpstr>Main Event</vt:lpstr>
      <vt:lpstr>Microsoft power bi</vt:lpstr>
      <vt:lpstr>WHAT IS POWER BI..?</vt:lpstr>
      <vt:lpstr>WhY WE ARE USING power bi…??</vt:lpstr>
      <vt:lpstr>PowerPoint Presentation</vt:lpstr>
      <vt:lpstr>INTALLATION POWER BI DESKTOP</vt:lpstr>
      <vt:lpstr>WHY WE ARE USING POWER BI DESKTOP..?</vt:lpstr>
      <vt:lpstr>THANKYOU SEE YOU NEXT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bi</dc:title>
  <dc:creator>Safril Sidik</dc:creator>
  <cp:lastModifiedBy>Safril Sidik</cp:lastModifiedBy>
  <cp:revision>3</cp:revision>
  <dcterms:created xsi:type="dcterms:W3CDTF">2021-08-24T11:49:43Z</dcterms:created>
  <dcterms:modified xsi:type="dcterms:W3CDTF">2021-08-25T00:30:08Z</dcterms:modified>
</cp:coreProperties>
</file>