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Proxima Nova"/>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4.xml"/><Relationship Id="rId22" Type="http://schemas.openxmlformats.org/officeDocument/2006/relationships/font" Target="fonts/QuattrocentoSans-boldItalic.fntdata"/><Relationship Id="rId10" Type="http://schemas.openxmlformats.org/officeDocument/2006/relationships/slide" Target="slides/slide3.xml"/><Relationship Id="rId21" Type="http://schemas.openxmlformats.org/officeDocument/2006/relationships/font" Target="fonts/QuattrocentoSans-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ProximaNova-regular.fntdata"/><Relationship Id="rId14" Type="http://schemas.openxmlformats.org/officeDocument/2006/relationships/slide" Target="slides/slide7.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2.xml"/><Relationship Id="rId19" Type="http://schemas.openxmlformats.org/officeDocument/2006/relationships/font" Target="fonts/QuattrocentoSans-regular.fntdata"/><Relationship Id="rId6" Type="http://schemas.openxmlformats.org/officeDocument/2006/relationships/slideMaster" Target="slideMasters/slideMaster3.xml"/><Relationship Id="rId18"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8f17037b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8f17037b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8f17037b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8f17037b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3c56ca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03c56ca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0a65acb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0a65acb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0a65acb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0a65acb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0a81773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0a81773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8f17037b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8f17037b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56" name="Google Shape;56;p1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4"/>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59" name="Google Shape;59;p14"/>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60" name="Google Shape;60;p14"/>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61" name="Shape 61"/>
        <p:cNvGrpSpPr/>
        <p:nvPr/>
      </p:nvGrpSpPr>
      <p:grpSpPr>
        <a:xfrm>
          <a:off x="0" y="0"/>
          <a:ext cx="0" cy="0"/>
          <a:chOff x="0" y="0"/>
          <a:chExt cx="0" cy="0"/>
        </a:xfrm>
      </p:grpSpPr>
      <p:sp>
        <p:nvSpPr>
          <p:cNvPr id="62" name="Google Shape;62;p15"/>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63" name="Google Shape;63;p15"/>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64" name="Google Shape;64;p15"/>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65" name="Google Shape;65;p15"/>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66" name="Google Shape;66;p15"/>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4" name="Google Shape;74;p17"/>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8"/>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3" name="Google Shape;83;p19"/>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84" name="Google Shape;84;p19"/>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91" name="Google Shape;91;p21"/>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2"/>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22"/>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3"/>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04" name="Shape 104"/>
        <p:cNvGrpSpPr/>
        <p:nvPr/>
      </p:nvGrpSpPr>
      <p:grpSpPr>
        <a:xfrm>
          <a:off x="0" y="0"/>
          <a:ext cx="0" cy="0"/>
          <a:chOff x="0" y="0"/>
          <a:chExt cx="0" cy="0"/>
        </a:xfrm>
      </p:grpSpPr>
      <p:sp>
        <p:nvSpPr>
          <p:cNvPr id="105" name="Google Shape;105;p24"/>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110" name="Google Shape;1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5"/>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15" name="Google Shape;115;p26"/>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116" name="Google Shape;116;p26"/>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117" name="Google Shape;117;p26"/>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8" name="Google Shape;118;p26"/>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19" name="Shape 119"/>
        <p:cNvGrpSpPr/>
        <p:nvPr/>
      </p:nvGrpSpPr>
      <p:grpSpPr>
        <a:xfrm>
          <a:off x="0" y="0"/>
          <a:ext cx="0" cy="0"/>
          <a:chOff x="0" y="0"/>
          <a:chExt cx="0" cy="0"/>
        </a:xfrm>
      </p:grpSpPr>
      <p:sp>
        <p:nvSpPr>
          <p:cNvPr id="120" name="Google Shape;12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ctrTitle"/>
          </p:nvPr>
        </p:nvSpPr>
        <p:spPr>
          <a:xfrm>
            <a:off x="373300" y="935000"/>
            <a:ext cx="77058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 Security </a:t>
            </a:r>
            <a:endParaRPr/>
          </a:p>
          <a:p>
            <a:pPr indent="0" lvl="0" marL="0" rtl="0" algn="ctr">
              <a:spcBef>
                <a:spcPts val="0"/>
              </a:spcBef>
              <a:spcAft>
                <a:spcPts val="0"/>
              </a:spcAft>
              <a:buNone/>
            </a:pPr>
            <a:r>
              <a:rPr lang="en"/>
              <a:t>Assignment 2</a:t>
            </a:r>
            <a:endParaRPr/>
          </a:p>
        </p:txBody>
      </p:sp>
      <p:sp>
        <p:nvSpPr>
          <p:cNvPr id="128" name="Google Shape;128;p30"/>
          <p:cNvSpPr txBox="1"/>
          <p:nvPr>
            <p:ph idx="1" type="subTitle"/>
          </p:nvPr>
        </p:nvSpPr>
        <p:spPr>
          <a:xfrm>
            <a:off x="373300" y="1838650"/>
            <a:ext cx="64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Reshan Faraz (PhD19006)</a:t>
            </a:r>
            <a:endParaRPr sz="2000"/>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Koustuv Kanungo (PhD18007)</a:t>
            </a:r>
            <a:endParaRPr sz="2400">
              <a:solidFill>
                <a:srgbClr val="FFFFFF"/>
              </a:solidFill>
            </a:endParaRPr>
          </a:p>
        </p:txBody>
      </p:sp>
      <p:sp>
        <p:nvSpPr>
          <p:cNvPr id="129" name="Google Shape;129;p30"/>
          <p:cNvSpPr txBox="1"/>
          <p:nvPr/>
        </p:nvSpPr>
        <p:spPr>
          <a:xfrm>
            <a:off x="4589100" y="3033750"/>
            <a:ext cx="73425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 Submitted to Dr. B.N Jain</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471900" y="738725"/>
            <a:ext cx="8222100" cy="76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100"/>
              <a:t>Objective</a:t>
            </a:r>
            <a:endParaRPr b="1" sz="3100"/>
          </a:p>
        </p:txBody>
      </p:sp>
      <p:sp>
        <p:nvSpPr>
          <p:cNvPr id="135" name="Google Shape;135;p31"/>
          <p:cNvSpPr txBox="1"/>
          <p:nvPr>
            <p:ph idx="1" type="body"/>
          </p:nvPr>
        </p:nvSpPr>
        <p:spPr>
          <a:xfrm>
            <a:off x="471900" y="1919075"/>
            <a:ext cx="8222100" cy="271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t>Develop a</a:t>
            </a:r>
            <a:r>
              <a:rPr lang="en" sz="2000"/>
              <a:t> program to encrypt and decrypt a 64‐bit plaintext using DES.</a:t>
            </a:r>
            <a:endParaRPr sz="2000"/>
          </a:p>
          <a:p>
            <a:pPr indent="457200" lvl="0" marL="0" rtl="0" algn="l">
              <a:spcBef>
                <a:spcPts val="0"/>
              </a:spcBef>
              <a:spcAft>
                <a:spcPts val="0"/>
              </a:spcAft>
              <a:buNone/>
            </a:pPr>
            <a:r>
              <a:rPr b="1" lang="en" sz="1900"/>
              <a:t>-</a:t>
            </a:r>
            <a:r>
              <a:rPr lang="en" sz="1700"/>
              <a:t>Verify the output of 1</a:t>
            </a:r>
            <a:r>
              <a:rPr baseline="30000" lang="en" sz="1700"/>
              <a:t>st</a:t>
            </a:r>
            <a:r>
              <a:rPr lang="en" sz="1700"/>
              <a:t> encryption round to output of the 15</a:t>
            </a:r>
            <a:r>
              <a:rPr baseline="30000" lang="en" sz="1700"/>
              <a:t>th </a:t>
            </a:r>
            <a:r>
              <a:rPr lang="en" sz="1700"/>
              <a:t>decryption</a:t>
            </a:r>
            <a:r>
              <a:rPr lang="en" sz="1700"/>
              <a:t> round. </a:t>
            </a:r>
            <a:endParaRPr sz="1700"/>
          </a:p>
          <a:p>
            <a:pPr indent="0" lvl="0" marL="0" rtl="0" algn="l">
              <a:spcBef>
                <a:spcPts val="0"/>
              </a:spcBef>
              <a:spcAft>
                <a:spcPts val="0"/>
              </a:spcAft>
              <a:buNone/>
            </a:pPr>
            <a:r>
              <a:rPr lang="en" sz="1900"/>
              <a:t>	</a:t>
            </a:r>
            <a:r>
              <a:rPr b="1" lang="en" sz="1900"/>
              <a:t>-</a:t>
            </a:r>
            <a:r>
              <a:rPr lang="en" sz="1800"/>
              <a:t>Verify the cipher text with the plain text.</a:t>
            </a:r>
            <a:endParaRPr sz="1800"/>
          </a:p>
        </p:txBody>
      </p:sp>
      <p:cxnSp>
        <p:nvCxnSpPr>
          <p:cNvPr id="136" name="Google Shape;136;p31"/>
          <p:cNvCxnSpPr/>
          <p:nvPr/>
        </p:nvCxnSpPr>
        <p:spPr>
          <a:xfrm flipH="1" rot="10800000">
            <a:off x="362600" y="1504025"/>
            <a:ext cx="7198200" cy="13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of system</a:t>
            </a:r>
            <a:endParaRPr/>
          </a:p>
        </p:txBody>
      </p:sp>
      <p:sp>
        <p:nvSpPr>
          <p:cNvPr id="142" name="Google Shape;14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Application is Developed in python, Basic UI is also provided for better visualization . The user will input the Message/Plain Text and key in hexadecimal and then click on Encrypt button then on the next window the Cipher text will be seen along with Plain text which was obtained by decrypting the cipher text. For the second part of the solution I also show the output of the 1st round of Encryption to the output of the 15th round of the Decryption, which is equal.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Start Page</a:t>
            </a:r>
            <a:endParaRPr/>
          </a:p>
        </p:txBody>
      </p:sp>
      <p:pic>
        <p:nvPicPr>
          <p:cNvPr id="148" name="Google Shape;148;p33"/>
          <p:cNvPicPr preferRelativeResize="0"/>
          <p:nvPr/>
        </p:nvPicPr>
        <p:blipFill rotWithShape="1">
          <a:blip r:embed="rId3">
            <a:alphaModFix/>
          </a:blip>
          <a:srcRect b="54233" l="0" r="0" t="0"/>
          <a:stretch/>
        </p:blipFill>
        <p:spPr>
          <a:xfrm>
            <a:off x="678425" y="1120200"/>
            <a:ext cx="7825699" cy="383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Input </a:t>
            </a:r>
            <a:endParaRPr/>
          </a:p>
        </p:txBody>
      </p:sp>
      <p:pic>
        <p:nvPicPr>
          <p:cNvPr id="154" name="Google Shape;154;p34"/>
          <p:cNvPicPr preferRelativeResize="0"/>
          <p:nvPr/>
        </p:nvPicPr>
        <p:blipFill rotWithShape="1">
          <a:blip r:embed="rId3">
            <a:alphaModFix/>
          </a:blip>
          <a:srcRect b="46389" l="0" r="0" t="0"/>
          <a:stretch/>
        </p:blipFill>
        <p:spPr>
          <a:xfrm>
            <a:off x="909725" y="949250"/>
            <a:ext cx="7152624" cy="381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60" name="Google Shape;16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35"/>
          <p:cNvPicPr preferRelativeResize="0"/>
          <p:nvPr/>
        </p:nvPicPr>
        <p:blipFill rotWithShape="1">
          <a:blip r:embed="rId3">
            <a:alphaModFix/>
          </a:blip>
          <a:srcRect b="42329" l="0" r="0" t="0"/>
          <a:stretch/>
        </p:blipFill>
        <p:spPr>
          <a:xfrm>
            <a:off x="1435750" y="1017725"/>
            <a:ext cx="6800151" cy="399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8" name="Google Shape;168;p36"/>
          <p:cNvSpPr/>
          <p:nvPr/>
        </p:nvSpPr>
        <p:spPr>
          <a:xfrm>
            <a:off x="2403875" y="1827850"/>
            <a:ext cx="5049505" cy="232354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 ! </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Any Questions ???</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