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4"/>
  </p:notesMasterIdLst>
  <p:handoutMasterIdLst>
    <p:handoutMasterId r:id="rId25"/>
  </p:handoutMasterIdLst>
  <p:sldIdLst>
    <p:sldId id="265" r:id="rId2"/>
    <p:sldId id="266" r:id="rId3"/>
    <p:sldId id="270" r:id="rId4"/>
    <p:sldId id="271" r:id="rId5"/>
    <p:sldId id="272" r:id="rId6"/>
    <p:sldId id="273" r:id="rId7"/>
    <p:sldId id="274" r:id="rId8"/>
    <p:sldId id="275" r:id="rId9"/>
    <p:sldId id="276" r:id="rId10"/>
    <p:sldId id="279" r:id="rId11"/>
    <p:sldId id="280" r:id="rId12"/>
    <p:sldId id="282" r:id="rId13"/>
    <p:sldId id="277" r:id="rId14"/>
    <p:sldId id="278" r:id="rId15"/>
    <p:sldId id="281" r:id="rId16"/>
    <p:sldId id="283" r:id="rId17"/>
    <p:sldId id="285" r:id="rId18"/>
    <p:sldId id="284" r:id="rId19"/>
    <p:sldId id="286"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4/3/2023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4/3/2023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4/3/2023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4/3/2023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4/3/2023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4/3/2023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4/3/2023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4/3/2023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4/3/2023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4/3/2023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4/3/2023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4/3/2023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4/3/2023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4/3/2023</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2023"/>
            <a:ext cx="9144000" cy="2277036"/>
          </a:xfrm>
        </p:spPr>
        <p:txBody>
          <a:bodyPr>
            <a:normAutofit/>
          </a:bodyPr>
          <a:lstStyle/>
          <a:p>
            <a:r>
              <a:rPr lang="en-US" sz="4800" b="1" dirty="0">
                <a:solidFill>
                  <a:schemeClr val="tx2">
                    <a:lumMod val="50000"/>
                  </a:schemeClr>
                </a:solidFill>
              </a:rPr>
              <a:t>PRACTICAL IMPLEMENTATIONS</a:t>
            </a:r>
            <a:br>
              <a:rPr lang="en-US" sz="4800" b="1" dirty="0">
                <a:solidFill>
                  <a:schemeClr val="tx2">
                    <a:lumMod val="50000"/>
                  </a:schemeClr>
                </a:solidFill>
              </a:rPr>
            </a:br>
            <a:r>
              <a:rPr lang="en-US" sz="4800" b="1" dirty="0">
                <a:solidFill>
                  <a:schemeClr val="tx2">
                    <a:lumMod val="50000"/>
                  </a:schemeClr>
                </a:solidFill>
              </a:rPr>
              <a:t>OF AWS SERVICES</a:t>
            </a:r>
          </a:p>
        </p:txBody>
      </p:sp>
      <p:sp>
        <p:nvSpPr>
          <p:cNvPr id="3" name="Subtitle 2"/>
          <p:cNvSpPr>
            <a:spLocks noGrp="1"/>
          </p:cNvSpPr>
          <p:nvPr>
            <p:ph type="subTitle" idx="1"/>
          </p:nvPr>
        </p:nvSpPr>
        <p:spPr>
          <a:xfrm>
            <a:off x="5369859" y="4186518"/>
            <a:ext cx="6024282" cy="1030941"/>
          </a:xfrm>
        </p:spPr>
        <p:txBody>
          <a:bodyPr>
            <a:normAutofit fontScale="92500"/>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SUBMITTED BY </a:t>
            </a:r>
          </a:p>
          <a:p>
            <a:r>
              <a:rPr lang="en-US" b="1" dirty="0">
                <a:solidFill>
                  <a:schemeClr val="accent6">
                    <a:lumMod val="50000"/>
                  </a:schemeClr>
                </a:solidFill>
                <a:latin typeface="Times New Roman" panose="02020603050405020304" pitchFamily="18" charset="0"/>
                <a:cs typeface="Times New Roman" panose="02020603050405020304" pitchFamily="18" charset="0"/>
              </a:rPr>
              <a:t>-  M . SRI RESHMA LAKSHMI (20A31A1214)</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FD04-A4AE-6CBD-2939-EE9A5140DE17}"/>
              </a:ext>
            </a:extLst>
          </p:cNvPr>
          <p:cNvSpPr>
            <a:spLocks noGrp="1"/>
          </p:cNvSpPr>
          <p:nvPr>
            <p:ph type="title"/>
          </p:nvPr>
        </p:nvSpPr>
        <p:spPr/>
        <p:txBody>
          <a:bodyPr/>
          <a:lstStyle/>
          <a:p>
            <a:r>
              <a:rPr lang="en-IN" b="1" dirty="0">
                <a:solidFill>
                  <a:srgbClr val="FF0000"/>
                </a:solidFill>
              </a:rPr>
              <a:t>5.Subnet</a:t>
            </a:r>
          </a:p>
        </p:txBody>
      </p:sp>
      <p:sp>
        <p:nvSpPr>
          <p:cNvPr id="3" name="Content Placeholder 2">
            <a:extLst>
              <a:ext uri="{FF2B5EF4-FFF2-40B4-BE49-F238E27FC236}">
                <a16:creationId xmlns:a16="http://schemas.microsoft.com/office/drawing/2014/main" id="{DF4B5E41-5172-287C-165B-E63A59162AEF}"/>
              </a:ext>
            </a:extLst>
          </p:cNvPr>
          <p:cNvSpPr>
            <a:spLocks noGrp="1"/>
          </p:cNvSpPr>
          <p:nvPr>
            <p:ph idx="1"/>
          </p:nvPr>
        </p:nvSpPr>
        <p:spPr/>
        <p:txBody>
          <a:bodyPr>
            <a:normAutofit fontScale="70000" lnSpcReduction="20000"/>
          </a:bodyPr>
          <a:lstStyle/>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Log in to the AWS Management Console and go to the VPC service.</a:t>
            </a:r>
          </a:p>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Click on the "Subnets" option in the left-hand menu.</a:t>
            </a:r>
          </a:p>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Click on the "Create subnet" button.</a:t>
            </a:r>
          </a:p>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Choose the VPC where you want to create the subnet.</a:t>
            </a:r>
          </a:p>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Choose the availability zone where you want to create the subnet.</a:t>
            </a:r>
          </a:p>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Enter a name for the subnet.</a:t>
            </a:r>
          </a:p>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Enter the CIDR block for the subnet. The CIDR block must be a subset of the CIDR block that you defined for the VPC.</a:t>
            </a:r>
          </a:p>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If you want to enable auto-assign public IP addresses for instances launched in this subnet, select the "Auto-assign IPv4" checkbox.</a:t>
            </a:r>
          </a:p>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Click on the "Create" button to create the subnet.</a:t>
            </a:r>
          </a:p>
          <a:p>
            <a:pPr algn="l">
              <a:buFont typeface="+mj-lt"/>
              <a:buAutoNum type="arabicPeriod"/>
            </a:pPr>
            <a:r>
              <a:rPr lang="en-US" sz="3100" b="0" i="0" dirty="0">
                <a:effectLst/>
                <a:latin typeface="Times New Roman" panose="02020603050405020304" pitchFamily="18" charset="0"/>
                <a:cs typeface="Times New Roman" panose="02020603050405020304" pitchFamily="18" charset="0"/>
              </a:rPr>
              <a:t>Your new subnet will now be listed in the Subnets section of the VPC dashboard.</a:t>
            </a:r>
          </a:p>
          <a:p>
            <a:pPr marL="0" indent="0">
              <a:buNone/>
            </a:pPr>
            <a:endParaRPr lang="en-IN" dirty="0"/>
          </a:p>
        </p:txBody>
      </p:sp>
    </p:spTree>
    <p:extLst>
      <p:ext uri="{BB962C8B-B14F-4D97-AF65-F5344CB8AC3E}">
        <p14:creationId xmlns:p14="http://schemas.microsoft.com/office/powerpoint/2010/main" val="363182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4B8E-4CD3-EFD4-AD5C-480675F5E776}"/>
              </a:ext>
            </a:extLst>
          </p:cNvPr>
          <p:cNvSpPr>
            <a:spLocks noGrp="1"/>
          </p:cNvSpPr>
          <p:nvPr>
            <p:ph type="title"/>
          </p:nvPr>
        </p:nvSpPr>
        <p:spPr>
          <a:xfrm>
            <a:off x="2324100" y="98613"/>
            <a:ext cx="4811806" cy="1075763"/>
          </a:xfrm>
        </p:spPr>
        <p:txBody>
          <a:bodyPr/>
          <a:lstStyle/>
          <a:p>
            <a:r>
              <a:rPr lang="en-IN" b="1" dirty="0">
                <a:solidFill>
                  <a:srgbClr val="FF0000"/>
                </a:solidFill>
              </a:rPr>
              <a:t>6.Security Groups</a:t>
            </a:r>
          </a:p>
        </p:txBody>
      </p:sp>
      <p:sp>
        <p:nvSpPr>
          <p:cNvPr id="3" name="Content Placeholder 2">
            <a:extLst>
              <a:ext uri="{FF2B5EF4-FFF2-40B4-BE49-F238E27FC236}">
                <a16:creationId xmlns:a16="http://schemas.microsoft.com/office/drawing/2014/main" id="{7C991F0F-7B1E-AC60-F8AB-011EA1184233}"/>
              </a:ext>
            </a:extLst>
          </p:cNvPr>
          <p:cNvSpPr>
            <a:spLocks noGrp="1"/>
          </p:cNvSpPr>
          <p:nvPr>
            <p:ph idx="1"/>
          </p:nvPr>
        </p:nvSpPr>
        <p:spPr>
          <a:xfrm>
            <a:off x="1272988" y="1039906"/>
            <a:ext cx="10080812" cy="5719481"/>
          </a:xfrm>
        </p:spPr>
        <p:txBody>
          <a:bodyPr>
            <a:normAutofit fontScale="55000" lnSpcReduction="20000"/>
          </a:bodyPr>
          <a:lstStyle/>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Log in to the AWS Management Console and go to the EC2 service.</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Click on the "Security Groups" option in the left-hand menu.</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Click on the "Create Security Group" button.</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Enter a name and description for the security group.</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Select the VPC where you want to create the security group.</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In the "Inbound Rules" tab, click on the "Add Rule" button.</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Choose the protocol, port range, and source for the inbound rule. For example, you can create a rule to allow incoming traffic on port 80 from anywhere.</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Click on the "Save rules" button to create the inbound rule.</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If you need to create additional inbound rules, repeat steps 6 to 8.</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In the "Outbound Rules" tab, click on the "Add Rule" button.</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Choose the protocol, port range, and destination for the outbound rule. For example, you can create a rule to allow outgoing traffic to anywhere on port 443.</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Click on the "Save rules" button to create the outbound rule.</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If you need to create additional outbound rules, repeat steps 10 to 12.</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Review the details of the security group and click on the "Create Security Group" button.</a:t>
            </a:r>
          </a:p>
          <a:p>
            <a:pPr algn="l">
              <a:buFont typeface="+mj-lt"/>
              <a:buAutoNum type="arabicPeriod"/>
            </a:pPr>
            <a:r>
              <a:rPr lang="en-US" sz="3800" b="0" i="0" dirty="0">
                <a:effectLst/>
                <a:latin typeface="Times New Roman" panose="02020603050405020304" pitchFamily="18" charset="0"/>
                <a:cs typeface="Times New Roman" panose="02020603050405020304" pitchFamily="18" charset="0"/>
              </a:rPr>
              <a:t>Your new security group will now be listed in the Security Groups section of the EC2 dashboard.</a:t>
            </a:r>
          </a:p>
          <a:p>
            <a:endParaRPr lang="en-IN" dirty="0"/>
          </a:p>
        </p:txBody>
      </p:sp>
    </p:spTree>
    <p:extLst>
      <p:ext uri="{BB962C8B-B14F-4D97-AF65-F5344CB8AC3E}">
        <p14:creationId xmlns:p14="http://schemas.microsoft.com/office/powerpoint/2010/main" val="26780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30B3-AED6-5C51-924F-A8C0561707B1}"/>
              </a:ext>
            </a:extLst>
          </p:cNvPr>
          <p:cNvSpPr>
            <a:spLocks noGrp="1"/>
          </p:cNvSpPr>
          <p:nvPr>
            <p:ph type="title"/>
          </p:nvPr>
        </p:nvSpPr>
        <p:spPr>
          <a:xfrm>
            <a:off x="2324100" y="143436"/>
            <a:ext cx="9029700" cy="887506"/>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7.ELB(ELASTIC LOAD BALANCER)</a:t>
            </a:r>
          </a:p>
        </p:txBody>
      </p:sp>
      <p:sp>
        <p:nvSpPr>
          <p:cNvPr id="3" name="Content Placeholder 2">
            <a:extLst>
              <a:ext uri="{FF2B5EF4-FFF2-40B4-BE49-F238E27FC236}">
                <a16:creationId xmlns:a16="http://schemas.microsoft.com/office/drawing/2014/main" id="{81A775A6-4EAC-CE26-65AA-C8B1CA3D5919}"/>
              </a:ext>
            </a:extLst>
          </p:cNvPr>
          <p:cNvSpPr>
            <a:spLocks noGrp="1"/>
          </p:cNvSpPr>
          <p:nvPr>
            <p:ph idx="1"/>
          </p:nvPr>
        </p:nvSpPr>
        <p:spPr>
          <a:xfrm>
            <a:off x="1562100" y="1030942"/>
            <a:ext cx="9791700" cy="5146021"/>
          </a:xfrm>
        </p:spPr>
        <p:txBody>
          <a:bodyPr>
            <a:normAutofit fontScale="70000" lnSpcReduction="20000"/>
          </a:bodyPr>
          <a:lstStyle/>
          <a:p>
            <a:pPr algn="l">
              <a:buFont typeface="+mj-lt"/>
              <a:buAutoNum type="arabicPeriod"/>
            </a:pPr>
            <a:r>
              <a:rPr lang="en-US" sz="2900" b="0" i="0" dirty="0">
                <a:effectLst/>
                <a:latin typeface="Times New Roman" panose="02020603050405020304" pitchFamily="18" charset="0"/>
                <a:cs typeface="Times New Roman" panose="02020603050405020304" pitchFamily="18" charset="0"/>
              </a:rPr>
              <a:t>Log in to the AWS Management Console and go to the EC2 service.</a:t>
            </a:r>
          </a:p>
          <a:p>
            <a:pPr algn="l">
              <a:buFont typeface="+mj-lt"/>
              <a:buAutoNum type="arabicPeriod"/>
            </a:pPr>
            <a:r>
              <a:rPr lang="en-US" sz="2900" b="0" i="0" dirty="0">
                <a:effectLst/>
                <a:latin typeface="Times New Roman" panose="02020603050405020304" pitchFamily="18" charset="0"/>
                <a:cs typeface="Times New Roman" panose="02020603050405020304" pitchFamily="18" charset="0"/>
              </a:rPr>
              <a:t>Click on the "Load Balancers" option in the left-hand menu.</a:t>
            </a:r>
          </a:p>
          <a:p>
            <a:pPr algn="l">
              <a:buFont typeface="+mj-lt"/>
              <a:buAutoNum type="arabicPeriod"/>
            </a:pPr>
            <a:r>
              <a:rPr lang="en-US" sz="2900" b="0" i="0" dirty="0">
                <a:effectLst/>
                <a:latin typeface="Times New Roman" panose="02020603050405020304" pitchFamily="18" charset="0"/>
                <a:cs typeface="Times New Roman" panose="02020603050405020304" pitchFamily="18" charset="0"/>
              </a:rPr>
              <a:t>Click on the "Create Load Balancer" button.</a:t>
            </a:r>
          </a:p>
          <a:p>
            <a:pPr algn="l">
              <a:buFont typeface="+mj-lt"/>
              <a:buAutoNum type="arabicPeriod"/>
            </a:pPr>
            <a:r>
              <a:rPr lang="en-US" sz="2900" b="0" i="0" dirty="0">
                <a:effectLst/>
                <a:latin typeface="Times New Roman" panose="02020603050405020304" pitchFamily="18" charset="0"/>
                <a:cs typeface="Times New Roman" panose="02020603050405020304" pitchFamily="18" charset="0"/>
              </a:rPr>
              <a:t>Choose the type of load balancer you want to create.</a:t>
            </a:r>
          </a:p>
          <a:p>
            <a:pPr algn="l">
              <a:buFont typeface="+mj-lt"/>
              <a:buAutoNum type="arabicPeriod" startAt="5"/>
            </a:pPr>
            <a:r>
              <a:rPr lang="en-US" sz="2900" b="0" i="0" dirty="0">
                <a:effectLst/>
                <a:latin typeface="Times New Roman" panose="02020603050405020304" pitchFamily="18" charset="0"/>
                <a:cs typeface="Times New Roman" panose="02020603050405020304" pitchFamily="18" charset="0"/>
              </a:rPr>
              <a:t>Enter a name for your load balancer and choose the VPC where you want to deploy it.</a:t>
            </a:r>
          </a:p>
          <a:p>
            <a:pPr algn="l">
              <a:buFont typeface="+mj-lt"/>
              <a:buAutoNum type="arabicPeriod" startAt="5"/>
            </a:pPr>
            <a:r>
              <a:rPr lang="en-US" sz="2900" b="0" i="0" dirty="0">
                <a:effectLst/>
                <a:latin typeface="Times New Roman" panose="02020603050405020304" pitchFamily="18" charset="0"/>
                <a:cs typeface="Times New Roman" panose="02020603050405020304" pitchFamily="18" charset="0"/>
              </a:rPr>
              <a:t>Configure the listeners for the load balancer, which specify the protocols and ports that the load balancer uses to receive traffic from clients.</a:t>
            </a:r>
          </a:p>
          <a:p>
            <a:pPr algn="l">
              <a:buFont typeface="+mj-lt"/>
              <a:buAutoNum type="arabicPeriod" startAt="5"/>
            </a:pPr>
            <a:r>
              <a:rPr lang="en-US" sz="2900" b="0" i="0" dirty="0">
                <a:effectLst/>
                <a:latin typeface="Times New Roman" panose="02020603050405020304" pitchFamily="18" charset="0"/>
                <a:cs typeface="Times New Roman" panose="02020603050405020304" pitchFamily="18" charset="0"/>
              </a:rPr>
              <a:t>Configure the target groups for the load balancer, which specify the targets for the load balancer to route traffic to. Targets can be EC2 instances, IP addresses, or Lambda functions.</a:t>
            </a:r>
          </a:p>
          <a:p>
            <a:pPr algn="l">
              <a:buFont typeface="+mj-lt"/>
              <a:buAutoNum type="arabicPeriod" startAt="5"/>
            </a:pPr>
            <a:r>
              <a:rPr lang="en-US" sz="2900" b="0" i="0" dirty="0">
                <a:effectLst/>
                <a:latin typeface="Times New Roman" panose="02020603050405020304" pitchFamily="18" charset="0"/>
                <a:cs typeface="Times New Roman" panose="02020603050405020304" pitchFamily="18" charset="0"/>
              </a:rPr>
              <a:t>Configure health checks for the target groups, which specify the protocol, port, and path to use for health checks.</a:t>
            </a:r>
          </a:p>
          <a:p>
            <a:pPr algn="l">
              <a:buFont typeface="+mj-lt"/>
              <a:buAutoNum type="arabicPeriod" startAt="5"/>
            </a:pPr>
            <a:r>
              <a:rPr lang="en-US" sz="2900" b="0" i="0" dirty="0">
                <a:effectLst/>
                <a:latin typeface="Times New Roman" panose="02020603050405020304" pitchFamily="18" charset="0"/>
                <a:cs typeface="Times New Roman" panose="02020603050405020304" pitchFamily="18" charset="0"/>
              </a:rPr>
              <a:t>If you are using an Application Load Balancer or a Network Load Balancer, configure the routing rules for the load balancer. Routing rules specify how traffic should be distributed to the different target groups based on various criteria.</a:t>
            </a:r>
          </a:p>
          <a:p>
            <a:pPr algn="l">
              <a:buFont typeface="+mj-lt"/>
              <a:buAutoNum type="arabicPeriod" startAt="5"/>
            </a:pPr>
            <a:r>
              <a:rPr lang="en-US" sz="2900" b="0" i="0" dirty="0">
                <a:effectLst/>
                <a:latin typeface="Times New Roman" panose="02020603050405020304" pitchFamily="18" charset="0"/>
                <a:cs typeface="Times New Roman" panose="02020603050405020304" pitchFamily="18" charset="0"/>
              </a:rPr>
              <a:t>Review the details of the load balancer and click on the "Create" button to create it.</a:t>
            </a:r>
          </a:p>
          <a:p>
            <a:pPr algn="l">
              <a:buFont typeface="+mj-lt"/>
              <a:buAutoNum type="arabicPeriod" startAt="5"/>
            </a:pPr>
            <a:r>
              <a:rPr lang="en-US" sz="2900" b="0" i="0" dirty="0">
                <a:effectLst/>
                <a:latin typeface="Times New Roman" panose="02020603050405020304" pitchFamily="18" charset="0"/>
                <a:cs typeface="Times New Roman" panose="02020603050405020304" pitchFamily="18" charset="0"/>
              </a:rPr>
              <a:t>Your new load balancer will now be listed in the Load Balancers section of the EC2 dashboard.</a:t>
            </a:r>
          </a:p>
          <a:p>
            <a:pPr marL="0" indent="0" algn="l">
              <a:buNone/>
            </a:pPr>
            <a:endParaRPr lang="en-US" b="0" i="0" dirty="0">
              <a:solidFill>
                <a:srgbClr val="D1D5DB"/>
              </a:solidFill>
              <a:effectLst/>
              <a:latin typeface="Söhne"/>
            </a:endParaRPr>
          </a:p>
          <a:p>
            <a:pPr marL="0" indent="0">
              <a:buNone/>
            </a:pPr>
            <a:endParaRPr lang="en-IN" dirty="0"/>
          </a:p>
        </p:txBody>
      </p:sp>
    </p:spTree>
    <p:extLst>
      <p:ext uri="{BB962C8B-B14F-4D97-AF65-F5344CB8AC3E}">
        <p14:creationId xmlns:p14="http://schemas.microsoft.com/office/powerpoint/2010/main" val="183654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D3CB-520C-C1DC-0C31-FDADCCABFAC5}"/>
              </a:ext>
            </a:extLst>
          </p:cNvPr>
          <p:cNvSpPr>
            <a:spLocks noGrp="1"/>
          </p:cNvSpPr>
          <p:nvPr>
            <p:ph type="title"/>
          </p:nvPr>
        </p:nvSpPr>
        <p:spPr>
          <a:xfrm>
            <a:off x="2790264" y="233082"/>
            <a:ext cx="9029700" cy="905436"/>
          </a:xfrm>
        </p:spPr>
        <p:txBody>
          <a:bodyPr/>
          <a:lstStyle/>
          <a:p>
            <a:r>
              <a:rPr lang="en-IN" b="1" dirty="0">
                <a:solidFill>
                  <a:srgbClr val="FF0000"/>
                </a:solidFill>
              </a:rPr>
              <a:t>8.VPC(virtual private cloud)</a:t>
            </a:r>
          </a:p>
        </p:txBody>
      </p:sp>
      <p:sp>
        <p:nvSpPr>
          <p:cNvPr id="3" name="Content Placeholder 2">
            <a:extLst>
              <a:ext uri="{FF2B5EF4-FFF2-40B4-BE49-F238E27FC236}">
                <a16:creationId xmlns:a16="http://schemas.microsoft.com/office/drawing/2014/main" id="{AA7F54DD-2446-DDDF-307E-F3AC4D385938}"/>
              </a:ext>
            </a:extLst>
          </p:cNvPr>
          <p:cNvSpPr>
            <a:spLocks noGrp="1"/>
          </p:cNvSpPr>
          <p:nvPr>
            <p:ph idx="1"/>
          </p:nvPr>
        </p:nvSpPr>
        <p:spPr>
          <a:xfrm>
            <a:off x="1562100" y="1290918"/>
            <a:ext cx="9791700" cy="5432611"/>
          </a:xfrm>
        </p:spPr>
        <p:txBody>
          <a:bodyPr>
            <a:normAutofit fontScale="55000" lnSpcReduction="20000"/>
          </a:bodyPr>
          <a:lstStyle/>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Log in to the AWS Management Console and go to the VPC service.</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Click on the "Your VPCs" option in the left-hand menu.</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Click on the "Create VPC" button.</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Enter a name and CIDR block for the VPC. The CIDR block determines the range of IP addresses that can be used in the VPC.</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Choose the tenancy option for the VPC. The default option is "Shared Tenancy," </a:t>
            </a:r>
            <a:r>
              <a:rPr lang="en-US" sz="3600" b="0" i="0" dirty="0" err="1">
                <a:effectLst/>
                <a:latin typeface="Times New Roman" panose="02020603050405020304" pitchFamily="18" charset="0"/>
                <a:cs typeface="Times New Roman" panose="02020603050405020304" pitchFamily="18" charset="0"/>
              </a:rPr>
              <a:t>whichmeans</a:t>
            </a:r>
            <a:r>
              <a:rPr lang="en-US" sz="3600" b="0" i="0" dirty="0">
                <a:effectLst/>
                <a:latin typeface="Times New Roman" panose="02020603050405020304" pitchFamily="18" charset="0"/>
                <a:cs typeface="Times New Roman" panose="02020603050405020304" pitchFamily="18" charset="0"/>
              </a:rPr>
              <a:t> that multiple AWS accounts can use the same physical hardware. If you choose "Dedicated Tenancy," the VPC will run on dedicated hardware.</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Click on the "Create VPC" button.</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Your new VPC will now be listed in the VPC dashboard.</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To create a subnet, click on the "Subnets" option in the left-hand menu.</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Click on the "Create subnet" button.</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Enter a name for the subnet and choose the VPC that you just created.</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Choose the availability zone where you want to create the subnet.</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Enter the CIDR block for the subnet. The CIDR block must be a subset of the CIDR block that you defined for the VPC.</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Click on the "Create" button to create the subnet.</a:t>
            </a:r>
          </a:p>
          <a:p>
            <a:pPr algn="l">
              <a:buFont typeface="+mj-lt"/>
              <a:buAutoNum type="arabicPeriod"/>
            </a:pPr>
            <a:r>
              <a:rPr lang="en-US" sz="3600" b="0" i="0" dirty="0">
                <a:effectLst/>
                <a:latin typeface="Times New Roman" panose="02020603050405020304" pitchFamily="18" charset="0"/>
                <a:cs typeface="Times New Roman" panose="02020603050405020304" pitchFamily="18" charset="0"/>
              </a:rPr>
              <a:t>Your new subnet will now be listed in the Subnets section of the VPC dashboard.</a:t>
            </a:r>
          </a:p>
          <a:p>
            <a:endParaRPr lang="en-IN" dirty="0"/>
          </a:p>
        </p:txBody>
      </p:sp>
    </p:spTree>
    <p:extLst>
      <p:ext uri="{BB962C8B-B14F-4D97-AF65-F5344CB8AC3E}">
        <p14:creationId xmlns:p14="http://schemas.microsoft.com/office/powerpoint/2010/main" val="129241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B53F-2B7B-E7E4-9C9D-2C7D4CCF53C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CFD07F1-D7E6-62A9-770F-CA0E2356DD87}"/>
              </a:ext>
            </a:extLst>
          </p:cNvPr>
          <p:cNvPicPr>
            <a:picLocks noGrp="1" noChangeAspect="1"/>
          </p:cNvPicPr>
          <p:nvPr>
            <p:ph idx="1"/>
          </p:nvPr>
        </p:nvPicPr>
        <p:blipFill rotWithShape="1">
          <a:blip r:embed="rId2"/>
          <a:srcRect t="3834" b="8631"/>
          <a:stretch/>
        </p:blipFill>
        <p:spPr>
          <a:xfrm>
            <a:off x="0" y="1"/>
            <a:ext cx="12192000" cy="6858000"/>
          </a:xfrm>
        </p:spPr>
      </p:pic>
    </p:spTree>
    <p:extLst>
      <p:ext uri="{BB962C8B-B14F-4D97-AF65-F5344CB8AC3E}">
        <p14:creationId xmlns:p14="http://schemas.microsoft.com/office/powerpoint/2010/main" val="169162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53BC-C1EA-1E4E-B56C-B3489EF4E0B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831F2C4-638A-C057-F678-940220817433}"/>
              </a:ext>
            </a:extLst>
          </p:cNvPr>
          <p:cNvPicPr>
            <a:picLocks noGrp="1" noChangeAspect="1"/>
          </p:cNvPicPr>
          <p:nvPr>
            <p:ph idx="1"/>
          </p:nvPr>
        </p:nvPicPr>
        <p:blipFill rotWithShape="1">
          <a:blip r:embed="rId2"/>
          <a:srcRect t="3987" b="8453"/>
          <a:stretch/>
        </p:blipFill>
        <p:spPr>
          <a:xfrm>
            <a:off x="0" y="0"/>
            <a:ext cx="12192000" cy="6857999"/>
          </a:xfrm>
        </p:spPr>
      </p:pic>
    </p:spTree>
    <p:extLst>
      <p:ext uri="{BB962C8B-B14F-4D97-AF65-F5344CB8AC3E}">
        <p14:creationId xmlns:p14="http://schemas.microsoft.com/office/powerpoint/2010/main" val="89134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8DE7-0966-4D3F-FB01-1C21E633DCC0}"/>
              </a:ext>
            </a:extLst>
          </p:cNvPr>
          <p:cNvSpPr>
            <a:spLocks noGrp="1"/>
          </p:cNvSpPr>
          <p:nvPr>
            <p:ph type="title"/>
          </p:nvPr>
        </p:nvSpPr>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9.AMI(AMAZON MACHINE IMAGE)</a:t>
            </a:r>
          </a:p>
        </p:txBody>
      </p:sp>
      <p:sp>
        <p:nvSpPr>
          <p:cNvPr id="3" name="Content Placeholder 2">
            <a:extLst>
              <a:ext uri="{FF2B5EF4-FFF2-40B4-BE49-F238E27FC236}">
                <a16:creationId xmlns:a16="http://schemas.microsoft.com/office/drawing/2014/main" id="{6DF5F9DE-3BAD-9305-0A13-C878AD7DFA48}"/>
              </a:ext>
            </a:extLst>
          </p:cNvPr>
          <p:cNvSpPr>
            <a:spLocks noGrp="1"/>
          </p:cNvSpPr>
          <p:nvPr>
            <p:ph idx="1"/>
          </p:nvPr>
        </p:nvSpPr>
        <p:spPr/>
        <p:txBody>
          <a:bodyPr/>
          <a:lstStyle/>
          <a:p>
            <a:pPr marL="514350" indent="-514350">
              <a:buFont typeface="+mj-lt"/>
              <a:buAutoNum type="arabicPeriod"/>
            </a:pPr>
            <a:r>
              <a:rPr lang="en-IN" dirty="0"/>
              <a:t>Launch an ec2 instance.</a:t>
            </a:r>
          </a:p>
          <a:p>
            <a:pPr marL="514350" indent="-514350">
              <a:buFont typeface="+mj-lt"/>
              <a:buAutoNum type="arabicPeriod"/>
            </a:pPr>
            <a:r>
              <a:rPr lang="en-IN" dirty="0"/>
              <a:t>Stop the ec2 instance.</a:t>
            </a:r>
          </a:p>
          <a:p>
            <a:pPr marL="514350" indent="-514350">
              <a:buFont typeface="+mj-lt"/>
              <a:buAutoNum type="arabicPeriod"/>
            </a:pPr>
            <a:r>
              <a:rPr lang="en-IN" dirty="0"/>
              <a:t>Select the instance go to actions </a:t>
            </a:r>
            <a:r>
              <a:rPr lang="en-IN" dirty="0">
                <a:sym typeface="Wingdings" panose="05000000000000000000" pitchFamily="2" charset="2"/>
              </a:rPr>
              <a:t> image &amp; template  create image .</a:t>
            </a:r>
          </a:p>
          <a:p>
            <a:pPr marL="514350" indent="-514350">
              <a:buFont typeface="+mj-lt"/>
              <a:buAutoNum type="arabicPeriod"/>
            </a:pPr>
            <a:r>
              <a:rPr lang="en-IN" dirty="0">
                <a:sym typeface="Wingdings" panose="05000000000000000000" pitchFamily="2" charset="2"/>
              </a:rPr>
              <a:t>Give the name of the image .</a:t>
            </a:r>
          </a:p>
          <a:p>
            <a:pPr marL="514350" indent="-514350">
              <a:buFont typeface="+mj-lt"/>
              <a:buAutoNum type="arabicPeriod"/>
            </a:pPr>
            <a:r>
              <a:rPr lang="en-IN" dirty="0">
                <a:sym typeface="Wingdings" panose="05000000000000000000" pitchFamily="2" charset="2"/>
              </a:rPr>
              <a:t>Launch a instance from AMI image</a:t>
            </a:r>
            <a:endParaRPr lang="en-IN" dirty="0"/>
          </a:p>
        </p:txBody>
      </p:sp>
    </p:spTree>
    <p:extLst>
      <p:ext uri="{BB962C8B-B14F-4D97-AF65-F5344CB8AC3E}">
        <p14:creationId xmlns:p14="http://schemas.microsoft.com/office/powerpoint/2010/main" val="196932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5E31-A4A2-6BAA-DDF0-CDF7E2491A1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BC7BB40-661C-B2BD-75E1-3D98442CFDC3}"/>
              </a:ext>
            </a:extLst>
          </p:cNvPr>
          <p:cNvPicPr>
            <a:picLocks noGrp="1" noChangeAspect="1"/>
          </p:cNvPicPr>
          <p:nvPr>
            <p:ph idx="1"/>
          </p:nvPr>
        </p:nvPicPr>
        <p:blipFill rotWithShape="1">
          <a:blip r:embed="rId2"/>
          <a:srcRect t="4525" b="9204"/>
          <a:stretch/>
        </p:blipFill>
        <p:spPr>
          <a:xfrm>
            <a:off x="0" y="0"/>
            <a:ext cx="12111317" cy="6858000"/>
          </a:xfrm>
        </p:spPr>
      </p:pic>
    </p:spTree>
    <p:extLst>
      <p:ext uri="{BB962C8B-B14F-4D97-AF65-F5344CB8AC3E}">
        <p14:creationId xmlns:p14="http://schemas.microsoft.com/office/powerpoint/2010/main" val="400092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C15BA-7E66-8B83-A61C-A5DA97A2AF61}"/>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6C4ACE8-67DA-ADBC-FBBF-703E0EC725C7}"/>
              </a:ext>
            </a:extLst>
          </p:cNvPr>
          <p:cNvPicPr>
            <a:picLocks noGrp="1" noChangeAspect="1"/>
          </p:cNvPicPr>
          <p:nvPr>
            <p:ph idx="1"/>
          </p:nvPr>
        </p:nvPicPr>
        <p:blipFill rotWithShape="1">
          <a:blip r:embed="rId2"/>
          <a:srcRect t="3575" b="8454"/>
          <a:stretch/>
        </p:blipFill>
        <p:spPr>
          <a:xfrm>
            <a:off x="0" y="1"/>
            <a:ext cx="12192000" cy="6858000"/>
          </a:xfrm>
        </p:spPr>
      </p:pic>
    </p:spTree>
    <p:extLst>
      <p:ext uri="{BB962C8B-B14F-4D97-AF65-F5344CB8AC3E}">
        <p14:creationId xmlns:p14="http://schemas.microsoft.com/office/powerpoint/2010/main" val="53510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423A-3663-F042-2596-41AA728442B1}"/>
              </a:ext>
            </a:extLst>
          </p:cNvPr>
          <p:cNvSpPr>
            <a:spLocks noGrp="1"/>
          </p:cNvSpPr>
          <p:nvPr>
            <p:ph type="title"/>
          </p:nvPr>
        </p:nvSpPr>
        <p:spPr>
          <a:xfrm>
            <a:off x="2324100" y="457201"/>
            <a:ext cx="9029700" cy="887506"/>
          </a:xfrm>
        </p:spPr>
        <p:txBody>
          <a:bodyPr/>
          <a:lstStyle/>
          <a:p>
            <a:r>
              <a:rPr lang="en-IN" b="1" dirty="0">
                <a:solidFill>
                  <a:srgbClr val="FF0000"/>
                </a:solidFill>
                <a:latin typeface="Times New Roman" panose="02020603050405020304" pitchFamily="18" charset="0"/>
                <a:cs typeface="Times New Roman" panose="02020603050405020304" pitchFamily="18" charset="0"/>
              </a:rPr>
              <a:t>10.EBS(ELASTIC BLOCK STORE)</a:t>
            </a:r>
          </a:p>
        </p:txBody>
      </p:sp>
      <p:sp>
        <p:nvSpPr>
          <p:cNvPr id="3" name="Content Placeholder 2">
            <a:extLst>
              <a:ext uri="{FF2B5EF4-FFF2-40B4-BE49-F238E27FC236}">
                <a16:creationId xmlns:a16="http://schemas.microsoft.com/office/drawing/2014/main" id="{90D549C6-683C-E000-3DCF-1C98CD9911FF}"/>
              </a:ext>
            </a:extLst>
          </p:cNvPr>
          <p:cNvSpPr>
            <a:spLocks noGrp="1"/>
          </p:cNvSpPr>
          <p:nvPr>
            <p:ph idx="1"/>
          </p:nvPr>
        </p:nvSpPr>
        <p:spPr>
          <a:xfrm>
            <a:off x="1562100" y="1577788"/>
            <a:ext cx="9791700" cy="4724400"/>
          </a:xfrm>
        </p:spPr>
        <p:txBody>
          <a:bodyPr>
            <a:normAutofit fontScale="92500" lnSpcReduction="20000"/>
          </a:bodyPr>
          <a:lstStyle/>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Log in to the AWS Management Console and go to the EC2 service.</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Click on the "Volumes" option in the left-hand menu.</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Click on the "Create Volume" button.</a:t>
            </a:r>
          </a:p>
          <a:p>
            <a:pPr algn="l">
              <a:buFont typeface="+mj-lt"/>
              <a:buAutoNum type="arabicPeriod"/>
            </a:pPr>
            <a:r>
              <a:rPr lang="en-US" sz="2600" b="0" i="0" dirty="0">
                <a:effectLst/>
                <a:latin typeface="Times New Roman" panose="02020603050405020304" pitchFamily="18" charset="0"/>
                <a:cs typeface="Times New Roman" panose="02020603050405020304" pitchFamily="18" charset="0"/>
              </a:rPr>
              <a:t>Choose the volume type , </a:t>
            </a:r>
            <a:r>
              <a:rPr lang="en-US" sz="2600" b="0" i="0" dirty="0" err="1">
                <a:effectLst/>
                <a:latin typeface="Times New Roman" panose="02020603050405020304" pitchFamily="18" charset="0"/>
                <a:cs typeface="Times New Roman" panose="02020603050405020304" pitchFamily="18" charset="0"/>
              </a:rPr>
              <a:t>ssd</a:t>
            </a:r>
            <a:r>
              <a:rPr lang="en-US" sz="2600" b="0" i="0" dirty="0">
                <a:effectLst/>
                <a:latin typeface="Times New Roman" panose="02020603050405020304" pitchFamily="18" charset="0"/>
                <a:cs typeface="Times New Roman" panose="02020603050405020304" pitchFamily="18" charset="0"/>
              </a:rPr>
              <a:t> , size , availability zone</a:t>
            </a:r>
          </a:p>
          <a:p>
            <a:pPr algn="l">
              <a:buFont typeface="+mj-lt"/>
              <a:buAutoNum type="arabicPeriod" startAt="5"/>
            </a:pPr>
            <a:r>
              <a:rPr lang="en-US" sz="2600" b="0" i="0" dirty="0">
                <a:effectLst/>
                <a:latin typeface="Times New Roman" panose="02020603050405020304" pitchFamily="18" charset="0"/>
                <a:cs typeface="Times New Roman" panose="02020603050405020304" pitchFamily="18" charset="0"/>
              </a:rPr>
              <a:t>Click on the "Create" button to create the volume.</a:t>
            </a:r>
          </a:p>
          <a:p>
            <a:pPr algn="l">
              <a:buFont typeface="+mj-lt"/>
              <a:buAutoNum type="arabicPeriod" startAt="5"/>
            </a:pPr>
            <a:r>
              <a:rPr lang="en-US" sz="2600" b="0" i="0" dirty="0">
                <a:effectLst/>
                <a:latin typeface="Times New Roman" panose="02020603050405020304" pitchFamily="18" charset="0"/>
                <a:cs typeface="Times New Roman" panose="02020603050405020304" pitchFamily="18" charset="0"/>
              </a:rPr>
              <a:t>Your new EBS volume will now be listed in the Volumes section of the EC2 dashboard.</a:t>
            </a:r>
          </a:p>
          <a:p>
            <a:pPr algn="l">
              <a:buFont typeface="+mj-lt"/>
              <a:buAutoNum type="arabicPeriod" startAt="5"/>
            </a:pPr>
            <a:r>
              <a:rPr lang="en-US" sz="2600" b="0" i="0" dirty="0">
                <a:effectLst/>
                <a:latin typeface="Times New Roman" panose="02020603050405020304" pitchFamily="18" charset="0"/>
                <a:cs typeface="Times New Roman" panose="02020603050405020304" pitchFamily="18" charset="0"/>
              </a:rPr>
              <a:t>Attach the EBS volume to an EC2 instance by selecting the volume and clicking on the "Actions" button and then "Attach Volume". Choose the instance and the device name (e.g. /dev/</a:t>
            </a:r>
            <a:r>
              <a:rPr lang="en-US" sz="2600" b="0" i="0" dirty="0" err="1">
                <a:effectLst/>
                <a:latin typeface="Times New Roman" panose="02020603050405020304" pitchFamily="18" charset="0"/>
                <a:cs typeface="Times New Roman" panose="02020603050405020304" pitchFamily="18" charset="0"/>
              </a:rPr>
              <a:t>sdf</a:t>
            </a:r>
            <a:r>
              <a:rPr lang="en-US" sz="2600" b="0" i="0" dirty="0">
                <a:effectLst/>
                <a:latin typeface="Times New Roman" panose="02020603050405020304" pitchFamily="18" charset="0"/>
                <a:cs typeface="Times New Roman" panose="02020603050405020304" pitchFamily="18" charset="0"/>
              </a:rPr>
              <a:t>) where you want to attach the volume.</a:t>
            </a:r>
          </a:p>
          <a:p>
            <a:pPr algn="l">
              <a:buFont typeface="+mj-lt"/>
              <a:buAutoNum type="arabicPeriod" startAt="5"/>
            </a:pPr>
            <a:r>
              <a:rPr lang="en-US" sz="2600" b="0" i="0" dirty="0">
                <a:effectLst/>
                <a:latin typeface="Times New Roman" panose="02020603050405020304" pitchFamily="18" charset="0"/>
                <a:cs typeface="Times New Roman" panose="02020603050405020304" pitchFamily="18" charset="0"/>
              </a:rPr>
              <a:t>Once attached, you may need to format the volume and mount it on the instance. This can be done through the instance's operating system. For example, in Linux, you would use commands like "</a:t>
            </a:r>
            <a:r>
              <a:rPr lang="en-US" sz="2600" b="0" i="0" dirty="0" err="1">
                <a:effectLst/>
                <a:latin typeface="Times New Roman" panose="02020603050405020304" pitchFamily="18" charset="0"/>
                <a:cs typeface="Times New Roman" panose="02020603050405020304" pitchFamily="18" charset="0"/>
              </a:rPr>
              <a:t>mkfs</a:t>
            </a:r>
            <a:r>
              <a:rPr lang="en-US" sz="2600" b="0" i="0" dirty="0">
                <a:effectLst/>
                <a:latin typeface="Times New Roman" panose="02020603050405020304" pitchFamily="18" charset="0"/>
                <a:cs typeface="Times New Roman" panose="02020603050405020304" pitchFamily="18" charset="0"/>
              </a:rPr>
              <a:t>" and "mount" to format and mount the volume.</a:t>
            </a:r>
          </a:p>
          <a:p>
            <a:pPr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213676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597088" y="18255"/>
            <a:ext cx="4435288" cy="1129227"/>
          </a:xfrm>
        </p:spPr>
        <p:txBody>
          <a:bodyPr/>
          <a:lstStyle/>
          <a:p>
            <a:r>
              <a:rPr lang="en-US" b="1" dirty="0">
                <a:solidFill>
                  <a:srgbClr val="FF0000"/>
                </a:solidFill>
                <a:latin typeface="Times New Roman" panose="02020603050405020304" pitchFamily="18" charset="0"/>
                <a:cs typeface="Times New Roman" panose="02020603050405020304" pitchFamily="18" charset="0"/>
              </a:rPr>
              <a:t>1. ec2 instances </a:t>
            </a:r>
          </a:p>
        </p:txBody>
      </p:sp>
      <p:sp>
        <p:nvSpPr>
          <p:cNvPr id="14" name="Content Placeholder 13"/>
          <p:cNvSpPr>
            <a:spLocks noGrp="1"/>
          </p:cNvSpPr>
          <p:nvPr>
            <p:ph idx="1"/>
          </p:nvPr>
        </p:nvSpPr>
        <p:spPr>
          <a:xfrm>
            <a:off x="1562100" y="1147482"/>
            <a:ext cx="9791700" cy="5531224"/>
          </a:xfrm>
        </p:spPr>
        <p:txBody>
          <a:bodyPr>
            <a:normAutofit/>
          </a:bodyPr>
          <a:lstStyle/>
          <a:p>
            <a:pPr marL="0" lvl="0" indent="0">
              <a:buNone/>
            </a:pPr>
            <a:r>
              <a:rPr lang="en-US" b="1" u="sng" dirty="0">
                <a:latin typeface="Times New Roman" panose="02020603050405020304" pitchFamily="18" charset="0"/>
                <a:cs typeface="Times New Roman" panose="02020603050405020304" pitchFamily="18" charset="0"/>
              </a:rPr>
              <a:t>STEPS TO LAUNCH AN INSTANCE </a:t>
            </a:r>
            <a:r>
              <a:rPr lang="en-US"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In the </a:t>
            </a:r>
            <a:r>
              <a:rPr lang="en-US" sz="2400" b="1" i="0" dirty="0">
                <a:solidFill>
                  <a:srgbClr val="333333"/>
                </a:solidFill>
                <a:effectLst/>
                <a:latin typeface="Times New Roman" panose="02020603050405020304" pitchFamily="18" charset="0"/>
                <a:cs typeface="Times New Roman" panose="02020603050405020304" pitchFamily="18" charset="0"/>
              </a:rPr>
              <a:t>AWS Management Console</a:t>
            </a:r>
            <a:r>
              <a:rPr lang="en-US" sz="2400" b="0" i="0" dirty="0">
                <a:solidFill>
                  <a:srgbClr val="333333"/>
                </a:solidFill>
                <a:effectLst/>
                <a:latin typeface="Times New Roman" panose="02020603050405020304" pitchFamily="18" charset="0"/>
                <a:cs typeface="Times New Roman" panose="02020603050405020304" pitchFamily="18" charset="0"/>
              </a:rPr>
              <a:t> choose </a:t>
            </a:r>
            <a:r>
              <a:rPr lang="en-US" sz="2400" b="1" i="0" dirty="0">
                <a:solidFill>
                  <a:srgbClr val="333333"/>
                </a:solidFill>
                <a:effectLst/>
                <a:latin typeface="Times New Roman" panose="02020603050405020304" pitchFamily="18" charset="0"/>
                <a:cs typeface="Times New Roman" panose="02020603050405020304" pitchFamily="18" charset="0"/>
              </a:rPr>
              <a:t>Services</a:t>
            </a:r>
            <a:r>
              <a:rPr lang="en-US" sz="2400" b="0" i="0" dirty="0">
                <a:solidFill>
                  <a:srgbClr val="333333"/>
                </a:solidFill>
                <a:effectLst/>
                <a:latin typeface="Times New Roman" panose="02020603050405020304" pitchFamily="18" charset="0"/>
                <a:cs typeface="Times New Roman" panose="02020603050405020304" pitchFamily="18" charset="0"/>
              </a:rPr>
              <a:t>, choose </a:t>
            </a:r>
            <a:r>
              <a:rPr lang="en-US" sz="2400" b="1" i="0" dirty="0">
                <a:solidFill>
                  <a:srgbClr val="333333"/>
                </a:solidFill>
                <a:effectLst/>
                <a:latin typeface="Times New Roman" panose="02020603050405020304" pitchFamily="18" charset="0"/>
                <a:cs typeface="Times New Roman" panose="02020603050405020304" pitchFamily="18" charset="0"/>
              </a:rPr>
              <a:t>Compute</a:t>
            </a:r>
            <a:r>
              <a:rPr lang="en-US" sz="2400" b="0" i="0" dirty="0">
                <a:solidFill>
                  <a:srgbClr val="333333"/>
                </a:solidFill>
                <a:effectLst/>
                <a:latin typeface="Times New Roman" panose="02020603050405020304" pitchFamily="18" charset="0"/>
                <a:cs typeface="Times New Roman" panose="02020603050405020304" pitchFamily="18" charset="0"/>
              </a:rPr>
              <a:t> and then choose </a:t>
            </a:r>
            <a:r>
              <a:rPr lang="en-US" sz="2400" b="1" i="0" dirty="0">
                <a:solidFill>
                  <a:srgbClr val="333333"/>
                </a:solidFill>
                <a:effectLst/>
                <a:latin typeface="Times New Roman" panose="02020603050405020304" pitchFamily="18" charset="0"/>
                <a:cs typeface="Times New Roman" panose="02020603050405020304" pitchFamily="18" charset="0"/>
              </a:rPr>
              <a:t>EC2</a:t>
            </a:r>
            <a:r>
              <a:rPr lang="en-US" sz="2400" b="0" i="0" dirty="0">
                <a:solidFill>
                  <a:srgbClr val="333333"/>
                </a:solidFill>
                <a:effectLst/>
                <a:latin typeface="Times New Roman" panose="02020603050405020304" pitchFamily="18" charset="0"/>
                <a:cs typeface="Times New Roman" panose="02020603050405020304" pitchFamily="18" charset="0"/>
              </a:rPr>
              <a:t>.</a:t>
            </a:r>
          </a:p>
          <a:p>
            <a:pPr lvl="0">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Choose the Launch instance  menu and select </a:t>
            </a:r>
            <a:r>
              <a:rPr lang="en-US" sz="2400" b="1" i="0" dirty="0">
                <a:solidFill>
                  <a:srgbClr val="333333"/>
                </a:solidFill>
                <a:effectLst/>
                <a:latin typeface="Times New Roman" panose="02020603050405020304" pitchFamily="18" charset="0"/>
                <a:cs typeface="Times New Roman" panose="02020603050405020304" pitchFamily="18" charset="0"/>
              </a:rPr>
              <a:t>Launch instance</a:t>
            </a:r>
            <a:r>
              <a:rPr lang="en-US" sz="2400" b="0" i="0" dirty="0">
                <a:solidFill>
                  <a:srgbClr val="333333"/>
                </a:solidFill>
                <a:effectLst/>
                <a:latin typeface="Times New Roman" panose="02020603050405020304" pitchFamily="18" charset="0"/>
                <a:cs typeface="Times New Roman" panose="02020603050405020304" pitchFamily="18" charset="0"/>
              </a:rPr>
              <a:t>.</a:t>
            </a:r>
          </a:p>
          <a:p>
            <a:pPr lvl="0">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Give the instance the name.</a:t>
            </a:r>
          </a:p>
          <a:p>
            <a:pPr lvl="0">
              <a:buFont typeface="Wingdings" panose="05000000000000000000" pitchFamily="2" charset="2"/>
              <a:buChar char="q"/>
            </a:pPr>
            <a:r>
              <a:rPr lang="en-US" sz="2400" b="0" i="0" dirty="0">
                <a:effectLst/>
                <a:latin typeface="Times New Roman" panose="02020603050405020304" pitchFamily="18" charset="0"/>
                <a:cs typeface="Times New Roman" panose="02020603050405020304" pitchFamily="18" charset="0"/>
              </a:rPr>
              <a:t>In the list of available </a:t>
            </a:r>
            <a:r>
              <a:rPr lang="en-US" sz="2400" b="0" i="1" dirty="0">
                <a:effectLst/>
                <a:latin typeface="Times New Roman" panose="02020603050405020304" pitchFamily="18" charset="0"/>
                <a:cs typeface="Times New Roman" panose="02020603050405020304" pitchFamily="18" charset="0"/>
              </a:rPr>
              <a:t>Quick Start</a:t>
            </a:r>
            <a:r>
              <a:rPr lang="en-US" sz="2400" b="0" i="0" dirty="0">
                <a:effectLst/>
                <a:latin typeface="Times New Roman" panose="02020603050405020304" pitchFamily="18" charset="0"/>
                <a:cs typeface="Times New Roman" panose="02020603050405020304" pitchFamily="18" charset="0"/>
              </a:rPr>
              <a:t> AMIs, select the required AMI</a:t>
            </a:r>
          </a:p>
          <a:p>
            <a:pPr lvl="0">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In the </a:t>
            </a:r>
            <a:r>
              <a:rPr lang="en-US" sz="2400" b="0" i="1" dirty="0">
                <a:solidFill>
                  <a:srgbClr val="333333"/>
                </a:solidFill>
                <a:effectLst/>
                <a:latin typeface="Times New Roman" panose="02020603050405020304" pitchFamily="18" charset="0"/>
                <a:cs typeface="Times New Roman" panose="02020603050405020304" pitchFamily="18" charset="0"/>
              </a:rPr>
              <a:t>Instance type</a:t>
            </a:r>
            <a:r>
              <a:rPr lang="en-US" sz="2400" b="0" i="0" dirty="0">
                <a:solidFill>
                  <a:srgbClr val="333333"/>
                </a:solidFill>
                <a:effectLst/>
                <a:latin typeface="Times New Roman" panose="02020603050405020304" pitchFamily="18" charset="0"/>
                <a:cs typeface="Times New Roman" panose="02020603050405020304" pitchFamily="18" charset="0"/>
              </a:rPr>
              <a:t> panel, select the required storage , </a:t>
            </a:r>
            <a:r>
              <a:rPr lang="en-US" sz="2400" b="0" i="0" dirty="0" err="1">
                <a:solidFill>
                  <a:srgbClr val="333333"/>
                </a:solidFill>
                <a:effectLst/>
                <a:latin typeface="Times New Roman" panose="02020603050405020304" pitchFamily="18" charset="0"/>
                <a:cs typeface="Times New Roman" panose="02020603050405020304" pitchFamily="18" charset="0"/>
              </a:rPr>
              <a:t>cpu</a:t>
            </a:r>
            <a:r>
              <a:rPr lang="en-US" sz="2400" b="0" i="0" dirty="0">
                <a:solidFill>
                  <a:srgbClr val="333333"/>
                </a:solidFill>
                <a:effectLst/>
                <a:latin typeface="Times New Roman" panose="02020603050405020304" pitchFamily="18" charset="0"/>
                <a:cs typeface="Times New Roman" panose="02020603050405020304" pitchFamily="18" charset="0"/>
              </a:rPr>
              <a:t> , memory and networking requirements.</a:t>
            </a:r>
          </a:p>
          <a:p>
            <a:pPr lvl="0">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For </a:t>
            </a:r>
            <a:r>
              <a:rPr lang="en-US" sz="2400" b="1" i="0" dirty="0">
                <a:solidFill>
                  <a:srgbClr val="333333"/>
                </a:solidFill>
                <a:effectLst/>
                <a:latin typeface="Times New Roman" panose="02020603050405020304" pitchFamily="18" charset="0"/>
                <a:cs typeface="Times New Roman" panose="02020603050405020304" pitchFamily="18" charset="0"/>
              </a:rPr>
              <a:t>Key pair name - </a:t>
            </a:r>
            <a:r>
              <a:rPr lang="en-US" sz="2400" b="1" i="1" dirty="0">
                <a:solidFill>
                  <a:srgbClr val="333333"/>
                </a:solidFill>
                <a:effectLst/>
                <a:latin typeface="Times New Roman" panose="02020603050405020304" pitchFamily="18" charset="0"/>
                <a:cs typeface="Times New Roman" panose="02020603050405020304" pitchFamily="18" charset="0"/>
              </a:rPr>
              <a:t>required</a:t>
            </a:r>
            <a:r>
              <a:rPr lang="en-US" sz="2400" b="0" i="0" dirty="0">
                <a:solidFill>
                  <a:srgbClr val="333333"/>
                </a:solidFill>
                <a:effectLst/>
                <a:latin typeface="Times New Roman" panose="02020603050405020304" pitchFamily="18" charset="0"/>
                <a:cs typeface="Times New Roman" panose="02020603050405020304" pitchFamily="18" charset="0"/>
              </a:rPr>
              <a:t>, choose </a:t>
            </a:r>
            <a:r>
              <a:rPr lang="en-US" sz="2400" i="0" dirty="0" err="1">
                <a:solidFill>
                  <a:srgbClr val="333333"/>
                </a:solidFill>
                <a:effectLst/>
                <a:latin typeface="Times New Roman" panose="02020603050405020304" pitchFamily="18" charset="0"/>
                <a:cs typeface="Times New Roman" panose="02020603050405020304" pitchFamily="18" charset="0"/>
              </a:rPr>
              <a:t>vockey</a:t>
            </a:r>
            <a:r>
              <a:rPr lang="en-US" sz="2400" i="0" dirty="0">
                <a:solidFill>
                  <a:srgbClr val="333333"/>
                </a:solidFill>
                <a:effectLst/>
                <a:latin typeface="Times New Roman" panose="02020603050405020304" pitchFamily="18" charset="0"/>
                <a:cs typeface="Times New Roman" panose="02020603050405020304" pitchFamily="18" charset="0"/>
              </a:rPr>
              <a:t> or create new one</a:t>
            </a:r>
            <a:r>
              <a:rPr lang="en-US" sz="2400" b="0" i="0" dirty="0">
                <a:solidFill>
                  <a:srgbClr val="333333"/>
                </a:solidFill>
                <a:effectLst/>
                <a:latin typeface="Times New Roman" panose="02020603050405020304" pitchFamily="18" charset="0"/>
                <a:cs typeface="Times New Roman" panose="02020603050405020304" pitchFamily="18" charset="0"/>
              </a:rPr>
              <a:t>.</a:t>
            </a:r>
          </a:p>
          <a:p>
            <a:pPr lvl="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And then keep remaining to default and launch an instance </a:t>
            </a:r>
          </a:p>
          <a:p>
            <a:pPr lvl="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After some time , the instance is launched and you can connect with SSH or through cloud shell.</a:t>
            </a:r>
          </a:p>
          <a:p>
            <a:pPr lvl="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After completion of usage stop the instance and terminate it . </a:t>
            </a:r>
          </a:p>
          <a:p>
            <a:pPr lvl="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6A6D-7249-B3EC-2BBB-620820CF9B94}"/>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11.Launch template</a:t>
            </a:r>
          </a:p>
        </p:txBody>
      </p:sp>
      <p:sp>
        <p:nvSpPr>
          <p:cNvPr id="3" name="Content Placeholder 2">
            <a:extLst>
              <a:ext uri="{FF2B5EF4-FFF2-40B4-BE49-F238E27FC236}">
                <a16:creationId xmlns:a16="http://schemas.microsoft.com/office/drawing/2014/main" id="{5CA08F35-2B34-9C38-C178-99A1D840EF8D}"/>
              </a:ext>
            </a:extLst>
          </p:cNvPr>
          <p:cNvSpPr>
            <a:spLocks noGrp="1"/>
          </p:cNvSpPr>
          <p:nvPr>
            <p:ph idx="1"/>
          </p:nvPr>
        </p:nvSpPr>
        <p:spPr/>
        <p:txBody>
          <a:bodyPr/>
          <a:lstStyle/>
          <a:p>
            <a:r>
              <a:rPr lang="en-IN" dirty="0"/>
              <a:t>Go to ec2 instances</a:t>
            </a:r>
          </a:p>
          <a:p>
            <a:r>
              <a:rPr lang="en-IN" dirty="0"/>
              <a:t>In the left plane </a:t>
            </a:r>
            <a:r>
              <a:rPr lang="en-IN" dirty="0" err="1"/>
              <a:t>goto</a:t>
            </a:r>
            <a:r>
              <a:rPr lang="en-IN" dirty="0"/>
              <a:t> launch template</a:t>
            </a:r>
          </a:p>
          <a:p>
            <a:r>
              <a:rPr lang="en-IN" dirty="0"/>
              <a:t>Then create an a template based on the requirements you have</a:t>
            </a:r>
          </a:p>
          <a:p>
            <a:r>
              <a:rPr lang="en-IN" dirty="0"/>
              <a:t>Mention all the requirements and then create the template</a:t>
            </a:r>
          </a:p>
          <a:p>
            <a:r>
              <a:rPr lang="en-IN" dirty="0"/>
              <a:t>Now you can use the template whenever you want the requirements that already met in the template.</a:t>
            </a:r>
          </a:p>
        </p:txBody>
      </p:sp>
    </p:spTree>
    <p:extLst>
      <p:ext uri="{BB962C8B-B14F-4D97-AF65-F5344CB8AC3E}">
        <p14:creationId xmlns:p14="http://schemas.microsoft.com/office/powerpoint/2010/main" val="317407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34DE-4713-F118-F547-001790157CD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D939E9D-243F-33E3-83E8-8DDF5BD5709B}"/>
              </a:ext>
            </a:extLst>
          </p:cNvPr>
          <p:cNvPicPr>
            <a:picLocks noGrp="1" noChangeAspect="1"/>
          </p:cNvPicPr>
          <p:nvPr>
            <p:ph idx="1"/>
          </p:nvPr>
        </p:nvPicPr>
        <p:blipFill rotWithShape="1">
          <a:blip r:embed="rId2"/>
          <a:srcRect t="4877" b="7200"/>
          <a:stretch/>
        </p:blipFill>
        <p:spPr>
          <a:xfrm>
            <a:off x="1" y="0"/>
            <a:ext cx="12003740" cy="6858000"/>
          </a:xfrm>
        </p:spPr>
      </p:pic>
    </p:spTree>
    <p:extLst>
      <p:ext uri="{BB962C8B-B14F-4D97-AF65-F5344CB8AC3E}">
        <p14:creationId xmlns:p14="http://schemas.microsoft.com/office/powerpoint/2010/main" val="421059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2533-7C85-0CB8-408E-477C8E290E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E1A0F96-EA6B-B6BD-350C-331745FF5B14}"/>
              </a:ext>
            </a:extLst>
          </p:cNvPr>
          <p:cNvPicPr>
            <a:picLocks noGrp="1" noChangeAspect="1"/>
          </p:cNvPicPr>
          <p:nvPr>
            <p:ph idx="1"/>
          </p:nvPr>
        </p:nvPicPr>
        <p:blipFill rotWithShape="1">
          <a:blip r:embed="rId2"/>
          <a:srcRect t="4400" b="6600"/>
          <a:stretch/>
        </p:blipFill>
        <p:spPr>
          <a:xfrm>
            <a:off x="0" y="35860"/>
            <a:ext cx="12192000" cy="6822140"/>
          </a:xfrm>
        </p:spPr>
      </p:pic>
    </p:spTree>
    <p:extLst>
      <p:ext uri="{BB962C8B-B14F-4D97-AF65-F5344CB8AC3E}">
        <p14:creationId xmlns:p14="http://schemas.microsoft.com/office/powerpoint/2010/main" val="398795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D4DB-0BC6-453A-DA84-F2C6ED2D0F8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3B26452-C09B-1CF9-3312-2A8F2269258F}"/>
              </a:ext>
            </a:extLst>
          </p:cNvPr>
          <p:cNvPicPr>
            <a:picLocks noGrp="1" noChangeAspect="1"/>
          </p:cNvPicPr>
          <p:nvPr>
            <p:ph idx="1"/>
          </p:nvPr>
        </p:nvPicPr>
        <p:blipFill rotWithShape="1">
          <a:blip r:embed="rId2"/>
          <a:srcRect t="11153" b="8619"/>
          <a:stretch/>
        </p:blipFill>
        <p:spPr>
          <a:xfrm>
            <a:off x="0" y="0"/>
            <a:ext cx="12192000" cy="6858000"/>
          </a:xfrm>
        </p:spPr>
      </p:pic>
    </p:spTree>
    <p:extLst>
      <p:ext uri="{BB962C8B-B14F-4D97-AF65-F5344CB8AC3E}">
        <p14:creationId xmlns:p14="http://schemas.microsoft.com/office/powerpoint/2010/main" val="347334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194E-198D-9B19-7B1E-7720FF6DC3E7}"/>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2. IAM</a:t>
            </a:r>
          </a:p>
        </p:txBody>
      </p:sp>
      <p:sp>
        <p:nvSpPr>
          <p:cNvPr id="3" name="Content Placeholder 2">
            <a:extLst>
              <a:ext uri="{FF2B5EF4-FFF2-40B4-BE49-F238E27FC236}">
                <a16:creationId xmlns:a16="http://schemas.microsoft.com/office/drawing/2014/main" id="{CFB27DA9-BFD7-0F0E-F876-5758AB3258C0}"/>
              </a:ext>
            </a:extLst>
          </p:cNvPr>
          <p:cNvSpPr>
            <a:spLocks noGrp="1"/>
          </p:cNvSpPr>
          <p:nvPr>
            <p:ph idx="1"/>
          </p:nvPr>
        </p:nvSpPr>
        <p:spPr>
          <a:xfrm>
            <a:off x="1562100" y="1622612"/>
            <a:ext cx="9791700" cy="4554351"/>
          </a:xfrm>
        </p:spPr>
        <p:txBody>
          <a:bodyPr>
            <a:normAutofit/>
          </a:bodyPr>
          <a:lstStyle/>
          <a:p>
            <a:pPr>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In the </a:t>
            </a:r>
            <a:r>
              <a:rPr lang="en-US" sz="2400" b="1" i="0" dirty="0">
                <a:solidFill>
                  <a:srgbClr val="333333"/>
                </a:solidFill>
                <a:effectLst/>
                <a:latin typeface="Times New Roman" panose="02020603050405020304" pitchFamily="18" charset="0"/>
                <a:cs typeface="Times New Roman" panose="02020603050405020304" pitchFamily="18" charset="0"/>
              </a:rPr>
              <a:t>AWS Management Console</a:t>
            </a:r>
            <a:r>
              <a:rPr lang="en-US" sz="2400" b="0" i="0" dirty="0">
                <a:solidFill>
                  <a:srgbClr val="333333"/>
                </a:solidFill>
                <a:effectLst/>
                <a:latin typeface="Times New Roman" panose="02020603050405020304" pitchFamily="18" charset="0"/>
                <a:cs typeface="Times New Roman" panose="02020603050405020304" pitchFamily="18" charset="0"/>
              </a:rPr>
              <a:t>, on the </a:t>
            </a:r>
            <a:r>
              <a:rPr lang="en-US" sz="2400" b="1" i="0" dirty="0">
                <a:solidFill>
                  <a:srgbClr val="333333"/>
                </a:solidFill>
                <a:effectLst/>
                <a:latin typeface="Times New Roman" panose="02020603050405020304" pitchFamily="18" charset="0"/>
                <a:cs typeface="Times New Roman" panose="02020603050405020304" pitchFamily="18" charset="0"/>
              </a:rPr>
              <a:t>Services</a:t>
            </a:r>
            <a:r>
              <a:rPr lang="en-US" sz="2400" b="0" i="0" dirty="0">
                <a:solidFill>
                  <a:srgbClr val="333333"/>
                </a:solidFill>
                <a:effectLst/>
                <a:latin typeface="Times New Roman" panose="02020603050405020304" pitchFamily="18" charset="0"/>
                <a:cs typeface="Times New Roman" panose="02020603050405020304" pitchFamily="18" charset="0"/>
              </a:rPr>
              <a:t> menu, select </a:t>
            </a:r>
            <a:r>
              <a:rPr lang="en-US" sz="2400" b="1" i="0" dirty="0">
                <a:solidFill>
                  <a:srgbClr val="333333"/>
                </a:solidFill>
                <a:effectLst/>
                <a:latin typeface="Times New Roman" panose="02020603050405020304" pitchFamily="18" charset="0"/>
                <a:cs typeface="Times New Roman" panose="02020603050405020304" pitchFamily="18" charset="0"/>
              </a:rPr>
              <a:t>IAM</a:t>
            </a:r>
            <a:r>
              <a:rPr lang="en-US" sz="2400" b="0" i="0" dirty="0">
                <a:solidFill>
                  <a:srgbClr val="333333"/>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b="0" i="0" dirty="0">
                <a:solidFill>
                  <a:srgbClr val="333333"/>
                </a:solidFill>
                <a:effectLst/>
                <a:latin typeface="Amazon Ember"/>
              </a:rPr>
              <a:t>In the navigation pane on the left, choose </a:t>
            </a:r>
            <a:r>
              <a:rPr lang="en-US" sz="2400" b="1" i="0" dirty="0">
                <a:solidFill>
                  <a:srgbClr val="333333"/>
                </a:solidFill>
                <a:effectLst/>
                <a:latin typeface="Amazon Ember"/>
              </a:rPr>
              <a:t>Users</a:t>
            </a:r>
            <a:r>
              <a:rPr lang="en-US" sz="2400" b="0" i="0" dirty="0">
                <a:solidFill>
                  <a:srgbClr val="333333"/>
                </a:solidFill>
                <a:effectLst/>
                <a:latin typeface="Amazon Ember"/>
              </a:rPr>
              <a:t>.</a:t>
            </a:r>
          </a:p>
          <a:p>
            <a:pPr>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Choose the </a:t>
            </a:r>
            <a:r>
              <a:rPr lang="en-US" sz="2400" b="1" i="0" dirty="0">
                <a:solidFill>
                  <a:srgbClr val="333333"/>
                </a:solidFill>
                <a:effectLst/>
                <a:latin typeface="Times New Roman" panose="02020603050405020304" pitchFamily="18" charset="0"/>
                <a:cs typeface="Times New Roman" panose="02020603050405020304" pitchFamily="18" charset="0"/>
              </a:rPr>
              <a:t>Security credentials</a:t>
            </a:r>
            <a:r>
              <a:rPr lang="en-US" sz="2400" b="0" i="0" dirty="0">
                <a:solidFill>
                  <a:srgbClr val="333333"/>
                </a:solidFill>
                <a:effectLst/>
                <a:latin typeface="Times New Roman" panose="02020603050405020304" pitchFamily="18" charset="0"/>
                <a:cs typeface="Times New Roman" panose="02020603050405020304" pitchFamily="18" charset="0"/>
              </a:rPr>
              <a:t> tab.</a:t>
            </a:r>
          </a:p>
          <a:p>
            <a:pPr>
              <a:buFont typeface="Wingdings" panose="05000000000000000000" pitchFamily="2" charset="2"/>
              <a:buChar char="q"/>
            </a:pPr>
            <a:r>
              <a:rPr lang="en-US" sz="2400" b="0" i="0" dirty="0">
                <a:solidFill>
                  <a:srgbClr val="333333"/>
                </a:solidFill>
                <a:effectLst/>
                <a:latin typeface="Times New Roman" panose="02020603050405020304" pitchFamily="18" charset="0"/>
                <a:cs typeface="Times New Roman" panose="02020603050405020304" pitchFamily="18" charset="0"/>
              </a:rPr>
              <a:t>In the navigation pane on the left, choose </a:t>
            </a:r>
            <a:r>
              <a:rPr lang="en-US" sz="2400" b="1" i="0" dirty="0">
                <a:solidFill>
                  <a:srgbClr val="333333"/>
                </a:solidFill>
                <a:effectLst/>
                <a:latin typeface="Times New Roman" panose="02020603050405020304" pitchFamily="18" charset="0"/>
                <a:cs typeface="Times New Roman" panose="02020603050405020304" pitchFamily="18" charset="0"/>
              </a:rPr>
              <a:t>User groups</a:t>
            </a:r>
            <a:r>
              <a:rPr lang="en-US" sz="2400" b="0" i="0" dirty="0">
                <a:solidFill>
                  <a:srgbClr val="333333"/>
                </a:solidFill>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q"/>
            </a:pPr>
            <a:r>
              <a:rPr lang="en-IN" sz="2400" b="0" i="0" dirty="0">
                <a:solidFill>
                  <a:srgbClr val="333333"/>
                </a:solidFill>
                <a:effectLst/>
                <a:latin typeface="Times New Roman" panose="02020603050405020304" pitchFamily="18" charset="0"/>
                <a:cs typeface="Times New Roman" panose="02020603050405020304" pitchFamily="18" charset="0"/>
              </a:rPr>
              <a:t>Choose the </a:t>
            </a:r>
            <a:r>
              <a:rPr lang="en-IN" sz="2400" b="1" i="0" dirty="0">
                <a:solidFill>
                  <a:srgbClr val="333333"/>
                </a:solidFill>
                <a:effectLst/>
                <a:latin typeface="Times New Roman" panose="02020603050405020304" pitchFamily="18" charset="0"/>
                <a:cs typeface="Times New Roman" panose="02020603050405020304" pitchFamily="18" charset="0"/>
              </a:rPr>
              <a:t>Permissions</a:t>
            </a:r>
            <a:r>
              <a:rPr lang="en-IN" sz="2400" b="0" i="0" dirty="0">
                <a:solidFill>
                  <a:srgbClr val="333333"/>
                </a:solidFill>
                <a:effectLst/>
                <a:latin typeface="Times New Roman" panose="02020603050405020304" pitchFamily="18" charset="0"/>
                <a:cs typeface="Times New Roman" panose="02020603050405020304" pitchFamily="18" charset="0"/>
              </a:rPr>
              <a:t> tab.</a:t>
            </a:r>
          </a:p>
          <a:p>
            <a:pPr>
              <a:buFont typeface="Wingdings" panose="05000000000000000000" pitchFamily="2" charset="2"/>
              <a:buChar char="q"/>
            </a:pPr>
            <a:r>
              <a:rPr lang="en-US" sz="2200" b="0" i="0" dirty="0">
                <a:solidFill>
                  <a:srgbClr val="333333"/>
                </a:solidFill>
                <a:effectLst/>
                <a:latin typeface="Times New Roman" panose="02020603050405020304" pitchFamily="18" charset="0"/>
                <a:cs typeface="Times New Roman" panose="02020603050405020304" pitchFamily="18" charset="0"/>
              </a:rPr>
              <a:t>Choose the plus (</a:t>
            </a:r>
            <a:r>
              <a:rPr lang="en-US" sz="2200" b="1" i="0" dirty="0">
                <a:solidFill>
                  <a:srgbClr val="333333"/>
                </a:solidFill>
                <a:effectLst/>
                <a:latin typeface="Times New Roman" panose="02020603050405020304" pitchFamily="18" charset="0"/>
                <a:cs typeface="Times New Roman" panose="02020603050405020304" pitchFamily="18" charset="0"/>
              </a:rPr>
              <a:t>+</a:t>
            </a:r>
            <a:r>
              <a:rPr lang="en-US" sz="2200" b="0" i="0" dirty="0">
                <a:solidFill>
                  <a:srgbClr val="333333"/>
                </a:solidFill>
                <a:effectLst/>
                <a:latin typeface="Times New Roman" panose="02020603050405020304" pitchFamily="18" charset="0"/>
                <a:cs typeface="Times New Roman" panose="02020603050405020304" pitchFamily="18" charset="0"/>
              </a:rPr>
              <a:t>) icon next to the policies/permissions .</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Choose the permission that you want to assign to the specified user</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After in security tab , choose the link and give the username and password and login to the console , the specified permission for the user created.</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The user now can perform only that action.</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57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6CE6-1BF3-7590-6E5C-16A69978D72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B1637FE-2E55-79D2-B8F9-3991F84776A9}"/>
              </a:ext>
            </a:extLst>
          </p:cNvPr>
          <p:cNvPicPr>
            <a:picLocks noGrp="1" noChangeAspect="1"/>
          </p:cNvPicPr>
          <p:nvPr>
            <p:ph idx="1"/>
          </p:nvPr>
        </p:nvPicPr>
        <p:blipFill rotWithShape="1">
          <a:blip r:embed="rId2"/>
          <a:srcRect b="5569"/>
          <a:stretch/>
        </p:blipFill>
        <p:spPr>
          <a:xfrm>
            <a:off x="1" y="0"/>
            <a:ext cx="12192000" cy="6857999"/>
          </a:xfrm>
        </p:spPr>
      </p:pic>
    </p:spTree>
    <p:extLst>
      <p:ext uri="{BB962C8B-B14F-4D97-AF65-F5344CB8AC3E}">
        <p14:creationId xmlns:p14="http://schemas.microsoft.com/office/powerpoint/2010/main" val="332528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70B1-A2DC-5910-8D5A-A32C327C0BB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5E675C6-AF34-8A1A-11A7-F8786B88E45D}"/>
              </a:ext>
            </a:extLst>
          </p:cNvPr>
          <p:cNvPicPr>
            <a:picLocks noGrp="1" noChangeAspect="1"/>
          </p:cNvPicPr>
          <p:nvPr>
            <p:ph idx="1"/>
          </p:nvPr>
        </p:nvPicPr>
        <p:blipFill rotWithShape="1">
          <a:blip r:embed="rId2"/>
          <a:srcRect b="7846"/>
          <a:stretch/>
        </p:blipFill>
        <p:spPr>
          <a:xfrm>
            <a:off x="0" y="0"/>
            <a:ext cx="12192000" cy="6858000"/>
          </a:xfrm>
        </p:spPr>
      </p:pic>
    </p:spTree>
    <p:extLst>
      <p:ext uri="{BB962C8B-B14F-4D97-AF65-F5344CB8AC3E}">
        <p14:creationId xmlns:p14="http://schemas.microsoft.com/office/powerpoint/2010/main" val="117365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321B-B6C0-782D-8423-2A9666E2BE45}"/>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3.cloudwatch(billing alarm)</a:t>
            </a:r>
          </a:p>
        </p:txBody>
      </p:sp>
      <p:sp>
        <p:nvSpPr>
          <p:cNvPr id="3" name="Content Placeholder 2">
            <a:extLst>
              <a:ext uri="{FF2B5EF4-FFF2-40B4-BE49-F238E27FC236}">
                <a16:creationId xmlns:a16="http://schemas.microsoft.com/office/drawing/2014/main" id="{CB0EC1F6-6362-A707-9C97-8584B8287E41}"/>
              </a:ext>
            </a:extLst>
          </p:cNvPr>
          <p:cNvSpPr>
            <a:spLocks noGrp="1"/>
          </p:cNvSpPr>
          <p:nvPr>
            <p:ph idx="1"/>
          </p:nvPr>
        </p:nvSpPr>
        <p:spPr/>
        <p:txBody>
          <a:bodyPr/>
          <a:lstStyle/>
          <a:p>
            <a:pPr>
              <a:buFont typeface="Wingdings" panose="05000000000000000000" pitchFamily="2" charset="2"/>
              <a:buChar char="q"/>
            </a:pPr>
            <a:r>
              <a:rPr lang="en-IN" dirty="0"/>
              <a:t>After logging into console choose </a:t>
            </a:r>
            <a:r>
              <a:rPr lang="en-IN" dirty="0" err="1"/>
              <a:t>cloudwatch</a:t>
            </a:r>
            <a:endParaRPr lang="en-IN" dirty="0"/>
          </a:p>
          <a:p>
            <a:pPr>
              <a:buFont typeface="Wingdings" panose="05000000000000000000" pitchFamily="2" charset="2"/>
              <a:buChar char="q"/>
            </a:pPr>
            <a:r>
              <a:rPr lang="en-IN" dirty="0"/>
              <a:t>In left panel choose billing , create alarm</a:t>
            </a:r>
          </a:p>
          <a:p>
            <a:pPr>
              <a:buFont typeface="Wingdings" panose="05000000000000000000" pitchFamily="2" charset="2"/>
              <a:buChar char="q"/>
            </a:pPr>
            <a:r>
              <a:rPr lang="en-IN" dirty="0"/>
              <a:t>Then select metric </a:t>
            </a:r>
            <a:r>
              <a:rPr lang="en-IN" dirty="0">
                <a:sym typeface="Wingdings" panose="05000000000000000000" pitchFamily="2" charset="2"/>
              </a:rPr>
              <a:t> </a:t>
            </a:r>
            <a:r>
              <a:rPr lang="en-IN" dirty="0" err="1">
                <a:sym typeface="Wingdings" panose="05000000000000000000" pitchFamily="2" charset="2"/>
              </a:rPr>
              <a:t>billingtotal</a:t>
            </a:r>
            <a:r>
              <a:rPr lang="en-IN" dirty="0">
                <a:sym typeface="Wingdings" panose="05000000000000000000" pitchFamily="2" charset="2"/>
              </a:rPr>
              <a:t> estimated </a:t>
            </a:r>
            <a:r>
              <a:rPr lang="en-IN" dirty="0" err="1">
                <a:sym typeface="Wingdings" panose="05000000000000000000" pitchFamily="2" charset="2"/>
              </a:rPr>
              <a:t>chargestickmarkselect</a:t>
            </a:r>
            <a:r>
              <a:rPr lang="en-IN" dirty="0">
                <a:sym typeface="Wingdings" panose="05000000000000000000" pitchFamily="2" charset="2"/>
              </a:rPr>
              <a:t> metric</a:t>
            </a:r>
          </a:p>
          <a:p>
            <a:pPr>
              <a:buFont typeface="Wingdings" panose="05000000000000000000" pitchFamily="2" charset="2"/>
              <a:buChar char="q"/>
            </a:pPr>
            <a:r>
              <a:rPr lang="en-IN" dirty="0">
                <a:sym typeface="Wingdings" panose="05000000000000000000" pitchFamily="2" charset="2"/>
              </a:rPr>
              <a:t>In metric currency change to rupee from </a:t>
            </a:r>
            <a:r>
              <a:rPr lang="en-IN" dirty="0" err="1">
                <a:sym typeface="Wingdings" panose="05000000000000000000" pitchFamily="2" charset="2"/>
              </a:rPr>
              <a:t>usd</a:t>
            </a:r>
            <a:endParaRPr lang="en-IN" dirty="0">
              <a:sym typeface="Wingdings" panose="05000000000000000000" pitchFamily="2" charset="2"/>
            </a:endParaRPr>
          </a:p>
          <a:p>
            <a:pPr>
              <a:buFont typeface="Wingdings" panose="05000000000000000000" pitchFamily="2" charset="2"/>
              <a:buChar char="q"/>
            </a:pPr>
            <a:r>
              <a:rPr lang="en-IN" dirty="0">
                <a:sym typeface="Wingdings" panose="05000000000000000000" pitchFamily="2" charset="2"/>
              </a:rPr>
              <a:t>Then in threshold choose greater than option and give the amount ,in alarm trigger choose </a:t>
            </a:r>
            <a:r>
              <a:rPr lang="en-IN" dirty="0" err="1">
                <a:sym typeface="Wingdings" panose="05000000000000000000" pitchFamily="2" charset="2"/>
              </a:rPr>
              <a:t>inalarm</a:t>
            </a:r>
            <a:r>
              <a:rPr lang="en-IN" dirty="0">
                <a:sym typeface="Wingdings" panose="05000000000000000000" pitchFamily="2" charset="2"/>
              </a:rPr>
              <a:t> and choose </a:t>
            </a:r>
            <a:r>
              <a:rPr lang="en-IN" dirty="0" err="1">
                <a:sym typeface="Wingdings" panose="05000000000000000000" pitchFamily="2" charset="2"/>
              </a:rPr>
              <a:t>sns</a:t>
            </a:r>
            <a:r>
              <a:rPr lang="en-IN" dirty="0">
                <a:sym typeface="Wingdings" panose="05000000000000000000" pitchFamily="2" charset="2"/>
              </a:rPr>
              <a:t> topic and next and create alarm</a:t>
            </a: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5512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E6C8-67AF-DE26-AAD6-4025719C81F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3D2B1DC-85E0-EFFC-9C8D-59916B7CF439}"/>
              </a:ext>
            </a:extLst>
          </p:cNvPr>
          <p:cNvPicPr>
            <a:picLocks noGrp="1" noChangeAspect="1"/>
          </p:cNvPicPr>
          <p:nvPr>
            <p:ph idx="1"/>
          </p:nvPr>
        </p:nvPicPr>
        <p:blipFill rotWithShape="1">
          <a:blip r:embed="rId2"/>
          <a:srcRect t="4160" b="8766"/>
          <a:stretch/>
        </p:blipFill>
        <p:spPr>
          <a:xfrm>
            <a:off x="0" y="0"/>
            <a:ext cx="12191999" cy="6858000"/>
          </a:xfrm>
        </p:spPr>
      </p:pic>
    </p:spTree>
    <p:extLst>
      <p:ext uri="{BB962C8B-B14F-4D97-AF65-F5344CB8AC3E}">
        <p14:creationId xmlns:p14="http://schemas.microsoft.com/office/powerpoint/2010/main" val="6189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ED9D-C638-4BC6-0CEE-0022BE26046E}"/>
              </a:ext>
            </a:extLst>
          </p:cNvPr>
          <p:cNvSpPr>
            <a:spLocks noGrp="1"/>
          </p:cNvSpPr>
          <p:nvPr>
            <p:ph type="title"/>
          </p:nvPr>
        </p:nvSpPr>
        <p:spPr/>
        <p:txBody>
          <a:bodyPr/>
          <a:lstStyle/>
          <a:p>
            <a:r>
              <a:rPr lang="en-IN" b="1" dirty="0">
                <a:solidFill>
                  <a:srgbClr val="FF0000"/>
                </a:solidFill>
              </a:rPr>
              <a:t>4.CLI (command line interface)</a:t>
            </a:r>
          </a:p>
        </p:txBody>
      </p:sp>
      <p:sp>
        <p:nvSpPr>
          <p:cNvPr id="3" name="Content Placeholder 2">
            <a:extLst>
              <a:ext uri="{FF2B5EF4-FFF2-40B4-BE49-F238E27FC236}">
                <a16:creationId xmlns:a16="http://schemas.microsoft.com/office/drawing/2014/main" id="{C218ED3C-6219-253A-7E71-7C90E018A22B}"/>
              </a:ext>
            </a:extLst>
          </p:cNvPr>
          <p:cNvSpPr>
            <a:spLocks noGrp="1"/>
          </p:cNvSpPr>
          <p:nvPr>
            <p:ph idx="1"/>
          </p:nvPr>
        </p:nvSpPr>
        <p:spPr/>
        <p:txBody>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After installing amazon CLI open command prompt and type </a:t>
            </a:r>
            <a:r>
              <a:rPr lang="en-IN" sz="2400" dirty="0" err="1">
                <a:latin typeface="Times New Roman" panose="02020603050405020304" pitchFamily="18" charset="0"/>
                <a:cs typeface="Times New Roman" panose="02020603050405020304" pitchFamily="18" charset="0"/>
              </a:rPr>
              <a:t>aws</a:t>
            </a:r>
            <a:r>
              <a:rPr lang="en-IN" sz="2400" dirty="0">
                <a:latin typeface="Times New Roman" panose="02020603050405020304" pitchFamily="18" charset="0"/>
                <a:cs typeface="Times New Roman" panose="02020603050405020304" pitchFamily="18" charset="0"/>
              </a:rPr>
              <a:t> configure.</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Then it will ask </a:t>
            </a:r>
            <a:r>
              <a:rPr lang="en-IN" sz="2400" dirty="0" err="1">
                <a:latin typeface="Times New Roman" panose="02020603050405020304" pitchFamily="18" charset="0"/>
                <a:cs typeface="Times New Roman" panose="02020603050405020304" pitchFamily="18" charset="0"/>
              </a:rPr>
              <a:t>aws</a:t>
            </a:r>
            <a:r>
              <a:rPr lang="en-IN" sz="2400" dirty="0">
                <a:latin typeface="Times New Roman" panose="02020603050405020304" pitchFamily="18" charset="0"/>
                <a:cs typeface="Times New Roman" panose="02020603050405020304" pitchFamily="18" charset="0"/>
              </a:rPr>
              <a:t> access key</a:t>
            </a:r>
          </a:p>
          <a:p>
            <a:pPr algn="l">
              <a:buFont typeface="Wingdings" panose="05000000000000000000" pitchFamily="2" charset="2"/>
              <a:buChar char="q"/>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Go to the IAM service. Click on the "Users" option in the left-hand menu.</a:t>
            </a:r>
          </a:p>
          <a:p>
            <a:pPr algn="l">
              <a:buFont typeface="Wingdings" panose="05000000000000000000" pitchFamily="2" charset="2"/>
              <a:buChar char="q"/>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Select the user for whom you want to find the access key.</a:t>
            </a:r>
          </a:p>
          <a:p>
            <a:pPr algn="l">
              <a:buFont typeface="Wingdings" panose="05000000000000000000" pitchFamily="2" charset="2"/>
              <a:buChar char="q"/>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Click on the "Security credentials" tab.</a:t>
            </a:r>
          </a:p>
          <a:p>
            <a:pPr algn="l">
              <a:buFont typeface="Wingdings" panose="05000000000000000000" pitchFamily="2" charset="2"/>
              <a:buChar char="q"/>
            </a:pP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Scroll down to the "Access keys" section</a:t>
            </a:r>
          </a:p>
          <a:p>
            <a:pPr algn="l">
              <a:buFont typeface="Wingdings" panose="05000000000000000000" pitchFamily="2" charset="2"/>
              <a:buChar char="q"/>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Then CLI is open to perform actions.</a:t>
            </a:r>
            <a:endPar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0776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260</TotalTime>
  <Words>1571</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Amazon Ember</vt:lpstr>
      <vt:lpstr>Arial</vt:lpstr>
      <vt:lpstr>Calibri</vt:lpstr>
      <vt:lpstr>Cambria</vt:lpstr>
      <vt:lpstr>Söhne</vt:lpstr>
      <vt:lpstr>Times New Roman</vt:lpstr>
      <vt:lpstr>Wingdings</vt:lpstr>
      <vt:lpstr>Cloud skipper design template</vt:lpstr>
      <vt:lpstr>PRACTICAL IMPLEMENTATIONS OF AWS SERVICES</vt:lpstr>
      <vt:lpstr>1. ec2 instances </vt:lpstr>
      <vt:lpstr>PowerPoint Presentation</vt:lpstr>
      <vt:lpstr>2. IAM</vt:lpstr>
      <vt:lpstr>PowerPoint Presentation</vt:lpstr>
      <vt:lpstr>PowerPoint Presentation</vt:lpstr>
      <vt:lpstr>3.cloudwatch(billing alarm)</vt:lpstr>
      <vt:lpstr>PowerPoint Presentation</vt:lpstr>
      <vt:lpstr>4.CLI (command line interface)</vt:lpstr>
      <vt:lpstr>5.Subnet</vt:lpstr>
      <vt:lpstr>6.Security Groups</vt:lpstr>
      <vt:lpstr>7.ELB(ELASTIC LOAD BALANCER)</vt:lpstr>
      <vt:lpstr>8.VPC(virtual private cloud)</vt:lpstr>
      <vt:lpstr>PowerPoint Presentation</vt:lpstr>
      <vt:lpstr>PowerPoint Presentation</vt:lpstr>
      <vt:lpstr>9.AMI(AMAZON MACHINE IMAGE)</vt:lpstr>
      <vt:lpstr>PowerPoint Presentation</vt:lpstr>
      <vt:lpstr>PowerPoint Presentation</vt:lpstr>
      <vt:lpstr>10.EBS(ELASTIC BLOCK STORE)</vt:lpstr>
      <vt:lpstr>11.Launch template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IMPLEMENTATIONS OF AWS SERVICES</dc:title>
  <dc:creator>reshma lakshmi</dc:creator>
  <cp:lastModifiedBy>reshma lakshmi</cp:lastModifiedBy>
  <cp:revision>2</cp:revision>
  <dcterms:created xsi:type="dcterms:W3CDTF">2023-04-03T13:21:27Z</dcterms:created>
  <dcterms:modified xsi:type="dcterms:W3CDTF">2023-04-03T17:42:07Z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