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5847C-9520-4DE3-8481-64E05CCF9B17}" v="148" dt="2022-10-06T17:22:1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35" autoAdjust="0"/>
  </p:normalViewPr>
  <p:slideViewPr>
    <p:cSldViewPr snapToGrid="0">
      <p:cViewPr varScale="1">
        <p:scale>
          <a:sx n="57" d="100"/>
          <a:sy n="57" d="100"/>
        </p:scale>
        <p:origin x="10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eeth munukutla" userId="72dca2386a28c334" providerId="LiveId" clId="{DCB5847C-9520-4DE3-8481-64E05CCF9B17}"/>
    <pc:docChg chg="undo custSel modSld">
      <pc:chgData name="praneeth munukutla" userId="72dca2386a28c334" providerId="LiveId" clId="{DCB5847C-9520-4DE3-8481-64E05CCF9B17}" dt="2022-10-06T17:22:16.526" v="164" actId="20577"/>
      <pc:docMkLst>
        <pc:docMk/>
      </pc:docMkLst>
      <pc:sldChg chg="modSp">
        <pc:chgData name="praneeth munukutla" userId="72dca2386a28c334" providerId="LiveId" clId="{DCB5847C-9520-4DE3-8481-64E05CCF9B17}" dt="2022-10-06T17:22:16.526" v="164" actId="20577"/>
        <pc:sldMkLst>
          <pc:docMk/>
          <pc:sldMk cId="35864348" sldId="257"/>
        </pc:sldMkLst>
        <pc:graphicFrameChg chg="mod">
          <ac:chgData name="praneeth munukutla" userId="72dca2386a28c334" providerId="LiveId" clId="{DCB5847C-9520-4DE3-8481-64E05CCF9B17}" dt="2022-10-06T17:22:16.526" v="164" actId="20577"/>
          <ac:graphicFrameMkLst>
            <pc:docMk/>
            <pc:sldMk cId="35864348" sldId="257"/>
            <ac:graphicFrameMk id="5" creationId="{725F8A98-1914-9CF0-7D5E-22700ED3680F}"/>
          </ac:graphicFrameMkLst>
        </pc:graphicFrameChg>
      </pc:sldChg>
      <pc:sldChg chg="modSp mod">
        <pc:chgData name="praneeth munukutla" userId="72dca2386a28c334" providerId="LiveId" clId="{DCB5847C-9520-4DE3-8481-64E05CCF9B17}" dt="2022-10-06T13:13:21.934" v="13"/>
        <pc:sldMkLst>
          <pc:docMk/>
          <pc:sldMk cId="580346427" sldId="258"/>
        </pc:sldMkLst>
        <pc:spChg chg="mod">
          <ac:chgData name="praneeth munukutla" userId="72dca2386a28c334" providerId="LiveId" clId="{DCB5847C-9520-4DE3-8481-64E05CCF9B17}" dt="2022-10-06T13:13:21.934" v="13"/>
          <ac:spMkLst>
            <pc:docMk/>
            <pc:sldMk cId="580346427" sldId="258"/>
            <ac:spMk id="3" creationId="{FB37FF2F-C406-3C39-210A-34ABBED73D3C}"/>
          </ac:spMkLst>
        </pc:spChg>
      </pc:sldChg>
      <pc:sldChg chg="modSp mod">
        <pc:chgData name="praneeth munukutla" userId="72dca2386a28c334" providerId="LiveId" clId="{DCB5847C-9520-4DE3-8481-64E05CCF9B17}" dt="2022-10-06T13:15:43.508" v="16" actId="20577"/>
        <pc:sldMkLst>
          <pc:docMk/>
          <pc:sldMk cId="3968052418" sldId="259"/>
        </pc:sldMkLst>
        <pc:spChg chg="mod">
          <ac:chgData name="praneeth munukutla" userId="72dca2386a28c334" providerId="LiveId" clId="{DCB5847C-9520-4DE3-8481-64E05CCF9B17}" dt="2022-10-06T13:15:43.508" v="16" actId="20577"/>
          <ac:spMkLst>
            <pc:docMk/>
            <pc:sldMk cId="3968052418" sldId="259"/>
            <ac:spMk id="2" creationId="{0852B51B-5FA4-BC31-0921-CA9401BC321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204B3-B68E-401F-A7ED-523DB2120797}"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64CAB221-8D60-481B-A3DA-C25856F3F55D}">
      <dgm:prSet/>
      <dgm:spPr/>
      <dgm:t>
        <a:bodyPr/>
        <a:lstStyle/>
        <a:p>
          <a:pPr>
            <a:defRPr cap="all"/>
          </a:pPr>
          <a:r>
            <a:rPr lang="en-US" b="0" i="0" dirty="0"/>
            <a:t>We are a group of data scientists that are focusing on identifying certain traits in your data set </a:t>
          </a:r>
          <a:endParaRPr lang="en-US" dirty="0"/>
        </a:p>
      </dgm:t>
    </dgm:pt>
    <dgm:pt modelId="{E81E5AFE-B536-4255-8C72-531D5C66B70D}" type="parTrans" cxnId="{45F87AFE-57E3-4DCB-B404-BAF9AC8E2E27}">
      <dgm:prSet/>
      <dgm:spPr/>
      <dgm:t>
        <a:bodyPr/>
        <a:lstStyle/>
        <a:p>
          <a:endParaRPr lang="en-US"/>
        </a:p>
      </dgm:t>
    </dgm:pt>
    <dgm:pt modelId="{22067BCD-F399-4105-97D9-CBC617911767}" type="sibTrans" cxnId="{45F87AFE-57E3-4DCB-B404-BAF9AC8E2E27}">
      <dgm:prSet/>
      <dgm:spPr/>
      <dgm:t>
        <a:bodyPr/>
        <a:lstStyle/>
        <a:p>
          <a:endParaRPr lang="en-US"/>
        </a:p>
      </dgm:t>
    </dgm:pt>
    <dgm:pt modelId="{61B18140-4632-43E7-AFFC-7D8CFDF7C37D}">
      <dgm:prSet/>
      <dgm:spPr/>
      <dgm:t>
        <a:bodyPr/>
        <a:lstStyle/>
        <a:p>
          <a:pPr>
            <a:defRPr cap="all"/>
          </a:pPr>
          <a:r>
            <a:rPr lang="en-US" dirty="0"/>
            <a:t>We have sat down as group to deep dive into your cosmetics data to help all stakeholders take data driven decisions</a:t>
          </a:r>
        </a:p>
      </dgm:t>
    </dgm:pt>
    <dgm:pt modelId="{BFF0BD31-CECC-46C1-90DD-A387EC2A7CF5}" type="parTrans" cxnId="{012ABD78-B7B2-4E34-9C1E-2ADEEF82EE90}">
      <dgm:prSet/>
      <dgm:spPr/>
      <dgm:t>
        <a:bodyPr/>
        <a:lstStyle/>
        <a:p>
          <a:endParaRPr lang="en-US"/>
        </a:p>
      </dgm:t>
    </dgm:pt>
    <dgm:pt modelId="{F59BEE4B-3FA8-4BCE-8ED6-FE95A64F73FE}" type="sibTrans" cxnId="{012ABD78-B7B2-4E34-9C1E-2ADEEF82EE90}">
      <dgm:prSet/>
      <dgm:spPr/>
      <dgm:t>
        <a:bodyPr/>
        <a:lstStyle/>
        <a:p>
          <a:endParaRPr lang="en-US"/>
        </a:p>
      </dgm:t>
    </dgm:pt>
    <dgm:pt modelId="{A21C70B2-234B-4FA8-91A3-80ED09B76D34}">
      <dgm:prSet/>
      <dgm:spPr/>
      <dgm:t>
        <a:bodyPr/>
        <a:lstStyle/>
        <a:p>
          <a:pPr>
            <a:defRPr cap="all"/>
          </a:pPr>
          <a:r>
            <a:rPr lang="en-US" dirty="0"/>
            <a:t>Our approach would be an analytical one. We will employ data visualization with R to represent data graphically</a:t>
          </a:r>
        </a:p>
      </dgm:t>
    </dgm:pt>
    <dgm:pt modelId="{A63BA9A9-48CF-498E-93FF-C7F57D6302C8}" type="parTrans" cxnId="{DC6A3FCC-7ACC-4059-966F-A9BF2A081CAC}">
      <dgm:prSet/>
      <dgm:spPr/>
      <dgm:t>
        <a:bodyPr/>
        <a:lstStyle/>
        <a:p>
          <a:endParaRPr lang="en-US"/>
        </a:p>
      </dgm:t>
    </dgm:pt>
    <dgm:pt modelId="{39E2DAC6-F7AA-478F-92DF-E7B0B00B223C}" type="sibTrans" cxnId="{DC6A3FCC-7ACC-4059-966F-A9BF2A081CAC}">
      <dgm:prSet/>
      <dgm:spPr/>
      <dgm:t>
        <a:bodyPr/>
        <a:lstStyle/>
        <a:p>
          <a:endParaRPr lang="en-US"/>
        </a:p>
      </dgm:t>
    </dgm:pt>
    <dgm:pt modelId="{0D891786-04AC-412C-AA14-7F5CE47B11B7}" type="pres">
      <dgm:prSet presAssocID="{4F1204B3-B68E-401F-A7ED-523DB2120797}" presName="root" presStyleCnt="0">
        <dgm:presLayoutVars>
          <dgm:dir/>
          <dgm:resizeHandles val="exact"/>
        </dgm:presLayoutVars>
      </dgm:prSet>
      <dgm:spPr/>
    </dgm:pt>
    <dgm:pt modelId="{C8C9AEAB-1D27-4658-A58E-BC648FF4BCE8}" type="pres">
      <dgm:prSet presAssocID="{64CAB221-8D60-481B-A3DA-C25856F3F55D}" presName="compNode" presStyleCnt="0"/>
      <dgm:spPr/>
    </dgm:pt>
    <dgm:pt modelId="{58C3CF63-CAE5-4A98-AAE0-8A42EDD464DB}" type="pres">
      <dgm:prSet presAssocID="{64CAB221-8D60-481B-A3DA-C25856F3F55D}" presName="iconBgRect" presStyleLbl="bgShp" presStyleIdx="0" presStyleCnt="3"/>
      <dgm:spPr/>
    </dgm:pt>
    <dgm:pt modelId="{C86AE36F-0B9C-438B-9CFB-86DA01841B84}" type="pres">
      <dgm:prSet presAssocID="{64CAB221-8D60-481B-A3DA-C25856F3F5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9E1C760-1A10-4B06-AB21-55D15B5BD2E0}" type="pres">
      <dgm:prSet presAssocID="{64CAB221-8D60-481B-A3DA-C25856F3F55D}" presName="spaceRect" presStyleCnt="0"/>
      <dgm:spPr/>
    </dgm:pt>
    <dgm:pt modelId="{3B625F95-156B-47FB-AE72-B77208E66491}" type="pres">
      <dgm:prSet presAssocID="{64CAB221-8D60-481B-A3DA-C25856F3F55D}" presName="textRect" presStyleLbl="revTx" presStyleIdx="0" presStyleCnt="3">
        <dgm:presLayoutVars>
          <dgm:chMax val="1"/>
          <dgm:chPref val="1"/>
        </dgm:presLayoutVars>
      </dgm:prSet>
      <dgm:spPr/>
    </dgm:pt>
    <dgm:pt modelId="{E6091C50-EE50-4D49-B43A-FE6DB1090C20}" type="pres">
      <dgm:prSet presAssocID="{22067BCD-F399-4105-97D9-CBC617911767}" presName="sibTrans" presStyleCnt="0"/>
      <dgm:spPr/>
    </dgm:pt>
    <dgm:pt modelId="{F7602BDB-9948-40D7-A1A9-A9A026E689D9}" type="pres">
      <dgm:prSet presAssocID="{61B18140-4632-43E7-AFFC-7D8CFDF7C37D}" presName="compNode" presStyleCnt="0"/>
      <dgm:spPr/>
    </dgm:pt>
    <dgm:pt modelId="{6E218409-769D-4CB4-8A66-AB0F2C715011}" type="pres">
      <dgm:prSet presAssocID="{61B18140-4632-43E7-AFFC-7D8CFDF7C37D}" presName="iconBgRect" presStyleLbl="bgShp" presStyleIdx="1" presStyleCnt="3"/>
      <dgm:spPr/>
    </dgm:pt>
    <dgm:pt modelId="{14AFF9B2-355E-4C25-BD5A-4D3DF09185FF}" type="pres">
      <dgm:prSet presAssocID="{61B18140-4632-43E7-AFFC-7D8CFDF7C3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B0C8803-79BF-4082-8385-EB2A93E4BCF5}" type="pres">
      <dgm:prSet presAssocID="{61B18140-4632-43E7-AFFC-7D8CFDF7C37D}" presName="spaceRect" presStyleCnt="0"/>
      <dgm:spPr/>
    </dgm:pt>
    <dgm:pt modelId="{5ABEC20F-6BCE-4CA3-A3DB-E731A382128F}" type="pres">
      <dgm:prSet presAssocID="{61B18140-4632-43E7-AFFC-7D8CFDF7C37D}" presName="textRect" presStyleLbl="revTx" presStyleIdx="1" presStyleCnt="3">
        <dgm:presLayoutVars>
          <dgm:chMax val="1"/>
          <dgm:chPref val="1"/>
        </dgm:presLayoutVars>
      </dgm:prSet>
      <dgm:spPr/>
    </dgm:pt>
    <dgm:pt modelId="{380CB196-76D6-4630-A5E7-E446D667C5D3}" type="pres">
      <dgm:prSet presAssocID="{F59BEE4B-3FA8-4BCE-8ED6-FE95A64F73FE}" presName="sibTrans" presStyleCnt="0"/>
      <dgm:spPr/>
    </dgm:pt>
    <dgm:pt modelId="{87014126-8188-441A-A046-CFA11B80A5CA}" type="pres">
      <dgm:prSet presAssocID="{A21C70B2-234B-4FA8-91A3-80ED09B76D34}" presName="compNode" presStyleCnt="0"/>
      <dgm:spPr/>
    </dgm:pt>
    <dgm:pt modelId="{4275382E-43B5-4C70-82EC-99C255F1032A}" type="pres">
      <dgm:prSet presAssocID="{A21C70B2-234B-4FA8-91A3-80ED09B76D34}" presName="iconBgRect" presStyleLbl="bgShp" presStyleIdx="2" presStyleCnt="3"/>
      <dgm:spPr/>
    </dgm:pt>
    <dgm:pt modelId="{14292757-A9B4-4FB6-9CEF-4AAD1B69D147}" type="pres">
      <dgm:prSet presAssocID="{A21C70B2-234B-4FA8-91A3-80ED09B76D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90414F1D-C86A-4BF0-90C2-35581853429B}" type="pres">
      <dgm:prSet presAssocID="{A21C70B2-234B-4FA8-91A3-80ED09B76D34}" presName="spaceRect" presStyleCnt="0"/>
      <dgm:spPr/>
    </dgm:pt>
    <dgm:pt modelId="{4BED22CB-B372-46AE-8D9A-26167EFB51A9}" type="pres">
      <dgm:prSet presAssocID="{A21C70B2-234B-4FA8-91A3-80ED09B76D34}" presName="textRect" presStyleLbl="revTx" presStyleIdx="2" presStyleCnt="3">
        <dgm:presLayoutVars>
          <dgm:chMax val="1"/>
          <dgm:chPref val="1"/>
        </dgm:presLayoutVars>
      </dgm:prSet>
      <dgm:spPr/>
    </dgm:pt>
  </dgm:ptLst>
  <dgm:cxnLst>
    <dgm:cxn modelId="{2DB31A11-FC85-43C8-B172-9EA7AA9B4C1F}" type="presOf" srcId="{64CAB221-8D60-481B-A3DA-C25856F3F55D}" destId="{3B625F95-156B-47FB-AE72-B77208E66491}" srcOrd="0" destOrd="0" presId="urn:microsoft.com/office/officeart/2018/5/layout/IconCircleLabelList"/>
    <dgm:cxn modelId="{C1371D18-8878-4862-99AA-4DA7E27FDB18}" type="presOf" srcId="{4F1204B3-B68E-401F-A7ED-523DB2120797}" destId="{0D891786-04AC-412C-AA14-7F5CE47B11B7}" srcOrd="0" destOrd="0" presId="urn:microsoft.com/office/officeart/2018/5/layout/IconCircleLabelList"/>
    <dgm:cxn modelId="{B9DE9C46-58D5-4B44-87A1-5A89C244D18E}" type="presOf" srcId="{61B18140-4632-43E7-AFFC-7D8CFDF7C37D}" destId="{5ABEC20F-6BCE-4CA3-A3DB-E731A382128F}" srcOrd="0" destOrd="0" presId="urn:microsoft.com/office/officeart/2018/5/layout/IconCircleLabelList"/>
    <dgm:cxn modelId="{49AED853-5604-4B48-936E-A8DDD4CC5728}" type="presOf" srcId="{A21C70B2-234B-4FA8-91A3-80ED09B76D34}" destId="{4BED22CB-B372-46AE-8D9A-26167EFB51A9}" srcOrd="0" destOrd="0" presId="urn:microsoft.com/office/officeart/2018/5/layout/IconCircleLabelList"/>
    <dgm:cxn modelId="{012ABD78-B7B2-4E34-9C1E-2ADEEF82EE90}" srcId="{4F1204B3-B68E-401F-A7ED-523DB2120797}" destId="{61B18140-4632-43E7-AFFC-7D8CFDF7C37D}" srcOrd="1" destOrd="0" parTransId="{BFF0BD31-CECC-46C1-90DD-A387EC2A7CF5}" sibTransId="{F59BEE4B-3FA8-4BCE-8ED6-FE95A64F73FE}"/>
    <dgm:cxn modelId="{DC6A3FCC-7ACC-4059-966F-A9BF2A081CAC}" srcId="{4F1204B3-B68E-401F-A7ED-523DB2120797}" destId="{A21C70B2-234B-4FA8-91A3-80ED09B76D34}" srcOrd="2" destOrd="0" parTransId="{A63BA9A9-48CF-498E-93FF-C7F57D6302C8}" sibTransId="{39E2DAC6-F7AA-478F-92DF-E7B0B00B223C}"/>
    <dgm:cxn modelId="{45F87AFE-57E3-4DCB-B404-BAF9AC8E2E27}" srcId="{4F1204B3-B68E-401F-A7ED-523DB2120797}" destId="{64CAB221-8D60-481B-A3DA-C25856F3F55D}" srcOrd="0" destOrd="0" parTransId="{E81E5AFE-B536-4255-8C72-531D5C66B70D}" sibTransId="{22067BCD-F399-4105-97D9-CBC617911767}"/>
    <dgm:cxn modelId="{8A3542C3-E878-414E-BA29-E052174EFBF3}" type="presParOf" srcId="{0D891786-04AC-412C-AA14-7F5CE47B11B7}" destId="{C8C9AEAB-1D27-4658-A58E-BC648FF4BCE8}" srcOrd="0" destOrd="0" presId="urn:microsoft.com/office/officeart/2018/5/layout/IconCircleLabelList"/>
    <dgm:cxn modelId="{52364B0C-0B29-40E7-9116-A7FB378ACFAF}" type="presParOf" srcId="{C8C9AEAB-1D27-4658-A58E-BC648FF4BCE8}" destId="{58C3CF63-CAE5-4A98-AAE0-8A42EDD464DB}" srcOrd="0" destOrd="0" presId="urn:microsoft.com/office/officeart/2018/5/layout/IconCircleLabelList"/>
    <dgm:cxn modelId="{319BF012-CA23-442D-A647-22B0F1D988F0}" type="presParOf" srcId="{C8C9AEAB-1D27-4658-A58E-BC648FF4BCE8}" destId="{C86AE36F-0B9C-438B-9CFB-86DA01841B84}" srcOrd="1" destOrd="0" presId="urn:microsoft.com/office/officeart/2018/5/layout/IconCircleLabelList"/>
    <dgm:cxn modelId="{C61CF1BA-1AB9-455A-973B-C1DFAD6801C8}" type="presParOf" srcId="{C8C9AEAB-1D27-4658-A58E-BC648FF4BCE8}" destId="{69E1C760-1A10-4B06-AB21-55D15B5BD2E0}" srcOrd="2" destOrd="0" presId="urn:microsoft.com/office/officeart/2018/5/layout/IconCircleLabelList"/>
    <dgm:cxn modelId="{5278CD96-33D4-4AAC-813D-34EC0F87553E}" type="presParOf" srcId="{C8C9AEAB-1D27-4658-A58E-BC648FF4BCE8}" destId="{3B625F95-156B-47FB-AE72-B77208E66491}" srcOrd="3" destOrd="0" presId="urn:microsoft.com/office/officeart/2018/5/layout/IconCircleLabelList"/>
    <dgm:cxn modelId="{B3B02F17-FF8F-4AE9-B82D-9FC4D04AFC47}" type="presParOf" srcId="{0D891786-04AC-412C-AA14-7F5CE47B11B7}" destId="{E6091C50-EE50-4D49-B43A-FE6DB1090C20}" srcOrd="1" destOrd="0" presId="urn:microsoft.com/office/officeart/2018/5/layout/IconCircleLabelList"/>
    <dgm:cxn modelId="{2C57C06D-4106-4CD6-A70B-17E9F627A840}" type="presParOf" srcId="{0D891786-04AC-412C-AA14-7F5CE47B11B7}" destId="{F7602BDB-9948-40D7-A1A9-A9A026E689D9}" srcOrd="2" destOrd="0" presId="urn:microsoft.com/office/officeart/2018/5/layout/IconCircleLabelList"/>
    <dgm:cxn modelId="{7D5F96AE-CCEB-4303-9C48-7DEA228A2D45}" type="presParOf" srcId="{F7602BDB-9948-40D7-A1A9-A9A026E689D9}" destId="{6E218409-769D-4CB4-8A66-AB0F2C715011}" srcOrd="0" destOrd="0" presId="urn:microsoft.com/office/officeart/2018/5/layout/IconCircleLabelList"/>
    <dgm:cxn modelId="{D22C9981-FAF9-489E-9B6D-4A9633C1882C}" type="presParOf" srcId="{F7602BDB-9948-40D7-A1A9-A9A026E689D9}" destId="{14AFF9B2-355E-4C25-BD5A-4D3DF09185FF}" srcOrd="1" destOrd="0" presId="urn:microsoft.com/office/officeart/2018/5/layout/IconCircleLabelList"/>
    <dgm:cxn modelId="{FD00894A-5C6A-47BD-B3AD-76ADBCCE04A3}" type="presParOf" srcId="{F7602BDB-9948-40D7-A1A9-A9A026E689D9}" destId="{8B0C8803-79BF-4082-8385-EB2A93E4BCF5}" srcOrd="2" destOrd="0" presId="urn:microsoft.com/office/officeart/2018/5/layout/IconCircleLabelList"/>
    <dgm:cxn modelId="{C4B72A16-6FF2-4BF2-A942-2B7A64F3110F}" type="presParOf" srcId="{F7602BDB-9948-40D7-A1A9-A9A026E689D9}" destId="{5ABEC20F-6BCE-4CA3-A3DB-E731A382128F}" srcOrd="3" destOrd="0" presId="urn:microsoft.com/office/officeart/2018/5/layout/IconCircleLabelList"/>
    <dgm:cxn modelId="{8126000A-C2D3-4966-9F09-779B8E988362}" type="presParOf" srcId="{0D891786-04AC-412C-AA14-7F5CE47B11B7}" destId="{380CB196-76D6-4630-A5E7-E446D667C5D3}" srcOrd="3" destOrd="0" presId="urn:microsoft.com/office/officeart/2018/5/layout/IconCircleLabelList"/>
    <dgm:cxn modelId="{7C62ABF7-7C36-4BE7-BFA8-345141AEEE2A}" type="presParOf" srcId="{0D891786-04AC-412C-AA14-7F5CE47B11B7}" destId="{87014126-8188-441A-A046-CFA11B80A5CA}" srcOrd="4" destOrd="0" presId="urn:microsoft.com/office/officeart/2018/5/layout/IconCircleLabelList"/>
    <dgm:cxn modelId="{F5D36F51-5338-443D-9C83-ABB5883917B0}" type="presParOf" srcId="{87014126-8188-441A-A046-CFA11B80A5CA}" destId="{4275382E-43B5-4C70-82EC-99C255F1032A}" srcOrd="0" destOrd="0" presId="urn:microsoft.com/office/officeart/2018/5/layout/IconCircleLabelList"/>
    <dgm:cxn modelId="{A14DAFB8-0955-4F97-A55A-7918A7ACD5FF}" type="presParOf" srcId="{87014126-8188-441A-A046-CFA11B80A5CA}" destId="{14292757-A9B4-4FB6-9CEF-4AAD1B69D147}" srcOrd="1" destOrd="0" presId="urn:microsoft.com/office/officeart/2018/5/layout/IconCircleLabelList"/>
    <dgm:cxn modelId="{E1F11578-4E53-4B1F-B655-44FBE268EDF8}" type="presParOf" srcId="{87014126-8188-441A-A046-CFA11B80A5CA}" destId="{90414F1D-C86A-4BF0-90C2-35581853429B}" srcOrd="2" destOrd="0" presId="urn:microsoft.com/office/officeart/2018/5/layout/IconCircleLabelList"/>
    <dgm:cxn modelId="{5F105752-D763-44F2-9931-9E7FD2625B65}" type="presParOf" srcId="{87014126-8188-441A-A046-CFA11B80A5CA}" destId="{4BED22CB-B372-46AE-8D9A-26167EFB51A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5DE9D8-2220-48F6-BAC0-F22EEEE30B2C}"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CA5C465-A4F5-4EFF-8CB1-836E23038FBA}">
      <dgm:prSet/>
      <dgm:spPr/>
      <dgm:t>
        <a:bodyPr/>
        <a:lstStyle/>
        <a:p>
          <a:r>
            <a:rPr lang="en-US" b="0" i="0"/>
            <a:t>Our problem statement is to identify trends in the sale of products in the Cosmetics Department to be able to help Regork take better data-driven decisions for this department.</a:t>
          </a:r>
          <a:endParaRPr lang="en-US"/>
        </a:p>
      </dgm:t>
    </dgm:pt>
    <dgm:pt modelId="{02A32CD1-6CCA-45BF-A162-8125A66373A8}" type="parTrans" cxnId="{ADFC5D27-FEE1-4474-89B7-0108D3B5AA44}">
      <dgm:prSet/>
      <dgm:spPr/>
      <dgm:t>
        <a:bodyPr/>
        <a:lstStyle/>
        <a:p>
          <a:endParaRPr lang="en-US"/>
        </a:p>
      </dgm:t>
    </dgm:pt>
    <dgm:pt modelId="{5FBA8DBB-C3DC-4D42-BEE6-6486B6BC3C90}" type="sibTrans" cxnId="{ADFC5D27-FEE1-4474-89B7-0108D3B5AA44}">
      <dgm:prSet/>
      <dgm:spPr/>
      <dgm:t>
        <a:bodyPr/>
        <a:lstStyle/>
        <a:p>
          <a:endParaRPr lang="en-US"/>
        </a:p>
      </dgm:t>
    </dgm:pt>
    <dgm:pt modelId="{41BB3528-4A9D-4426-B309-C965CBF72617}">
      <dgm:prSet/>
      <dgm:spPr/>
      <dgm:t>
        <a:bodyPr/>
        <a:lstStyle/>
        <a:p>
          <a:r>
            <a:rPr lang="en-US" b="0" i="0"/>
            <a:t>Figure 1: Makeup and treatment products sell the most, while the other product lines lag in terms of sales. Interesting thing to note is that fragrances sales spike in the month of December probably due to Christmas. We will drill down to see the products that didn’t go well in sales during this period to better promote them next year.</a:t>
          </a:r>
          <a:endParaRPr lang="en-US"/>
        </a:p>
      </dgm:t>
    </dgm:pt>
    <dgm:pt modelId="{87FE45D9-CC7F-484C-BAA2-EE8FB9277EAE}" type="parTrans" cxnId="{4CB7B8E4-2551-41AE-AFD0-78A35593ECBA}">
      <dgm:prSet/>
      <dgm:spPr/>
      <dgm:t>
        <a:bodyPr/>
        <a:lstStyle/>
        <a:p>
          <a:endParaRPr lang="en-US"/>
        </a:p>
      </dgm:t>
    </dgm:pt>
    <dgm:pt modelId="{C047C936-68B6-4447-AB2C-E93D8ED1AF77}" type="sibTrans" cxnId="{4CB7B8E4-2551-41AE-AFD0-78A35593ECBA}">
      <dgm:prSet/>
      <dgm:spPr/>
      <dgm:t>
        <a:bodyPr/>
        <a:lstStyle/>
        <a:p>
          <a:endParaRPr lang="en-US"/>
        </a:p>
      </dgm:t>
    </dgm:pt>
    <dgm:pt modelId="{5E3303AB-A2A3-4EDD-88F1-BCB3F7423F2D}">
      <dgm:prSet/>
      <dgm:spPr/>
      <dgm:t>
        <a:bodyPr/>
        <a:lstStyle/>
        <a:p>
          <a:r>
            <a:rPr lang="en-US" b="0" i="0"/>
            <a:t>Figure 2: Here, we have used the demographics data to identify the usual target audience for your products. Its interesting to note that the age groups 35-54 have purchased a lot in the makeup product category line.</a:t>
          </a:r>
          <a:endParaRPr lang="en-US"/>
        </a:p>
      </dgm:t>
    </dgm:pt>
    <dgm:pt modelId="{61F9EEDE-D338-4BF6-8433-0138FBACB2AC}" type="parTrans" cxnId="{98F07AEA-F202-4F3D-A14F-9A8C1B0CDA80}">
      <dgm:prSet/>
      <dgm:spPr/>
      <dgm:t>
        <a:bodyPr/>
        <a:lstStyle/>
        <a:p>
          <a:endParaRPr lang="en-US"/>
        </a:p>
      </dgm:t>
    </dgm:pt>
    <dgm:pt modelId="{17231B03-B6E5-466A-BE27-30F8F1990AA4}" type="sibTrans" cxnId="{98F07AEA-F202-4F3D-A14F-9A8C1B0CDA80}">
      <dgm:prSet/>
      <dgm:spPr/>
      <dgm:t>
        <a:bodyPr/>
        <a:lstStyle/>
        <a:p>
          <a:endParaRPr lang="en-US"/>
        </a:p>
      </dgm:t>
    </dgm:pt>
    <dgm:pt modelId="{76143EA8-D933-4D1A-9C77-1224EC47AF3C}">
      <dgm:prSet/>
      <dgm:spPr/>
      <dgm:t>
        <a:bodyPr/>
        <a:lstStyle/>
        <a:p>
          <a:r>
            <a:rPr lang="en-US" b="0" i="0"/>
            <a:t>Figure 3: In here, we’ve drilled down on top of Figure 2 to see what are the top 5 products purchased by the same age groups. Maybelline and Covergirl are the standouts in this regard.</a:t>
          </a:r>
          <a:endParaRPr lang="en-US"/>
        </a:p>
      </dgm:t>
    </dgm:pt>
    <dgm:pt modelId="{4348A5AC-4805-446E-BDD2-0024BB67D995}" type="parTrans" cxnId="{9E6E9CA2-8CF4-41AD-815D-C66F90C9A0C9}">
      <dgm:prSet/>
      <dgm:spPr/>
      <dgm:t>
        <a:bodyPr/>
        <a:lstStyle/>
        <a:p>
          <a:endParaRPr lang="en-US"/>
        </a:p>
      </dgm:t>
    </dgm:pt>
    <dgm:pt modelId="{9BA7706F-6906-4DFB-9F2A-190E6DB899A2}" type="sibTrans" cxnId="{9E6E9CA2-8CF4-41AD-815D-C66F90C9A0C9}">
      <dgm:prSet/>
      <dgm:spPr/>
      <dgm:t>
        <a:bodyPr/>
        <a:lstStyle/>
        <a:p>
          <a:endParaRPr lang="en-US"/>
        </a:p>
      </dgm:t>
    </dgm:pt>
    <dgm:pt modelId="{408C4D2A-75EE-480F-81C0-B2C4423CBDA4}">
      <dgm:prSet/>
      <dgm:spPr/>
      <dgm:t>
        <a:bodyPr/>
        <a:lstStyle/>
        <a:p>
          <a:r>
            <a:rPr lang="en-US" b="0" i="0"/>
            <a:t>Table 2: This table was visualized to assist Regork identify the manufacturers that manufacture a specific size for the Maybelline and cover girl product range. We have aggregated the sales by quantity to show that package sizes sell more than certain others. However, the overall sales of cover girl across various package sizes is still higher.</a:t>
          </a:r>
          <a:endParaRPr lang="en-US"/>
        </a:p>
      </dgm:t>
    </dgm:pt>
    <dgm:pt modelId="{C75018EE-194D-4798-A23C-FBF4E1540191}" type="parTrans" cxnId="{FDDCEE7E-490F-43C5-94A9-FEE2773E572C}">
      <dgm:prSet/>
      <dgm:spPr/>
      <dgm:t>
        <a:bodyPr/>
        <a:lstStyle/>
        <a:p>
          <a:endParaRPr lang="en-US"/>
        </a:p>
      </dgm:t>
    </dgm:pt>
    <dgm:pt modelId="{686C45F7-FB16-4419-B0F9-ABBCE1E19C14}" type="sibTrans" cxnId="{FDDCEE7E-490F-43C5-94A9-FEE2773E572C}">
      <dgm:prSet/>
      <dgm:spPr/>
      <dgm:t>
        <a:bodyPr/>
        <a:lstStyle/>
        <a:p>
          <a:endParaRPr lang="en-US"/>
        </a:p>
      </dgm:t>
    </dgm:pt>
    <dgm:pt modelId="{2EE1826A-CE58-45DD-A30B-4ABB32330FDA}" type="pres">
      <dgm:prSet presAssocID="{0C5DE9D8-2220-48F6-BAC0-F22EEEE30B2C}" presName="outerComposite" presStyleCnt="0">
        <dgm:presLayoutVars>
          <dgm:chMax val="5"/>
          <dgm:dir/>
          <dgm:resizeHandles val="exact"/>
        </dgm:presLayoutVars>
      </dgm:prSet>
      <dgm:spPr/>
    </dgm:pt>
    <dgm:pt modelId="{E86EDAAA-A45A-4A0C-8A54-CFD6A8F0B6F0}" type="pres">
      <dgm:prSet presAssocID="{0C5DE9D8-2220-48F6-BAC0-F22EEEE30B2C}" presName="dummyMaxCanvas" presStyleCnt="0">
        <dgm:presLayoutVars/>
      </dgm:prSet>
      <dgm:spPr/>
    </dgm:pt>
    <dgm:pt modelId="{64BCA54A-206D-4D63-9D6B-D94608004B1A}" type="pres">
      <dgm:prSet presAssocID="{0C5DE9D8-2220-48F6-BAC0-F22EEEE30B2C}" presName="FiveNodes_1" presStyleLbl="node1" presStyleIdx="0" presStyleCnt="5">
        <dgm:presLayoutVars>
          <dgm:bulletEnabled val="1"/>
        </dgm:presLayoutVars>
      </dgm:prSet>
      <dgm:spPr/>
    </dgm:pt>
    <dgm:pt modelId="{47E990EF-DE1D-48DD-9FC3-30254B98C2BA}" type="pres">
      <dgm:prSet presAssocID="{0C5DE9D8-2220-48F6-BAC0-F22EEEE30B2C}" presName="FiveNodes_2" presStyleLbl="node1" presStyleIdx="1" presStyleCnt="5">
        <dgm:presLayoutVars>
          <dgm:bulletEnabled val="1"/>
        </dgm:presLayoutVars>
      </dgm:prSet>
      <dgm:spPr/>
    </dgm:pt>
    <dgm:pt modelId="{7B969194-869F-4D38-A90D-8F1DEBAF551F}" type="pres">
      <dgm:prSet presAssocID="{0C5DE9D8-2220-48F6-BAC0-F22EEEE30B2C}" presName="FiveNodes_3" presStyleLbl="node1" presStyleIdx="2" presStyleCnt="5">
        <dgm:presLayoutVars>
          <dgm:bulletEnabled val="1"/>
        </dgm:presLayoutVars>
      </dgm:prSet>
      <dgm:spPr/>
    </dgm:pt>
    <dgm:pt modelId="{4BE77897-5F6C-420D-9EBF-E8992622D2DB}" type="pres">
      <dgm:prSet presAssocID="{0C5DE9D8-2220-48F6-BAC0-F22EEEE30B2C}" presName="FiveNodes_4" presStyleLbl="node1" presStyleIdx="3" presStyleCnt="5">
        <dgm:presLayoutVars>
          <dgm:bulletEnabled val="1"/>
        </dgm:presLayoutVars>
      </dgm:prSet>
      <dgm:spPr/>
    </dgm:pt>
    <dgm:pt modelId="{3F08B6E4-5023-40B8-9F39-BB582D88E77F}" type="pres">
      <dgm:prSet presAssocID="{0C5DE9D8-2220-48F6-BAC0-F22EEEE30B2C}" presName="FiveNodes_5" presStyleLbl="node1" presStyleIdx="4" presStyleCnt="5">
        <dgm:presLayoutVars>
          <dgm:bulletEnabled val="1"/>
        </dgm:presLayoutVars>
      </dgm:prSet>
      <dgm:spPr/>
    </dgm:pt>
    <dgm:pt modelId="{582EBBCE-B574-43E5-A3A3-3078274FA1A3}" type="pres">
      <dgm:prSet presAssocID="{0C5DE9D8-2220-48F6-BAC0-F22EEEE30B2C}" presName="FiveConn_1-2" presStyleLbl="fgAccFollowNode1" presStyleIdx="0" presStyleCnt="4">
        <dgm:presLayoutVars>
          <dgm:bulletEnabled val="1"/>
        </dgm:presLayoutVars>
      </dgm:prSet>
      <dgm:spPr/>
    </dgm:pt>
    <dgm:pt modelId="{49305559-2B15-4503-8C37-018347291F5A}" type="pres">
      <dgm:prSet presAssocID="{0C5DE9D8-2220-48F6-BAC0-F22EEEE30B2C}" presName="FiveConn_2-3" presStyleLbl="fgAccFollowNode1" presStyleIdx="1" presStyleCnt="4">
        <dgm:presLayoutVars>
          <dgm:bulletEnabled val="1"/>
        </dgm:presLayoutVars>
      </dgm:prSet>
      <dgm:spPr/>
    </dgm:pt>
    <dgm:pt modelId="{4331415A-95C8-4EE1-BFF5-C070760D63C4}" type="pres">
      <dgm:prSet presAssocID="{0C5DE9D8-2220-48F6-BAC0-F22EEEE30B2C}" presName="FiveConn_3-4" presStyleLbl="fgAccFollowNode1" presStyleIdx="2" presStyleCnt="4">
        <dgm:presLayoutVars>
          <dgm:bulletEnabled val="1"/>
        </dgm:presLayoutVars>
      </dgm:prSet>
      <dgm:spPr/>
    </dgm:pt>
    <dgm:pt modelId="{B9976520-F082-42F3-9993-CAA8AEA2EA4C}" type="pres">
      <dgm:prSet presAssocID="{0C5DE9D8-2220-48F6-BAC0-F22EEEE30B2C}" presName="FiveConn_4-5" presStyleLbl="fgAccFollowNode1" presStyleIdx="3" presStyleCnt="4">
        <dgm:presLayoutVars>
          <dgm:bulletEnabled val="1"/>
        </dgm:presLayoutVars>
      </dgm:prSet>
      <dgm:spPr/>
    </dgm:pt>
    <dgm:pt modelId="{EB2DD162-E113-4847-B954-BCFCAD84D34E}" type="pres">
      <dgm:prSet presAssocID="{0C5DE9D8-2220-48F6-BAC0-F22EEEE30B2C}" presName="FiveNodes_1_text" presStyleLbl="node1" presStyleIdx="4" presStyleCnt="5">
        <dgm:presLayoutVars>
          <dgm:bulletEnabled val="1"/>
        </dgm:presLayoutVars>
      </dgm:prSet>
      <dgm:spPr/>
    </dgm:pt>
    <dgm:pt modelId="{7AEA58EB-EA4A-43F0-9E07-399D90481DA3}" type="pres">
      <dgm:prSet presAssocID="{0C5DE9D8-2220-48F6-BAC0-F22EEEE30B2C}" presName="FiveNodes_2_text" presStyleLbl="node1" presStyleIdx="4" presStyleCnt="5">
        <dgm:presLayoutVars>
          <dgm:bulletEnabled val="1"/>
        </dgm:presLayoutVars>
      </dgm:prSet>
      <dgm:spPr/>
    </dgm:pt>
    <dgm:pt modelId="{BB0577F8-5C7D-4C97-B476-EB80601E7A83}" type="pres">
      <dgm:prSet presAssocID="{0C5DE9D8-2220-48F6-BAC0-F22EEEE30B2C}" presName="FiveNodes_3_text" presStyleLbl="node1" presStyleIdx="4" presStyleCnt="5">
        <dgm:presLayoutVars>
          <dgm:bulletEnabled val="1"/>
        </dgm:presLayoutVars>
      </dgm:prSet>
      <dgm:spPr/>
    </dgm:pt>
    <dgm:pt modelId="{A3D8404F-1BA2-4159-96C4-B7E6C1B5BBE2}" type="pres">
      <dgm:prSet presAssocID="{0C5DE9D8-2220-48F6-BAC0-F22EEEE30B2C}" presName="FiveNodes_4_text" presStyleLbl="node1" presStyleIdx="4" presStyleCnt="5">
        <dgm:presLayoutVars>
          <dgm:bulletEnabled val="1"/>
        </dgm:presLayoutVars>
      </dgm:prSet>
      <dgm:spPr/>
    </dgm:pt>
    <dgm:pt modelId="{E16141FB-2DB2-40BD-94F4-840E52FEE88E}" type="pres">
      <dgm:prSet presAssocID="{0C5DE9D8-2220-48F6-BAC0-F22EEEE30B2C}" presName="FiveNodes_5_text" presStyleLbl="node1" presStyleIdx="4" presStyleCnt="5">
        <dgm:presLayoutVars>
          <dgm:bulletEnabled val="1"/>
        </dgm:presLayoutVars>
      </dgm:prSet>
      <dgm:spPr/>
    </dgm:pt>
  </dgm:ptLst>
  <dgm:cxnLst>
    <dgm:cxn modelId="{ADFC5D27-FEE1-4474-89B7-0108D3B5AA44}" srcId="{0C5DE9D8-2220-48F6-BAC0-F22EEEE30B2C}" destId="{3CA5C465-A4F5-4EFF-8CB1-836E23038FBA}" srcOrd="0" destOrd="0" parTransId="{02A32CD1-6CCA-45BF-A162-8125A66373A8}" sibTransId="{5FBA8DBB-C3DC-4D42-BEE6-6486B6BC3C90}"/>
    <dgm:cxn modelId="{C0250730-834D-4D3B-BC43-BC97C597B5EE}" type="presOf" srcId="{41BB3528-4A9D-4426-B309-C965CBF72617}" destId="{47E990EF-DE1D-48DD-9FC3-30254B98C2BA}" srcOrd="0" destOrd="0" presId="urn:microsoft.com/office/officeart/2005/8/layout/vProcess5"/>
    <dgm:cxn modelId="{957A0232-BF17-4ECF-ACEF-E9142D135B29}" type="presOf" srcId="{9BA7706F-6906-4DFB-9F2A-190E6DB899A2}" destId="{B9976520-F082-42F3-9993-CAA8AEA2EA4C}" srcOrd="0" destOrd="0" presId="urn:microsoft.com/office/officeart/2005/8/layout/vProcess5"/>
    <dgm:cxn modelId="{19057B5E-5E4F-4F16-A5F0-B94683128A5D}" type="presOf" srcId="{5FBA8DBB-C3DC-4D42-BEE6-6486B6BC3C90}" destId="{582EBBCE-B574-43E5-A3A3-3078274FA1A3}" srcOrd="0" destOrd="0" presId="urn:microsoft.com/office/officeart/2005/8/layout/vProcess5"/>
    <dgm:cxn modelId="{D5578F41-36F0-4F0A-A23C-3D8C24F48861}" type="presOf" srcId="{5E3303AB-A2A3-4EDD-88F1-BCB3F7423F2D}" destId="{7B969194-869F-4D38-A90D-8F1DEBAF551F}" srcOrd="0" destOrd="0" presId="urn:microsoft.com/office/officeart/2005/8/layout/vProcess5"/>
    <dgm:cxn modelId="{B6DACC66-C412-40B3-854D-726BD3A29E2A}" type="presOf" srcId="{3CA5C465-A4F5-4EFF-8CB1-836E23038FBA}" destId="{64BCA54A-206D-4D63-9D6B-D94608004B1A}" srcOrd="0" destOrd="0" presId="urn:microsoft.com/office/officeart/2005/8/layout/vProcess5"/>
    <dgm:cxn modelId="{08BC034F-E3FC-42D3-AAC1-84353CE032BC}" type="presOf" srcId="{76143EA8-D933-4D1A-9C77-1224EC47AF3C}" destId="{4BE77897-5F6C-420D-9EBF-E8992622D2DB}" srcOrd="0" destOrd="0" presId="urn:microsoft.com/office/officeart/2005/8/layout/vProcess5"/>
    <dgm:cxn modelId="{14EA3D7A-14E1-4A71-8642-B0EFEA51E418}" type="presOf" srcId="{3CA5C465-A4F5-4EFF-8CB1-836E23038FBA}" destId="{EB2DD162-E113-4847-B954-BCFCAD84D34E}" srcOrd="1" destOrd="0" presId="urn:microsoft.com/office/officeart/2005/8/layout/vProcess5"/>
    <dgm:cxn modelId="{D6A5485A-2CBF-47C3-9AA3-C880B412C3F6}" type="presOf" srcId="{C047C936-68B6-4447-AB2C-E93D8ED1AF77}" destId="{49305559-2B15-4503-8C37-018347291F5A}" srcOrd="0" destOrd="0" presId="urn:microsoft.com/office/officeart/2005/8/layout/vProcess5"/>
    <dgm:cxn modelId="{BCF3DA5A-DA9E-49E8-8AA0-0E978B58E856}" type="presOf" srcId="{5E3303AB-A2A3-4EDD-88F1-BCB3F7423F2D}" destId="{BB0577F8-5C7D-4C97-B476-EB80601E7A83}" srcOrd="1" destOrd="0" presId="urn:microsoft.com/office/officeart/2005/8/layout/vProcess5"/>
    <dgm:cxn modelId="{FDDCEE7E-490F-43C5-94A9-FEE2773E572C}" srcId="{0C5DE9D8-2220-48F6-BAC0-F22EEEE30B2C}" destId="{408C4D2A-75EE-480F-81C0-B2C4423CBDA4}" srcOrd="4" destOrd="0" parTransId="{C75018EE-194D-4798-A23C-FBF4E1540191}" sibTransId="{686C45F7-FB16-4419-B0F9-ABBCE1E19C14}"/>
    <dgm:cxn modelId="{F83A118A-4A8C-408C-AB6A-1C6F965ED1F1}" type="presOf" srcId="{0C5DE9D8-2220-48F6-BAC0-F22EEEE30B2C}" destId="{2EE1826A-CE58-45DD-A30B-4ABB32330FDA}" srcOrd="0" destOrd="0" presId="urn:microsoft.com/office/officeart/2005/8/layout/vProcess5"/>
    <dgm:cxn modelId="{9E6E9CA2-8CF4-41AD-815D-C66F90C9A0C9}" srcId="{0C5DE9D8-2220-48F6-BAC0-F22EEEE30B2C}" destId="{76143EA8-D933-4D1A-9C77-1224EC47AF3C}" srcOrd="3" destOrd="0" parTransId="{4348A5AC-4805-446E-BDD2-0024BB67D995}" sibTransId="{9BA7706F-6906-4DFB-9F2A-190E6DB899A2}"/>
    <dgm:cxn modelId="{08A465B6-7BD8-410B-86DC-2218F74A19FD}" type="presOf" srcId="{408C4D2A-75EE-480F-81C0-B2C4423CBDA4}" destId="{E16141FB-2DB2-40BD-94F4-840E52FEE88E}" srcOrd="1" destOrd="0" presId="urn:microsoft.com/office/officeart/2005/8/layout/vProcess5"/>
    <dgm:cxn modelId="{E1C8B1C0-43BA-4771-A41C-43DD2627214B}" type="presOf" srcId="{408C4D2A-75EE-480F-81C0-B2C4423CBDA4}" destId="{3F08B6E4-5023-40B8-9F39-BB582D88E77F}" srcOrd="0" destOrd="0" presId="urn:microsoft.com/office/officeart/2005/8/layout/vProcess5"/>
    <dgm:cxn modelId="{DB50CACC-AB65-4F87-A4E0-279C9CA56454}" type="presOf" srcId="{17231B03-B6E5-466A-BE27-30F8F1990AA4}" destId="{4331415A-95C8-4EE1-BFF5-C070760D63C4}" srcOrd="0" destOrd="0" presId="urn:microsoft.com/office/officeart/2005/8/layout/vProcess5"/>
    <dgm:cxn modelId="{6BAA54D3-397E-43C7-83F2-693FD6CC7E1E}" type="presOf" srcId="{41BB3528-4A9D-4426-B309-C965CBF72617}" destId="{7AEA58EB-EA4A-43F0-9E07-399D90481DA3}" srcOrd="1" destOrd="0" presId="urn:microsoft.com/office/officeart/2005/8/layout/vProcess5"/>
    <dgm:cxn modelId="{4CB7B8E4-2551-41AE-AFD0-78A35593ECBA}" srcId="{0C5DE9D8-2220-48F6-BAC0-F22EEEE30B2C}" destId="{41BB3528-4A9D-4426-B309-C965CBF72617}" srcOrd="1" destOrd="0" parTransId="{87FE45D9-CC7F-484C-BAA2-EE8FB9277EAE}" sibTransId="{C047C936-68B6-4447-AB2C-E93D8ED1AF77}"/>
    <dgm:cxn modelId="{98F07AEA-F202-4F3D-A14F-9A8C1B0CDA80}" srcId="{0C5DE9D8-2220-48F6-BAC0-F22EEEE30B2C}" destId="{5E3303AB-A2A3-4EDD-88F1-BCB3F7423F2D}" srcOrd="2" destOrd="0" parTransId="{61F9EEDE-D338-4BF6-8433-0138FBACB2AC}" sibTransId="{17231B03-B6E5-466A-BE27-30F8F1990AA4}"/>
    <dgm:cxn modelId="{CF17BDEF-4782-46EC-B6B7-5524465CE49C}" type="presOf" srcId="{76143EA8-D933-4D1A-9C77-1224EC47AF3C}" destId="{A3D8404F-1BA2-4159-96C4-B7E6C1B5BBE2}" srcOrd="1" destOrd="0" presId="urn:microsoft.com/office/officeart/2005/8/layout/vProcess5"/>
    <dgm:cxn modelId="{79D90562-2AF8-44C4-9BE7-3D685450C766}" type="presParOf" srcId="{2EE1826A-CE58-45DD-A30B-4ABB32330FDA}" destId="{E86EDAAA-A45A-4A0C-8A54-CFD6A8F0B6F0}" srcOrd="0" destOrd="0" presId="urn:microsoft.com/office/officeart/2005/8/layout/vProcess5"/>
    <dgm:cxn modelId="{56F1289E-3354-4BF3-BAC7-8C4F71A9370F}" type="presParOf" srcId="{2EE1826A-CE58-45DD-A30B-4ABB32330FDA}" destId="{64BCA54A-206D-4D63-9D6B-D94608004B1A}" srcOrd="1" destOrd="0" presId="urn:microsoft.com/office/officeart/2005/8/layout/vProcess5"/>
    <dgm:cxn modelId="{49A1326E-559E-4414-A53D-10F036E226EB}" type="presParOf" srcId="{2EE1826A-CE58-45DD-A30B-4ABB32330FDA}" destId="{47E990EF-DE1D-48DD-9FC3-30254B98C2BA}" srcOrd="2" destOrd="0" presId="urn:microsoft.com/office/officeart/2005/8/layout/vProcess5"/>
    <dgm:cxn modelId="{A277331B-0B98-4E88-AF7D-F08C0B4A2A4B}" type="presParOf" srcId="{2EE1826A-CE58-45DD-A30B-4ABB32330FDA}" destId="{7B969194-869F-4D38-A90D-8F1DEBAF551F}" srcOrd="3" destOrd="0" presId="urn:microsoft.com/office/officeart/2005/8/layout/vProcess5"/>
    <dgm:cxn modelId="{B7FBB573-CC58-42EA-B51C-609A84711367}" type="presParOf" srcId="{2EE1826A-CE58-45DD-A30B-4ABB32330FDA}" destId="{4BE77897-5F6C-420D-9EBF-E8992622D2DB}" srcOrd="4" destOrd="0" presId="urn:microsoft.com/office/officeart/2005/8/layout/vProcess5"/>
    <dgm:cxn modelId="{E02A89CA-FE37-4E64-8DBA-CDAB1660B519}" type="presParOf" srcId="{2EE1826A-CE58-45DD-A30B-4ABB32330FDA}" destId="{3F08B6E4-5023-40B8-9F39-BB582D88E77F}" srcOrd="5" destOrd="0" presId="urn:microsoft.com/office/officeart/2005/8/layout/vProcess5"/>
    <dgm:cxn modelId="{06B7A2CF-4D91-4430-979B-1869E7F24175}" type="presParOf" srcId="{2EE1826A-CE58-45DD-A30B-4ABB32330FDA}" destId="{582EBBCE-B574-43E5-A3A3-3078274FA1A3}" srcOrd="6" destOrd="0" presId="urn:microsoft.com/office/officeart/2005/8/layout/vProcess5"/>
    <dgm:cxn modelId="{93ADBB6B-CACD-4506-A0D1-AD7DBFD048C8}" type="presParOf" srcId="{2EE1826A-CE58-45DD-A30B-4ABB32330FDA}" destId="{49305559-2B15-4503-8C37-018347291F5A}" srcOrd="7" destOrd="0" presId="urn:microsoft.com/office/officeart/2005/8/layout/vProcess5"/>
    <dgm:cxn modelId="{12ABBA60-2D8B-460F-B1EC-01C0AD126783}" type="presParOf" srcId="{2EE1826A-CE58-45DD-A30B-4ABB32330FDA}" destId="{4331415A-95C8-4EE1-BFF5-C070760D63C4}" srcOrd="8" destOrd="0" presId="urn:microsoft.com/office/officeart/2005/8/layout/vProcess5"/>
    <dgm:cxn modelId="{48A3B293-0631-4AA1-945D-3FA0F25A6E68}" type="presParOf" srcId="{2EE1826A-CE58-45DD-A30B-4ABB32330FDA}" destId="{B9976520-F082-42F3-9993-CAA8AEA2EA4C}" srcOrd="9" destOrd="0" presId="urn:microsoft.com/office/officeart/2005/8/layout/vProcess5"/>
    <dgm:cxn modelId="{D587B3B0-15AD-48C9-80F8-5663E69BFF31}" type="presParOf" srcId="{2EE1826A-CE58-45DD-A30B-4ABB32330FDA}" destId="{EB2DD162-E113-4847-B954-BCFCAD84D34E}" srcOrd="10" destOrd="0" presId="urn:microsoft.com/office/officeart/2005/8/layout/vProcess5"/>
    <dgm:cxn modelId="{855EC941-59A5-4ADF-86F3-612F930F8D5C}" type="presParOf" srcId="{2EE1826A-CE58-45DD-A30B-4ABB32330FDA}" destId="{7AEA58EB-EA4A-43F0-9E07-399D90481DA3}" srcOrd="11" destOrd="0" presId="urn:microsoft.com/office/officeart/2005/8/layout/vProcess5"/>
    <dgm:cxn modelId="{7525EB7D-3072-4022-8DD4-8175EC541427}" type="presParOf" srcId="{2EE1826A-CE58-45DD-A30B-4ABB32330FDA}" destId="{BB0577F8-5C7D-4C97-B476-EB80601E7A83}" srcOrd="12" destOrd="0" presId="urn:microsoft.com/office/officeart/2005/8/layout/vProcess5"/>
    <dgm:cxn modelId="{3849998F-D056-4393-BECE-6BAC01B5A44F}" type="presParOf" srcId="{2EE1826A-CE58-45DD-A30B-4ABB32330FDA}" destId="{A3D8404F-1BA2-4159-96C4-B7E6C1B5BBE2}" srcOrd="13" destOrd="0" presId="urn:microsoft.com/office/officeart/2005/8/layout/vProcess5"/>
    <dgm:cxn modelId="{0CF74272-EA25-4DDE-A621-F4C67EE387F9}" type="presParOf" srcId="{2EE1826A-CE58-45DD-A30B-4ABB32330FDA}" destId="{E16141FB-2DB2-40BD-94F4-840E52FEE88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22D45D-5EFB-4C18-A3CC-4E76BEC0C48F}"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D8DD2BBA-6324-4141-97B7-2723135CFD4F}">
      <dgm:prSet/>
      <dgm:spPr/>
      <dgm:t>
        <a:bodyPr/>
        <a:lstStyle/>
        <a:p>
          <a:r>
            <a:rPr lang="en-US" b="0" i="0" dirty="0"/>
            <a:t>So, providing bigger discounts on products that they’re interested in will enhance their sales well. This will attract buyers from age groups 35-54 as well.</a:t>
          </a:r>
          <a:endParaRPr lang="en-US" dirty="0"/>
        </a:p>
      </dgm:t>
    </dgm:pt>
    <dgm:pt modelId="{807BB1C5-554C-4360-9BD0-F75EF0988EBE}" type="parTrans" cxnId="{9677A645-DE33-4B58-95B7-9321B37373D9}">
      <dgm:prSet/>
      <dgm:spPr/>
      <dgm:t>
        <a:bodyPr/>
        <a:lstStyle/>
        <a:p>
          <a:endParaRPr lang="en-US"/>
        </a:p>
      </dgm:t>
    </dgm:pt>
    <dgm:pt modelId="{B033689B-CAE2-499D-934A-F372653221FB}" type="sibTrans" cxnId="{9677A645-DE33-4B58-95B7-9321B37373D9}">
      <dgm:prSet/>
      <dgm:spPr/>
      <dgm:t>
        <a:bodyPr/>
        <a:lstStyle/>
        <a:p>
          <a:endParaRPr lang="en-US"/>
        </a:p>
      </dgm:t>
    </dgm:pt>
    <dgm:pt modelId="{244C7480-65F8-4EA3-8AE2-C8033F90CE4D}">
      <dgm:prSet/>
      <dgm:spPr/>
      <dgm:t>
        <a:bodyPr/>
        <a:lstStyle/>
        <a:p>
          <a:r>
            <a:rPr lang="en-US" b="0" i="0" dirty="0"/>
            <a:t>We will have to find intrinsic details - probably perform a sentiment analysis to see why customers are not purchasing these products(bath, cosmetic accessories and fragrances).</a:t>
          </a:r>
          <a:endParaRPr lang="en-US" dirty="0"/>
        </a:p>
      </dgm:t>
    </dgm:pt>
    <dgm:pt modelId="{2E2E447F-8F77-4595-AC83-827DCF7E10FE}" type="parTrans" cxnId="{9FABF48A-EC64-4379-A7AF-7B793985BB00}">
      <dgm:prSet/>
      <dgm:spPr/>
      <dgm:t>
        <a:bodyPr/>
        <a:lstStyle/>
        <a:p>
          <a:endParaRPr lang="en-US"/>
        </a:p>
      </dgm:t>
    </dgm:pt>
    <dgm:pt modelId="{08A7948C-6D80-4A6E-9A8D-A741A87AEABA}" type="sibTrans" cxnId="{9FABF48A-EC64-4379-A7AF-7B793985BB00}">
      <dgm:prSet/>
      <dgm:spPr/>
      <dgm:t>
        <a:bodyPr/>
        <a:lstStyle/>
        <a:p>
          <a:endParaRPr lang="en-US"/>
        </a:p>
      </dgm:t>
    </dgm:pt>
    <dgm:pt modelId="{05F9C568-F3D2-4D7C-B230-D0E26FCD72E4}">
      <dgm:prSet/>
      <dgm:spPr/>
      <dgm:t>
        <a:bodyPr/>
        <a:lstStyle/>
        <a:p>
          <a:r>
            <a:rPr lang="en-US" b="0" i="0" dirty="0"/>
            <a:t>Report the table to the manufacturers of Maybelline, cover girl and various fragrances to help them visualize the demand and get them to increase the supply during the month of December</a:t>
          </a:r>
          <a:endParaRPr lang="en-US" dirty="0"/>
        </a:p>
      </dgm:t>
    </dgm:pt>
    <dgm:pt modelId="{43565416-D163-4269-9363-3590A261ACF3}" type="parTrans" cxnId="{B57AD7C3-7201-4730-926D-AF4C97A7470F}">
      <dgm:prSet/>
      <dgm:spPr/>
      <dgm:t>
        <a:bodyPr/>
        <a:lstStyle/>
        <a:p>
          <a:endParaRPr lang="en-US"/>
        </a:p>
      </dgm:t>
    </dgm:pt>
    <dgm:pt modelId="{0EFF6A30-6986-4EFF-8E2A-42508E7EAE02}" type="sibTrans" cxnId="{B57AD7C3-7201-4730-926D-AF4C97A7470F}">
      <dgm:prSet/>
      <dgm:spPr/>
      <dgm:t>
        <a:bodyPr/>
        <a:lstStyle/>
        <a:p>
          <a:endParaRPr lang="en-US"/>
        </a:p>
      </dgm:t>
    </dgm:pt>
    <dgm:pt modelId="{EA36D8B4-9F62-4990-A5F2-2C2EDDC79E39}" type="pres">
      <dgm:prSet presAssocID="{8322D45D-5EFB-4C18-A3CC-4E76BEC0C48F}" presName="diagram" presStyleCnt="0">
        <dgm:presLayoutVars>
          <dgm:dir/>
          <dgm:resizeHandles val="exact"/>
        </dgm:presLayoutVars>
      </dgm:prSet>
      <dgm:spPr/>
    </dgm:pt>
    <dgm:pt modelId="{98ECF330-17EC-4E9C-83A6-42C1CBA79354}" type="pres">
      <dgm:prSet presAssocID="{D8DD2BBA-6324-4141-97B7-2723135CFD4F}" presName="node" presStyleLbl="node1" presStyleIdx="0" presStyleCnt="3">
        <dgm:presLayoutVars>
          <dgm:bulletEnabled val="1"/>
        </dgm:presLayoutVars>
      </dgm:prSet>
      <dgm:spPr/>
    </dgm:pt>
    <dgm:pt modelId="{6A30B454-2169-4653-B130-B0A9430037F4}" type="pres">
      <dgm:prSet presAssocID="{B033689B-CAE2-499D-934A-F372653221FB}" presName="sibTrans" presStyleLbl="sibTrans2D1" presStyleIdx="0" presStyleCnt="2"/>
      <dgm:spPr/>
    </dgm:pt>
    <dgm:pt modelId="{15F30045-C2AB-4EA9-BACA-DAFC4FD1B630}" type="pres">
      <dgm:prSet presAssocID="{B033689B-CAE2-499D-934A-F372653221FB}" presName="connectorText" presStyleLbl="sibTrans2D1" presStyleIdx="0" presStyleCnt="2"/>
      <dgm:spPr/>
    </dgm:pt>
    <dgm:pt modelId="{42094E74-531F-4251-AFB8-28CD5C9AAA7E}" type="pres">
      <dgm:prSet presAssocID="{244C7480-65F8-4EA3-8AE2-C8033F90CE4D}" presName="node" presStyleLbl="node1" presStyleIdx="1" presStyleCnt="3">
        <dgm:presLayoutVars>
          <dgm:bulletEnabled val="1"/>
        </dgm:presLayoutVars>
      </dgm:prSet>
      <dgm:spPr/>
    </dgm:pt>
    <dgm:pt modelId="{707FCC42-2CA5-4BC2-97E3-78DF5F4221D5}" type="pres">
      <dgm:prSet presAssocID="{08A7948C-6D80-4A6E-9A8D-A741A87AEABA}" presName="sibTrans" presStyleLbl="sibTrans2D1" presStyleIdx="1" presStyleCnt="2"/>
      <dgm:spPr/>
    </dgm:pt>
    <dgm:pt modelId="{67D7DA8B-F735-4835-9252-E0E24689FCE9}" type="pres">
      <dgm:prSet presAssocID="{08A7948C-6D80-4A6E-9A8D-A741A87AEABA}" presName="connectorText" presStyleLbl="sibTrans2D1" presStyleIdx="1" presStyleCnt="2"/>
      <dgm:spPr/>
    </dgm:pt>
    <dgm:pt modelId="{6A44EDA0-DE49-4244-B6B1-9F303F282E87}" type="pres">
      <dgm:prSet presAssocID="{05F9C568-F3D2-4D7C-B230-D0E26FCD72E4}" presName="node" presStyleLbl="node1" presStyleIdx="2" presStyleCnt="3">
        <dgm:presLayoutVars>
          <dgm:bulletEnabled val="1"/>
        </dgm:presLayoutVars>
      </dgm:prSet>
      <dgm:spPr/>
    </dgm:pt>
  </dgm:ptLst>
  <dgm:cxnLst>
    <dgm:cxn modelId="{42ECBE3F-7074-49E1-A117-CAF8AD18D1EF}" type="presOf" srcId="{08A7948C-6D80-4A6E-9A8D-A741A87AEABA}" destId="{67D7DA8B-F735-4835-9252-E0E24689FCE9}" srcOrd="1" destOrd="0" presId="urn:microsoft.com/office/officeart/2005/8/layout/process5"/>
    <dgm:cxn modelId="{9677A645-DE33-4B58-95B7-9321B37373D9}" srcId="{8322D45D-5EFB-4C18-A3CC-4E76BEC0C48F}" destId="{D8DD2BBA-6324-4141-97B7-2723135CFD4F}" srcOrd="0" destOrd="0" parTransId="{807BB1C5-554C-4360-9BD0-F75EF0988EBE}" sibTransId="{B033689B-CAE2-499D-934A-F372653221FB}"/>
    <dgm:cxn modelId="{2FCABD56-1E87-487A-BC96-53B0084BDA19}" type="presOf" srcId="{B033689B-CAE2-499D-934A-F372653221FB}" destId="{6A30B454-2169-4653-B130-B0A9430037F4}" srcOrd="0" destOrd="0" presId="urn:microsoft.com/office/officeart/2005/8/layout/process5"/>
    <dgm:cxn modelId="{59FE8782-F548-4B88-B475-28806B4F90DF}" type="presOf" srcId="{D8DD2BBA-6324-4141-97B7-2723135CFD4F}" destId="{98ECF330-17EC-4E9C-83A6-42C1CBA79354}" srcOrd="0" destOrd="0" presId="urn:microsoft.com/office/officeart/2005/8/layout/process5"/>
    <dgm:cxn modelId="{9FABF48A-EC64-4379-A7AF-7B793985BB00}" srcId="{8322D45D-5EFB-4C18-A3CC-4E76BEC0C48F}" destId="{244C7480-65F8-4EA3-8AE2-C8033F90CE4D}" srcOrd="1" destOrd="0" parTransId="{2E2E447F-8F77-4595-AC83-827DCF7E10FE}" sibTransId="{08A7948C-6D80-4A6E-9A8D-A741A87AEABA}"/>
    <dgm:cxn modelId="{23726FA0-4AAD-430B-A197-CCEB4D1DBDC3}" type="presOf" srcId="{B033689B-CAE2-499D-934A-F372653221FB}" destId="{15F30045-C2AB-4EA9-BACA-DAFC4FD1B630}" srcOrd="1" destOrd="0" presId="urn:microsoft.com/office/officeart/2005/8/layout/process5"/>
    <dgm:cxn modelId="{80853AB0-F74E-4E7F-A5A4-70450DC2B301}" type="presOf" srcId="{244C7480-65F8-4EA3-8AE2-C8033F90CE4D}" destId="{42094E74-531F-4251-AFB8-28CD5C9AAA7E}" srcOrd="0" destOrd="0" presId="urn:microsoft.com/office/officeart/2005/8/layout/process5"/>
    <dgm:cxn modelId="{B57AD7C3-7201-4730-926D-AF4C97A7470F}" srcId="{8322D45D-5EFB-4C18-A3CC-4E76BEC0C48F}" destId="{05F9C568-F3D2-4D7C-B230-D0E26FCD72E4}" srcOrd="2" destOrd="0" parTransId="{43565416-D163-4269-9363-3590A261ACF3}" sibTransId="{0EFF6A30-6986-4EFF-8E2A-42508E7EAE02}"/>
    <dgm:cxn modelId="{2C7AA6E4-8AA2-4C14-B275-6626CBBC6BCC}" type="presOf" srcId="{05F9C568-F3D2-4D7C-B230-D0E26FCD72E4}" destId="{6A44EDA0-DE49-4244-B6B1-9F303F282E87}" srcOrd="0" destOrd="0" presId="urn:microsoft.com/office/officeart/2005/8/layout/process5"/>
    <dgm:cxn modelId="{A9F511E7-AF03-4300-A323-D0B951A91899}" type="presOf" srcId="{08A7948C-6D80-4A6E-9A8D-A741A87AEABA}" destId="{707FCC42-2CA5-4BC2-97E3-78DF5F4221D5}" srcOrd="0" destOrd="0" presId="urn:microsoft.com/office/officeart/2005/8/layout/process5"/>
    <dgm:cxn modelId="{337183EF-5CE1-430C-93A3-F0200DC97EB8}" type="presOf" srcId="{8322D45D-5EFB-4C18-A3CC-4E76BEC0C48F}" destId="{EA36D8B4-9F62-4990-A5F2-2C2EDDC79E39}" srcOrd="0" destOrd="0" presId="urn:microsoft.com/office/officeart/2005/8/layout/process5"/>
    <dgm:cxn modelId="{A6C0E53B-3633-48F0-B5E2-1D98A6E79ECD}" type="presParOf" srcId="{EA36D8B4-9F62-4990-A5F2-2C2EDDC79E39}" destId="{98ECF330-17EC-4E9C-83A6-42C1CBA79354}" srcOrd="0" destOrd="0" presId="urn:microsoft.com/office/officeart/2005/8/layout/process5"/>
    <dgm:cxn modelId="{E7C77837-1734-48F5-988A-ED3E44AF1F83}" type="presParOf" srcId="{EA36D8B4-9F62-4990-A5F2-2C2EDDC79E39}" destId="{6A30B454-2169-4653-B130-B0A9430037F4}" srcOrd="1" destOrd="0" presId="urn:microsoft.com/office/officeart/2005/8/layout/process5"/>
    <dgm:cxn modelId="{AC94991D-6F5E-47C0-9B19-AE850F1AAE74}" type="presParOf" srcId="{6A30B454-2169-4653-B130-B0A9430037F4}" destId="{15F30045-C2AB-4EA9-BACA-DAFC4FD1B630}" srcOrd="0" destOrd="0" presId="urn:microsoft.com/office/officeart/2005/8/layout/process5"/>
    <dgm:cxn modelId="{BDBB7D45-BFEB-40EA-B894-B4C01C0A5063}" type="presParOf" srcId="{EA36D8B4-9F62-4990-A5F2-2C2EDDC79E39}" destId="{42094E74-531F-4251-AFB8-28CD5C9AAA7E}" srcOrd="2" destOrd="0" presId="urn:microsoft.com/office/officeart/2005/8/layout/process5"/>
    <dgm:cxn modelId="{C3EAA498-2B9E-4168-B635-080BB4E46681}" type="presParOf" srcId="{EA36D8B4-9F62-4990-A5F2-2C2EDDC79E39}" destId="{707FCC42-2CA5-4BC2-97E3-78DF5F4221D5}" srcOrd="3" destOrd="0" presId="urn:microsoft.com/office/officeart/2005/8/layout/process5"/>
    <dgm:cxn modelId="{5ED0054F-6237-4B19-A81D-74498BE75FDC}" type="presParOf" srcId="{707FCC42-2CA5-4BC2-97E3-78DF5F4221D5}" destId="{67D7DA8B-F735-4835-9252-E0E24689FCE9}" srcOrd="0" destOrd="0" presId="urn:microsoft.com/office/officeart/2005/8/layout/process5"/>
    <dgm:cxn modelId="{E98D37B7-DB9E-40A2-A5BB-657AAD394B3C}" type="presParOf" srcId="{EA36D8B4-9F62-4990-A5F2-2C2EDDC79E39}" destId="{6A44EDA0-DE49-4244-B6B1-9F303F282E8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920527-55D5-4E03-96A0-09883748313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EAF2644-7D16-4E1B-A018-AEB6630EFFDA}">
      <dgm:prSet/>
      <dgm:spPr/>
      <dgm:t>
        <a:bodyPr/>
        <a:lstStyle/>
        <a:p>
          <a:pPr>
            <a:lnSpc>
              <a:spcPct val="100000"/>
            </a:lnSpc>
          </a:pPr>
          <a:r>
            <a:rPr lang="en-US" b="0" i="0"/>
            <a:t>We wanted to identify package sizes that sell a lot. I believe we would’ve had more interesting facts if there was no such data quality issue.</a:t>
          </a:r>
          <a:endParaRPr lang="en-US"/>
        </a:p>
      </dgm:t>
    </dgm:pt>
    <dgm:pt modelId="{D9727795-D8AD-4FB4-9D1B-4D80FD004633}" type="parTrans" cxnId="{BE04F02F-177B-44AD-A693-2F3C454E11F3}">
      <dgm:prSet/>
      <dgm:spPr/>
      <dgm:t>
        <a:bodyPr/>
        <a:lstStyle/>
        <a:p>
          <a:endParaRPr lang="en-US"/>
        </a:p>
      </dgm:t>
    </dgm:pt>
    <dgm:pt modelId="{399E1C46-3BD7-4EAC-8AC8-B7FEFA65F07D}" type="sibTrans" cxnId="{BE04F02F-177B-44AD-A693-2F3C454E11F3}">
      <dgm:prSet/>
      <dgm:spPr/>
      <dgm:t>
        <a:bodyPr/>
        <a:lstStyle/>
        <a:p>
          <a:endParaRPr lang="en-US"/>
        </a:p>
      </dgm:t>
    </dgm:pt>
    <dgm:pt modelId="{3CCA51BA-1CD6-427E-B415-73EA0DF2B115}">
      <dgm:prSet/>
      <dgm:spPr/>
      <dgm:t>
        <a:bodyPr/>
        <a:lstStyle/>
        <a:p>
          <a:pPr>
            <a:lnSpc>
              <a:spcPct val="100000"/>
            </a:lnSpc>
          </a:pPr>
          <a:r>
            <a:rPr lang="en-US" b="0" i="0"/>
            <a:t>Our analysis couldn’t find out why only the makeup sales soar up while the others are falling behind.</a:t>
          </a:r>
          <a:endParaRPr lang="en-US"/>
        </a:p>
      </dgm:t>
    </dgm:pt>
    <dgm:pt modelId="{6A4431D8-C18C-435E-94B5-80466D7ED5E6}" type="parTrans" cxnId="{8947EE45-F607-4CFA-B16A-4582BC6CC587}">
      <dgm:prSet/>
      <dgm:spPr/>
      <dgm:t>
        <a:bodyPr/>
        <a:lstStyle/>
        <a:p>
          <a:endParaRPr lang="en-US"/>
        </a:p>
      </dgm:t>
    </dgm:pt>
    <dgm:pt modelId="{5EF9E85E-2C3F-44D9-A6E1-5A1637AF520E}" type="sibTrans" cxnId="{8947EE45-F607-4CFA-B16A-4582BC6CC587}">
      <dgm:prSet/>
      <dgm:spPr/>
      <dgm:t>
        <a:bodyPr/>
        <a:lstStyle/>
        <a:p>
          <a:endParaRPr lang="en-US"/>
        </a:p>
      </dgm:t>
    </dgm:pt>
    <dgm:pt modelId="{3805AF3B-C8FB-48EA-A8D1-376679686B78}">
      <dgm:prSet/>
      <dgm:spPr/>
      <dgm:t>
        <a:bodyPr/>
        <a:lstStyle/>
        <a:p>
          <a:pPr>
            <a:lnSpc>
              <a:spcPct val="100000"/>
            </a:lnSpc>
          </a:pPr>
          <a:r>
            <a:rPr lang="en-US" b="0" i="0" dirty="0"/>
            <a:t>We were looking for geographical metrics to plot heat maps where maximum sales occur, however, there was no such metric readily available.</a:t>
          </a:r>
          <a:endParaRPr lang="en-US" dirty="0"/>
        </a:p>
      </dgm:t>
    </dgm:pt>
    <dgm:pt modelId="{8B9E5092-C6DE-48C1-8988-9DFAC002D16B}" type="parTrans" cxnId="{12DA33D1-6433-4BF5-B7B4-BFC30F39B39F}">
      <dgm:prSet/>
      <dgm:spPr/>
      <dgm:t>
        <a:bodyPr/>
        <a:lstStyle/>
        <a:p>
          <a:endParaRPr lang="en-US"/>
        </a:p>
      </dgm:t>
    </dgm:pt>
    <dgm:pt modelId="{792DCC95-2519-4832-B104-7076834E3C98}" type="sibTrans" cxnId="{12DA33D1-6433-4BF5-B7B4-BFC30F39B39F}">
      <dgm:prSet/>
      <dgm:spPr/>
      <dgm:t>
        <a:bodyPr/>
        <a:lstStyle/>
        <a:p>
          <a:endParaRPr lang="en-US"/>
        </a:p>
      </dgm:t>
    </dgm:pt>
    <dgm:pt modelId="{50BB0525-6FFB-4DB0-8F46-26E70E8EE4FA}" type="pres">
      <dgm:prSet presAssocID="{AE920527-55D5-4E03-96A0-09883748313E}" presName="root" presStyleCnt="0">
        <dgm:presLayoutVars>
          <dgm:dir/>
          <dgm:resizeHandles val="exact"/>
        </dgm:presLayoutVars>
      </dgm:prSet>
      <dgm:spPr/>
    </dgm:pt>
    <dgm:pt modelId="{0A5E49A2-7AA7-4AE6-A472-C6A7622408D7}" type="pres">
      <dgm:prSet presAssocID="{DEAF2644-7D16-4E1B-A018-AEB6630EFFDA}" presName="compNode" presStyleCnt="0"/>
      <dgm:spPr/>
    </dgm:pt>
    <dgm:pt modelId="{C2441597-A7C1-4193-A61E-7E47751AE1B4}" type="pres">
      <dgm:prSet presAssocID="{DEAF2644-7D16-4E1B-A018-AEB6630EFF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0375E239-CA1C-4B8D-998F-0F40B65885D1}" type="pres">
      <dgm:prSet presAssocID="{DEAF2644-7D16-4E1B-A018-AEB6630EFFDA}" presName="spaceRect" presStyleCnt="0"/>
      <dgm:spPr/>
    </dgm:pt>
    <dgm:pt modelId="{5D43A917-1F34-4DFD-94F9-DDE2B910B646}" type="pres">
      <dgm:prSet presAssocID="{DEAF2644-7D16-4E1B-A018-AEB6630EFFDA}" presName="textRect" presStyleLbl="revTx" presStyleIdx="0" presStyleCnt="3">
        <dgm:presLayoutVars>
          <dgm:chMax val="1"/>
          <dgm:chPref val="1"/>
        </dgm:presLayoutVars>
      </dgm:prSet>
      <dgm:spPr/>
    </dgm:pt>
    <dgm:pt modelId="{A62314C3-E901-4ED0-9F2F-D665278F35C5}" type="pres">
      <dgm:prSet presAssocID="{399E1C46-3BD7-4EAC-8AC8-B7FEFA65F07D}" presName="sibTrans" presStyleCnt="0"/>
      <dgm:spPr/>
    </dgm:pt>
    <dgm:pt modelId="{396BB3E4-8860-4221-A69A-62EF672AA4C0}" type="pres">
      <dgm:prSet presAssocID="{3CCA51BA-1CD6-427E-B415-73EA0DF2B115}" presName="compNode" presStyleCnt="0"/>
      <dgm:spPr/>
    </dgm:pt>
    <dgm:pt modelId="{314FAD58-834A-4732-9CF0-18701B788EDD}" type="pres">
      <dgm:prSet presAssocID="{3CCA51BA-1CD6-427E-B415-73EA0DF2B1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158F513A-FD05-4AD4-BD7C-784D51CB085E}" type="pres">
      <dgm:prSet presAssocID="{3CCA51BA-1CD6-427E-B415-73EA0DF2B115}" presName="spaceRect" presStyleCnt="0"/>
      <dgm:spPr/>
    </dgm:pt>
    <dgm:pt modelId="{5117195C-BA37-4A32-8BC4-A32178BF5337}" type="pres">
      <dgm:prSet presAssocID="{3CCA51BA-1CD6-427E-B415-73EA0DF2B115}" presName="textRect" presStyleLbl="revTx" presStyleIdx="1" presStyleCnt="3">
        <dgm:presLayoutVars>
          <dgm:chMax val="1"/>
          <dgm:chPref val="1"/>
        </dgm:presLayoutVars>
      </dgm:prSet>
      <dgm:spPr/>
    </dgm:pt>
    <dgm:pt modelId="{5A121CFF-3949-4BEB-8D0A-BB402AF392B9}" type="pres">
      <dgm:prSet presAssocID="{5EF9E85E-2C3F-44D9-A6E1-5A1637AF520E}" presName="sibTrans" presStyleCnt="0"/>
      <dgm:spPr/>
    </dgm:pt>
    <dgm:pt modelId="{83F1A61D-6937-4B49-AB5B-7253F2870506}" type="pres">
      <dgm:prSet presAssocID="{3805AF3B-C8FB-48EA-A8D1-376679686B78}" presName="compNode" presStyleCnt="0"/>
      <dgm:spPr/>
    </dgm:pt>
    <dgm:pt modelId="{748DA5AB-F1C2-4E3D-863C-9F4EAF4B313A}" type="pres">
      <dgm:prSet presAssocID="{3805AF3B-C8FB-48EA-A8D1-376679686B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r"/>
        </a:ext>
      </dgm:extLst>
    </dgm:pt>
    <dgm:pt modelId="{DD24EC23-B8A8-4EB6-B7FD-84A3EC2EA838}" type="pres">
      <dgm:prSet presAssocID="{3805AF3B-C8FB-48EA-A8D1-376679686B78}" presName="spaceRect" presStyleCnt="0"/>
      <dgm:spPr/>
    </dgm:pt>
    <dgm:pt modelId="{EB17AE4D-E2D9-4100-A136-DBD2B4C8618C}" type="pres">
      <dgm:prSet presAssocID="{3805AF3B-C8FB-48EA-A8D1-376679686B78}" presName="textRect" presStyleLbl="revTx" presStyleIdx="2" presStyleCnt="3">
        <dgm:presLayoutVars>
          <dgm:chMax val="1"/>
          <dgm:chPref val="1"/>
        </dgm:presLayoutVars>
      </dgm:prSet>
      <dgm:spPr/>
    </dgm:pt>
  </dgm:ptLst>
  <dgm:cxnLst>
    <dgm:cxn modelId="{BE04F02F-177B-44AD-A693-2F3C454E11F3}" srcId="{AE920527-55D5-4E03-96A0-09883748313E}" destId="{DEAF2644-7D16-4E1B-A018-AEB6630EFFDA}" srcOrd="0" destOrd="0" parTransId="{D9727795-D8AD-4FB4-9D1B-4D80FD004633}" sibTransId="{399E1C46-3BD7-4EAC-8AC8-B7FEFA65F07D}"/>
    <dgm:cxn modelId="{DF3DD35F-4847-4760-A0ED-0AB2890030BB}" type="presOf" srcId="{3805AF3B-C8FB-48EA-A8D1-376679686B78}" destId="{EB17AE4D-E2D9-4100-A136-DBD2B4C8618C}" srcOrd="0" destOrd="0" presId="urn:microsoft.com/office/officeart/2018/2/layout/IconLabelList"/>
    <dgm:cxn modelId="{8947EE45-F607-4CFA-B16A-4582BC6CC587}" srcId="{AE920527-55D5-4E03-96A0-09883748313E}" destId="{3CCA51BA-1CD6-427E-B415-73EA0DF2B115}" srcOrd="1" destOrd="0" parTransId="{6A4431D8-C18C-435E-94B5-80466D7ED5E6}" sibTransId="{5EF9E85E-2C3F-44D9-A6E1-5A1637AF520E}"/>
    <dgm:cxn modelId="{4902A2B7-093C-438B-BE74-06D6088A68B6}" type="presOf" srcId="{DEAF2644-7D16-4E1B-A018-AEB6630EFFDA}" destId="{5D43A917-1F34-4DFD-94F9-DDE2B910B646}" srcOrd="0" destOrd="0" presId="urn:microsoft.com/office/officeart/2018/2/layout/IconLabelList"/>
    <dgm:cxn modelId="{12DA33D1-6433-4BF5-B7B4-BFC30F39B39F}" srcId="{AE920527-55D5-4E03-96A0-09883748313E}" destId="{3805AF3B-C8FB-48EA-A8D1-376679686B78}" srcOrd="2" destOrd="0" parTransId="{8B9E5092-C6DE-48C1-8988-9DFAC002D16B}" sibTransId="{792DCC95-2519-4832-B104-7076834E3C98}"/>
    <dgm:cxn modelId="{ADD8E3EE-60A2-4D37-907D-527D6655360C}" type="presOf" srcId="{3CCA51BA-1CD6-427E-B415-73EA0DF2B115}" destId="{5117195C-BA37-4A32-8BC4-A32178BF5337}" srcOrd="0" destOrd="0" presId="urn:microsoft.com/office/officeart/2018/2/layout/IconLabelList"/>
    <dgm:cxn modelId="{DF4765F5-71ED-4AFB-BECA-F66249160A96}" type="presOf" srcId="{AE920527-55D5-4E03-96A0-09883748313E}" destId="{50BB0525-6FFB-4DB0-8F46-26E70E8EE4FA}" srcOrd="0" destOrd="0" presId="urn:microsoft.com/office/officeart/2018/2/layout/IconLabelList"/>
    <dgm:cxn modelId="{13CB0290-4F8A-4850-AD6E-9AEAED010620}" type="presParOf" srcId="{50BB0525-6FFB-4DB0-8F46-26E70E8EE4FA}" destId="{0A5E49A2-7AA7-4AE6-A472-C6A7622408D7}" srcOrd="0" destOrd="0" presId="urn:microsoft.com/office/officeart/2018/2/layout/IconLabelList"/>
    <dgm:cxn modelId="{3BA5B500-EE99-4BB5-9C2E-AB7C8CAE35C6}" type="presParOf" srcId="{0A5E49A2-7AA7-4AE6-A472-C6A7622408D7}" destId="{C2441597-A7C1-4193-A61E-7E47751AE1B4}" srcOrd="0" destOrd="0" presId="urn:microsoft.com/office/officeart/2018/2/layout/IconLabelList"/>
    <dgm:cxn modelId="{AC4FC49F-83C8-4461-BBF0-BEC09851BD42}" type="presParOf" srcId="{0A5E49A2-7AA7-4AE6-A472-C6A7622408D7}" destId="{0375E239-CA1C-4B8D-998F-0F40B65885D1}" srcOrd="1" destOrd="0" presId="urn:microsoft.com/office/officeart/2018/2/layout/IconLabelList"/>
    <dgm:cxn modelId="{B71C9F04-1F8B-4E00-A13F-3D9F2A61F089}" type="presParOf" srcId="{0A5E49A2-7AA7-4AE6-A472-C6A7622408D7}" destId="{5D43A917-1F34-4DFD-94F9-DDE2B910B646}" srcOrd="2" destOrd="0" presId="urn:microsoft.com/office/officeart/2018/2/layout/IconLabelList"/>
    <dgm:cxn modelId="{76737402-7A4A-4DF4-95B6-B3606AAB240A}" type="presParOf" srcId="{50BB0525-6FFB-4DB0-8F46-26E70E8EE4FA}" destId="{A62314C3-E901-4ED0-9F2F-D665278F35C5}" srcOrd="1" destOrd="0" presId="urn:microsoft.com/office/officeart/2018/2/layout/IconLabelList"/>
    <dgm:cxn modelId="{A81D6EB8-D3A0-4F52-8002-E6063A789A35}" type="presParOf" srcId="{50BB0525-6FFB-4DB0-8F46-26E70E8EE4FA}" destId="{396BB3E4-8860-4221-A69A-62EF672AA4C0}" srcOrd="2" destOrd="0" presId="urn:microsoft.com/office/officeart/2018/2/layout/IconLabelList"/>
    <dgm:cxn modelId="{F6B23D34-3665-43A9-B26C-CA3273AFA5D2}" type="presParOf" srcId="{396BB3E4-8860-4221-A69A-62EF672AA4C0}" destId="{314FAD58-834A-4732-9CF0-18701B788EDD}" srcOrd="0" destOrd="0" presId="urn:microsoft.com/office/officeart/2018/2/layout/IconLabelList"/>
    <dgm:cxn modelId="{6ADE8F85-BD09-402D-8844-92A3C473DDF6}" type="presParOf" srcId="{396BB3E4-8860-4221-A69A-62EF672AA4C0}" destId="{158F513A-FD05-4AD4-BD7C-784D51CB085E}" srcOrd="1" destOrd="0" presId="urn:microsoft.com/office/officeart/2018/2/layout/IconLabelList"/>
    <dgm:cxn modelId="{29281A28-3E9D-4E5A-9FB7-E73C256D833D}" type="presParOf" srcId="{396BB3E4-8860-4221-A69A-62EF672AA4C0}" destId="{5117195C-BA37-4A32-8BC4-A32178BF5337}" srcOrd="2" destOrd="0" presId="urn:microsoft.com/office/officeart/2018/2/layout/IconLabelList"/>
    <dgm:cxn modelId="{8A19FC4A-C9DD-40CA-B6D6-B1FB2758A814}" type="presParOf" srcId="{50BB0525-6FFB-4DB0-8F46-26E70E8EE4FA}" destId="{5A121CFF-3949-4BEB-8D0A-BB402AF392B9}" srcOrd="3" destOrd="0" presId="urn:microsoft.com/office/officeart/2018/2/layout/IconLabelList"/>
    <dgm:cxn modelId="{0BD3A5C9-F9B7-42CD-AA6D-58909CD44FDB}" type="presParOf" srcId="{50BB0525-6FFB-4DB0-8F46-26E70E8EE4FA}" destId="{83F1A61D-6937-4B49-AB5B-7253F2870506}" srcOrd="4" destOrd="0" presId="urn:microsoft.com/office/officeart/2018/2/layout/IconLabelList"/>
    <dgm:cxn modelId="{7DB33BE7-BD2A-47C6-B400-5485E322CB11}" type="presParOf" srcId="{83F1A61D-6937-4B49-AB5B-7253F2870506}" destId="{748DA5AB-F1C2-4E3D-863C-9F4EAF4B313A}" srcOrd="0" destOrd="0" presId="urn:microsoft.com/office/officeart/2018/2/layout/IconLabelList"/>
    <dgm:cxn modelId="{BDF1617D-918C-4CC3-B5F8-0DAF226226DE}" type="presParOf" srcId="{83F1A61D-6937-4B49-AB5B-7253F2870506}" destId="{DD24EC23-B8A8-4EB6-B7FD-84A3EC2EA838}" srcOrd="1" destOrd="0" presId="urn:microsoft.com/office/officeart/2018/2/layout/IconLabelList"/>
    <dgm:cxn modelId="{39B30477-4BA9-4493-8255-4559F3E9B8E9}" type="presParOf" srcId="{83F1A61D-6937-4B49-AB5B-7253F2870506}" destId="{EB17AE4D-E2D9-4100-A136-DBD2B4C8618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3CF63-CAE5-4A98-AAE0-8A42EDD464DB}">
      <dsp:nvSpPr>
        <dsp:cNvPr id="0" name=""/>
        <dsp:cNvSpPr/>
      </dsp:nvSpPr>
      <dsp:spPr>
        <a:xfrm>
          <a:off x="667049" y="29297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AE36F-0B9C-438B-9CFB-86DA01841B84}">
      <dsp:nvSpPr>
        <dsp:cNvPr id="0" name=""/>
        <dsp:cNvSpPr/>
      </dsp:nvSpPr>
      <dsp:spPr>
        <a:xfrm>
          <a:off x="1061925" y="68785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625F95-156B-47FB-AE72-B77208E66491}">
      <dsp:nvSpPr>
        <dsp:cNvPr id="0" name=""/>
        <dsp:cNvSpPr/>
      </dsp:nvSpPr>
      <dsp:spPr>
        <a:xfrm>
          <a:off x="74737" y="2722976"/>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dirty="0"/>
            <a:t>We are a group of data scientists that are focusing on identifying certain traits in your data set </a:t>
          </a:r>
          <a:endParaRPr lang="en-US" sz="1300" kern="1200" dirty="0"/>
        </a:p>
      </dsp:txBody>
      <dsp:txXfrm>
        <a:off x="74737" y="2722976"/>
        <a:ext cx="3037500" cy="720000"/>
      </dsp:txXfrm>
    </dsp:sp>
    <dsp:sp modelId="{6E218409-769D-4CB4-8A66-AB0F2C715011}">
      <dsp:nvSpPr>
        <dsp:cNvPr id="0" name=""/>
        <dsp:cNvSpPr/>
      </dsp:nvSpPr>
      <dsp:spPr>
        <a:xfrm>
          <a:off x="4236112" y="29297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FF9B2-355E-4C25-BD5A-4D3DF09185FF}">
      <dsp:nvSpPr>
        <dsp:cNvPr id="0" name=""/>
        <dsp:cNvSpPr/>
      </dsp:nvSpPr>
      <dsp:spPr>
        <a:xfrm>
          <a:off x="4630987" y="68785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BEC20F-6BCE-4CA3-A3DB-E731A382128F}">
      <dsp:nvSpPr>
        <dsp:cNvPr id="0" name=""/>
        <dsp:cNvSpPr/>
      </dsp:nvSpPr>
      <dsp:spPr>
        <a:xfrm>
          <a:off x="3643800" y="2722976"/>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We have sat down as group to deep dive into your cosmetics data to help all stakeholders take data driven decisions</a:t>
          </a:r>
        </a:p>
      </dsp:txBody>
      <dsp:txXfrm>
        <a:off x="3643800" y="2722976"/>
        <a:ext cx="3037500" cy="720000"/>
      </dsp:txXfrm>
    </dsp:sp>
    <dsp:sp modelId="{4275382E-43B5-4C70-82EC-99C255F1032A}">
      <dsp:nvSpPr>
        <dsp:cNvPr id="0" name=""/>
        <dsp:cNvSpPr/>
      </dsp:nvSpPr>
      <dsp:spPr>
        <a:xfrm>
          <a:off x="7805175" y="292975"/>
          <a:ext cx="1852875" cy="1852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92757-A9B4-4FB6-9CEF-4AAD1B69D147}">
      <dsp:nvSpPr>
        <dsp:cNvPr id="0" name=""/>
        <dsp:cNvSpPr/>
      </dsp:nvSpPr>
      <dsp:spPr>
        <a:xfrm>
          <a:off x="8200050" y="68785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ED22CB-B372-46AE-8D9A-26167EFB51A9}">
      <dsp:nvSpPr>
        <dsp:cNvPr id="0" name=""/>
        <dsp:cNvSpPr/>
      </dsp:nvSpPr>
      <dsp:spPr>
        <a:xfrm>
          <a:off x="7212862" y="2722976"/>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Our approach would be an analytical one. We will employ data visualization with R to represent data graphically</a:t>
          </a:r>
        </a:p>
      </dsp:txBody>
      <dsp:txXfrm>
        <a:off x="7212862" y="2722976"/>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CA54A-206D-4D63-9D6B-D94608004B1A}">
      <dsp:nvSpPr>
        <dsp:cNvPr id="0" name=""/>
        <dsp:cNvSpPr/>
      </dsp:nvSpPr>
      <dsp:spPr>
        <a:xfrm>
          <a:off x="0" y="0"/>
          <a:ext cx="7950327" cy="5863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Our problem statement is to identify trends in the sale of products in the Cosmetics Department to be able to help Regork take better data-driven decisions for this department.</a:t>
          </a:r>
          <a:endParaRPr lang="en-US" sz="1000" kern="1200"/>
        </a:p>
      </dsp:txBody>
      <dsp:txXfrm>
        <a:off x="17172" y="17172"/>
        <a:ext cx="7249053" cy="551967"/>
      </dsp:txXfrm>
    </dsp:sp>
    <dsp:sp modelId="{47E990EF-DE1D-48DD-9FC3-30254B98C2BA}">
      <dsp:nvSpPr>
        <dsp:cNvPr id="0" name=""/>
        <dsp:cNvSpPr/>
      </dsp:nvSpPr>
      <dsp:spPr>
        <a:xfrm>
          <a:off x="593693" y="667744"/>
          <a:ext cx="7950327" cy="58631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Figure 1: Makeup and treatment products sell the most, while the other product lines lag in terms of sales. Interesting thing to note is that fragrances sales spike in the month of December probably due to Christmas. We will drill down to see the products that didn’t go well in sales during this period to better promote them next year.</a:t>
          </a:r>
          <a:endParaRPr lang="en-US" sz="1000" kern="1200"/>
        </a:p>
      </dsp:txBody>
      <dsp:txXfrm>
        <a:off x="610865" y="684916"/>
        <a:ext cx="6941187" cy="551967"/>
      </dsp:txXfrm>
    </dsp:sp>
    <dsp:sp modelId="{7B969194-869F-4D38-A90D-8F1DEBAF551F}">
      <dsp:nvSpPr>
        <dsp:cNvPr id="0" name=""/>
        <dsp:cNvSpPr/>
      </dsp:nvSpPr>
      <dsp:spPr>
        <a:xfrm>
          <a:off x="1187386" y="1335488"/>
          <a:ext cx="7950327" cy="58631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Figure 2: Here, we have used the demographics data to identify the usual target audience for your products. Its interesting to note that the age groups 35-54 have purchased a lot in the makeup product category line.</a:t>
          </a:r>
          <a:endParaRPr lang="en-US" sz="1000" kern="1200"/>
        </a:p>
      </dsp:txBody>
      <dsp:txXfrm>
        <a:off x="1204558" y="1352660"/>
        <a:ext cx="6941187" cy="551967"/>
      </dsp:txXfrm>
    </dsp:sp>
    <dsp:sp modelId="{4BE77897-5F6C-420D-9EBF-E8992622D2DB}">
      <dsp:nvSpPr>
        <dsp:cNvPr id="0" name=""/>
        <dsp:cNvSpPr/>
      </dsp:nvSpPr>
      <dsp:spPr>
        <a:xfrm>
          <a:off x="1781079" y="2003232"/>
          <a:ext cx="7950327" cy="58631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Figure 3: In here, we’ve drilled down on top of Figure 2 to see what are the top 5 products purchased by the same age groups. Maybelline and Covergirl are the standouts in this regard.</a:t>
          </a:r>
          <a:endParaRPr lang="en-US" sz="1000" kern="1200"/>
        </a:p>
      </dsp:txBody>
      <dsp:txXfrm>
        <a:off x="1798251" y="2020404"/>
        <a:ext cx="6941187" cy="551967"/>
      </dsp:txXfrm>
    </dsp:sp>
    <dsp:sp modelId="{3F08B6E4-5023-40B8-9F39-BB582D88E77F}">
      <dsp:nvSpPr>
        <dsp:cNvPr id="0" name=""/>
        <dsp:cNvSpPr/>
      </dsp:nvSpPr>
      <dsp:spPr>
        <a:xfrm>
          <a:off x="2374772" y="2670976"/>
          <a:ext cx="7950327" cy="58631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Table 2: This table was visualized to assist Regork identify the manufacturers that manufacture a specific size for the Maybelline and cover girl product range. We have aggregated the sales by quantity to show that package sizes sell more than certain others. However, the overall sales of cover girl across various package sizes is still higher.</a:t>
          </a:r>
          <a:endParaRPr lang="en-US" sz="1000" kern="1200"/>
        </a:p>
      </dsp:txBody>
      <dsp:txXfrm>
        <a:off x="2391944" y="2688148"/>
        <a:ext cx="6941187" cy="551967"/>
      </dsp:txXfrm>
    </dsp:sp>
    <dsp:sp modelId="{582EBBCE-B574-43E5-A3A3-3078274FA1A3}">
      <dsp:nvSpPr>
        <dsp:cNvPr id="0" name=""/>
        <dsp:cNvSpPr/>
      </dsp:nvSpPr>
      <dsp:spPr>
        <a:xfrm>
          <a:off x="7569224" y="428333"/>
          <a:ext cx="381102" cy="38110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654972" y="428333"/>
        <a:ext cx="209606" cy="286779"/>
      </dsp:txXfrm>
    </dsp:sp>
    <dsp:sp modelId="{49305559-2B15-4503-8C37-018347291F5A}">
      <dsp:nvSpPr>
        <dsp:cNvPr id="0" name=""/>
        <dsp:cNvSpPr/>
      </dsp:nvSpPr>
      <dsp:spPr>
        <a:xfrm>
          <a:off x="8162917" y="1096077"/>
          <a:ext cx="381102" cy="38110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248665" y="1096077"/>
        <a:ext cx="209606" cy="286779"/>
      </dsp:txXfrm>
    </dsp:sp>
    <dsp:sp modelId="{4331415A-95C8-4EE1-BFF5-C070760D63C4}">
      <dsp:nvSpPr>
        <dsp:cNvPr id="0" name=""/>
        <dsp:cNvSpPr/>
      </dsp:nvSpPr>
      <dsp:spPr>
        <a:xfrm>
          <a:off x="8756610" y="1754049"/>
          <a:ext cx="381102" cy="38110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842358" y="1754049"/>
        <a:ext cx="209606" cy="286779"/>
      </dsp:txXfrm>
    </dsp:sp>
    <dsp:sp modelId="{B9976520-F082-42F3-9993-CAA8AEA2EA4C}">
      <dsp:nvSpPr>
        <dsp:cNvPr id="0" name=""/>
        <dsp:cNvSpPr/>
      </dsp:nvSpPr>
      <dsp:spPr>
        <a:xfrm>
          <a:off x="9350304" y="2428308"/>
          <a:ext cx="381102" cy="38110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436052" y="2428308"/>
        <a:ext cx="209606" cy="286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CF330-17EC-4E9C-83A6-42C1CBA79354}">
      <dsp:nvSpPr>
        <dsp:cNvPr id="0" name=""/>
        <dsp:cNvSpPr/>
      </dsp:nvSpPr>
      <dsp:spPr>
        <a:xfrm>
          <a:off x="9527" y="823528"/>
          <a:ext cx="2847795" cy="170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So, providing bigger discounts on products that they’re interested in will enhance their sales well. This will attract buyers from age groups 35-54 as well.</a:t>
          </a:r>
          <a:endParaRPr lang="en-US" sz="1400" kern="1200" dirty="0"/>
        </a:p>
      </dsp:txBody>
      <dsp:txXfrm>
        <a:off x="59572" y="873573"/>
        <a:ext cx="2747705" cy="1608587"/>
      </dsp:txXfrm>
    </dsp:sp>
    <dsp:sp modelId="{6A30B454-2169-4653-B130-B0A9430037F4}">
      <dsp:nvSpPr>
        <dsp:cNvPr id="0" name=""/>
        <dsp:cNvSpPr/>
      </dsp:nvSpPr>
      <dsp:spPr>
        <a:xfrm>
          <a:off x="3107929" y="1324740"/>
          <a:ext cx="603732" cy="70625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07929" y="1465991"/>
        <a:ext cx="422612" cy="423751"/>
      </dsp:txXfrm>
    </dsp:sp>
    <dsp:sp modelId="{42094E74-531F-4251-AFB8-28CD5C9AAA7E}">
      <dsp:nvSpPr>
        <dsp:cNvPr id="0" name=""/>
        <dsp:cNvSpPr/>
      </dsp:nvSpPr>
      <dsp:spPr>
        <a:xfrm>
          <a:off x="3996441" y="823528"/>
          <a:ext cx="2847795" cy="170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We will have to find intrinsic details - probably perform a sentiment analysis to see why customers are not purchasing these products(bath, cosmetic accessories and fragrances).</a:t>
          </a:r>
          <a:endParaRPr lang="en-US" sz="1400" kern="1200" dirty="0"/>
        </a:p>
      </dsp:txBody>
      <dsp:txXfrm>
        <a:off x="4046486" y="873573"/>
        <a:ext cx="2747705" cy="1608587"/>
      </dsp:txXfrm>
    </dsp:sp>
    <dsp:sp modelId="{707FCC42-2CA5-4BC2-97E3-78DF5F4221D5}">
      <dsp:nvSpPr>
        <dsp:cNvPr id="0" name=""/>
        <dsp:cNvSpPr/>
      </dsp:nvSpPr>
      <dsp:spPr>
        <a:xfrm>
          <a:off x="7094843" y="1324740"/>
          <a:ext cx="603732" cy="70625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094843" y="1465991"/>
        <a:ext cx="422612" cy="423751"/>
      </dsp:txXfrm>
    </dsp:sp>
    <dsp:sp modelId="{6A44EDA0-DE49-4244-B6B1-9F303F282E87}">
      <dsp:nvSpPr>
        <dsp:cNvPr id="0" name=""/>
        <dsp:cNvSpPr/>
      </dsp:nvSpPr>
      <dsp:spPr>
        <a:xfrm>
          <a:off x="7983355" y="823528"/>
          <a:ext cx="2847795" cy="170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Report the table to the manufacturers of Maybelline, cover girl and various fragrances to help them visualize the demand and get them to increase the supply during the month of December</a:t>
          </a:r>
          <a:endParaRPr lang="en-US" sz="1400" kern="1200" dirty="0"/>
        </a:p>
      </dsp:txBody>
      <dsp:txXfrm>
        <a:off x="8033400" y="873573"/>
        <a:ext cx="2747705" cy="1608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41597-A7C1-4193-A61E-7E47751AE1B4}">
      <dsp:nvSpPr>
        <dsp:cNvPr id="0" name=""/>
        <dsp:cNvSpPr/>
      </dsp:nvSpPr>
      <dsp:spPr>
        <a:xfrm>
          <a:off x="1150624" y="600135"/>
          <a:ext cx="1289531" cy="1289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3A917-1F34-4DFD-94F9-DDE2B910B646}">
      <dsp:nvSpPr>
        <dsp:cNvPr id="0" name=""/>
        <dsp:cNvSpPr/>
      </dsp:nvSpPr>
      <dsp:spPr>
        <a:xfrm>
          <a:off x="362578"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We wanted to identify package sizes that sell a lot. I believe we would’ve had more interesting facts if there was no such data quality issue.</a:t>
          </a:r>
          <a:endParaRPr lang="en-US" sz="1100" kern="1200"/>
        </a:p>
      </dsp:txBody>
      <dsp:txXfrm>
        <a:off x="362578" y="2244300"/>
        <a:ext cx="2865625" cy="720000"/>
      </dsp:txXfrm>
    </dsp:sp>
    <dsp:sp modelId="{314FAD58-834A-4732-9CF0-18701B788EDD}">
      <dsp:nvSpPr>
        <dsp:cNvPr id="0" name=""/>
        <dsp:cNvSpPr/>
      </dsp:nvSpPr>
      <dsp:spPr>
        <a:xfrm>
          <a:off x="4517734" y="600135"/>
          <a:ext cx="1289531" cy="1289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7195C-BA37-4A32-8BC4-A32178BF5337}">
      <dsp:nvSpPr>
        <dsp:cNvPr id="0" name=""/>
        <dsp:cNvSpPr/>
      </dsp:nvSpPr>
      <dsp:spPr>
        <a:xfrm>
          <a:off x="3729687"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Our analysis couldn’t find out why only the makeup sales soar up while the others are falling behind.</a:t>
          </a:r>
          <a:endParaRPr lang="en-US" sz="1100" kern="1200"/>
        </a:p>
      </dsp:txBody>
      <dsp:txXfrm>
        <a:off x="3729687" y="2244300"/>
        <a:ext cx="2865625" cy="720000"/>
      </dsp:txXfrm>
    </dsp:sp>
    <dsp:sp modelId="{748DA5AB-F1C2-4E3D-863C-9F4EAF4B313A}">
      <dsp:nvSpPr>
        <dsp:cNvPr id="0" name=""/>
        <dsp:cNvSpPr/>
      </dsp:nvSpPr>
      <dsp:spPr>
        <a:xfrm>
          <a:off x="7884843" y="600135"/>
          <a:ext cx="1289531" cy="12895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7AE4D-E2D9-4100-A136-DBD2B4C8618C}">
      <dsp:nvSpPr>
        <dsp:cNvPr id="0" name=""/>
        <dsp:cNvSpPr/>
      </dsp:nvSpPr>
      <dsp:spPr>
        <a:xfrm>
          <a:off x="7096796" y="2244300"/>
          <a:ext cx="28656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We were looking for geographical metrics to plot heat maps where maximum sales occur, however, there was no such metric readily available.</a:t>
          </a:r>
          <a:endParaRPr lang="en-US" sz="1100" kern="1200" dirty="0"/>
        </a:p>
      </dsp:txBody>
      <dsp:txXfrm>
        <a:off x="7096796" y="2244300"/>
        <a:ext cx="286562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AFA54-DEFA-49CE-8E55-443D629B8E4E}" type="datetimeFigureOut">
              <a:rPr lang="en-US" smtClean="0"/>
              <a:t>10/6/2022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68D1D-4B61-43C3-89D5-2788376B6286}" type="slidenum">
              <a:rPr lang="en-US" smtClean="0"/>
              <a:t>‹#›</a:t>
            </a:fld>
            <a:endParaRPr lang="en-US"/>
          </a:p>
        </p:txBody>
      </p:sp>
    </p:spTree>
    <p:extLst>
      <p:ext uri="{BB962C8B-B14F-4D97-AF65-F5344CB8AC3E}">
        <p14:creationId xmlns:p14="http://schemas.microsoft.com/office/powerpoint/2010/main" val="18088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terms of total sales, we can depict that Makeup and Treatment are the most popular product categories and the other four products are far behind. One interesting aspect to observe is that the fragrances sales shoot up from the November month to the December month. Its probably because of the Christmas eve when most people purchase scents and fragrances to gift their loved ones.</a:t>
            </a:r>
            <a:endParaRPr lang="en-US" dirty="0"/>
          </a:p>
        </p:txBody>
      </p:sp>
      <p:sp>
        <p:nvSpPr>
          <p:cNvPr id="4" name="Slide Number Placeholder 3"/>
          <p:cNvSpPr>
            <a:spLocks noGrp="1"/>
          </p:cNvSpPr>
          <p:nvPr>
            <p:ph type="sldNum" sz="quarter" idx="5"/>
          </p:nvPr>
        </p:nvSpPr>
        <p:spPr/>
        <p:txBody>
          <a:bodyPr/>
          <a:lstStyle/>
          <a:p>
            <a:fld id="{E7568D1D-4B61-43C3-89D5-2788376B6286}" type="slidenum">
              <a:rPr lang="en-US" smtClean="0"/>
              <a:t>4</a:t>
            </a:fld>
            <a:endParaRPr lang="en-US"/>
          </a:p>
        </p:txBody>
      </p:sp>
    </p:spTree>
    <p:extLst>
      <p:ext uri="{BB962C8B-B14F-4D97-AF65-F5344CB8AC3E}">
        <p14:creationId xmlns:p14="http://schemas.microsoft.com/office/powerpoint/2010/main" val="420245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568D1D-4B61-43C3-89D5-2788376B6286}" type="slidenum">
              <a:rPr lang="en-US" smtClean="0"/>
              <a:t>12</a:t>
            </a:fld>
            <a:endParaRPr lang="en-US"/>
          </a:p>
        </p:txBody>
      </p:sp>
    </p:spTree>
    <p:extLst>
      <p:ext uri="{BB962C8B-B14F-4D97-AF65-F5344CB8AC3E}">
        <p14:creationId xmlns:p14="http://schemas.microsoft.com/office/powerpoint/2010/main" val="29923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878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5286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7401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6403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6788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5184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10/6/2022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236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3085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8047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6040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10/6/2022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729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10/6/2022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923130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2" r:id="rId6"/>
    <p:sldLayoutId id="2147483717" r:id="rId7"/>
    <p:sldLayoutId id="2147483713" r:id="rId8"/>
    <p:sldLayoutId id="2147483714" r:id="rId9"/>
    <p:sldLayoutId id="2147483715" r:id="rId10"/>
    <p:sldLayoutId id="214748371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pubs.com/susarlsp/95240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D0A348B8-3F2F-474A-A276-9C9066176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descr="Paint in motion from the bottom of the view">
            <a:extLst>
              <a:ext uri="{FF2B5EF4-FFF2-40B4-BE49-F238E27FC236}">
                <a16:creationId xmlns:a16="http://schemas.microsoft.com/office/drawing/2014/main" id="{ABD5FFE1-B332-1AB4-8294-893A5B9BC4A6}"/>
              </a:ext>
            </a:extLst>
          </p:cNvPr>
          <p:cNvPicPr>
            <a:picLocks noChangeAspect="1"/>
          </p:cNvPicPr>
          <p:nvPr/>
        </p:nvPicPr>
        <p:blipFill rotWithShape="1">
          <a:blip r:embed="rId2"/>
          <a:srcRect t="12791"/>
          <a:stretch/>
        </p:blipFill>
        <p:spPr>
          <a:xfrm>
            <a:off x="20" y="1"/>
            <a:ext cx="12191980" cy="6857999"/>
          </a:xfrm>
          <a:prstGeom prst="rect">
            <a:avLst/>
          </a:prstGeom>
        </p:spPr>
      </p:pic>
      <p:grpSp>
        <p:nvGrpSpPr>
          <p:cNvPr id="63" name="Group 62">
            <a:extLst>
              <a:ext uri="{FF2B5EF4-FFF2-40B4-BE49-F238E27FC236}">
                <a16:creationId xmlns:a16="http://schemas.microsoft.com/office/drawing/2014/main" id="{46400ECE-9877-489B-9D66-A71DE0575C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4" name="Straight Connector 63">
              <a:extLst>
                <a:ext uri="{FF2B5EF4-FFF2-40B4-BE49-F238E27FC236}">
                  <a16:creationId xmlns:a16="http://schemas.microsoft.com/office/drawing/2014/main" id="{81A5D329-D649-4E9F-8096-A2ACE125E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92DB4E-8447-45DB-9823-5CFC7C66C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5D5DFBD-BCEC-48CF-808D-F7E1C14047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1903FC-FD80-4FBD-AA8A-C2193BC9C3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9D55ECC-9F8E-4CA7-B6E4-B16810D9A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8B70EC0-20B9-4B4E-92A9-EC13F4DF03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1E75303-322B-4EE7-823D-F77D7EF54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F1C7D3-2BCC-49A7-B6F7-5A186ADDD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F4F36A6-486F-4AD6-9A4D-8287F046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7EBF09-A754-4C44-A040-2B439F27D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6C4580-856F-4186-B589-28D864BB53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808157-3585-4AB1-9749-F9A67F988B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946DFD7-0F51-48C5-A9D1-6792FFC26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8CB18E0-7882-4E21-9A48-1A54F4445F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9A3F90D-FBDD-4CF7-872C-040EF586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E87E7-02B5-4FD8-866D-A8F25F5DD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F573020-73D6-4060-BFD2-F0A63261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2C3845D-5E59-4D90-9D5C-76ED34F4EF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5D9CF-B022-4B61-84CC-9CE47428D4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FA28D78-4A5A-40AC-8EA0-AE36CD6A3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D55823-36C9-47C0-B8B3-7BA814BE0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3E8057-634C-41C8-9352-31517F552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380C6A-DAC6-4C80-A2B1-341AD173F0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C73B68-20DB-4B0D-BDFC-46D2E2DFA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5C3543E-8CC7-4D2C-A1B6-3260366B7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FA75029-DAD3-4FA3-9603-6CF2C96C2A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9E0D540-01C4-47A7-8F32-603003412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CD20989-6E8E-45DA-81C2-E2615D8DB1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5210F8-5C9F-47B3-B18D-EA0DDAFE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670A10-674D-4A17-9F65-1BFD98FF7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436A5B2-61EC-401D-8CCC-7C2CE96F1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8606225D-3AFB-411A-A409-9199957FC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rgbClr val="000000">
                  <a:alpha val="30000"/>
                </a:srgbClr>
              </a:gs>
              <a:gs pos="80000">
                <a:srgbClr val="000000">
                  <a:alpha val="15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53554-CAD3-BFC6-98C5-0D85F245D668}"/>
              </a:ext>
            </a:extLst>
          </p:cNvPr>
          <p:cNvSpPr>
            <a:spLocks noGrp="1"/>
          </p:cNvSpPr>
          <p:nvPr>
            <p:ph type="ctrTitle"/>
          </p:nvPr>
        </p:nvSpPr>
        <p:spPr>
          <a:xfrm>
            <a:off x="1182775" y="1800353"/>
            <a:ext cx="9820188" cy="1628647"/>
          </a:xfrm>
        </p:spPr>
        <p:txBody>
          <a:bodyPr>
            <a:normAutofit/>
          </a:bodyPr>
          <a:lstStyle/>
          <a:p>
            <a:pPr algn="ctr"/>
            <a:r>
              <a:rPr lang="en-US" dirty="0">
                <a:solidFill>
                  <a:srgbClr val="FFFFFF"/>
                </a:solidFill>
              </a:rPr>
              <a:t>Exploratory Data Analysis</a:t>
            </a:r>
          </a:p>
        </p:txBody>
      </p:sp>
      <p:sp>
        <p:nvSpPr>
          <p:cNvPr id="3" name="Subtitle 2">
            <a:extLst>
              <a:ext uri="{FF2B5EF4-FFF2-40B4-BE49-F238E27FC236}">
                <a16:creationId xmlns:a16="http://schemas.microsoft.com/office/drawing/2014/main" id="{64E4AD24-AAC9-7F0D-2780-866EF6E4C7A3}"/>
              </a:ext>
            </a:extLst>
          </p:cNvPr>
          <p:cNvSpPr>
            <a:spLocks noGrp="1"/>
          </p:cNvSpPr>
          <p:nvPr>
            <p:ph type="subTitle" idx="1"/>
          </p:nvPr>
        </p:nvSpPr>
        <p:spPr>
          <a:xfrm>
            <a:off x="1182775" y="3674328"/>
            <a:ext cx="9820188" cy="858662"/>
          </a:xfrm>
        </p:spPr>
        <p:txBody>
          <a:bodyPr>
            <a:normAutofit/>
          </a:bodyPr>
          <a:lstStyle/>
          <a:p>
            <a:pPr algn="ctr"/>
            <a:r>
              <a:rPr lang="en-US" dirty="0">
                <a:solidFill>
                  <a:srgbClr val="FFFFFF"/>
                </a:solidFill>
              </a:rPr>
              <a:t>WITH REAL TIME DATA</a:t>
            </a:r>
          </a:p>
        </p:txBody>
      </p:sp>
    </p:spTree>
    <p:extLst>
      <p:ext uri="{BB962C8B-B14F-4D97-AF65-F5344CB8AC3E}">
        <p14:creationId xmlns:p14="http://schemas.microsoft.com/office/powerpoint/2010/main" val="218993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C8AC82-BF1B-CF79-037A-DC274CE8E3C1}"/>
              </a:ext>
            </a:extLst>
          </p:cNvPr>
          <p:cNvSpPr>
            <a:spLocks noGrp="1"/>
          </p:cNvSpPr>
          <p:nvPr>
            <p:ph type="title"/>
          </p:nvPr>
        </p:nvSpPr>
        <p:spPr>
          <a:xfrm>
            <a:off x="691079" y="725951"/>
            <a:ext cx="10325000" cy="1926288"/>
          </a:xfrm>
        </p:spPr>
        <p:txBody>
          <a:bodyPr>
            <a:normAutofit/>
          </a:bodyPr>
          <a:lstStyle/>
          <a:p>
            <a:r>
              <a:rPr lang="en-US" dirty="0"/>
              <a:t>Rundown!</a:t>
            </a:r>
          </a:p>
        </p:txBody>
      </p:sp>
      <p:graphicFrame>
        <p:nvGraphicFramePr>
          <p:cNvPr id="5" name="Content Placeholder 2">
            <a:extLst>
              <a:ext uri="{FF2B5EF4-FFF2-40B4-BE49-F238E27FC236}">
                <a16:creationId xmlns:a16="http://schemas.microsoft.com/office/drawing/2014/main" id="{3CD2DBC7-94FF-B613-1D82-4624DD080624}"/>
              </a:ext>
            </a:extLst>
          </p:cNvPr>
          <p:cNvGraphicFramePr>
            <a:graphicFrameLocks noGrp="1"/>
          </p:cNvGraphicFramePr>
          <p:nvPr>
            <p:ph idx="1"/>
            <p:extLst>
              <p:ext uri="{D42A27DB-BD31-4B8C-83A1-F6EECF244321}">
                <p14:modId xmlns:p14="http://schemas.microsoft.com/office/powerpoint/2010/main" val="3648760611"/>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23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33E502D-186A-A568-66EC-31DD1048AF15}"/>
              </a:ext>
            </a:extLst>
          </p:cNvPr>
          <p:cNvSpPr>
            <a:spLocks noGrp="1"/>
          </p:cNvSpPr>
          <p:nvPr>
            <p:ph type="title"/>
          </p:nvPr>
        </p:nvSpPr>
        <p:spPr>
          <a:xfrm>
            <a:off x="691078" y="725951"/>
            <a:ext cx="10794505" cy="2157066"/>
          </a:xfrm>
        </p:spPr>
        <p:txBody>
          <a:bodyPr>
            <a:normAutofit/>
          </a:bodyPr>
          <a:lstStyle/>
          <a:p>
            <a:pPr algn="ctr"/>
            <a:r>
              <a:rPr lang="en-US" dirty="0"/>
              <a:t>This is what we Propose 	</a:t>
            </a:r>
            <a:endParaRPr lang="en-US"/>
          </a:p>
        </p:txBody>
      </p:sp>
      <p:graphicFrame>
        <p:nvGraphicFramePr>
          <p:cNvPr id="49" name="Content Placeholder 2">
            <a:extLst>
              <a:ext uri="{FF2B5EF4-FFF2-40B4-BE49-F238E27FC236}">
                <a16:creationId xmlns:a16="http://schemas.microsoft.com/office/drawing/2014/main" id="{5AD2B59F-C9FE-2C8C-5D64-625414BCEA1F}"/>
              </a:ext>
            </a:extLst>
          </p:cNvPr>
          <p:cNvGraphicFramePr>
            <a:graphicFrameLocks noGrp="1"/>
          </p:cNvGraphicFramePr>
          <p:nvPr>
            <p:ph idx="1"/>
            <p:extLst>
              <p:ext uri="{D42A27DB-BD31-4B8C-83A1-F6EECF244321}">
                <p14:modId xmlns:p14="http://schemas.microsoft.com/office/powerpoint/2010/main" val="1166710747"/>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79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AC1F-50DF-9FEE-2D0A-69C643BD1642}"/>
              </a:ext>
            </a:extLst>
          </p:cNvPr>
          <p:cNvSpPr>
            <a:spLocks noGrp="1"/>
          </p:cNvSpPr>
          <p:nvPr>
            <p:ph type="title"/>
          </p:nvPr>
        </p:nvSpPr>
        <p:spPr/>
        <p:txBody>
          <a:bodyPr/>
          <a:lstStyle/>
          <a:p>
            <a:r>
              <a:rPr lang="en-US" dirty="0"/>
              <a:t>Limitations and dependencies</a:t>
            </a:r>
          </a:p>
        </p:txBody>
      </p:sp>
      <p:graphicFrame>
        <p:nvGraphicFramePr>
          <p:cNvPr id="5" name="Content Placeholder 2">
            <a:extLst>
              <a:ext uri="{FF2B5EF4-FFF2-40B4-BE49-F238E27FC236}">
                <a16:creationId xmlns:a16="http://schemas.microsoft.com/office/drawing/2014/main" id="{49DA49F5-B829-C689-53FE-9370A083E152}"/>
              </a:ext>
            </a:extLst>
          </p:cNvPr>
          <p:cNvGraphicFramePr>
            <a:graphicFrameLocks noGrp="1"/>
          </p:cNvGraphicFramePr>
          <p:nvPr>
            <p:ph idx="1"/>
            <p:extLst>
              <p:ext uri="{D42A27DB-BD31-4B8C-83A1-F6EECF244321}">
                <p14:modId xmlns:p14="http://schemas.microsoft.com/office/powerpoint/2010/main" val="1261987654"/>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27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Aerial view of a highway near the ocean">
            <a:extLst>
              <a:ext uri="{FF2B5EF4-FFF2-40B4-BE49-F238E27FC236}">
                <a16:creationId xmlns:a16="http://schemas.microsoft.com/office/drawing/2014/main" id="{C6CC1D2D-A827-6E11-B0C4-C16A8DCCDDC0}"/>
              </a:ext>
            </a:extLst>
          </p:cNvPr>
          <p:cNvPicPr>
            <a:picLocks noChangeAspect="1"/>
          </p:cNvPicPr>
          <p:nvPr/>
        </p:nvPicPr>
        <p:blipFill rotWithShape="1">
          <a:blip r:embed="rId2"/>
          <a:srcRect t="11833" b="13167"/>
          <a:stretch/>
        </p:blipFill>
        <p:spPr>
          <a:xfrm>
            <a:off x="20" y="10"/>
            <a:ext cx="12191980" cy="6857989"/>
          </a:xfrm>
          <a:prstGeom prst="rect">
            <a:avLst/>
          </a:prstGeom>
        </p:spPr>
      </p:pic>
      <p:sp>
        <p:nvSpPr>
          <p:cNvPr id="45" name="Flowchart: Document 44">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8BB5F37D-E9CA-71A2-CD86-3B466A536A57}"/>
              </a:ext>
            </a:extLst>
          </p:cNvPr>
          <p:cNvSpPr>
            <a:spLocks noGrp="1"/>
          </p:cNvSpPr>
          <p:nvPr>
            <p:ph type="title"/>
          </p:nvPr>
        </p:nvSpPr>
        <p:spPr>
          <a:xfrm>
            <a:off x="691078" y="722902"/>
            <a:ext cx="4225893" cy="3077253"/>
          </a:xfrm>
        </p:spPr>
        <p:txBody>
          <a:bodyPr vert="horz" lIns="91440" tIns="45720" rIns="91440" bIns="45720" rtlCol="0" anchor="b">
            <a:normAutofit/>
          </a:bodyPr>
          <a:lstStyle/>
          <a:p>
            <a:r>
              <a:rPr lang="en-US" sz="5400"/>
              <a:t>Thank you!</a:t>
            </a:r>
          </a:p>
        </p:txBody>
      </p:sp>
      <p:grpSp>
        <p:nvGrpSpPr>
          <p:cNvPr id="47" name="Group 46">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884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72E8032-894F-424B-B154-A7BF1E26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CA5A7895-4F32-4769-AD6A-7F9BA67C58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C085ED54-B528-4BEC-B23A-0496A7625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7149CD9-348C-4FFB-A45D-72C15378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264976C-D3B5-4EC5-880F-3B8F9BAB3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2D327B-18D4-4380-BF02-440784DC96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9A1912B-4E78-467D-98D7-EDEDF354D0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853A225-1342-455D-B42B-39D874EE7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7C0AE4-03FF-4D95-8A30-2F2E9490CE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773EBEB-6940-445B-805E-CFA18D132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8B8A68F-CDD6-4281-A5CA-E2D85B563A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F189096-EA34-47CB-9547-5127E0F02D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639467-7632-4013-B6D7-CD07FEC96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A38ECD5-0F61-47C7-AB4B-D3921EFD7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885933-4BEA-4E07-9E0C-6A5F8743D7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F004B5-3106-46A9-B726-981E8E109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6F66BD-575F-4296-9A6B-A3AA3882C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660AE56-A5FC-4AEC-9877-182C4C5ED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8F39BE3-14C5-4C3C-9828-44A2185D99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DAA2D72-EB80-41AB-8FC4-9708C0574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B0E92D-6217-4EC4-9FDA-60C24779C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E084ADC-F046-414A-85AB-0317CA41EA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7116EF-41BF-41A2-8D90-ED700EFEF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50FD9B8-8CE3-4CD0-9D69-2DA00EF1AF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0B06234-8C3C-4C72-B328-B20AB723A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2AC0452-963B-4D79-8326-1C06C0A02D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80AE3B4-1254-4D13-AD4B-191A1BBA2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FF03074-368C-4A16-AE9D-7F5E424996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0594EB-ED93-48E8-88DE-596E0B1C3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4644685-35C5-4195-AF7C-1EDD91E474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A6891B-D653-4BEF-9237-1553BF514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4287ADF-3EB7-4E15-9F74-426C19D40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7D49BEE-53D6-417F-BBFA-4EEFB20310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53C83731-596B-409A-B862-7E2288877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2719" y="531328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4CD411-CABF-EC26-58F6-4F0DAABB2861}"/>
              </a:ext>
            </a:extLst>
          </p:cNvPr>
          <p:cNvSpPr>
            <a:spLocks noGrp="1"/>
          </p:cNvSpPr>
          <p:nvPr>
            <p:ph type="title"/>
          </p:nvPr>
        </p:nvSpPr>
        <p:spPr>
          <a:xfrm>
            <a:off x="691079" y="4514759"/>
            <a:ext cx="10325000" cy="1400142"/>
          </a:xfrm>
        </p:spPr>
        <p:txBody>
          <a:bodyPr>
            <a:normAutofit/>
          </a:bodyPr>
          <a:lstStyle/>
          <a:p>
            <a:r>
              <a:rPr lang="en-US" dirty="0"/>
              <a:t>WHAT WE DO</a:t>
            </a:r>
          </a:p>
        </p:txBody>
      </p:sp>
      <p:graphicFrame>
        <p:nvGraphicFramePr>
          <p:cNvPr id="5" name="Content Placeholder 2">
            <a:extLst>
              <a:ext uri="{FF2B5EF4-FFF2-40B4-BE49-F238E27FC236}">
                <a16:creationId xmlns:a16="http://schemas.microsoft.com/office/drawing/2014/main" id="{725F8A98-1914-9CF0-7D5E-22700ED3680F}"/>
              </a:ext>
            </a:extLst>
          </p:cNvPr>
          <p:cNvGraphicFramePr>
            <a:graphicFrameLocks noGrp="1"/>
          </p:cNvGraphicFramePr>
          <p:nvPr>
            <p:ph idx="1"/>
            <p:extLst>
              <p:ext uri="{D42A27DB-BD31-4B8C-83A1-F6EECF244321}">
                <p14:modId xmlns:p14="http://schemas.microsoft.com/office/powerpoint/2010/main" val="1343828045"/>
              </p:ext>
            </p:extLst>
          </p:nvPr>
        </p:nvGraphicFramePr>
        <p:xfrm>
          <a:off x="690563" y="775705"/>
          <a:ext cx="10325100" cy="3735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82FD622D-988E-4643-87EB-6197BAB53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0017DA54-DDDC-44E6-8AC4-7FDC000A2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82E709A-9270-42A6-8B58-D1F149D2D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D07979B-226B-4F37-B9F9-DAAAFCF187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1923EF-C2E0-4CB2-A37D-56251914BE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81FC8C6-CA0F-414F-B5D8-A22C3BA18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0A1778-5358-4A84-AFC7-F5FE52170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7CA575A-2DD5-4400-A8EB-CA087B366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6FE83E2-842D-4DB0-879B-0AAE74E88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65B4D5-97A8-4B99-95F1-A8ABACD57F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99C1AEC-921E-4B21-AB7C-3B314FAF87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BC6C036-973A-4049-A3ED-DBE599BFC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933D27E-05C8-4261-BFB0-C54343814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810A5DC-6FA9-4464-B677-A8EE7C068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C4C342D-588F-4B7E-8911-5079C1E27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43446F-FEE4-48A6-B092-FCA67607A8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37AAF31-1287-4F06-82C2-152B97CE4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B0E018F-0A4A-4940-A9C5-2F75378781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D144D6-982B-4822-9C5F-D588A3CF3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B969311-3C7A-46EE-9348-6B433664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9FECC74-E0E3-4128-8632-2FA99414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8D280A9-4057-47B5-A9AE-7AF211431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EDAC388-396D-47BE-A84F-13F905DE4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C423F5-785F-4726-A136-AFB50AA1E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1D18134-78BA-4375-8130-1036457BC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EC74D1-2591-4C00-AADF-5CCDAA556A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7C355CE-3A38-42CE-B108-F859C995E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838FD71-CBEE-4752-81BF-145F91BAE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0C40E9D-9C2D-478A-8BD0-FC1623D55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800592A-3AD4-4CB7-A596-B160E835B6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4DF9447-BDCC-4AD3-BD3F-6203D64B1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BF451A-8BE3-4DAE-9731-362B5D5E3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B135F0A9-346D-45D8-9316-99A6C7776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nancial graphs on a dark display">
            <a:extLst>
              <a:ext uri="{FF2B5EF4-FFF2-40B4-BE49-F238E27FC236}">
                <a16:creationId xmlns:a16="http://schemas.microsoft.com/office/drawing/2014/main" id="{8CB9BD1C-ED34-8746-657C-2725EED9CE24}"/>
              </a:ext>
            </a:extLst>
          </p:cNvPr>
          <p:cNvPicPr>
            <a:picLocks noChangeAspect="1"/>
          </p:cNvPicPr>
          <p:nvPr/>
        </p:nvPicPr>
        <p:blipFill rotWithShape="1">
          <a:blip r:embed="rId2">
            <a:alphaModFix amt="60000"/>
          </a:blip>
          <a:srcRect t="7899" r="2" b="7901"/>
          <a:stretch/>
        </p:blipFill>
        <p:spPr>
          <a:xfrm>
            <a:off x="-6331" y="-14856"/>
            <a:ext cx="12208610"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a:extLst>
              <a:ext uri="{FF2B5EF4-FFF2-40B4-BE49-F238E27FC236}">
                <a16:creationId xmlns:a16="http://schemas.microsoft.com/office/drawing/2014/main" id="{F388819E-318F-73AA-F7C0-C26D4B515A56}"/>
              </a:ext>
            </a:extLst>
          </p:cNvPr>
          <p:cNvSpPr>
            <a:spLocks noGrp="1"/>
          </p:cNvSpPr>
          <p:nvPr>
            <p:ph type="title"/>
          </p:nvPr>
        </p:nvSpPr>
        <p:spPr>
          <a:xfrm>
            <a:off x="691079" y="725951"/>
            <a:ext cx="10325000" cy="1442463"/>
          </a:xfrm>
        </p:spPr>
        <p:txBody>
          <a:bodyPr>
            <a:normAutofit/>
          </a:bodyPr>
          <a:lstStyle/>
          <a:p>
            <a:r>
              <a:rPr lang="en-US" dirty="0">
                <a:solidFill>
                  <a:srgbClr val="FFFFFF"/>
                </a:solidFill>
              </a:rPr>
              <a:t>ROAD MAP </a:t>
            </a:r>
          </a:p>
        </p:txBody>
      </p:sp>
      <p:sp>
        <p:nvSpPr>
          <p:cNvPr id="3" name="Content Placeholder 2">
            <a:extLst>
              <a:ext uri="{FF2B5EF4-FFF2-40B4-BE49-F238E27FC236}">
                <a16:creationId xmlns:a16="http://schemas.microsoft.com/office/drawing/2014/main" id="{FB37FF2F-C406-3C39-210A-34ABBED73D3C}"/>
              </a:ext>
            </a:extLst>
          </p:cNvPr>
          <p:cNvSpPr>
            <a:spLocks noGrp="1"/>
          </p:cNvSpPr>
          <p:nvPr>
            <p:ph idx="1"/>
          </p:nvPr>
        </p:nvSpPr>
        <p:spPr>
          <a:xfrm>
            <a:off x="956479" y="2804868"/>
            <a:ext cx="9525154" cy="2756950"/>
          </a:xfrm>
        </p:spPr>
        <p:txBody>
          <a:bodyPr>
            <a:normAutofit lnSpcReduction="10000"/>
          </a:bodyPr>
          <a:lstStyle/>
          <a:p>
            <a:r>
              <a:rPr lang="en-US" dirty="0">
                <a:solidFill>
                  <a:srgbClr val="FFFFFF"/>
                </a:solidFill>
              </a:rPr>
              <a:t>Involved the following steps:	</a:t>
            </a:r>
          </a:p>
          <a:p>
            <a:pPr marL="800100" lvl="2" indent="-342900">
              <a:buFont typeface="+mj-lt"/>
              <a:buAutoNum type="arabicPeriod"/>
            </a:pPr>
            <a:r>
              <a:rPr lang="en-US" dirty="0">
                <a:solidFill>
                  <a:srgbClr val="FFFFFF"/>
                </a:solidFill>
              </a:rPr>
              <a:t>We used the following libraries: </a:t>
            </a:r>
            <a:r>
              <a:rPr lang="en-US" dirty="0" err="1">
                <a:solidFill>
                  <a:srgbClr val="FFFFFF"/>
                </a:solidFill>
              </a:rPr>
              <a:t>completejourney</a:t>
            </a:r>
            <a:r>
              <a:rPr lang="en-US" dirty="0">
                <a:solidFill>
                  <a:srgbClr val="FFFFFF"/>
                </a:solidFill>
              </a:rPr>
              <a:t>, </a:t>
            </a:r>
            <a:r>
              <a:rPr lang="en-US" dirty="0" err="1">
                <a:solidFill>
                  <a:srgbClr val="FFFFFF"/>
                </a:solidFill>
              </a:rPr>
              <a:t>dplyr</a:t>
            </a:r>
            <a:r>
              <a:rPr lang="en-US" dirty="0">
                <a:solidFill>
                  <a:srgbClr val="FFFFFF"/>
                </a:solidFill>
              </a:rPr>
              <a:t>, ggplot2, </a:t>
            </a:r>
            <a:r>
              <a:rPr lang="en-US" dirty="0" err="1">
                <a:solidFill>
                  <a:srgbClr val="FFFFFF"/>
                </a:solidFill>
              </a:rPr>
              <a:t>stringr</a:t>
            </a:r>
            <a:r>
              <a:rPr lang="en-US" dirty="0">
                <a:solidFill>
                  <a:srgbClr val="FFFFFF"/>
                </a:solidFill>
              </a:rPr>
              <a:t>, </a:t>
            </a:r>
            <a:r>
              <a:rPr lang="en-US" dirty="0" err="1">
                <a:solidFill>
                  <a:srgbClr val="FFFFFF"/>
                </a:solidFill>
              </a:rPr>
              <a:t>lubridate</a:t>
            </a:r>
            <a:r>
              <a:rPr lang="en-US" dirty="0">
                <a:solidFill>
                  <a:srgbClr val="FFFFFF"/>
                </a:solidFill>
              </a:rPr>
              <a:t>, DT, scales.</a:t>
            </a:r>
          </a:p>
          <a:p>
            <a:pPr marL="800100" lvl="2" indent="-342900">
              <a:buFont typeface="+mj-lt"/>
              <a:buAutoNum type="arabicPeriod"/>
            </a:pPr>
            <a:r>
              <a:rPr lang="en-US" dirty="0">
                <a:solidFill>
                  <a:srgbClr val="FFFFFF"/>
                </a:solidFill>
              </a:rPr>
              <a:t>Initialized complete datasets into data frames using the </a:t>
            </a:r>
            <a:r>
              <a:rPr lang="en-US" dirty="0" err="1">
                <a:solidFill>
                  <a:srgbClr val="FFFFFF"/>
                </a:solidFill>
              </a:rPr>
              <a:t>get_transactions</a:t>
            </a:r>
            <a:r>
              <a:rPr lang="en-US" dirty="0">
                <a:solidFill>
                  <a:srgbClr val="FFFFFF"/>
                </a:solidFill>
              </a:rPr>
              <a:t>() and </a:t>
            </a:r>
            <a:r>
              <a:rPr lang="en-US" dirty="0" err="1">
                <a:solidFill>
                  <a:srgbClr val="FFFFFF"/>
                </a:solidFill>
              </a:rPr>
              <a:t>get_promotions</a:t>
            </a:r>
            <a:r>
              <a:rPr lang="en-US" dirty="0">
                <a:solidFill>
                  <a:srgbClr val="FFFFFF"/>
                </a:solidFill>
              </a:rPr>
              <a:t>() functions.</a:t>
            </a:r>
          </a:p>
          <a:p>
            <a:pPr marL="800100" lvl="2" indent="-342900">
              <a:buFont typeface="+mj-lt"/>
              <a:buAutoNum type="arabicPeriod"/>
            </a:pPr>
            <a:r>
              <a:rPr lang="en-US" dirty="0">
                <a:solidFill>
                  <a:srgbClr val="FFFFFF"/>
                </a:solidFill>
              </a:rPr>
              <a:t>We then spent a considerable amount of time to analyze data from your Cosmetics department.</a:t>
            </a:r>
          </a:p>
          <a:p>
            <a:pPr marL="800100" lvl="2" indent="-342900">
              <a:buFont typeface="+mj-lt"/>
              <a:buAutoNum type="arabicPeriod"/>
            </a:pPr>
            <a:r>
              <a:rPr lang="en-US" dirty="0">
                <a:solidFill>
                  <a:srgbClr val="FFFFFF"/>
                </a:solidFill>
              </a:rPr>
              <a:t>We plotted graphs to better visualize your data by employing qualitative and quantitative metrics. </a:t>
            </a:r>
          </a:p>
        </p:txBody>
      </p:sp>
    </p:spTree>
    <p:extLst>
      <p:ext uri="{BB962C8B-B14F-4D97-AF65-F5344CB8AC3E}">
        <p14:creationId xmlns:p14="http://schemas.microsoft.com/office/powerpoint/2010/main" val="58034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9" name="Rectangle 209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01" name="Freeform: Shape 2100">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03" name="Group 210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04" name="Straight Connector 210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0" name="Straight Connector 212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1" name="Straight Connector 213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2" name="Straight Connector 213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3" name="Straight Connector 213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0" name="Straight Connector 213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41" name="Right Triangle 213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852B51B-5FA4-BC31-0921-CA9401BC321F}"/>
              </a:ext>
            </a:extLst>
          </p:cNvPr>
          <p:cNvSpPr>
            <a:spLocks noGrp="1"/>
          </p:cNvSpPr>
          <p:nvPr>
            <p:ph type="title"/>
          </p:nvPr>
        </p:nvSpPr>
        <p:spPr>
          <a:xfrm>
            <a:off x="684223" y="968990"/>
            <a:ext cx="10611627" cy="1651379"/>
          </a:xfrm>
        </p:spPr>
        <p:txBody>
          <a:bodyPr anchor="ctr">
            <a:normAutofit/>
          </a:bodyPr>
          <a:lstStyle/>
          <a:p>
            <a:r>
              <a:rPr lang="en-US" dirty="0"/>
              <a:t>Products and sales over the year </a:t>
            </a:r>
          </a:p>
        </p:txBody>
      </p:sp>
      <p:sp>
        <p:nvSpPr>
          <p:cNvPr id="2054" name="Content Placeholder 2053">
            <a:extLst>
              <a:ext uri="{FF2B5EF4-FFF2-40B4-BE49-F238E27FC236}">
                <a16:creationId xmlns:a16="http://schemas.microsoft.com/office/drawing/2014/main" id="{ACF2C2C9-E82C-85D3-C1E4-F6E194C9EC5B}"/>
              </a:ext>
            </a:extLst>
          </p:cNvPr>
          <p:cNvSpPr>
            <a:spLocks noGrp="1"/>
          </p:cNvSpPr>
          <p:nvPr>
            <p:ph idx="1"/>
          </p:nvPr>
        </p:nvSpPr>
        <p:spPr>
          <a:xfrm>
            <a:off x="6577738" y="2893475"/>
            <a:ext cx="4914058" cy="3242577"/>
          </a:xfrm>
        </p:spPr>
        <p:txBody>
          <a:bodyPr anchor="ctr">
            <a:normAutofit/>
          </a:bodyPr>
          <a:lstStyle/>
          <a:p>
            <a:r>
              <a:rPr lang="en-US" b="0" i="0" dirty="0">
                <a:effectLst/>
                <a:latin typeface="Helvetica Neue"/>
              </a:rPr>
              <a:t>The plot here shows the total sales of cosmetics over the course of the year against product category.</a:t>
            </a:r>
          </a:p>
          <a:p>
            <a:r>
              <a:rPr lang="en-US" b="0" i="0" dirty="0">
                <a:effectLst/>
                <a:latin typeface="Helvetica Neue"/>
              </a:rPr>
              <a:t> One interesting aspect to observe is that the fragrances sales shoot up from the November to December. </a:t>
            </a:r>
            <a:endParaRPr lang="en-US" dirty="0"/>
          </a:p>
        </p:txBody>
      </p:sp>
      <p:pic>
        <p:nvPicPr>
          <p:cNvPr id="2050" name="Picture 2" descr="Chart, line chart&#10;&#10;Description automatically generated">
            <a:extLst>
              <a:ext uri="{FF2B5EF4-FFF2-40B4-BE49-F238E27FC236}">
                <a16:creationId xmlns:a16="http://schemas.microsoft.com/office/drawing/2014/main" id="{C294A24C-56CA-5DEA-12E6-19ECDC859873}"/>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751294" y="2620369"/>
            <a:ext cx="5324977" cy="380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5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3" name="Group 308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4" name="Straight Connector 308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3" name="Straight Connector 311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4" name="Straight Connector 311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116" name="Right Triangle 311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12D6A7F-1078-8754-438D-39B29B52D3E8}"/>
              </a:ext>
            </a:extLst>
          </p:cNvPr>
          <p:cNvSpPr>
            <a:spLocks noGrp="1"/>
          </p:cNvSpPr>
          <p:nvPr>
            <p:ph type="title"/>
          </p:nvPr>
        </p:nvSpPr>
        <p:spPr>
          <a:xfrm>
            <a:off x="684223" y="721946"/>
            <a:ext cx="10611627" cy="1990906"/>
          </a:xfrm>
        </p:spPr>
        <p:txBody>
          <a:bodyPr anchor="ctr">
            <a:normAutofit/>
          </a:bodyPr>
          <a:lstStyle/>
          <a:p>
            <a:r>
              <a:rPr lang="en-US" dirty="0"/>
              <a:t>Deep dive!</a:t>
            </a:r>
          </a:p>
        </p:txBody>
      </p:sp>
      <p:sp>
        <p:nvSpPr>
          <p:cNvPr id="3078" name="Content Placeholder 3077">
            <a:extLst>
              <a:ext uri="{FF2B5EF4-FFF2-40B4-BE49-F238E27FC236}">
                <a16:creationId xmlns:a16="http://schemas.microsoft.com/office/drawing/2014/main" id="{6673C1B1-D6B0-5D15-6425-41AB5FF3E23E}"/>
              </a:ext>
            </a:extLst>
          </p:cNvPr>
          <p:cNvSpPr>
            <a:spLocks noGrp="1"/>
          </p:cNvSpPr>
          <p:nvPr>
            <p:ph idx="1"/>
          </p:nvPr>
        </p:nvSpPr>
        <p:spPr>
          <a:xfrm>
            <a:off x="6577738" y="2893475"/>
            <a:ext cx="4425911" cy="3242577"/>
          </a:xfrm>
        </p:spPr>
        <p:txBody>
          <a:bodyPr anchor="ctr">
            <a:normAutofit/>
          </a:bodyPr>
          <a:lstStyle/>
          <a:p>
            <a:r>
              <a:rPr lang="en-US" b="0" i="0" dirty="0">
                <a:solidFill>
                  <a:srgbClr val="333333"/>
                </a:solidFill>
                <a:effectLst/>
                <a:latin typeface="Helvetica Neue"/>
              </a:rPr>
              <a:t>We wanted to analyze the spike we saw in the first graph for the Monthly sales posted on all product categories.</a:t>
            </a:r>
          </a:p>
          <a:p>
            <a:r>
              <a:rPr lang="en-US" b="0" i="0" dirty="0">
                <a:solidFill>
                  <a:srgbClr val="333333"/>
                </a:solidFill>
                <a:effectLst/>
                <a:latin typeface="Helvetica Neue"/>
              </a:rPr>
              <a:t>PARFUMS DE COUER and REVLON fragrances have a very low sales value. </a:t>
            </a:r>
            <a:endParaRPr lang="en-US" dirty="0"/>
          </a:p>
        </p:txBody>
      </p:sp>
      <p:pic>
        <p:nvPicPr>
          <p:cNvPr id="3074" name="Picture 2">
            <a:extLst>
              <a:ext uri="{FF2B5EF4-FFF2-40B4-BE49-F238E27FC236}">
                <a16:creationId xmlns:a16="http://schemas.microsoft.com/office/drawing/2014/main" id="{DF11C42E-D414-2969-4A5B-772CC9AAE38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027343" y="2712852"/>
            <a:ext cx="5005576" cy="357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53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9" name="Group 168">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0" name="Straight Connector 169">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2" name="Right Triangle 201">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C316CC4-DC43-5B5A-1697-190C9B3609D8}"/>
              </a:ext>
            </a:extLst>
          </p:cNvPr>
          <p:cNvSpPr>
            <a:spLocks noGrp="1"/>
          </p:cNvSpPr>
          <p:nvPr>
            <p:ph type="title"/>
          </p:nvPr>
        </p:nvSpPr>
        <p:spPr>
          <a:xfrm>
            <a:off x="691079" y="725952"/>
            <a:ext cx="4038652" cy="1881178"/>
          </a:xfrm>
        </p:spPr>
        <p:txBody>
          <a:bodyPr vert="horz" lIns="91440" tIns="45720" rIns="91440" bIns="45720" rtlCol="0" anchor="b">
            <a:normAutofit/>
          </a:bodyPr>
          <a:lstStyle/>
          <a:p>
            <a:pPr>
              <a:lnSpc>
                <a:spcPct val="90000"/>
              </a:lnSpc>
            </a:pPr>
            <a:r>
              <a:rPr lang="en-US" sz="4100" dirty="0"/>
              <a:t>Cosmetics Department by Quantity </a:t>
            </a:r>
          </a:p>
        </p:txBody>
      </p:sp>
      <p:sp>
        <p:nvSpPr>
          <p:cNvPr id="5" name="Rectangle 1">
            <a:extLst>
              <a:ext uri="{FF2B5EF4-FFF2-40B4-BE49-F238E27FC236}">
                <a16:creationId xmlns:a16="http://schemas.microsoft.com/office/drawing/2014/main" id="{62ADDED8-95A7-C81D-2402-CCB1F5BD0BA6}"/>
              </a:ext>
            </a:extLst>
          </p:cNvPr>
          <p:cNvSpPr>
            <a:spLocks noChangeArrowheads="1"/>
          </p:cNvSpPr>
          <p:nvPr/>
        </p:nvSpPr>
        <p:spPr bwMode="auto">
          <a:xfrm>
            <a:off x="691079" y="2886117"/>
            <a:ext cx="4038652" cy="32768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110000"/>
              </a:lnSpc>
              <a:spcBef>
                <a:spcPct val="0"/>
              </a:spcBef>
              <a:spcAft>
                <a:spcPts val="600"/>
              </a:spcAft>
              <a:buClr>
                <a:schemeClr val="tx2">
                  <a:lumMod val="50000"/>
                  <a:lumOff val="50000"/>
                </a:schemeClr>
              </a:buClr>
              <a:buSzPct val="75000"/>
              <a:buFont typeface="Wingdings" panose="05000000000000000000" pitchFamily="2" charset="2"/>
              <a:buChar char="§"/>
              <a:tabLst/>
            </a:pPr>
            <a:r>
              <a:rPr kumimoji="0" lang="en-US" altLang="en-US" sz="2000" b="0" i="0" u="none" strike="noStrike" cap="none" normalizeH="0" baseline="0" dirty="0">
                <a:ln>
                  <a:noFill/>
                </a:ln>
                <a:solidFill>
                  <a:schemeClr val="tx2"/>
                </a:solidFill>
                <a:effectLst/>
              </a:rPr>
              <a:t>A table was created to help you look at data. </a:t>
            </a:r>
          </a:p>
          <a:p>
            <a:pPr marL="0" marR="0" lvl="0" indent="-228600" fontAlgn="base">
              <a:lnSpc>
                <a:spcPct val="110000"/>
              </a:lnSpc>
              <a:spcBef>
                <a:spcPct val="0"/>
              </a:spcBef>
              <a:spcAft>
                <a:spcPts val="600"/>
              </a:spcAft>
              <a:buClr>
                <a:schemeClr val="tx2">
                  <a:lumMod val="50000"/>
                  <a:lumOff val="50000"/>
                </a:schemeClr>
              </a:buClr>
              <a:buSzPct val="75000"/>
              <a:buFont typeface="Wingdings" panose="05000000000000000000" pitchFamily="2" charset="2"/>
              <a:buChar char="§"/>
              <a:tabLst/>
            </a:pPr>
            <a:r>
              <a:rPr lang="en-US" altLang="en-US" sz="2000" dirty="0">
                <a:solidFill>
                  <a:schemeClr val="tx2"/>
                </a:solidFill>
              </a:rPr>
              <a:t>The comparison is performed age-wise against categories and the sales in terms of quantity. </a:t>
            </a:r>
          </a:p>
          <a:p>
            <a:pPr marL="0" marR="0" lvl="0" indent="-228600" fontAlgn="base">
              <a:lnSpc>
                <a:spcPct val="110000"/>
              </a:lnSpc>
              <a:spcBef>
                <a:spcPct val="0"/>
              </a:spcBef>
              <a:spcAft>
                <a:spcPts val="600"/>
              </a:spcAft>
              <a:buClr>
                <a:schemeClr val="tx2">
                  <a:lumMod val="50000"/>
                  <a:lumOff val="50000"/>
                </a:schemeClr>
              </a:buClr>
              <a:buSzPct val="75000"/>
              <a:buFont typeface="Wingdings" panose="05000000000000000000" pitchFamily="2" charset="2"/>
              <a:buChar char="§"/>
              <a:tabLst/>
            </a:pPr>
            <a:r>
              <a:rPr kumimoji="0" lang="en-US" altLang="en-US" sz="2000" b="0" i="0" u="none" strike="noStrike" cap="none" normalizeH="0" baseline="0" dirty="0">
                <a:ln>
                  <a:noFill/>
                </a:ln>
                <a:solidFill>
                  <a:schemeClr val="tx2"/>
                </a:solidFill>
                <a:effectLst/>
              </a:rPr>
              <a:t>You can look at the data </a:t>
            </a:r>
            <a:r>
              <a:rPr kumimoji="0" lang="en-US" altLang="en-US" sz="2000" b="0" i="0" u="none" strike="noStrike" cap="none" normalizeH="0" baseline="0" dirty="0">
                <a:ln>
                  <a:noFill/>
                </a:ln>
                <a:solidFill>
                  <a:schemeClr val="tx2"/>
                </a:solidFill>
                <a:effectLst/>
                <a:hlinkClick r:id="rId2"/>
              </a:rPr>
              <a:t>here</a:t>
            </a:r>
            <a:r>
              <a:rPr lang="en-US" altLang="en-US" sz="2000" dirty="0">
                <a:solidFill>
                  <a:schemeClr val="tx2"/>
                </a:solidFill>
              </a:rPr>
              <a:t> under the exploratory data analysis section. </a:t>
            </a:r>
            <a:endParaRPr kumimoji="0" lang="en-US" altLang="en-US" b="0" i="0" u="none" strike="noStrike" cap="none" normalizeH="0" baseline="0" dirty="0">
              <a:ln>
                <a:noFill/>
              </a:ln>
              <a:solidFill>
                <a:schemeClr val="tx2"/>
              </a:solidFill>
              <a:effectLst/>
            </a:endParaRPr>
          </a:p>
        </p:txBody>
      </p:sp>
      <p:graphicFrame>
        <p:nvGraphicFramePr>
          <p:cNvPr id="4" name="Content Placeholder 3">
            <a:extLst>
              <a:ext uri="{FF2B5EF4-FFF2-40B4-BE49-F238E27FC236}">
                <a16:creationId xmlns:a16="http://schemas.microsoft.com/office/drawing/2014/main" id="{F3681410-38DE-DB4C-7BFE-D8B07234B48A}"/>
              </a:ext>
            </a:extLst>
          </p:cNvPr>
          <p:cNvGraphicFramePr>
            <a:graphicFrameLocks noGrp="1"/>
          </p:cNvGraphicFramePr>
          <p:nvPr>
            <p:ph idx="1"/>
            <p:extLst>
              <p:ext uri="{D42A27DB-BD31-4B8C-83A1-F6EECF244321}">
                <p14:modId xmlns:p14="http://schemas.microsoft.com/office/powerpoint/2010/main" val="3335980190"/>
              </p:ext>
            </p:extLst>
          </p:nvPr>
        </p:nvGraphicFramePr>
        <p:xfrm>
          <a:off x="5106333" y="1257036"/>
          <a:ext cx="6401445" cy="4358688"/>
        </p:xfrm>
        <a:graphic>
          <a:graphicData uri="http://schemas.openxmlformats.org/drawingml/2006/table">
            <a:tbl>
              <a:tblPr>
                <a:solidFill>
                  <a:schemeClr val="tx1">
                    <a:lumMod val="75000"/>
                    <a:lumOff val="25000"/>
                  </a:schemeClr>
                </a:solidFill>
                <a:tableStyleId>{5C22544A-7EE6-4342-B048-85BDC9FD1C3A}</a:tableStyleId>
              </a:tblPr>
              <a:tblGrid>
                <a:gridCol w="693656">
                  <a:extLst>
                    <a:ext uri="{9D8B030D-6E8A-4147-A177-3AD203B41FA5}">
                      <a16:colId xmlns:a16="http://schemas.microsoft.com/office/drawing/2014/main" val="2900631615"/>
                    </a:ext>
                  </a:extLst>
                </a:gridCol>
                <a:gridCol w="1069858">
                  <a:extLst>
                    <a:ext uri="{9D8B030D-6E8A-4147-A177-3AD203B41FA5}">
                      <a16:colId xmlns:a16="http://schemas.microsoft.com/office/drawing/2014/main" val="922415565"/>
                    </a:ext>
                  </a:extLst>
                </a:gridCol>
                <a:gridCol w="2978607">
                  <a:extLst>
                    <a:ext uri="{9D8B030D-6E8A-4147-A177-3AD203B41FA5}">
                      <a16:colId xmlns:a16="http://schemas.microsoft.com/office/drawing/2014/main" val="1861150885"/>
                    </a:ext>
                  </a:extLst>
                </a:gridCol>
                <a:gridCol w="1659324">
                  <a:extLst>
                    <a:ext uri="{9D8B030D-6E8A-4147-A177-3AD203B41FA5}">
                      <a16:colId xmlns:a16="http://schemas.microsoft.com/office/drawing/2014/main" val="2744859600"/>
                    </a:ext>
                  </a:extLst>
                </a:gridCol>
              </a:tblGrid>
              <a:tr h="363224">
                <a:tc gridSpan="4">
                  <a:txBody>
                    <a:bodyPr/>
                    <a:lstStyle/>
                    <a:p>
                      <a:r>
                        <a:rPr lang="en-US" sz="1200" cap="none" spc="0">
                          <a:solidFill>
                            <a:schemeClr val="bg1"/>
                          </a:solidFill>
                        </a:rPr>
                        <a:t>Table 1: Age Wise Sales in Cosmetics Department</a:t>
                      </a:r>
                    </a:p>
                  </a:txBody>
                  <a:tcPr marL="89060" marR="54233" marT="68508" marB="68508" anchor="ctr">
                    <a:lnL w="38100" cap="flat" cmpd="sng" algn="ctr">
                      <a:no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6492945"/>
                  </a:ext>
                </a:extLst>
              </a:tr>
              <a:tr h="363224">
                <a:tc>
                  <a:txBody>
                    <a:bodyPr/>
                    <a:lstStyle/>
                    <a:p>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1" cap="none" spc="0">
                          <a:solidFill>
                            <a:schemeClr val="bg1"/>
                          </a:solidFill>
                          <a:effectLst/>
                        </a:rPr>
                        <a:t>Age</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1" cap="none" spc="0">
                          <a:solidFill>
                            <a:schemeClr val="bg1"/>
                          </a:solidFill>
                          <a:effectLst/>
                        </a:rPr>
                        <a:t>Categories</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1" cap="none" spc="0">
                          <a:solidFill>
                            <a:schemeClr val="bg1"/>
                          </a:solidFill>
                          <a:effectLst/>
                        </a:rPr>
                        <a:t>total_quant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34235544"/>
                  </a:ext>
                </a:extLst>
              </a:tr>
              <a:tr h="363224">
                <a:tc>
                  <a:txBody>
                    <a:bodyPr/>
                    <a:lstStyle/>
                    <a:p>
                      <a:r>
                        <a:rPr lang="en-US" sz="1200" b="0" cap="none" spc="0">
                          <a:solidFill>
                            <a:schemeClr val="bg1"/>
                          </a:solidFill>
                          <a:effectLst/>
                        </a:rPr>
                        <a:t>1</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45-54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731</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94775677"/>
                  </a:ext>
                </a:extLst>
              </a:tr>
              <a:tr h="363224">
                <a:tc>
                  <a:txBody>
                    <a:bodyPr/>
                    <a:lstStyle/>
                    <a:p>
                      <a:r>
                        <a:rPr lang="en-US" sz="1200" b="0" cap="none" spc="0">
                          <a:solidFill>
                            <a:schemeClr val="bg1"/>
                          </a:solidFill>
                          <a:effectLst/>
                        </a:rPr>
                        <a:t>2</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35-44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717</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36546878"/>
                  </a:ext>
                </a:extLst>
              </a:tr>
              <a:tr h="363224">
                <a:tc>
                  <a:txBody>
                    <a:bodyPr/>
                    <a:lstStyle/>
                    <a:p>
                      <a:r>
                        <a:rPr lang="en-US" sz="1200" b="0" cap="none" spc="0">
                          <a:solidFill>
                            <a:schemeClr val="bg1"/>
                          </a:solidFill>
                          <a:effectLst/>
                        </a:rPr>
                        <a:t>3</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25-34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377</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581086539"/>
                  </a:ext>
                </a:extLst>
              </a:tr>
              <a:tr h="363224">
                <a:tc>
                  <a:txBody>
                    <a:bodyPr/>
                    <a:lstStyle/>
                    <a:p>
                      <a:r>
                        <a:rPr lang="en-US" sz="1200" b="0" cap="none" spc="0">
                          <a:solidFill>
                            <a:schemeClr val="bg1"/>
                          </a:solidFill>
                          <a:effectLst/>
                        </a:rPr>
                        <a:t>4</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45-54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BATH</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207</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98852138"/>
                  </a:ext>
                </a:extLst>
              </a:tr>
              <a:tr h="363224">
                <a:tc>
                  <a:txBody>
                    <a:bodyPr/>
                    <a:lstStyle/>
                    <a:p>
                      <a:r>
                        <a:rPr lang="en-US" sz="1200" b="0" cap="none" spc="0">
                          <a:solidFill>
                            <a:schemeClr val="bg1"/>
                          </a:solidFill>
                          <a:effectLst/>
                        </a:rPr>
                        <a:t>5</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35-44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BATH</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150</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73070542"/>
                  </a:ext>
                </a:extLst>
              </a:tr>
              <a:tr h="363224">
                <a:tc>
                  <a:txBody>
                    <a:bodyPr/>
                    <a:lstStyle/>
                    <a:p>
                      <a:r>
                        <a:rPr lang="en-US" sz="1200" b="0" cap="none" spc="0">
                          <a:solidFill>
                            <a:schemeClr val="bg1"/>
                          </a:solidFill>
                          <a:effectLst/>
                        </a:rPr>
                        <a:t>6</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55-64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142</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7242774"/>
                  </a:ext>
                </a:extLst>
              </a:tr>
              <a:tr h="363224">
                <a:tc>
                  <a:txBody>
                    <a:bodyPr/>
                    <a:lstStyle/>
                    <a:p>
                      <a:r>
                        <a:rPr lang="en-US" sz="1200" b="0" cap="none" spc="0">
                          <a:solidFill>
                            <a:schemeClr val="bg1"/>
                          </a:solidFill>
                          <a:effectLst/>
                        </a:rPr>
                        <a:t>7</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65+</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91</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743785009"/>
                  </a:ext>
                </a:extLst>
              </a:tr>
              <a:tr h="363224">
                <a:tc>
                  <a:txBody>
                    <a:bodyPr/>
                    <a:lstStyle/>
                    <a:p>
                      <a:r>
                        <a:rPr lang="en-US" sz="1200" b="0" cap="none" spc="0">
                          <a:solidFill>
                            <a:schemeClr val="bg1"/>
                          </a:solidFill>
                          <a:effectLst/>
                        </a:rPr>
                        <a:t>8</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19-24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MAKEUP AND TREATMENT</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73</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81146283"/>
                  </a:ext>
                </a:extLst>
              </a:tr>
              <a:tr h="363224">
                <a:tc>
                  <a:txBody>
                    <a:bodyPr/>
                    <a:lstStyle/>
                    <a:p>
                      <a:r>
                        <a:rPr lang="en-US" sz="1200" b="0" cap="none" spc="0">
                          <a:solidFill>
                            <a:schemeClr val="bg1"/>
                          </a:solidFill>
                          <a:effectLst/>
                        </a:rPr>
                        <a:t>9</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25-34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BATH</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200" b="0" cap="none" spc="0">
                          <a:solidFill>
                            <a:schemeClr val="bg1"/>
                          </a:solidFill>
                          <a:effectLst/>
                        </a:rPr>
                        <a:t>72</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226553714"/>
                  </a:ext>
                </a:extLst>
              </a:tr>
              <a:tr h="363224">
                <a:tc>
                  <a:txBody>
                    <a:bodyPr/>
                    <a:lstStyle/>
                    <a:p>
                      <a:r>
                        <a:rPr lang="en-US" sz="1200" b="0" cap="none" spc="0">
                          <a:solidFill>
                            <a:schemeClr val="bg1"/>
                          </a:solidFill>
                          <a:effectLst/>
                        </a:rPr>
                        <a:t>10</a:t>
                      </a:r>
                      <a:endParaRPr lang="en-US" sz="1200" cap="none" spc="0">
                        <a:solidFill>
                          <a:schemeClr val="bg1"/>
                        </a:solidFill>
                        <a:effectLst/>
                      </a:endParaRPr>
                    </a:p>
                  </a:txBody>
                  <a:tcPr marL="89060" marR="54233" marT="68508" marB="68508"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200" b="0" cap="none" spc="0">
                          <a:solidFill>
                            <a:schemeClr val="bg1"/>
                          </a:solidFill>
                          <a:effectLst/>
                        </a:rPr>
                        <a:t>45-54</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200" b="0" cap="none" spc="0">
                          <a:solidFill>
                            <a:schemeClr val="bg1"/>
                          </a:solidFill>
                          <a:effectLst/>
                        </a:rPr>
                        <a:t>COSMETIC ACCESSORIES</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200" b="0" cap="none" spc="0">
                          <a:solidFill>
                            <a:schemeClr val="bg1"/>
                          </a:solidFill>
                          <a:effectLst/>
                        </a:rPr>
                        <a:t>30</a:t>
                      </a:r>
                      <a:endParaRPr lang="en-US" sz="1200" cap="none" spc="0">
                        <a:solidFill>
                          <a:schemeClr val="bg1"/>
                        </a:solidFill>
                        <a:effectLst/>
                      </a:endParaRPr>
                    </a:p>
                  </a:txBody>
                  <a:tcPr marL="89060" marR="54233" marT="68508" marB="68508"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1297757352"/>
                  </a:ext>
                </a:extLst>
              </a:tr>
            </a:tbl>
          </a:graphicData>
        </a:graphic>
      </p:graphicFrame>
    </p:spTree>
    <p:extLst>
      <p:ext uri="{BB962C8B-B14F-4D97-AF65-F5344CB8AC3E}">
        <p14:creationId xmlns:p14="http://schemas.microsoft.com/office/powerpoint/2010/main" val="389656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07" name="Rectangle 516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208" name="Freeform: Shape 5170">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173" name="Group 517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74" name="Straight Connector 517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5" name="Straight Connector 517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6" name="Straight Connector 517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7" name="Straight Connector 517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8" name="Straight Connector 517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9" name="Straight Connector 517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0" name="Straight Connector 517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1" name="Straight Connector 518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2" name="Straight Connector 518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3" name="Straight Connector 518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4" name="Straight Connector 518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5" name="Straight Connector 518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6" name="Straight Connector 518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7" name="Straight Connector 518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1" name="Straight Connector 519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2" name="Straight Connector 519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3" name="Straight Connector 519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4" name="Straight Connector 519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5" name="Straight Connector 519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6" name="Straight Connector 519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7" name="Straight Connector 519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8" name="Straight Connector 519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99" name="Straight Connector 519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00" name="Straight Connector 519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01" name="Straight Connector 520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02" name="Straight Connector 520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03" name="Straight Connector 520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09" name="Straight Connector 520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206" name="Right Triangle 520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214EAC4-4BD8-487E-71C3-F7E6E6F436C3}"/>
              </a:ext>
            </a:extLst>
          </p:cNvPr>
          <p:cNvSpPr>
            <a:spLocks noGrp="1"/>
          </p:cNvSpPr>
          <p:nvPr>
            <p:ph type="title"/>
          </p:nvPr>
        </p:nvSpPr>
        <p:spPr>
          <a:xfrm>
            <a:off x="684223" y="968990"/>
            <a:ext cx="10611627" cy="1651379"/>
          </a:xfrm>
        </p:spPr>
        <p:txBody>
          <a:bodyPr anchor="ctr">
            <a:normAutofit/>
          </a:bodyPr>
          <a:lstStyle/>
          <a:p>
            <a:r>
              <a:rPr lang="en-US" dirty="0"/>
              <a:t>Representing graphically is always better!</a:t>
            </a:r>
          </a:p>
        </p:txBody>
      </p:sp>
      <p:sp>
        <p:nvSpPr>
          <p:cNvPr id="5126" name="Content Placeholder 5125">
            <a:extLst>
              <a:ext uri="{FF2B5EF4-FFF2-40B4-BE49-F238E27FC236}">
                <a16:creationId xmlns:a16="http://schemas.microsoft.com/office/drawing/2014/main" id="{7D0F1EBF-5386-67C0-BE3C-3748F1790898}"/>
              </a:ext>
            </a:extLst>
          </p:cNvPr>
          <p:cNvSpPr>
            <a:spLocks noGrp="1"/>
          </p:cNvSpPr>
          <p:nvPr>
            <p:ph idx="1"/>
          </p:nvPr>
        </p:nvSpPr>
        <p:spPr>
          <a:xfrm>
            <a:off x="6577738" y="2893475"/>
            <a:ext cx="4914058" cy="3242577"/>
          </a:xfrm>
        </p:spPr>
        <p:txBody>
          <a:bodyPr anchor="ctr">
            <a:normAutofit/>
          </a:bodyPr>
          <a:lstStyle/>
          <a:p>
            <a:r>
              <a:rPr lang="en-US">
                <a:latin typeface="Helvetica Neue"/>
              </a:rPr>
              <a:t>In the g</a:t>
            </a:r>
            <a:r>
              <a:rPr lang="en-US" b="0" i="0">
                <a:effectLst/>
                <a:latin typeface="Helvetica Neue"/>
              </a:rPr>
              <a:t>raph, Age Groups 35-44 and 45-54 bought the highest number of MAKEUP AND TREATMENT ITEMS.</a:t>
            </a:r>
          </a:p>
          <a:p>
            <a:r>
              <a:rPr lang="en-US"/>
              <a:t>Target Audience </a:t>
            </a:r>
            <a:r>
              <a:rPr lang="en-US">
                <a:sym typeface="Wingdings" panose="05000000000000000000" pitchFamily="2" charset="2"/>
              </a:rPr>
              <a:t> Age group(35-54)</a:t>
            </a:r>
          </a:p>
          <a:p>
            <a:r>
              <a:rPr lang="en-US">
                <a:sym typeface="Wingdings" panose="05000000000000000000" pitchFamily="2" charset="2"/>
              </a:rPr>
              <a:t>Downside :-fragrances aren’t been purchased by a lot of age groups.  </a:t>
            </a:r>
            <a:endParaRPr lang="en-US" dirty="0"/>
          </a:p>
        </p:txBody>
      </p:sp>
      <p:pic>
        <p:nvPicPr>
          <p:cNvPr id="5122" name="Picture 2" descr="Chart, histogram&#10;&#10;Description automatically generated">
            <a:extLst>
              <a:ext uri="{FF2B5EF4-FFF2-40B4-BE49-F238E27FC236}">
                <a16:creationId xmlns:a16="http://schemas.microsoft.com/office/drawing/2014/main" id="{09B895FC-454A-DA06-F3C3-2919C8FC9249}"/>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121177" y="2884572"/>
            <a:ext cx="4789588" cy="342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78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3" name="Rectangle 619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6195" name="Freeform: Shape 6194">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97" name="Group 6196">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98" name="Straight Connector 6197">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9" name="Straight Connector 6198">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0" name="Straight Connector 6199">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1" name="Straight Connector 6200">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2" name="Straight Connector 6201">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3" name="Straight Connector 6202">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4" name="Straight Connector 6203">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5" name="Straight Connector 6204">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6" name="Straight Connector 6205">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7" name="Straight Connector 6206">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8" name="Straight Connector 6207">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9" name="Straight Connector 6208">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0" name="Straight Connector 6209">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1" name="Straight Connector 6210">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2" name="Straight Connector 6211">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3" name="Straight Connector 6212">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4" name="Straight Connector 6213">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5" name="Straight Connector 6214">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6" name="Straight Connector 6215">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7" name="Straight Connector 6216">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8" name="Straight Connector 6217">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9" name="Straight Connector 6218">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0" name="Straight Connector 6219">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1" name="Straight Connector 6220">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2" name="Straight Connector 6221">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3" name="Straight Connector 6222">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4" name="Straight Connector 6223">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5" name="Straight Connector 6224">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6" name="Straight Connector 6225">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7" name="Straight Connector 6226">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28" name="Straight Connector 6227">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230" name="Right Triangle 6229">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6B26B80-4020-447F-7B1A-E8C7585CF8BB}"/>
              </a:ext>
            </a:extLst>
          </p:cNvPr>
          <p:cNvSpPr>
            <a:spLocks noGrp="1"/>
          </p:cNvSpPr>
          <p:nvPr>
            <p:ph type="title"/>
          </p:nvPr>
        </p:nvSpPr>
        <p:spPr>
          <a:xfrm>
            <a:off x="691079" y="725951"/>
            <a:ext cx="5408027" cy="1442463"/>
          </a:xfrm>
        </p:spPr>
        <p:txBody>
          <a:bodyPr>
            <a:normAutofit/>
          </a:bodyPr>
          <a:lstStyle/>
          <a:p>
            <a:r>
              <a:rPr lang="en-US"/>
              <a:t>Makeup and Treatment Products </a:t>
            </a:r>
          </a:p>
        </p:txBody>
      </p:sp>
      <p:sp>
        <p:nvSpPr>
          <p:cNvPr id="6150" name="Content Placeholder 6149">
            <a:extLst>
              <a:ext uri="{FF2B5EF4-FFF2-40B4-BE49-F238E27FC236}">
                <a16:creationId xmlns:a16="http://schemas.microsoft.com/office/drawing/2014/main" id="{F4722BC6-4B40-AE1A-6307-F22B2D69205E}"/>
              </a:ext>
            </a:extLst>
          </p:cNvPr>
          <p:cNvSpPr>
            <a:spLocks noGrp="1"/>
          </p:cNvSpPr>
          <p:nvPr>
            <p:ph idx="1"/>
          </p:nvPr>
        </p:nvSpPr>
        <p:spPr>
          <a:xfrm>
            <a:off x="691079" y="2340131"/>
            <a:ext cx="4424633" cy="3791918"/>
          </a:xfrm>
        </p:spPr>
        <p:txBody>
          <a:bodyPr>
            <a:normAutofit/>
          </a:bodyPr>
          <a:lstStyle/>
          <a:p>
            <a:r>
              <a:rPr lang="en-US" b="0" i="0">
                <a:effectLst/>
                <a:latin typeface="Helvetica Neue"/>
              </a:rPr>
              <a:t>If we observe this graph carefully, we can clearly see that the same age group has higher purchases, but the top 5 products each of the group purchases are mostly inclined towards Maybelline and cover girl products.</a:t>
            </a:r>
            <a:endParaRPr lang="en-US" dirty="0"/>
          </a:p>
        </p:txBody>
      </p:sp>
      <p:pic>
        <p:nvPicPr>
          <p:cNvPr id="6146" name="Picture 2" descr="Chart, bar chart, histogram&#10;&#10;Description automatically generated">
            <a:extLst>
              <a:ext uri="{FF2B5EF4-FFF2-40B4-BE49-F238E27FC236}">
                <a16:creationId xmlns:a16="http://schemas.microsoft.com/office/drawing/2014/main" id="{F71F1751-6680-7D28-E7A2-4908DCFEFD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2334" y="1860223"/>
            <a:ext cx="5236415" cy="374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4" name="Group 9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7" name="Right Triangle 12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B9BB1A-CFA4-35A8-7388-C274383E593A}"/>
              </a:ext>
            </a:extLst>
          </p:cNvPr>
          <p:cNvSpPr>
            <a:spLocks noGrp="1"/>
          </p:cNvSpPr>
          <p:nvPr>
            <p:ph type="title"/>
          </p:nvPr>
        </p:nvSpPr>
        <p:spPr>
          <a:xfrm>
            <a:off x="691079" y="725952"/>
            <a:ext cx="4038652" cy="1881178"/>
          </a:xfrm>
        </p:spPr>
        <p:txBody>
          <a:bodyPr>
            <a:normAutofit/>
          </a:bodyPr>
          <a:lstStyle/>
          <a:p>
            <a:pPr>
              <a:lnSpc>
                <a:spcPct val="90000"/>
              </a:lnSpc>
            </a:pPr>
            <a:r>
              <a:rPr lang="en-US" sz="3700"/>
              <a:t>Sales by product type and manufacturer</a:t>
            </a:r>
          </a:p>
        </p:txBody>
      </p:sp>
      <p:sp>
        <p:nvSpPr>
          <p:cNvPr id="9" name="Content Placeholder 8">
            <a:extLst>
              <a:ext uri="{FF2B5EF4-FFF2-40B4-BE49-F238E27FC236}">
                <a16:creationId xmlns:a16="http://schemas.microsoft.com/office/drawing/2014/main" id="{FB1F24C6-0A5A-7D18-2596-65D4F50838C4}"/>
              </a:ext>
            </a:extLst>
          </p:cNvPr>
          <p:cNvSpPr>
            <a:spLocks noGrp="1"/>
          </p:cNvSpPr>
          <p:nvPr>
            <p:ph idx="1"/>
          </p:nvPr>
        </p:nvSpPr>
        <p:spPr>
          <a:xfrm>
            <a:off x="691079" y="2886117"/>
            <a:ext cx="4038652" cy="3276824"/>
          </a:xfrm>
        </p:spPr>
        <p:txBody>
          <a:bodyPr>
            <a:normAutofit/>
          </a:bodyPr>
          <a:lstStyle/>
          <a:p>
            <a:r>
              <a:rPr lang="en-US" b="0" i="0">
                <a:effectLst/>
                <a:latin typeface="Helvetica Neue"/>
              </a:rPr>
              <a:t> If we observe carefully, the Maybelline product is mostly sold in that 1 CT package size. Covergirl on the other hand has different package sizes being sold. So, these sizes are something the manufacturers can specifically focus on.</a:t>
            </a:r>
            <a:endParaRPr lang="en-US" dirty="0"/>
          </a:p>
        </p:txBody>
      </p:sp>
      <p:graphicFrame>
        <p:nvGraphicFramePr>
          <p:cNvPr id="7" name="Content Placeholder 3">
            <a:extLst>
              <a:ext uri="{FF2B5EF4-FFF2-40B4-BE49-F238E27FC236}">
                <a16:creationId xmlns:a16="http://schemas.microsoft.com/office/drawing/2014/main" id="{712A8E4A-B4EC-7B4F-BB6C-B843BDE53285}"/>
              </a:ext>
            </a:extLst>
          </p:cNvPr>
          <p:cNvGraphicFramePr>
            <a:graphicFrameLocks/>
          </p:cNvGraphicFramePr>
          <p:nvPr>
            <p:extLst>
              <p:ext uri="{D42A27DB-BD31-4B8C-83A1-F6EECF244321}">
                <p14:modId xmlns:p14="http://schemas.microsoft.com/office/powerpoint/2010/main" val="3203988623"/>
              </p:ext>
            </p:extLst>
          </p:nvPr>
        </p:nvGraphicFramePr>
        <p:xfrm>
          <a:off x="5526506" y="729344"/>
          <a:ext cx="5561100" cy="5414068"/>
        </p:xfrm>
        <a:graphic>
          <a:graphicData uri="http://schemas.openxmlformats.org/drawingml/2006/table">
            <a:tbl>
              <a:tblPr>
                <a:tableStyleId>{8799B23B-EC83-4686-B30A-512413B5E67A}</a:tableStyleId>
              </a:tblPr>
              <a:tblGrid>
                <a:gridCol w="568398">
                  <a:extLst>
                    <a:ext uri="{9D8B030D-6E8A-4147-A177-3AD203B41FA5}">
                      <a16:colId xmlns:a16="http://schemas.microsoft.com/office/drawing/2014/main" val="1606614272"/>
                    </a:ext>
                  </a:extLst>
                </a:gridCol>
                <a:gridCol w="1226305">
                  <a:extLst>
                    <a:ext uri="{9D8B030D-6E8A-4147-A177-3AD203B41FA5}">
                      <a16:colId xmlns:a16="http://schemas.microsoft.com/office/drawing/2014/main" val="3420092182"/>
                    </a:ext>
                  </a:extLst>
                </a:gridCol>
                <a:gridCol w="1236294">
                  <a:extLst>
                    <a:ext uri="{9D8B030D-6E8A-4147-A177-3AD203B41FA5}">
                      <a16:colId xmlns:a16="http://schemas.microsoft.com/office/drawing/2014/main" val="2366088868"/>
                    </a:ext>
                  </a:extLst>
                </a:gridCol>
                <a:gridCol w="1424437">
                  <a:extLst>
                    <a:ext uri="{9D8B030D-6E8A-4147-A177-3AD203B41FA5}">
                      <a16:colId xmlns:a16="http://schemas.microsoft.com/office/drawing/2014/main" val="4264997979"/>
                    </a:ext>
                  </a:extLst>
                </a:gridCol>
                <a:gridCol w="1105666">
                  <a:extLst>
                    <a:ext uri="{9D8B030D-6E8A-4147-A177-3AD203B41FA5}">
                      <a16:colId xmlns:a16="http://schemas.microsoft.com/office/drawing/2014/main" val="2131146845"/>
                    </a:ext>
                  </a:extLst>
                </a:gridCol>
              </a:tblGrid>
              <a:tr h="409684">
                <a:tc gridSpan="5">
                  <a:txBody>
                    <a:bodyPr/>
                    <a:lstStyle/>
                    <a:p>
                      <a:r>
                        <a:rPr lang="en-US" sz="1100"/>
                        <a:t>Table 2: Most Sold Product Sizes in Cosmetics Department: Makeup and treatment - Maybelline and Covergirl</a:t>
                      </a:r>
                    </a:p>
                  </a:txBody>
                  <a:tcPr marL="25794" marR="25794" marT="12896" marB="12896"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6915330"/>
                  </a:ext>
                </a:extLst>
              </a:tr>
              <a:tr h="238304">
                <a:tc>
                  <a:txBody>
                    <a:bodyPr/>
                    <a:lstStyle/>
                    <a:p>
                      <a:endParaRPr lang="en-US" sz="1100">
                        <a:effectLst/>
                      </a:endParaRPr>
                    </a:p>
                  </a:txBody>
                  <a:tcPr marL="25794" marR="25794" marT="12896" marB="12896" anchor="ctr"/>
                </a:tc>
                <a:tc>
                  <a:txBody>
                    <a:bodyPr/>
                    <a:lstStyle/>
                    <a:p>
                      <a:r>
                        <a:rPr lang="en-US" sz="1100" b="1">
                          <a:solidFill>
                            <a:srgbClr val="333333"/>
                          </a:solidFill>
                          <a:effectLst/>
                        </a:rPr>
                        <a:t>product_type</a:t>
                      </a:r>
                      <a:endParaRPr lang="en-US" sz="1100">
                        <a:effectLst/>
                      </a:endParaRPr>
                    </a:p>
                  </a:txBody>
                  <a:tcPr marL="25794" marR="25794" marT="12896" marB="12896" anchor="ctr"/>
                </a:tc>
                <a:tc>
                  <a:txBody>
                    <a:bodyPr/>
                    <a:lstStyle/>
                    <a:p>
                      <a:r>
                        <a:rPr lang="en-US" sz="1100" b="1">
                          <a:solidFill>
                            <a:srgbClr val="333333"/>
                          </a:solidFill>
                          <a:effectLst/>
                        </a:rPr>
                        <a:t>package_size</a:t>
                      </a:r>
                      <a:endParaRPr lang="en-US" sz="1100">
                        <a:effectLst/>
                      </a:endParaRPr>
                    </a:p>
                  </a:txBody>
                  <a:tcPr marL="25794" marR="25794" marT="12896" marB="12896" anchor="ctr"/>
                </a:tc>
                <a:tc>
                  <a:txBody>
                    <a:bodyPr/>
                    <a:lstStyle/>
                    <a:p>
                      <a:r>
                        <a:rPr lang="en-US" sz="1100" b="1" dirty="0" err="1">
                          <a:solidFill>
                            <a:srgbClr val="333333"/>
                          </a:solidFill>
                          <a:effectLst/>
                        </a:rPr>
                        <a:t>manufacturer_id</a:t>
                      </a:r>
                      <a:endParaRPr lang="en-US" sz="1100" dirty="0">
                        <a:effectLst/>
                      </a:endParaRPr>
                    </a:p>
                  </a:txBody>
                  <a:tcPr marL="25794" marR="25794" marT="12896" marB="12896" anchor="ctr"/>
                </a:tc>
                <a:tc>
                  <a:txBody>
                    <a:bodyPr/>
                    <a:lstStyle/>
                    <a:p>
                      <a:r>
                        <a:rPr lang="en-US" sz="1100" b="1">
                          <a:solidFill>
                            <a:srgbClr val="333333"/>
                          </a:solidFill>
                          <a:effectLst/>
                        </a:rPr>
                        <a:t>Volume</a:t>
                      </a:r>
                      <a:endParaRPr lang="en-US" sz="1100">
                        <a:effectLst/>
                      </a:endParaRPr>
                    </a:p>
                  </a:txBody>
                  <a:tcPr marL="25794" marR="25794" marT="12896" marB="12896" anchor="ctr"/>
                </a:tc>
                <a:extLst>
                  <a:ext uri="{0D108BD9-81ED-4DB2-BD59-A6C34878D82A}">
                    <a16:rowId xmlns:a16="http://schemas.microsoft.com/office/drawing/2014/main" val="1073375278"/>
                  </a:ext>
                </a:extLst>
              </a:tr>
              <a:tr h="238304">
                <a:tc>
                  <a:txBody>
                    <a:bodyPr/>
                    <a:lstStyle/>
                    <a:p>
                      <a:r>
                        <a:rPr lang="en-US" sz="1100" b="0">
                          <a:solidFill>
                            <a:srgbClr val="333333"/>
                          </a:solidFill>
                          <a:effectLst/>
                        </a:rPr>
                        <a:t>1</a:t>
                      </a:r>
                      <a:endParaRPr lang="en-US" sz="1100">
                        <a:effectLst/>
                      </a:endParaRPr>
                    </a:p>
                  </a:txBody>
                  <a:tcPr marL="25794" marR="25794" marT="12896" marB="12896" anchor="ctr"/>
                </a:tc>
                <a:tc>
                  <a:txBody>
                    <a:bodyPr/>
                    <a:lstStyle/>
                    <a:p>
                      <a:r>
                        <a:rPr lang="en-US" sz="1100" b="0">
                          <a:solidFill>
                            <a:srgbClr val="333333"/>
                          </a:solidFill>
                          <a:effectLst/>
                        </a:rPr>
                        <a:t>MAYBELLINE</a:t>
                      </a:r>
                      <a:endParaRPr lang="en-US" sz="1100">
                        <a:effectLst/>
                      </a:endParaRPr>
                    </a:p>
                  </a:txBody>
                  <a:tcPr marL="25794" marR="25794" marT="12896" marB="12896" anchor="ctr"/>
                </a:tc>
                <a:tc>
                  <a:txBody>
                    <a:bodyPr/>
                    <a:lstStyle/>
                    <a:p>
                      <a:r>
                        <a:rPr lang="en-US" sz="1100" b="0">
                          <a:solidFill>
                            <a:srgbClr val="333333"/>
                          </a:solidFill>
                          <a:effectLst/>
                        </a:rPr>
                        <a:t>1 CT</a:t>
                      </a:r>
                      <a:endParaRPr lang="en-US" sz="1100">
                        <a:effectLst/>
                      </a:endParaRPr>
                    </a:p>
                  </a:txBody>
                  <a:tcPr marL="25794" marR="25794" marT="12896" marB="12896" anchor="ctr"/>
                </a:tc>
                <a:tc>
                  <a:txBody>
                    <a:bodyPr/>
                    <a:lstStyle/>
                    <a:p>
                      <a:r>
                        <a:rPr lang="en-US" sz="1100" b="0">
                          <a:solidFill>
                            <a:srgbClr val="333333"/>
                          </a:solidFill>
                          <a:effectLst/>
                        </a:rPr>
                        <a:t>958</a:t>
                      </a:r>
                      <a:endParaRPr lang="en-US" sz="1100">
                        <a:effectLst/>
                      </a:endParaRPr>
                    </a:p>
                  </a:txBody>
                  <a:tcPr marL="25794" marR="25794" marT="12896" marB="12896" anchor="ctr"/>
                </a:tc>
                <a:tc>
                  <a:txBody>
                    <a:bodyPr/>
                    <a:lstStyle/>
                    <a:p>
                      <a:r>
                        <a:rPr lang="en-US" sz="1100" b="0">
                          <a:solidFill>
                            <a:srgbClr val="333333"/>
                          </a:solidFill>
                          <a:effectLst/>
                        </a:rPr>
                        <a:t>98</a:t>
                      </a:r>
                      <a:endParaRPr lang="en-US" sz="1100">
                        <a:effectLst/>
                      </a:endParaRPr>
                    </a:p>
                  </a:txBody>
                  <a:tcPr marL="25794" marR="25794" marT="12896" marB="12896" anchor="ctr"/>
                </a:tc>
                <a:extLst>
                  <a:ext uri="{0D108BD9-81ED-4DB2-BD59-A6C34878D82A}">
                    <a16:rowId xmlns:a16="http://schemas.microsoft.com/office/drawing/2014/main" val="446872049"/>
                  </a:ext>
                </a:extLst>
              </a:tr>
              <a:tr h="238304">
                <a:tc>
                  <a:txBody>
                    <a:bodyPr/>
                    <a:lstStyle/>
                    <a:p>
                      <a:r>
                        <a:rPr lang="en-US" sz="1100" b="0">
                          <a:solidFill>
                            <a:srgbClr val="333333"/>
                          </a:solidFill>
                          <a:effectLst/>
                        </a:rPr>
                        <a:t>2</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.63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28</a:t>
                      </a:r>
                      <a:endParaRPr lang="en-US" sz="1100">
                        <a:effectLst/>
                      </a:endParaRPr>
                    </a:p>
                  </a:txBody>
                  <a:tcPr marL="25794" marR="25794" marT="12896" marB="12896" anchor="ctr"/>
                </a:tc>
                <a:extLst>
                  <a:ext uri="{0D108BD9-81ED-4DB2-BD59-A6C34878D82A}">
                    <a16:rowId xmlns:a16="http://schemas.microsoft.com/office/drawing/2014/main" val="1232782604"/>
                  </a:ext>
                </a:extLst>
              </a:tr>
              <a:tr h="238304">
                <a:tc>
                  <a:txBody>
                    <a:bodyPr/>
                    <a:lstStyle/>
                    <a:p>
                      <a:r>
                        <a:rPr lang="en-US" sz="1100" b="0">
                          <a:solidFill>
                            <a:srgbClr val="333333"/>
                          </a:solidFill>
                          <a:effectLst/>
                        </a:rPr>
                        <a:t>3</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.29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27</a:t>
                      </a:r>
                      <a:endParaRPr lang="en-US" sz="1100">
                        <a:effectLst/>
                      </a:endParaRPr>
                    </a:p>
                  </a:txBody>
                  <a:tcPr marL="25794" marR="25794" marT="12896" marB="12896" anchor="ctr"/>
                </a:tc>
                <a:extLst>
                  <a:ext uri="{0D108BD9-81ED-4DB2-BD59-A6C34878D82A}">
                    <a16:rowId xmlns:a16="http://schemas.microsoft.com/office/drawing/2014/main" val="3249650991"/>
                  </a:ext>
                </a:extLst>
              </a:tr>
              <a:tr h="238304">
                <a:tc>
                  <a:txBody>
                    <a:bodyPr/>
                    <a:lstStyle/>
                    <a:p>
                      <a:r>
                        <a:rPr lang="en-US" sz="1100" b="0">
                          <a:solidFill>
                            <a:srgbClr val="333333"/>
                          </a:solidFill>
                          <a:effectLst/>
                        </a:rPr>
                        <a:t>4</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.17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20</a:t>
                      </a:r>
                      <a:endParaRPr lang="en-US" sz="1100">
                        <a:effectLst/>
                      </a:endParaRPr>
                    </a:p>
                  </a:txBody>
                  <a:tcPr marL="25794" marR="25794" marT="12896" marB="12896" anchor="ctr"/>
                </a:tc>
                <a:extLst>
                  <a:ext uri="{0D108BD9-81ED-4DB2-BD59-A6C34878D82A}">
                    <a16:rowId xmlns:a16="http://schemas.microsoft.com/office/drawing/2014/main" val="1853550576"/>
                  </a:ext>
                </a:extLst>
              </a:tr>
              <a:tr h="238304">
                <a:tc>
                  <a:txBody>
                    <a:bodyPr/>
                    <a:lstStyle/>
                    <a:p>
                      <a:r>
                        <a:rPr lang="en-US" sz="1100" b="0">
                          <a:solidFill>
                            <a:srgbClr val="333333"/>
                          </a:solidFill>
                          <a:effectLst/>
                        </a:rPr>
                        <a:t>5</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.37 OZ</a:t>
                      </a:r>
                      <a:endParaRPr lang="en-US" sz="1100">
                        <a:effectLst/>
                      </a:endParaRPr>
                    </a:p>
                  </a:txBody>
                  <a:tcPr marL="25794" marR="25794" marT="12896" marB="12896" anchor="ctr"/>
                </a:tc>
                <a:tc>
                  <a:txBody>
                    <a:bodyPr/>
                    <a:lstStyle/>
                    <a:p>
                      <a:r>
                        <a:rPr lang="en-US" sz="1100" b="0">
                          <a:solidFill>
                            <a:srgbClr val="333333"/>
                          </a:solidFill>
                          <a:effectLst/>
                        </a:rPr>
                        <a:t>25</a:t>
                      </a:r>
                      <a:endParaRPr lang="en-US" sz="1100">
                        <a:effectLst/>
                      </a:endParaRPr>
                    </a:p>
                  </a:txBody>
                  <a:tcPr marL="25794" marR="25794" marT="12896" marB="12896" anchor="ctr"/>
                </a:tc>
                <a:tc>
                  <a:txBody>
                    <a:bodyPr/>
                    <a:lstStyle/>
                    <a:p>
                      <a:r>
                        <a:rPr lang="en-US" sz="1100" b="0">
                          <a:solidFill>
                            <a:srgbClr val="333333"/>
                          </a:solidFill>
                          <a:effectLst/>
                        </a:rPr>
                        <a:t>16</a:t>
                      </a:r>
                      <a:endParaRPr lang="en-US" sz="1100">
                        <a:effectLst/>
                      </a:endParaRPr>
                    </a:p>
                  </a:txBody>
                  <a:tcPr marL="25794" marR="25794" marT="12896" marB="12896" anchor="ctr"/>
                </a:tc>
                <a:extLst>
                  <a:ext uri="{0D108BD9-81ED-4DB2-BD59-A6C34878D82A}">
                    <a16:rowId xmlns:a16="http://schemas.microsoft.com/office/drawing/2014/main" val="1523792976"/>
                  </a:ext>
                </a:extLst>
              </a:tr>
              <a:tr h="238304">
                <a:tc>
                  <a:txBody>
                    <a:bodyPr/>
                    <a:lstStyle/>
                    <a:p>
                      <a:r>
                        <a:rPr lang="en-US" sz="1100" b="0">
                          <a:solidFill>
                            <a:srgbClr val="333333"/>
                          </a:solidFill>
                          <a:effectLst/>
                        </a:rPr>
                        <a:t>6</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.33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15</a:t>
                      </a:r>
                      <a:endParaRPr lang="en-US" sz="1100">
                        <a:effectLst/>
                      </a:endParaRPr>
                    </a:p>
                  </a:txBody>
                  <a:tcPr marL="25794" marR="25794" marT="12896" marB="12896" anchor="ctr"/>
                </a:tc>
                <a:extLst>
                  <a:ext uri="{0D108BD9-81ED-4DB2-BD59-A6C34878D82A}">
                    <a16:rowId xmlns:a16="http://schemas.microsoft.com/office/drawing/2014/main" val="212481234"/>
                  </a:ext>
                </a:extLst>
              </a:tr>
              <a:tr h="238304">
                <a:tc>
                  <a:txBody>
                    <a:bodyPr/>
                    <a:lstStyle/>
                    <a:p>
                      <a:r>
                        <a:rPr lang="en-US" sz="1100" b="0">
                          <a:solidFill>
                            <a:srgbClr val="333333"/>
                          </a:solidFill>
                          <a:effectLst/>
                        </a:rPr>
                        <a:t>7</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.39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11</a:t>
                      </a:r>
                      <a:endParaRPr lang="en-US" sz="1100">
                        <a:effectLst/>
                      </a:endParaRPr>
                    </a:p>
                  </a:txBody>
                  <a:tcPr marL="25794" marR="25794" marT="12896" marB="12896" anchor="ctr"/>
                </a:tc>
                <a:extLst>
                  <a:ext uri="{0D108BD9-81ED-4DB2-BD59-A6C34878D82A}">
                    <a16:rowId xmlns:a16="http://schemas.microsoft.com/office/drawing/2014/main" val="1721674304"/>
                  </a:ext>
                </a:extLst>
              </a:tr>
              <a:tr h="238304">
                <a:tc>
                  <a:txBody>
                    <a:bodyPr/>
                    <a:lstStyle/>
                    <a:p>
                      <a:r>
                        <a:rPr lang="en-US" sz="1100" b="0">
                          <a:solidFill>
                            <a:srgbClr val="333333"/>
                          </a:solidFill>
                          <a:effectLst/>
                        </a:rPr>
                        <a:t>8</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.42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11</a:t>
                      </a:r>
                      <a:endParaRPr lang="en-US" sz="1100">
                        <a:effectLst/>
                      </a:endParaRPr>
                    </a:p>
                  </a:txBody>
                  <a:tcPr marL="25794" marR="25794" marT="12896" marB="12896" anchor="ctr"/>
                </a:tc>
                <a:extLst>
                  <a:ext uri="{0D108BD9-81ED-4DB2-BD59-A6C34878D82A}">
                    <a16:rowId xmlns:a16="http://schemas.microsoft.com/office/drawing/2014/main" val="180089472"/>
                  </a:ext>
                </a:extLst>
              </a:tr>
              <a:tr h="238304">
                <a:tc>
                  <a:txBody>
                    <a:bodyPr/>
                    <a:lstStyle/>
                    <a:p>
                      <a:r>
                        <a:rPr lang="en-US" sz="1100" b="0">
                          <a:solidFill>
                            <a:srgbClr val="333333"/>
                          </a:solidFill>
                          <a:effectLst/>
                        </a:rPr>
                        <a:t>9</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.94 OZ</a:t>
                      </a:r>
                      <a:endParaRPr lang="en-US" sz="1100">
                        <a:effectLst/>
                      </a:endParaRPr>
                    </a:p>
                  </a:txBody>
                  <a:tcPr marL="25794" marR="25794" marT="12896" marB="12896" anchor="ctr"/>
                </a:tc>
                <a:tc>
                  <a:txBody>
                    <a:bodyPr/>
                    <a:lstStyle/>
                    <a:p>
                      <a:r>
                        <a:rPr lang="en-US" sz="1100" b="0">
                          <a:solidFill>
                            <a:srgbClr val="333333"/>
                          </a:solidFill>
                          <a:effectLst/>
                        </a:rPr>
                        <a:t>25</a:t>
                      </a:r>
                      <a:endParaRPr lang="en-US" sz="1100">
                        <a:effectLst/>
                      </a:endParaRPr>
                    </a:p>
                  </a:txBody>
                  <a:tcPr marL="25794" marR="25794" marT="12896" marB="12896" anchor="ctr"/>
                </a:tc>
                <a:tc>
                  <a:txBody>
                    <a:bodyPr/>
                    <a:lstStyle/>
                    <a:p>
                      <a:r>
                        <a:rPr lang="en-US" sz="1100" b="0">
                          <a:solidFill>
                            <a:srgbClr val="333333"/>
                          </a:solidFill>
                          <a:effectLst/>
                        </a:rPr>
                        <a:t>9</a:t>
                      </a:r>
                      <a:endParaRPr lang="en-US" sz="1100">
                        <a:effectLst/>
                      </a:endParaRPr>
                    </a:p>
                  </a:txBody>
                  <a:tcPr marL="25794" marR="25794" marT="12896" marB="12896" anchor="ctr"/>
                </a:tc>
                <a:extLst>
                  <a:ext uri="{0D108BD9-81ED-4DB2-BD59-A6C34878D82A}">
                    <a16:rowId xmlns:a16="http://schemas.microsoft.com/office/drawing/2014/main" val="2106031929"/>
                  </a:ext>
                </a:extLst>
              </a:tr>
              <a:tr h="238304">
                <a:tc>
                  <a:txBody>
                    <a:bodyPr/>
                    <a:lstStyle/>
                    <a:p>
                      <a:r>
                        <a:rPr lang="en-US" sz="1100" b="0">
                          <a:solidFill>
                            <a:srgbClr val="333333"/>
                          </a:solidFill>
                          <a:effectLst/>
                        </a:rPr>
                        <a:t>10</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.12 OZ</a:t>
                      </a:r>
                      <a:endParaRPr lang="en-US" sz="1100">
                        <a:effectLst/>
                      </a:endParaRPr>
                    </a:p>
                  </a:txBody>
                  <a:tcPr marL="25794" marR="25794" marT="12896" marB="12896" anchor="ctr"/>
                </a:tc>
                <a:tc>
                  <a:txBody>
                    <a:bodyPr/>
                    <a:lstStyle/>
                    <a:p>
                      <a:r>
                        <a:rPr lang="en-US" sz="1100" b="0">
                          <a:solidFill>
                            <a:srgbClr val="333333"/>
                          </a:solidFill>
                          <a:effectLst/>
                        </a:rPr>
                        <a:t>1364</a:t>
                      </a:r>
                      <a:endParaRPr lang="en-US" sz="1100">
                        <a:effectLst/>
                      </a:endParaRPr>
                    </a:p>
                  </a:txBody>
                  <a:tcPr marL="25794" marR="25794" marT="12896" marB="12896" anchor="ctr"/>
                </a:tc>
                <a:tc>
                  <a:txBody>
                    <a:bodyPr/>
                    <a:lstStyle/>
                    <a:p>
                      <a:r>
                        <a:rPr lang="en-US" sz="1100" b="0">
                          <a:solidFill>
                            <a:srgbClr val="333333"/>
                          </a:solidFill>
                          <a:effectLst/>
                        </a:rPr>
                        <a:t>8</a:t>
                      </a:r>
                      <a:endParaRPr lang="en-US" sz="1100">
                        <a:effectLst/>
                      </a:endParaRPr>
                    </a:p>
                  </a:txBody>
                  <a:tcPr marL="25794" marR="25794" marT="12896" marB="12896" anchor="ctr"/>
                </a:tc>
                <a:extLst>
                  <a:ext uri="{0D108BD9-81ED-4DB2-BD59-A6C34878D82A}">
                    <a16:rowId xmlns:a16="http://schemas.microsoft.com/office/drawing/2014/main" val="2104662342"/>
                  </a:ext>
                </a:extLst>
              </a:tr>
              <a:tr h="238304">
                <a:tc>
                  <a:txBody>
                    <a:bodyPr/>
                    <a:lstStyle/>
                    <a:p>
                      <a:r>
                        <a:rPr lang="en-US" sz="1100" b="0">
                          <a:solidFill>
                            <a:srgbClr val="333333"/>
                          </a:solidFill>
                          <a:effectLst/>
                        </a:rPr>
                        <a:t>11</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.43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5</a:t>
                      </a:r>
                      <a:endParaRPr lang="en-US" sz="1100">
                        <a:effectLst/>
                      </a:endParaRPr>
                    </a:p>
                  </a:txBody>
                  <a:tcPr marL="25794" marR="25794" marT="12896" marB="12896" anchor="ctr"/>
                </a:tc>
                <a:extLst>
                  <a:ext uri="{0D108BD9-81ED-4DB2-BD59-A6C34878D82A}">
                    <a16:rowId xmlns:a16="http://schemas.microsoft.com/office/drawing/2014/main" val="2154985635"/>
                  </a:ext>
                </a:extLst>
              </a:tr>
              <a:tr h="238304">
                <a:tc>
                  <a:txBody>
                    <a:bodyPr/>
                    <a:lstStyle/>
                    <a:p>
                      <a:r>
                        <a:rPr lang="en-US" sz="1100" b="0">
                          <a:solidFill>
                            <a:srgbClr val="333333"/>
                          </a:solidFill>
                          <a:effectLst/>
                        </a:rPr>
                        <a:t>12</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5</a:t>
                      </a:r>
                      <a:endParaRPr lang="en-US" sz="1100">
                        <a:effectLst/>
                      </a:endParaRPr>
                    </a:p>
                  </a:txBody>
                  <a:tcPr marL="25794" marR="25794" marT="12896" marB="12896" anchor="ctr"/>
                </a:tc>
                <a:extLst>
                  <a:ext uri="{0D108BD9-81ED-4DB2-BD59-A6C34878D82A}">
                    <a16:rowId xmlns:a16="http://schemas.microsoft.com/office/drawing/2014/main" val="3680020219"/>
                  </a:ext>
                </a:extLst>
              </a:tr>
              <a:tr h="238304">
                <a:tc>
                  <a:txBody>
                    <a:bodyPr/>
                    <a:lstStyle/>
                    <a:p>
                      <a:r>
                        <a:rPr lang="en-US" sz="1100" b="0">
                          <a:solidFill>
                            <a:srgbClr val="333333"/>
                          </a:solidFill>
                          <a:effectLst/>
                        </a:rPr>
                        <a:t>13</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.27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4</a:t>
                      </a:r>
                      <a:endParaRPr lang="en-US" sz="1100">
                        <a:effectLst/>
                      </a:endParaRPr>
                    </a:p>
                  </a:txBody>
                  <a:tcPr marL="25794" marR="25794" marT="12896" marB="12896" anchor="ctr"/>
                </a:tc>
                <a:extLst>
                  <a:ext uri="{0D108BD9-81ED-4DB2-BD59-A6C34878D82A}">
                    <a16:rowId xmlns:a16="http://schemas.microsoft.com/office/drawing/2014/main" val="1588885495"/>
                  </a:ext>
                </a:extLst>
              </a:tr>
              <a:tr h="238304">
                <a:tc>
                  <a:txBody>
                    <a:bodyPr/>
                    <a:lstStyle/>
                    <a:p>
                      <a:r>
                        <a:rPr lang="en-US" sz="1100" b="0">
                          <a:solidFill>
                            <a:srgbClr val="333333"/>
                          </a:solidFill>
                          <a:effectLst/>
                        </a:rPr>
                        <a:t>14</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.13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a:t>
                      </a:r>
                      <a:endParaRPr lang="en-US" sz="1100">
                        <a:effectLst/>
                      </a:endParaRPr>
                    </a:p>
                  </a:txBody>
                  <a:tcPr marL="25794" marR="25794" marT="12896" marB="12896" anchor="ctr"/>
                </a:tc>
                <a:extLst>
                  <a:ext uri="{0D108BD9-81ED-4DB2-BD59-A6C34878D82A}">
                    <a16:rowId xmlns:a16="http://schemas.microsoft.com/office/drawing/2014/main" val="937678392"/>
                  </a:ext>
                </a:extLst>
              </a:tr>
              <a:tr h="238304">
                <a:tc>
                  <a:txBody>
                    <a:bodyPr/>
                    <a:lstStyle/>
                    <a:p>
                      <a:r>
                        <a:rPr lang="en-US" sz="1100" b="0">
                          <a:solidFill>
                            <a:srgbClr val="333333"/>
                          </a:solidFill>
                          <a:effectLst/>
                        </a:rPr>
                        <a:t>15</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.2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a:t>
                      </a:r>
                      <a:endParaRPr lang="en-US" sz="1100">
                        <a:effectLst/>
                      </a:endParaRPr>
                    </a:p>
                  </a:txBody>
                  <a:tcPr marL="25794" marR="25794" marT="12896" marB="12896" anchor="ctr"/>
                </a:tc>
                <a:extLst>
                  <a:ext uri="{0D108BD9-81ED-4DB2-BD59-A6C34878D82A}">
                    <a16:rowId xmlns:a16="http://schemas.microsoft.com/office/drawing/2014/main" val="3963164735"/>
                  </a:ext>
                </a:extLst>
              </a:tr>
              <a:tr h="238304">
                <a:tc>
                  <a:txBody>
                    <a:bodyPr/>
                    <a:lstStyle/>
                    <a:p>
                      <a:r>
                        <a:rPr lang="en-US" sz="1100" b="0">
                          <a:solidFill>
                            <a:srgbClr val="333333"/>
                          </a:solidFill>
                          <a:effectLst/>
                        </a:rPr>
                        <a:t>16</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.24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a:t>
                      </a:r>
                      <a:endParaRPr lang="en-US" sz="1100">
                        <a:effectLst/>
                      </a:endParaRPr>
                    </a:p>
                  </a:txBody>
                  <a:tcPr marL="25794" marR="25794" marT="12896" marB="12896" anchor="ctr"/>
                </a:tc>
                <a:extLst>
                  <a:ext uri="{0D108BD9-81ED-4DB2-BD59-A6C34878D82A}">
                    <a16:rowId xmlns:a16="http://schemas.microsoft.com/office/drawing/2014/main" val="2819470597"/>
                  </a:ext>
                </a:extLst>
              </a:tr>
              <a:tr h="238304">
                <a:tc>
                  <a:txBody>
                    <a:bodyPr/>
                    <a:lstStyle/>
                    <a:p>
                      <a:r>
                        <a:rPr lang="en-US" sz="1100" b="0">
                          <a:solidFill>
                            <a:srgbClr val="333333"/>
                          </a:solidFill>
                          <a:effectLst/>
                        </a:rPr>
                        <a:t>17</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1.35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2</a:t>
                      </a:r>
                      <a:endParaRPr lang="en-US" sz="1100">
                        <a:effectLst/>
                      </a:endParaRPr>
                    </a:p>
                  </a:txBody>
                  <a:tcPr marL="25794" marR="25794" marT="12896" marB="12896" anchor="ctr"/>
                </a:tc>
                <a:extLst>
                  <a:ext uri="{0D108BD9-81ED-4DB2-BD59-A6C34878D82A}">
                    <a16:rowId xmlns:a16="http://schemas.microsoft.com/office/drawing/2014/main" val="1093634580"/>
                  </a:ext>
                </a:extLst>
              </a:tr>
              <a:tr h="238304">
                <a:tc>
                  <a:txBody>
                    <a:bodyPr/>
                    <a:lstStyle/>
                    <a:p>
                      <a:r>
                        <a:rPr lang="en-US" sz="1100" b="0">
                          <a:solidFill>
                            <a:srgbClr val="333333"/>
                          </a:solidFill>
                          <a:effectLst/>
                        </a:rPr>
                        <a:t>18</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.19 OZ</a:t>
                      </a:r>
                      <a:endParaRPr lang="en-US" sz="1100">
                        <a:effectLst/>
                      </a:endParaRPr>
                    </a:p>
                  </a:txBody>
                  <a:tcPr marL="25794" marR="25794" marT="12896" marB="12896" anchor="ctr"/>
                </a:tc>
                <a:tc>
                  <a:txBody>
                    <a:bodyPr/>
                    <a:lstStyle/>
                    <a:p>
                      <a:r>
                        <a:rPr lang="en-US" sz="1100" b="0">
                          <a:solidFill>
                            <a:srgbClr val="333333"/>
                          </a:solidFill>
                          <a:effectLst/>
                        </a:rPr>
                        <a:t>1364</a:t>
                      </a:r>
                      <a:endParaRPr lang="en-US" sz="1100">
                        <a:effectLst/>
                      </a:endParaRPr>
                    </a:p>
                  </a:txBody>
                  <a:tcPr marL="25794" marR="25794" marT="12896" marB="12896" anchor="ctr"/>
                </a:tc>
                <a:tc>
                  <a:txBody>
                    <a:bodyPr/>
                    <a:lstStyle/>
                    <a:p>
                      <a:r>
                        <a:rPr lang="en-US" sz="1100" b="0">
                          <a:solidFill>
                            <a:srgbClr val="333333"/>
                          </a:solidFill>
                          <a:effectLst/>
                        </a:rPr>
                        <a:t>1</a:t>
                      </a:r>
                      <a:endParaRPr lang="en-US" sz="1100">
                        <a:effectLst/>
                      </a:endParaRPr>
                    </a:p>
                  </a:txBody>
                  <a:tcPr marL="25794" marR="25794" marT="12896" marB="12896" anchor="ctr"/>
                </a:tc>
                <a:extLst>
                  <a:ext uri="{0D108BD9-81ED-4DB2-BD59-A6C34878D82A}">
                    <a16:rowId xmlns:a16="http://schemas.microsoft.com/office/drawing/2014/main" val="3248960410"/>
                  </a:ext>
                </a:extLst>
              </a:tr>
              <a:tr h="238304">
                <a:tc>
                  <a:txBody>
                    <a:bodyPr/>
                    <a:lstStyle/>
                    <a:p>
                      <a:r>
                        <a:rPr lang="en-US" sz="1100" b="0">
                          <a:solidFill>
                            <a:srgbClr val="333333"/>
                          </a:solidFill>
                          <a:effectLst/>
                        </a:rPr>
                        <a:t>19</a:t>
                      </a:r>
                      <a:endParaRPr lang="en-US" sz="1100">
                        <a:effectLst/>
                      </a:endParaRPr>
                    </a:p>
                  </a:txBody>
                  <a:tcPr marL="25794" marR="25794" marT="12896" marB="12896" anchor="ctr"/>
                </a:tc>
                <a:tc>
                  <a:txBody>
                    <a:bodyPr/>
                    <a:lstStyle/>
                    <a:p>
                      <a:r>
                        <a:rPr lang="en-US" sz="1100" b="0">
                          <a:solidFill>
                            <a:srgbClr val="333333"/>
                          </a:solidFill>
                          <a:effectLst/>
                        </a:rPr>
                        <a:t>COVERGIRL</a:t>
                      </a:r>
                      <a:endParaRPr lang="en-US" sz="1100">
                        <a:effectLst/>
                      </a:endParaRPr>
                    </a:p>
                  </a:txBody>
                  <a:tcPr marL="25794" marR="25794" marT="12896" marB="12896" anchor="ctr"/>
                </a:tc>
                <a:tc>
                  <a:txBody>
                    <a:bodyPr/>
                    <a:lstStyle/>
                    <a:p>
                      <a:r>
                        <a:rPr lang="en-US" sz="1100" b="0">
                          <a:solidFill>
                            <a:srgbClr val="333333"/>
                          </a:solidFill>
                          <a:effectLst/>
                        </a:rPr>
                        <a:t>1.4 OZ</a:t>
                      </a:r>
                      <a:endParaRPr lang="en-US" sz="1100">
                        <a:effectLst/>
                      </a:endParaRPr>
                    </a:p>
                  </a:txBody>
                  <a:tcPr marL="25794" marR="25794" marT="12896" marB="12896" anchor="ctr"/>
                </a:tc>
                <a:tc>
                  <a:txBody>
                    <a:bodyPr/>
                    <a:lstStyle/>
                    <a:p>
                      <a:r>
                        <a:rPr lang="en-US" sz="1100" b="0">
                          <a:solidFill>
                            <a:srgbClr val="333333"/>
                          </a:solidFill>
                          <a:effectLst/>
                        </a:rPr>
                        <a:t>373</a:t>
                      </a:r>
                      <a:endParaRPr lang="en-US" sz="1100">
                        <a:effectLst/>
                      </a:endParaRPr>
                    </a:p>
                  </a:txBody>
                  <a:tcPr marL="25794" marR="25794" marT="12896" marB="12896" anchor="ctr"/>
                </a:tc>
                <a:tc>
                  <a:txBody>
                    <a:bodyPr/>
                    <a:lstStyle/>
                    <a:p>
                      <a:r>
                        <a:rPr lang="en-US" sz="1100" b="0">
                          <a:solidFill>
                            <a:srgbClr val="333333"/>
                          </a:solidFill>
                          <a:effectLst/>
                        </a:rPr>
                        <a:t>1</a:t>
                      </a:r>
                      <a:endParaRPr lang="en-US" sz="1100">
                        <a:effectLst/>
                      </a:endParaRPr>
                    </a:p>
                  </a:txBody>
                  <a:tcPr marL="25794" marR="25794" marT="12896" marB="12896" anchor="ctr"/>
                </a:tc>
                <a:extLst>
                  <a:ext uri="{0D108BD9-81ED-4DB2-BD59-A6C34878D82A}">
                    <a16:rowId xmlns:a16="http://schemas.microsoft.com/office/drawing/2014/main" val="100652433"/>
                  </a:ext>
                </a:extLst>
              </a:tr>
              <a:tr h="238304">
                <a:tc>
                  <a:txBody>
                    <a:bodyPr/>
                    <a:lstStyle/>
                    <a:p>
                      <a:r>
                        <a:rPr lang="en-US" sz="1100" b="0">
                          <a:solidFill>
                            <a:srgbClr val="333333"/>
                          </a:solidFill>
                          <a:effectLst/>
                        </a:rPr>
                        <a:t>20</a:t>
                      </a:r>
                      <a:endParaRPr lang="en-US" sz="1100">
                        <a:effectLst/>
                      </a:endParaRPr>
                    </a:p>
                  </a:txBody>
                  <a:tcPr marL="25794" marR="25794" marT="12896" marB="12896" anchor="ctr"/>
                </a:tc>
                <a:tc>
                  <a:txBody>
                    <a:bodyPr/>
                    <a:lstStyle/>
                    <a:p>
                      <a:r>
                        <a:rPr lang="en-US" sz="1100" b="0">
                          <a:solidFill>
                            <a:srgbClr val="333333"/>
                          </a:solidFill>
                          <a:effectLst/>
                        </a:rPr>
                        <a:t>MAYBELLINE</a:t>
                      </a:r>
                      <a:endParaRPr lang="en-US" sz="1100">
                        <a:effectLst/>
                      </a:endParaRPr>
                    </a:p>
                  </a:txBody>
                  <a:tcPr marL="25794" marR="25794" marT="12896" marB="12896" anchor="ctr"/>
                </a:tc>
                <a:tc>
                  <a:txBody>
                    <a:bodyPr/>
                    <a:lstStyle/>
                    <a:p>
                      <a:r>
                        <a:rPr lang="en-US" sz="1100" b="0">
                          <a:solidFill>
                            <a:srgbClr val="333333"/>
                          </a:solidFill>
                          <a:effectLst/>
                        </a:rPr>
                        <a:t>EMERALD</a:t>
                      </a:r>
                      <a:endParaRPr lang="en-US" sz="1100">
                        <a:effectLst/>
                      </a:endParaRPr>
                    </a:p>
                  </a:txBody>
                  <a:tcPr marL="25794" marR="25794" marT="12896" marB="12896" anchor="ctr"/>
                </a:tc>
                <a:tc>
                  <a:txBody>
                    <a:bodyPr/>
                    <a:lstStyle/>
                    <a:p>
                      <a:r>
                        <a:rPr lang="en-US" sz="1100" b="0">
                          <a:solidFill>
                            <a:srgbClr val="333333"/>
                          </a:solidFill>
                          <a:effectLst/>
                        </a:rPr>
                        <a:t>958</a:t>
                      </a:r>
                      <a:endParaRPr lang="en-US" sz="1100">
                        <a:effectLst/>
                      </a:endParaRPr>
                    </a:p>
                  </a:txBody>
                  <a:tcPr marL="25794" marR="25794" marT="12896" marB="12896" anchor="ctr"/>
                </a:tc>
                <a:tc>
                  <a:txBody>
                    <a:bodyPr/>
                    <a:lstStyle/>
                    <a:p>
                      <a:r>
                        <a:rPr lang="en-US" sz="1100" b="0" dirty="0">
                          <a:solidFill>
                            <a:srgbClr val="333333"/>
                          </a:solidFill>
                          <a:effectLst/>
                        </a:rPr>
                        <a:t>1</a:t>
                      </a:r>
                      <a:endParaRPr lang="en-US" sz="1100" dirty="0">
                        <a:effectLst/>
                      </a:endParaRPr>
                    </a:p>
                  </a:txBody>
                  <a:tcPr marL="25794" marR="25794" marT="12896" marB="12896" anchor="ctr"/>
                </a:tc>
                <a:extLst>
                  <a:ext uri="{0D108BD9-81ED-4DB2-BD59-A6C34878D82A}">
                    <a16:rowId xmlns:a16="http://schemas.microsoft.com/office/drawing/2014/main" val="675495161"/>
                  </a:ext>
                </a:extLst>
              </a:tr>
            </a:tbl>
          </a:graphicData>
        </a:graphic>
      </p:graphicFrame>
    </p:spTree>
    <p:extLst>
      <p:ext uri="{BB962C8B-B14F-4D97-AF65-F5344CB8AC3E}">
        <p14:creationId xmlns:p14="http://schemas.microsoft.com/office/powerpoint/2010/main" val="593108726"/>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1125</Words>
  <Application>Microsoft Office PowerPoint</Application>
  <PresentationFormat>Widescreen</PresentationFormat>
  <Paragraphs>197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Grandview</vt:lpstr>
      <vt:lpstr>Helvetica Neue</vt:lpstr>
      <vt:lpstr>Wingdings</vt:lpstr>
      <vt:lpstr>CosineVTI</vt:lpstr>
      <vt:lpstr>Exploratory Data Analysis</vt:lpstr>
      <vt:lpstr>WHAT WE DO</vt:lpstr>
      <vt:lpstr>ROAD MAP </vt:lpstr>
      <vt:lpstr>Products and sales over the year </vt:lpstr>
      <vt:lpstr>Deep dive!</vt:lpstr>
      <vt:lpstr>Cosmetics Department by Quantity </vt:lpstr>
      <vt:lpstr>Representing graphically is always better!</vt:lpstr>
      <vt:lpstr>Makeup and Treatment Products </vt:lpstr>
      <vt:lpstr>Sales by product type and manufacturer</vt:lpstr>
      <vt:lpstr>Rundown!</vt:lpstr>
      <vt:lpstr>This is what we Propose  </vt:lpstr>
      <vt:lpstr>Limitations and dependencies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praneeth munukutla</dc:creator>
  <cp:lastModifiedBy>Sandeep Susarla</cp:lastModifiedBy>
  <cp:revision>3</cp:revision>
  <dcterms:created xsi:type="dcterms:W3CDTF">2022-10-06T06:15:01Z</dcterms:created>
  <dcterms:modified xsi:type="dcterms:W3CDTF">2022-10-07T01:56:01Z</dcterms:modified>
</cp:coreProperties>
</file>