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632224"/>
          </a:xfrm>
          <a:prstGeom prst="rect">
            <a:avLst/>
          </a:prstGeom>
        </p:spPr>
        <p:txBody>
          <a:bodyPr vert="horz" wrap="square" lIns="0" tIns="16510" rIns="0" bIns="0" rtlCol="0">
            <a:spAutoFit/>
          </a:bodyPr>
          <a:lstStyle/>
          <a:p>
            <a:pPr marL="3213735">
              <a:lnSpc>
                <a:spcPct val="100000"/>
              </a:lnSpc>
              <a:spcBef>
                <a:spcPts val="130"/>
              </a:spcBef>
            </a:pPr>
            <a:r>
              <a:rPr lang="en-IN" spc="15" dirty="0"/>
              <a:t> </a:t>
            </a:r>
            <a:r>
              <a:rPr lang="en-IN" sz="4000" spc="15" dirty="0">
                <a:latin typeface="Times New Roman" panose="02020603050405020304" pitchFamily="18" charset="0"/>
                <a:cs typeface="Times New Roman" panose="02020603050405020304" pitchFamily="18" charset="0"/>
              </a:rPr>
              <a:t>Reshma A</a:t>
            </a:r>
            <a:endParaRPr sz="4000" spc="15" dirty="0"/>
          </a:p>
        </p:txBody>
      </p:sp>
      <p:sp>
        <p:nvSpPr>
          <p:cNvPr id="8" name="object 8"/>
          <p:cNvSpPr txBox="1"/>
          <p:nvPr/>
        </p:nvSpPr>
        <p:spPr>
          <a:xfrm>
            <a:off x="6484620" y="2821622"/>
            <a:ext cx="18592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443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AF874E7-9D85-C5DC-652E-D57AE7679D12}"/>
              </a:ext>
            </a:extLst>
          </p:cNvPr>
          <p:cNvSpPr txBox="1"/>
          <p:nvPr/>
        </p:nvSpPr>
        <p:spPr>
          <a:xfrm>
            <a:off x="752475" y="1285482"/>
            <a:ext cx="8396238" cy="4670509"/>
          </a:xfrm>
          <a:prstGeom prst="rect">
            <a:avLst/>
          </a:prstGeom>
          <a:noFill/>
        </p:spPr>
        <p:txBody>
          <a:bodyPr wrap="square">
            <a:spAutoFit/>
          </a:bodyPr>
          <a:lstStyle/>
          <a:p>
            <a:pPr marL="12700">
              <a:lnSpc>
                <a:spcPct val="100000"/>
              </a:lnSpc>
              <a:spcBef>
                <a:spcPts val="100"/>
              </a:spcBef>
            </a:pPr>
            <a:r>
              <a:rPr lang="en-US" sz="2000" b="1" dirty="0">
                <a:latin typeface="Times New Roman" panose="02020603050405020304" pitchFamily="18" charset="0"/>
                <a:cs typeface="Times New Roman" panose="02020603050405020304" pitchFamily="18" charset="0"/>
              </a:rPr>
              <a:t> 4. Training:</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Train the RNN model on the training data using techniques like mini-batch gradient descent.</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Monitor the model's performance on the validation set and adjust hyperparameters accordingly to prevent overfitting.</a:t>
            </a:r>
          </a:p>
          <a:p>
            <a:pPr marL="12700">
              <a:lnSpc>
                <a:spcPct val="100000"/>
              </a:lnSpc>
              <a:spcBef>
                <a:spcPts val="100"/>
              </a:spcBef>
            </a:pPr>
            <a:endParaRPr lang="en-US" sz="1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000" b="1" dirty="0">
                <a:latin typeface="Times New Roman" panose="02020603050405020304" pitchFamily="18" charset="0"/>
                <a:cs typeface="Times New Roman" panose="02020603050405020304" pitchFamily="18" charset="0"/>
              </a:rPr>
              <a:t> 5. Evaluation:</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Evaluate the trained model on the test set to assess its performance in detecting fraudulent insurance claims.</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Calculate metrics such as accuracy, precision, recall, and F1-score to measure the model's effectiveness.</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Analyze the model's predictions and adjust thresholds if necessary to optimize for specific criteria </a:t>
            </a:r>
          </a:p>
          <a:p>
            <a:pPr marL="12700">
              <a:lnSpc>
                <a:spcPct val="100000"/>
              </a:lnSpc>
              <a:spcBef>
                <a:spcPts val="100"/>
              </a:spcBef>
            </a:pPr>
            <a:endParaRPr lang="en-US" sz="1600" dirty="0">
              <a:latin typeface="Trebuchet MS"/>
              <a:cs typeface="Trebuchet MS"/>
            </a:endParaRPr>
          </a:p>
          <a:p>
            <a:pPr marL="12700">
              <a:lnSpc>
                <a:spcPct val="100000"/>
              </a:lnSpc>
              <a:spcBef>
                <a:spcPts val="100"/>
              </a:spcBef>
            </a:pPr>
            <a:endParaRPr lang="en-US" sz="1600" dirty="0">
              <a:latin typeface="Trebuchet MS"/>
              <a:cs typeface="Trebuchet MS"/>
            </a:endParaRPr>
          </a:p>
        </p:txBody>
      </p:sp>
    </p:spTree>
    <p:extLst>
      <p:ext uri="{BB962C8B-B14F-4D97-AF65-F5344CB8AC3E}">
        <p14:creationId xmlns:p14="http://schemas.microsoft.com/office/powerpoint/2010/main" val="66747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EB3D6-11ED-CE5F-3D65-18273F161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762000"/>
            <a:ext cx="5867400" cy="5029200"/>
          </a:xfrm>
          <a:prstGeom prst="rect">
            <a:avLst/>
          </a:prstGeom>
        </p:spPr>
      </p:pic>
    </p:spTree>
    <p:extLst>
      <p:ext uri="{BB962C8B-B14F-4D97-AF65-F5344CB8AC3E}">
        <p14:creationId xmlns:p14="http://schemas.microsoft.com/office/powerpoint/2010/main" val="22696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19946" y="2235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6500" y="547370"/>
            <a:ext cx="8278939" cy="4876335"/>
          </a:xfrm>
          <a:prstGeom prst="rect">
            <a:avLst/>
          </a:prstGeom>
        </p:spPr>
        <p:txBody>
          <a:bodyPr vert="horz" wrap="square" lIns="0" tIns="13335" rIns="0" bIns="0" rtlCol="0">
            <a:spAutoFit/>
          </a:bodyPr>
          <a:lstStyle/>
          <a:p>
            <a:pPr marL="12700">
              <a:lnSpc>
                <a:spcPct val="100000"/>
              </a:lnSpc>
              <a:spcBef>
                <a:spcPts val="105"/>
              </a:spcBef>
            </a:pPr>
            <a:r>
              <a:rPr lang="en-IN" sz="3600" dirty="0">
                <a:latin typeface="Times New Roman" panose="02020603050405020304" pitchFamily="18" charset="0"/>
                <a:cs typeface="Times New Roman" panose="02020603050405020304" pitchFamily="18" charset="0"/>
              </a:rPr>
              <a:t>Result:</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Detecting fraud in insurance claims is crucial for maintaining the integrity of the industry and preventing financial losses. Recurrent Neural Networks (RNNs) offer a promising approach for fraud detection due to their ability to capture sequential patterns in data. By analyzing historical insurance claims data, RNNs can learn patterns indicative of fraudulent behavior, such as unusual claim patterns or inconsistencies in reported information.</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2. Through the application of RNNs, insurance companies can enhance their fraud detection capabilities, mitigate financial risks, and maintain trust with their policyholders</a:t>
            </a:r>
            <a:r>
              <a:rPr lang="en-US" sz="2400" b="0" dirty="0">
                <a:latin typeface="Times New Roman" panose="02020603050405020304" pitchFamily="18" charset="0"/>
                <a:cs typeface="Times New Roman" panose="02020603050405020304" pitchFamily="18" charset="0"/>
              </a:rPr>
              <a:t>.</a:t>
            </a:r>
            <a:br>
              <a:rPr lang="en-US" sz="4000" dirty="0">
                <a:latin typeface="Times New Roman" panose="02020603050405020304" pitchFamily="18" charset="0"/>
                <a:cs typeface="Times New Roman" panose="02020603050405020304" pitchFamily="18" charset="0"/>
              </a:rPr>
            </a:br>
            <a:endParaRPr sz="4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8102069" cy="2271135"/>
          </a:xfrm>
          <a:prstGeom prst="rect">
            <a:avLst/>
          </a:prstGeom>
        </p:spPr>
        <p:txBody>
          <a:bodyPr vert="horz" wrap="square" lIns="0" tIns="16510" rIns="0" bIns="0" rtlCol="0">
            <a:spAutoFit/>
          </a:bodyPr>
          <a:lstStyle/>
          <a:p>
            <a:pPr marL="12700">
              <a:lnSpc>
                <a:spcPct val="100000"/>
              </a:lnSpc>
              <a:spcBef>
                <a:spcPts val="130"/>
              </a:spcBef>
            </a:pPr>
            <a:r>
              <a:rPr lang="en-IN" sz="4000" dirty="0">
                <a:latin typeface="Times New Roman" panose="02020603050405020304" pitchFamily="18" charset="0"/>
                <a:cs typeface="Times New Roman" panose="02020603050405020304" pitchFamily="18" charset="0"/>
              </a:rPr>
              <a:t>Project Title</a:t>
            </a:r>
            <a:br>
              <a:rPr lang="en-IN" sz="4000" dirty="0">
                <a:latin typeface="Times New Roman" panose="02020603050405020304" pitchFamily="18" charset="0"/>
                <a:cs typeface="Times New Roman" panose="02020603050405020304" pitchFamily="18" charset="0"/>
              </a:rPr>
            </a:br>
            <a:br>
              <a:rPr lang="en-IN" sz="425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b="0" dirty="0">
                <a:latin typeface="Times New Roman" panose="02020603050405020304" pitchFamily="18" charset="0"/>
                <a:cs typeface="Times New Roman" panose="02020603050405020304" pitchFamily="18" charset="0"/>
              </a:rPr>
              <a:t>Fraud Detection In Insurance Claims Using </a:t>
            </a:r>
            <a:br>
              <a:rPr lang="en-IN" sz="3200" b="0" dirty="0">
                <a:latin typeface="Times New Roman" panose="02020603050405020304" pitchFamily="18" charset="0"/>
                <a:cs typeface="Times New Roman" panose="02020603050405020304" pitchFamily="18" charset="0"/>
              </a:rPr>
            </a:br>
            <a:r>
              <a:rPr lang="en-IN" sz="3200" b="0" dirty="0">
                <a:latin typeface="Times New Roman" panose="02020603050405020304" pitchFamily="18" charset="0"/>
                <a:cs typeface="Times New Roman" panose="02020603050405020304" pitchFamily="18" charset="0"/>
              </a:rPr>
              <a:t>                                   RNN</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6"/>
            <a:ext cx="7661276" cy="4260782"/>
          </a:xfrm>
          <a:prstGeom prst="rect">
            <a:avLst/>
          </a:prstGeom>
        </p:spPr>
        <p:txBody>
          <a:bodyPr vert="horz" wrap="square" lIns="0" tIns="13335" rIns="0" bIns="0" rtlCol="0">
            <a:spAutoFit/>
          </a:bodyPr>
          <a:lstStyle/>
          <a:p>
            <a:pPr marL="12700">
              <a:lnSpc>
                <a:spcPct val="100000"/>
              </a:lnSpc>
              <a:spcBef>
                <a:spcPts val="105"/>
              </a:spcBef>
            </a:pPr>
            <a:r>
              <a:rPr lang="en-IN" sz="4000" dirty="0">
                <a:latin typeface="Times New Roman" panose="02020603050405020304" pitchFamily="18" charset="0"/>
                <a:cs typeface="Times New Roman" panose="02020603050405020304" pitchFamily="18" charset="0"/>
              </a:rPr>
              <a:t>Agenda</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t>
            </a:r>
            <a:r>
              <a:rPr lang="en-IN" sz="2400" b="0" dirty="0">
                <a:latin typeface="Times New Roman" panose="02020603050405020304" pitchFamily="18" charset="0"/>
                <a:cs typeface="Times New Roman" panose="02020603050405020304" pitchFamily="18" charset="0"/>
              </a:rPr>
              <a:t>1. Introduction</a:t>
            </a:r>
            <a:r>
              <a:rPr lang="en-IN" sz="2400" dirty="0">
                <a:latin typeface="Times New Roman" panose="02020603050405020304" pitchFamily="18" charset="0"/>
                <a:cs typeface="Times New Roman" panose="02020603050405020304" pitchFamily="18" charset="0"/>
              </a:rPr>
              <a:t> </a:t>
            </a:r>
            <a:r>
              <a:rPr lang="en-IN" sz="2400" b="0" dirty="0">
                <a:latin typeface="Times New Roman" panose="02020603050405020304" pitchFamily="18" charset="0"/>
                <a:cs typeface="Times New Roman" panose="02020603050405020304" pitchFamily="18" charset="0"/>
              </a:rPr>
              <a:t>to Fraud Detection</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2. Overview of the Project</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0" dirty="0">
                <a:latin typeface="Times New Roman" panose="02020603050405020304" pitchFamily="18" charset="0"/>
                <a:cs typeface="Times New Roman" panose="02020603050405020304" pitchFamily="18" charset="0"/>
              </a:rPr>
              <a:t>3. Identification of End Users</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4. Our Solution and Its Value Proposition</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5. The Wow Factor in Our Solution</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6. Modelling Approach</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7. Results and Performance Evaluation </a:t>
            </a:r>
            <a:endParaRPr sz="2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719128" cy="6172202"/>
          </a:xfrm>
          <a:prstGeom prst="rect">
            <a:avLst/>
          </a:prstGeom>
        </p:spPr>
        <p:txBody>
          <a:bodyPr vert="horz" wrap="square" lIns="0" tIns="16510" rIns="0" bIns="0" rtlCol="0">
            <a:spAutoFit/>
          </a:bodyPr>
          <a:lstStyle/>
          <a:p>
            <a:pPr marL="12700" algn="just">
              <a:spcBef>
                <a:spcPts val="130"/>
              </a:spcBef>
              <a:tabLst>
                <a:tab pos="2727960" algn="l"/>
              </a:tabLst>
            </a:pPr>
            <a:r>
              <a:rPr lang="en-IN" sz="4000" spc="-20" dirty="0">
                <a:latin typeface="Times New Roman" panose="02020603050405020304" pitchFamily="18" charset="0"/>
                <a:cs typeface="Times New Roman" panose="02020603050405020304" pitchFamily="18" charset="0"/>
              </a:rPr>
              <a:t>Problem</a:t>
            </a:r>
            <a:r>
              <a:rPr lang="en-IN" sz="4000" spc="20" dirty="0">
                <a:latin typeface="Times New Roman" panose="02020603050405020304" pitchFamily="18" charset="0"/>
                <a:cs typeface="Times New Roman" panose="02020603050405020304" pitchFamily="18" charset="0"/>
              </a:rPr>
              <a:t>  </a:t>
            </a:r>
            <a:r>
              <a:rPr lang="en-IN" sz="4000" spc="-370" dirty="0">
                <a:latin typeface="Times New Roman" panose="02020603050405020304" pitchFamily="18" charset="0"/>
                <a:cs typeface="Times New Roman" panose="02020603050405020304" pitchFamily="18" charset="0"/>
              </a:rPr>
              <a:t>Statement </a:t>
            </a:r>
            <a:br>
              <a:rPr lang="en-IN" sz="4000" spc="10" dirty="0">
                <a:latin typeface="Times New Roman" panose="02020603050405020304" pitchFamily="18" charset="0"/>
                <a:cs typeface="Times New Roman" panose="02020603050405020304" pitchFamily="18" charset="0"/>
              </a:rPr>
            </a:br>
            <a:br>
              <a:rPr lang="en-IN" sz="2400" b="0" spc="10" dirty="0">
                <a:latin typeface="Times New Roman" panose="02020603050405020304" pitchFamily="18" charset="0"/>
                <a:cs typeface="Times New Roman" panose="02020603050405020304" pitchFamily="18" charset="0"/>
              </a:rPr>
            </a:br>
            <a:r>
              <a:rPr lang="en-US" sz="2400" b="0" spc="10" dirty="0">
                <a:latin typeface="Times New Roman" panose="02020603050405020304" pitchFamily="18" charset="0"/>
                <a:cs typeface="Times New Roman" panose="02020603050405020304" pitchFamily="18" charset="0"/>
              </a:rPr>
              <a:t>Detecting fraudulent insurance claims is a critical task for insurance companies to mitigate financial losses and maintain trust with their customers. Traditional methods often fall short in accurately identifying fraudulent claims due to their reliance on static rules and patterns. To address this challenge, employing Recurrent Neural Networks (RNNs) offers a promising solution. integrating RNNs into fraud detection systems for insurance claims holds great potential for enhancing detection accuracy and staying ahead of fraudulent activities.</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15993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3676" y="523992"/>
            <a:ext cx="5356225" cy="5371983"/>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lang="en-US" sz="3600" spc="-20" dirty="0">
                <a:latin typeface="Times New Roman" panose="02020603050405020304" pitchFamily="18" charset="0"/>
                <a:cs typeface="Times New Roman" panose="02020603050405020304" pitchFamily="18" charset="0"/>
              </a:rPr>
              <a:t>Project Overview</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In our project on fraud detection in insurance claims, we are leveraging the power of Recurrent Neural Networks (RNNs) to address the growing challenge of identifying fraudulent activities. Insurance fraud poses significant financial burdens on companies and policyholders alike, necessitating innovative solutions for detection and prevention. our project seeks to empower insurance companies with a robust fraud detection system capable of mitigating financial losses and preserving the integrity of the insurance industry. </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685801"/>
            <a:ext cx="8288973" cy="5002652"/>
          </a:xfrm>
          <a:prstGeom prst="rect">
            <a:avLst/>
          </a:prstGeom>
        </p:spPr>
        <p:txBody>
          <a:bodyPr vert="horz" wrap="square" lIns="0" tIns="16510" rIns="0" bIns="0" rtlCol="0">
            <a:spAutoFit/>
          </a:bodyPr>
          <a:lstStyle/>
          <a:p>
            <a:pPr marL="12700">
              <a:lnSpc>
                <a:spcPct val="100000"/>
              </a:lnSpc>
              <a:spcBef>
                <a:spcPts val="130"/>
              </a:spcBef>
            </a:pPr>
            <a:r>
              <a:rPr lang="en-IN" sz="3600" spc="5" dirty="0">
                <a:latin typeface="Times New Roman" panose="02020603050405020304" pitchFamily="18" charset="0"/>
                <a:cs typeface="Times New Roman" panose="02020603050405020304" pitchFamily="18" charset="0"/>
              </a:rPr>
              <a:t>Who Are The End Users</a:t>
            </a:r>
            <a:r>
              <a:rPr sz="3600" spc="5" dirty="0">
                <a:latin typeface="Times New Roman" panose="02020603050405020304" pitchFamily="18" charset="0"/>
                <a:cs typeface="Times New Roman" panose="02020603050405020304" pitchFamily="18" charset="0"/>
              </a:rPr>
              <a:t>?</a:t>
            </a:r>
            <a:br>
              <a:rPr lang="en-IN" sz="4000" spc="5" dirty="0"/>
            </a:br>
            <a:r>
              <a:rPr lang="en-US" sz="2400" b="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Insurance companies</a:t>
            </a:r>
            <a:r>
              <a:rPr lang="en-US" sz="2400" b="0" spc="5" dirty="0">
                <a:latin typeface="Times New Roman" panose="02020603050405020304" pitchFamily="18" charset="0"/>
                <a:cs typeface="Times New Roman" panose="02020603050405020304" pitchFamily="18" charset="0"/>
              </a:rPr>
              <a:t>: Utilize RNNs to detect fraudulent claims  </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and mitigate financial losses.</a:t>
            </a:r>
            <a:br>
              <a:rPr lang="en-US" sz="2400" b="0" spc="5" dirty="0">
                <a:latin typeface="Times New Roman" panose="02020603050405020304" pitchFamily="18" charset="0"/>
                <a:cs typeface="Times New Roman" panose="02020603050405020304" pitchFamily="18" charset="0"/>
              </a:rPr>
            </a:br>
            <a:br>
              <a:rPr lang="en-US" sz="2400" b="0" spc="5" dirty="0">
                <a:latin typeface="Times New Roman" panose="02020603050405020304" pitchFamily="18" charset="0"/>
                <a:cs typeface="Times New Roman" panose="02020603050405020304" pitchFamily="18" charset="0"/>
              </a:rPr>
            </a:br>
            <a:r>
              <a:rPr lang="en-US" sz="2400" spc="5" dirty="0">
                <a:latin typeface="Times New Roman" panose="02020603050405020304" pitchFamily="18" charset="0"/>
                <a:cs typeface="Times New Roman" panose="02020603050405020304" pitchFamily="18" charset="0"/>
              </a:rPr>
              <a:t>- Claims investigators</a:t>
            </a:r>
            <a:r>
              <a:rPr lang="en-US" sz="2400" b="0" spc="5" dirty="0">
                <a:latin typeface="Times New Roman" panose="02020603050405020304" pitchFamily="18" charset="0"/>
                <a:cs typeface="Times New Roman" panose="02020603050405020304" pitchFamily="18" charset="0"/>
              </a:rPr>
              <a:t>: Benefit from RNNs to streamline the</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investigation process by flagging suspicious</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claims for further review.</a:t>
            </a:r>
            <a:br>
              <a:rPr lang="en-US" sz="2400" b="0" spc="5" dirty="0">
                <a:latin typeface="Times New Roman" panose="02020603050405020304" pitchFamily="18" charset="0"/>
                <a:cs typeface="Times New Roman" panose="02020603050405020304" pitchFamily="18" charset="0"/>
              </a:rPr>
            </a:br>
            <a:br>
              <a:rPr lang="en-US" sz="2400" b="0" spc="5" dirty="0">
                <a:latin typeface="Times New Roman" panose="02020603050405020304" pitchFamily="18" charset="0"/>
                <a:cs typeface="Times New Roman" panose="02020603050405020304" pitchFamily="18" charset="0"/>
              </a:rPr>
            </a:br>
            <a:r>
              <a:rPr lang="en-US" sz="2400" spc="5" dirty="0">
                <a:latin typeface="Times New Roman" panose="02020603050405020304" pitchFamily="18" charset="0"/>
                <a:cs typeface="Times New Roman" panose="02020603050405020304" pitchFamily="18" charset="0"/>
              </a:rPr>
              <a:t>- Fraud analysts</a:t>
            </a:r>
            <a:r>
              <a:rPr lang="en-US" sz="2400" b="0" spc="5" dirty="0">
                <a:latin typeface="Times New Roman" panose="02020603050405020304" pitchFamily="18" charset="0"/>
                <a:cs typeface="Times New Roman" panose="02020603050405020304" pitchFamily="18" charset="0"/>
              </a:rPr>
              <a:t>: Leverage RNNs to identify patterns and</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anomalies indicative of fraudulent behavior</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within insurance claims data.</a:t>
            </a:r>
            <a:br>
              <a:rPr lang="en-US" sz="4000" spc="5" dirty="0"/>
            </a:br>
            <a:br>
              <a:rPr lang="en-US" sz="2400" b="0" spc="5" dirty="0">
                <a:latin typeface="Times New Roman" panose="02020603050405020304" pitchFamily="18" charset="0"/>
                <a:cs typeface="Times New Roman" panose="02020603050405020304" pitchFamily="18" charset="0"/>
              </a:rPr>
            </a:br>
            <a:endParaRPr sz="24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685800"/>
            <a:ext cx="8839200" cy="5368777"/>
          </a:xfrm>
          <a:prstGeom prst="rect">
            <a:avLst/>
          </a:prstGeom>
        </p:spPr>
        <p:txBody>
          <a:bodyPr vert="horz" wrap="square" lIns="0" tIns="13335" rIns="0" bIns="0" rtlCol="0">
            <a:spAutoFit/>
          </a:bodyPr>
          <a:lstStyle/>
          <a:p>
            <a:pPr marL="12700" algn="just">
              <a:lnSpc>
                <a:spcPct val="100000"/>
              </a:lnSpc>
              <a:spcBef>
                <a:spcPts val="105"/>
              </a:spcBef>
            </a:pPr>
            <a:r>
              <a:rPr lang="en-US" sz="3600" spc="-40" dirty="0">
                <a:latin typeface="Times New Roman" panose="02020603050405020304" pitchFamily="18" charset="0"/>
                <a:cs typeface="Times New Roman" panose="02020603050405020304" pitchFamily="18" charset="0"/>
              </a:rPr>
              <a:t>Y</a:t>
            </a:r>
            <a:r>
              <a:rPr lang="en-US" sz="3600" spc="10" dirty="0">
                <a:latin typeface="Times New Roman" panose="02020603050405020304" pitchFamily="18" charset="0"/>
                <a:cs typeface="Times New Roman" panose="02020603050405020304" pitchFamily="18" charset="0"/>
              </a:rPr>
              <a:t>our</a:t>
            </a:r>
            <a:r>
              <a:rPr lang="en-US" sz="3600" spc="5" dirty="0">
                <a:latin typeface="Times New Roman" panose="02020603050405020304" pitchFamily="18" charset="0"/>
                <a:cs typeface="Times New Roman" panose="02020603050405020304" pitchFamily="18" charset="0"/>
              </a:rPr>
              <a:t> </a:t>
            </a:r>
            <a:r>
              <a:rPr lang="en-US" sz="3600" spc="25" dirty="0">
                <a:latin typeface="Times New Roman" panose="02020603050405020304" pitchFamily="18" charset="0"/>
                <a:cs typeface="Times New Roman" panose="02020603050405020304" pitchFamily="18" charset="0"/>
              </a:rPr>
              <a:t>S</a:t>
            </a:r>
            <a:r>
              <a:rPr lang="en-US" sz="3600" spc="10" dirty="0">
                <a:latin typeface="Times New Roman" panose="02020603050405020304" pitchFamily="18" charset="0"/>
                <a:cs typeface="Times New Roman" panose="02020603050405020304" pitchFamily="18" charset="0"/>
              </a:rPr>
              <a:t>olution</a:t>
            </a:r>
            <a:r>
              <a:rPr lang="en-US" sz="3600" spc="-345" dirty="0">
                <a:latin typeface="Times New Roman" panose="02020603050405020304" pitchFamily="18" charset="0"/>
                <a:cs typeface="Times New Roman" panose="02020603050405020304" pitchFamily="18" charset="0"/>
              </a:rPr>
              <a:t> </a:t>
            </a:r>
            <a:r>
              <a:rPr lang="en-US" sz="3600" spc="-35" dirty="0">
                <a:latin typeface="Times New Roman" panose="02020603050405020304" pitchFamily="18" charset="0"/>
                <a:cs typeface="Times New Roman" panose="02020603050405020304" pitchFamily="18" charset="0"/>
              </a:rPr>
              <a:t>A</a:t>
            </a:r>
            <a:r>
              <a:rPr lang="en-US" sz="3600" spc="-5" dirty="0">
                <a:latin typeface="Times New Roman" panose="02020603050405020304" pitchFamily="18" charset="0"/>
                <a:cs typeface="Times New Roman" panose="02020603050405020304" pitchFamily="18" charset="0"/>
              </a:rPr>
              <a:t>nd</a:t>
            </a:r>
            <a:r>
              <a:rPr lang="en-US" sz="3600" spc="35" dirty="0">
                <a:latin typeface="Times New Roman" panose="02020603050405020304" pitchFamily="18" charset="0"/>
                <a:cs typeface="Times New Roman" panose="02020603050405020304" pitchFamily="18" charset="0"/>
              </a:rPr>
              <a:t> </a:t>
            </a:r>
            <a:r>
              <a:rPr lang="en-US" sz="3600" spc="-30" dirty="0">
                <a:latin typeface="Times New Roman" panose="02020603050405020304" pitchFamily="18" charset="0"/>
                <a:cs typeface="Times New Roman" panose="02020603050405020304" pitchFamily="18" charset="0"/>
              </a:rPr>
              <a:t>I</a:t>
            </a:r>
            <a:r>
              <a:rPr lang="en-US" sz="3600" spc="-35" dirty="0">
                <a:latin typeface="Times New Roman" panose="02020603050405020304" pitchFamily="18" charset="0"/>
                <a:cs typeface="Times New Roman" panose="02020603050405020304" pitchFamily="18" charset="0"/>
              </a:rPr>
              <a:t>ts</a:t>
            </a:r>
            <a:r>
              <a:rPr lang="en-US" sz="3600" spc="60" dirty="0">
                <a:latin typeface="Times New Roman" panose="02020603050405020304" pitchFamily="18" charset="0"/>
                <a:cs typeface="Times New Roman" panose="02020603050405020304" pitchFamily="18" charset="0"/>
              </a:rPr>
              <a:t> </a:t>
            </a:r>
            <a:r>
              <a:rPr lang="en-US" sz="3600" spc="-295" dirty="0">
                <a:latin typeface="Times New Roman" panose="02020603050405020304" pitchFamily="18" charset="0"/>
                <a:cs typeface="Times New Roman" panose="02020603050405020304" pitchFamily="18" charset="0"/>
              </a:rPr>
              <a:t>V</a:t>
            </a:r>
            <a:r>
              <a:rPr lang="en-US" sz="3600" spc="-35" dirty="0">
                <a:latin typeface="Times New Roman" panose="02020603050405020304" pitchFamily="18" charset="0"/>
                <a:cs typeface="Times New Roman" panose="02020603050405020304" pitchFamily="18" charset="0"/>
              </a:rPr>
              <a:t>alue</a:t>
            </a:r>
            <a:r>
              <a:rPr lang="en-US" sz="3600" spc="-65" dirty="0">
                <a:latin typeface="Times New Roman" panose="02020603050405020304" pitchFamily="18" charset="0"/>
                <a:cs typeface="Times New Roman" panose="02020603050405020304" pitchFamily="18" charset="0"/>
              </a:rPr>
              <a:t> </a:t>
            </a:r>
            <a:r>
              <a:rPr lang="en-IN" sz="3600" spc="-30" dirty="0">
                <a:latin typeface="Times New Roman" panose="02020603050405020304" pitchFamily="18" charset="0"/>
                <a:cs typeface="Times New Roman" panose="02020603050405020304" pitchFamily="18" charset="0"/>
              </a:rPr>
              <a:t>Proportion </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Our solution harnesses the power of Recurrent Neural Networks (RNNs) to revolutionize fraud detection in insurance claims. By employing RNNs, we can effectively model sequential data inherent in insurance claims, capturing subtle patterns indicative of fraudulent activity. This advanced approach enables us to detect fraud with unprecedented accuracy and efficiency, significantly reducing financial losses for insurance companies. our RNN-powered fraud detection solution represents a paradigm shift in the insurance industry, delivering unparalleled value by safeguarding against fraudulent claims and preserving trust in the insurance ecosystem.</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67825"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5105400"/>
            <a:ext cx="1228725" cy="1695448"/>
          </a:xfrm>
          <a:prstGeom prst="rect">
            <a:avLst/>
          </a:prstGeom>
        </p:spPr>
      </p:pic>
      <p:sp>
        <p:nvSpPr>
          <p:cNvPr id="7" name="object 7"/>
          <p:cNvSpPr txBox="1">
            <a:spLocks noGrp="1"/>
          </p:cNvSpPr>
          <p:nvPr>
            <p:ph type="title"/>
          </p:nvPr>
        </p:nvSpPr>
        <p:spPr>
          <a:xfrm>
            <a:off x="1371600" y="457200"/>
            <a:ext cx="7543800" cy="7280198"/>
          </a:xfrm>
          <a:prstGeom prst="rect">
            <a:avLst/>
          </a:prstGeom>
        </p:spPr>
        <p:txBody>
          <a:bodyPr vert="horz" wrap="square" lIns="0" tIns="16510" rIns="0" bIns="0" rtlCol="0">
            <a:spAutoFit/>
          </a:bodyPr>
          <a:lstStyle/>
          <a:p>
            <a:pPr marL="12700" algn="l">
              <a:lnSpc>
                <a:spcPct val="100000"/>
              </a:lnSpc>
              <a:spcBef>
                <a:spcPts val="130"/>
              </a:spcBef>
            </a:pPr>
            <a:r>
              <a:rPr sz="3600" spc="15" dirty="0">
                <a:latin typeface="Times New Roman" panose="02020603050405020304" pitchFamily="18" charset="0"/>
                <a:cs typeface="Times New Roman" panose="02020603050405020304" pitchFamily="18" charset="0"/>
              </a:rPr>
              <a:t>T</a:t>
            </a:r>
            <a:r>
              <a:rPr lang="en-IN" sz="3600" spc="15" dirty="0">
                <a:latin typeface="Times New Roman" panose="02020603050405020304" pitchFamily="18" charset="0"/>
                <a:cs typeface="Times New Roman" panose="02020603050405020304" pitchFamily="18" charset="0"/>
              </a:rPr>
              <a:t>he</a:t>
            </a:r>
            <a:r>
              <a:rPr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W</a:t>
            </a:r>
            <a:r>
              <a:rPr lang="en-IN" sz="3600" spc="10" dirty="0">
                <a:latin typeface="Times New Roman" panose="02020603050405020304" pitchFamily="18" charset="0"/>
                <a:cs typeface="Times New Roman" panose="02020603050405020304" pitchFamily="18" charset="0"/>
              </a:rPr>
              <a:t>ow</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a:t>
            </a:r>
            <a:r>
              <a:rPr lang="en-IN" sz="3600" spc="10" dirty="0">
                <a:latin typeface="Times New Roman" panose="02020603050405020304" pitchFamily="18" charset="0"/>
                <a:cs typeface="Times New Roman" panose="02020603050405020304" pitchFamily="18" charset="0"/>
              </a:rPr>
              <a:t>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Y</a:t>
            </a:r>
            <a:r>
              <a:rPr lang="en-IN"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a:t>
            </a:r>
            <a:r>
              <a:rPr lang="en-IN" sz="3600" spc="20" dirty="0" err="1">
                <a:latin typeface="Times New Roman" panose="02020603050405020304" pitchFamily="18" charset="0"/>
                <a:cs typeface="Times New Roman" panose="02020603050405020304" pitchFamily="18" charset="0"/>
              </a:rPr>
              <a:t>olution</a:t>
            </a:r>
            <a:br>
              <a:rPr lang="en-IN" sz="3200" spc="20" dirty="0">
                <a:latin typeface="Times New Roman" panose="02020603050405020304" pitchFamily="18" charset="0"/>
                <a:cs typeface="Times New Roman" panose="02020603050405020304" pitchFamily="18" charset="0"/>
              </a:rPr>
            </a:br>
            <a:br>
              <a:rPr lang="en-IN" sz="3600" spc="20" dirty="0">
                <a:latin typeface="Times New Roman" panose="02020603050405020304" pitchFamily="18" charset="0"/>
                <a:cs typeface="Times New Roman" panose="02020603050405020304" pitchFamily="18" charset="0"/>
              </a:rPr>
            </a:br>
            <a:r>
              <a:rPr lang="en-IN" sz="2000" spc="20" dirty="0">
                <a:latin typeface="Times New Roman" panose="02020603050405020304" pitchFamily="18" charset="0"/>
                <a:cs typeface="Times New Roman" panose="02020603050405020304" pitchFamily="18" charset="0"/>
              </a:rPr>
              <a:t>1.</a:t>
            </a:r>
            <a:r>
              <a:rPr lang="en-US" sz="2000" spc="20" dirty="0">
                <a:latin typeface="Times New Roman" panose="02020603050405020304" pitchFamily="18" charset="0"/>
                <a:cs typeface="Times New Roman" panose="02020603050405020304" pitchFamily="18" charset="0"/>
              </a:rPr>
              <a:t>Sequential Analysis</a:t>
            </a:r>
            <a:r>
              <a:rPr lang="en-US" sz="2000" b="0" spc="20" dirty="0">
                <a:latin typeface="Times New Roman" panose="02020603050405020304" pitchFamily="18" charset="0"/>
                <a:cs typeface="Times New Roman" panose="02020603050405020304" pitchFamily="18" charset="0"/>
              </a:rPr>
              <a:t>: RNNs excel at processing sequential</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data, making them ideal for analyzing the</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sequential nature of insurance claims.</a:t>
            </a:r>
            <a:r>
              <a:rPr lang="en-IN" sz="2000" b="0" spc="20" dirty="0">
                <a:latin typeface="Times New Roman" panose="02020603050405020304" pitchFamily="18" charset="0"/>
                <a:cs typeface="Times New Roman" panose="02020603050405020304" pitchFamily="18" charset="0"/>
              </a:rPr>
              <a:t>    </a:t>
            </a:r>
            <a:br>
              <a:rPr lang="en-IN" sz="2000" b="0" spc="20" dirty="0">
                <a:latin typeface="Times New Roman" panose="02020603050405020304" pitchFamily="18" charset="0"/>
                <a:cs typeface="Times New Roman" panose="02020603050405020304" pitchFamily="18" charset="0"/>
              </a:rPr>
            </a:br>
            <a:r>
              <a:rPr lang="en-IN" sz="2000" b="0" spc="20" dirty="0">
                <a:latin typeface="Times New Roman" panose="02020603050405020304" pitchFamily="18" charset="0"/>
                <a:cs typeface="Times New Roman" panose="02020603050405020304" pitchFamily="18" charset="0"/>
              </a:rPr>
              <a:t>                 </a:t>
            </a:r>
            <a:br>
              <a:rPr lang="en-IN"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2.Adaptability:</a:t>
            </a:r>
            <a:r>
              <a:rPr lang="en-US" sz="2000" b="0" spc="20" dirty="0">
                <a:latin typeface="Times New Roman" panose="02020603050405020304" pitchFamily="18" charset="0"/>
                <a:cs typeface="Times New Roman" panose="02020603050405020304" pitchFamily="18" charset="0"/>
              </a:rPr>
              <a:t> RNNs can adapt to changing patterns of fraud over</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time. As fraudsters evolve their tactics, RNNs can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continuously learn and update their models to stay </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ahead of new fraudulent schemes.</a:t>
            </a:r>
            <a:br>
              <a:rPr lang="en-US" sz="2000" b="0" spc="20" dirty="0">
                <a:latin typeface="Times New Roman" panose="02020603050405020304" pitchFamily="18" charset="0"/>
                <a:cs typeface="Times New Roman" panose="02020603050405020304" pitchFamily="18" charset="0"/>
              </a:rPr>
            </a:br>
            <a:br>
              <a:rPr lang="en-US" sz="2000" b="0" spc="20" dirty="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3.Scalability:</a:t>
            </a:r>
            <a:r>
              <a:rPr lang="en-US" sz="2000" b="0" spc="20" dirty="0">
                <a:latin typeface="Times New Roman" panose="02020603050405020304" pitchFamily="18" charset="0"/>
                <a:cs typeface="Times New Roman" panose="02020603050405020304" pitchFamily="18" charset="0"/>
              </a:rPr>
              <a:t> RNNs can scale to handle large volumes of data,</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allowing insurance companies to analyze millions of</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claims efficiently. This scalability ensures that the system</a:t>
            </a:r>
            <a:br>
              <a:rPr lang="en-US" sz="2000" b="0" spc="20" dirty="0">
                <a:latin typeface="Times New Roman" panose="02020603050405020304" pitchFamily="18" charset="0"/>
                <a:cs typeface="Times New Roman" panose="02020603050405020304" pitchFamily="18" charset="0"/>
              </a:rPr>
            </a:br>
            <a:r>
              <a:rPr lang="en-US" sz="2000" b="0" spc="20" dirty="0">
                <a:latin typeface="Times New Roman" panose="02020603050405020304" pitchFamily="18" charset="0"/>
                <a:cs typeface="Times New Roman" panose="02020603050405020304" pitchFamily="18" charset="0"/>
              </a:rPr>
              <a:t>                       remains effective even as the amount of data grows.</a:t>
            </a:r>
            <a:br>
              <a:rPr lang="en-US" sz="2000" b="0" spc="20" dirty="0">
                <a:latin typeface="Times New Roman" panose="02020603050405020304" pitchFamily="18" charset="0"/>
                <a:cs typeface="Times New Roman" panose="02020603050405020304" pitchFamily="18" charset="0"/>
              </a:rPr>
            </a:br>
            <a:br>
              <a:rPr lang="en-IN" sz="3600" spc="20" dirty="0">
                <a:latin typeface="Times New Roman" panose="02020603050405020304" pitchFamily="18" charset="0"/>
                <a:cs typeface="Times New Roman" panose="02020603050405020304" pitchFamily="18" charset="0"/>
              </a:rPr>
            </a:br>
            <a:br>
              <a:rPr lang="en-IN" sz="3600" spc="20" dirty="0">
                <a:latin typeface="Times New Roman" panose="02020603050405020304" pitchFamily="18" charset="0"/>
                <a:cs typeface="Times New Roman" panose="02020603050405020304" pitchFamily="18" charset="0"/>
              </a:rPr>
            </a:br>
            <a:r>
              <a:rPr lang="en-IN" sz="3600" spc="20" dirty="0">
                <a:latin typeface="Times New Roman" panose="02020603050405020304" pitchFamily="18" charset="0"/>
                <a:cs typeface="Times New Roman" panose="02020603050405020304" pitchFamily="18" charset="0"/>
              </a:rPr>
              <a:t>   </a:t>
            </a:r>
            <a:br>
              <a:rPr lang="en-IN" sz="3600" spc="20" dirty="0">
                <a:latin typeface="Times New Roman" panose="02020603050405020304" pitchFamily="18" charset="0"/>
                <a:cs typeface="Times New Roman" panose="02020603050405020304" pitchFamily="18" charset="0"/>
              </a:rPr>
            </a:b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443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09356" y="1038225"/>
            <a:ext cx="8896350" cy="6606937"/>
          </a:xfrm>
          <a:prstGeom prst="rect">
            <a:avLst/>
          </a:prstGeom>
        </p:spPr>
        <p:txBody>
          <a:bodyPr vert="horz" wrap="square" lIns="0" tIns="12700" rIns="0" bIns="0" rtlCol="0">
            <a:spAutoFit/>
          </a:bodyPr>
          <a:lstStyle/>
          <a:p>
            <a:pPr marL="12700">
              <a:lnSpc>
                <a:spcPct val="100000"/>
              </a:lnSpc>
              <a:spcBef>
                <a:spcPts val="100"/>
              </a:spcBef>
            </a:pPr>
            <a:r>
              <a:rPr lang="en-US" sz="2000" b="1" dirty="0">
                <a:latin typeface="Times New Roman" panose="02020603050405020304" pitchFamily="18" charset="0"/>
                <a:cs typeface="Times New Roman" panose="02020603050405020304" pitchFamily="18" charset="0"/>
              </a:rPr>
              <a:t>1. Data Preprocessing:</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Gather historical insurance claims data including information about claims, policyholders, transactions, etc.</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Clean the data by removing duplicates, handling missing values, and standardizing formats.</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Perform feature engineering to extract relevant features such as claim amount, claim type, policyholder demographics, etc.</a:t>
            </a:r>
          </a:p>
          <a:p>
            <a:pPr marL="355600" indent="-342900">
              <a:lnSpc>
                <a:spcPct val="100000"/>
              </a:lnSpc>
              <a:spcBef>
                <a:spcPts val="100"/>
              </a:spcBef>
              <a:buFontTx/>
              <a:buChar char="-"/>
            </a:pPr>
            <a:r>
              <a:rPr lang="en-US" sz="2000" dirty="0">
                <a:latin typeface="Times New Roman" panose="02020603050405020304" pitchFamily="18" charset="0"/>
                <a:cs typeface="Times New Roman" panose="02020603050405020304" pitchFamily="18" charset="0"/>
              </a:rPr>
              <a:t>Split the data into training, validation, and test sets.</a:t>
            </a:r>
          </a:p>
          <a:p>
            <a:pPr marL="355600" indent="-342900">
              <a:lnSpc>
                <a:spcPct val="100000"/>
              </a:lnSpc>
              <a:spcBef>
                <a:spcPts val="100"/>
              </a:spcBef>
              <a:buFontTx/>
              <a:buChar char="-"/>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000" b="1" dirty="0">
                <a:latin typeface="Times New Roman" panose="02020603050405020304" pitchFamily="18" charset="0"/>
                <a:cs typeface="Times New Roman" panose="02020603050405020304" pitchFamily="18" charset="0"/>
              </a:rPr>
              <a:t>2. Feature Encoding:</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Encode categorical features using techniques like one-hot encoding.</a:t>
            </a:r>
          </a:p>
          <a:p>
            <a:pPr marL="355600" indent="-342900">
              <a:lnSpc>
                <a:spcPct val="100000"/>
              </a:lnSpc>
              <a:spcBef>
                <a:spcPts val="100"/>
              </a:spcBef>
              <a:buFontTx/>
              <a:buChar char="-"/>
            </a:pPr>
            <a:r>
              <a:rPr lang="en-US" sz="2000" dirty="0">
                <a:latin typeface="Times New Roman" panose="02020603050405020304" pitchFamily="18" charset="0"/>
                <a:cs typeface="Times New Roman" panose="02020603050405020304" pitchFamily="18" charset="0"/>
              </a:rPr>
              <a:t>Scale numerical features to a similar range to ensure that they contribute equally during training.</a:t>
            </a:r>
          </a:p>
          <a:p>
            <a:pPr marL="355600" indent="-342900">
              <a:lnSpc>
                <a:spcPct val="100000"/>
              </a:lnSpc>
              <a:spcBef>
                <a:spcPts val="100"/>
              </a:spcBef>
              <a:buFontTx/>
              <a:buChar char="-"/>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000" b="1" dirty="0">
                <a:latin typeface="Times New Roman" panose="02020603050405020304" pitchFamily="18" charset="0"/>
                <a:cs typeface="Times New Roman" panose="02020603050405020304" pitchFamily="18" charset="0"/>
              </a:rPr>
              <a:t>3. Model Architecture:</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Utilize a RNN architecture for its ability to capture sequential patterns in the data.</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Design the RNN architecture with layers such as LSTM (Long Short-Term Memory) or GRU (Gated Recurrent Unit) to effectively model temporal dependencies.</a:t>
            </a:r>
          </a:p>
          <a:p>
            <a:pPr marL="12700">
              <a:lnSpc>
                <a:spcPct val="100000"/>
              </a:lnSpc>
              <a:spcBef>
                <a:spcPts val="100"/>
              </a:spcBef>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imes New Roman" panose="02020603050405020304" pitchFamily="18" charset="0"/>
                <a:cs typeface="Times New Roman" panose="02020603050405020304" pitchFamily="18" charset="0"/>
              </a:rPr>
              <a:t>Modelling</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TotalTime>
  <Words>971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Times New Roman</vt:lpstr>
      <vt:lpstr>Trebuchet MS</vt:lpstr>
      <vt:lpstr>Office Theme</vt:lpstr>
      <vt:lpstr> Reshma A</vt:lpstr>
      <vt:lpstr>Project Title           Fraud Detection In Insurance Claims Using                                     RNN</vt:lpstr>
      <vt:lpstr>Agenda                           1. Introduction to Fraud Detection                     2. Overview of the Project                      3. Identification of End Users                     4. Our Solution and Its Value Proposition                     5. The Wow Factor in Our Solution                     6. Modelling Approach                     7. Results and Performance Evaluation </vt:lpstr>
      <vt:lpstr>Problem  Statement   Detecting fraudulent insurance claims is a critical task for insurance companies to mitigate financial losses and maintain trust with their customers. Traditional methods often fall short in accurately identifying fraudulent claims due to their reliance on static rules and patterns. To address this challenge, employing Recurrent Neural Networks (RNNs) offers a promising solution. integrating RNNs into fraud detection systems for insurance claims holds great potential for enhancing detection accuracy and staying ahead of fraudulent activities.</vt:lpstr>
      <vt:lpstr>Project Overview In our project on fraud detection in insurance claims, we are leveraging the power of Recurrent Neural Networks (RNNs) to address the growing challenge of identifying fraudulent activities. Insurance fraud poses significant financial burdens on companies and policyholders alike, necessitating innovative solutions for detection and prevention. our project seeks to empower insurance companies with a robust fraud detection system capable of mitigating financial losses and preserving the integrity of the insurance industry. </vt:lpstr>
      <vt:lpstr>Who Are The End Users? - Insurance companies: Utilize RNNs to detect fraudulent claims                                         and mitigate financial losses.  - Claims investigators: Benefit from RNNs to streamline the                                      investigation process by flagging suspicious                                      claims for further review.  - Fraud analysts: Leverage RNNs to identify patterns and                             anomalies indicative of fraudulent behavior                             within insurance claims data.  </vt:lpstr>
      <vt:lpstr>Your Solution And Its Value Proportion     Our solution harnesses the power of Recurrent Neural Networks (RNNs) to revolutionize fraud detection in insurance claims. By employing RNNs, we can effectively model sequential data inherent in insurance claims, capturing subtle patterns indicative of fraudulent activity. This advanced approach enables us to detect fraud with unprecedented accuracy and efficiency, significantly reducing financial losses for insurance companies. our RNN-powered fraud detection solution represents a paradigm shift in the insurance industry, delivering unparalleled value by safeguarding against fraudulent claims and preserving trust in the insurance ecosystem.</vt:lpstr>
      <vt:lpstr>The Wow In Your Solution  1.Sequential Analysis: RNNs excel at processing sequential                                       data, making them ideal for analyzing the                                       sequential nature of insurance claims.                        2.Adaptability: RNNs can adapt to changing patterns of fraud over                            time. As fraudsters evolve their tactics, RNNs can                               continuously learn and update their models to stay                             ahead of new fraudulent schemes.  3.Scalability: RNNs can scale to handle large volumes of data,                        allowing insurance companies to analyze millions of                        claims efficiently. This scalability ensures that the system                        remains effective even as the amount of data grows.       </vt:lpstr>
      <vt:lpstr>PowerPoint Presentation</vt:lpstr>
      <vt:lpstr>PowerPoint Presentation</vt:lpstr>
      <vt:lpstr>PowerPoint Presentation</vt:lpstr>
      <vt:lpstr>Result:  1. Detecting fraud in insurance claims is crucial for maintaining the integrity of the industry and preventing financial losses. Recurrent Neural Networks (RNNs) offer a promising approach for fraud detection due to their ability to capture sequential patterns in data. By analyzing historical insurance claims data, RNNs can learn patterns indicative of fraudulent behavior, such as unusual claim patterns or inconsistencies in reported information.  2. Through the application of RNNs, insurance companies can enhance their fraud detection capabilities, mitigate financial risks, and maintain trust with their policyholders.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Nithisha K</dc:creator>
  <cp:lastModifiedBy>A_ Karthikeyan</cp:lastModifiedBy>
  <cp:revision>3</cp:revision>
  <dcterms:created xsi:type="dcterms:W3CDTF">2024-03-29T05:08:40Z</dcterms:created>
  <dcterms:modified xsi:type="dcterms:W3CDTF">2024-04-01T15:29:00Z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