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632224"/>
          </a:xfrm>
          <a:prstGeom prst="rect">
            <a:avLst/>
          </a:prstGeom>
        </p:spPr>
        <p:txBody>
          <a:bodyPr vert="horz" wrap="square" lIns="0" tIns="16510" rIns="0" bIns="0" rtlCol="0">
            <a:spAutoFit/>
          </a:bodyPr>
          <a:lstStyle/>
          <a:p>
            <a:pPr marL="3213735">
              <a:lnSpc>
                <a:spcPct val="100000"/>
              </a:lnSpc>
              <a:spcBef>
                <a:spcPts val="130"/>
              </a:spcBef>
            </a:pPr>
            <a:r>
              <a:rPr lang="en-IN" spc="15" dirty="0"/>
              <a:t> </a:t>
            </a:r>
            <a:r>
              <a:rPr lang="en-IN" sz="4000" spc="15" dirty="0">
                <a:latin typeface="Times New Roman" panose="02020603050405020304" pitchFamily="18" charset="0"/>
                <a:cs typeface="Times New Roman" panose="02020603050405020304" pitchFamily="18" charset="0"/>
              </a:rPr>
              <a:t>Reshma A</a:t>
            </a:r>
            <a:endParaRPr sz="4000" spc="15" dirty="0"/>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443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099426" cy="5296322"/>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1. Data Preparation:</a:t>
            </a:r>
          </a:p>
          <a:p>
            <a:pPr marL="12700">
              <a:lnSpc>
                <a:spcPct val="100000"/>
              </a:lnSpc>
              <a:spcBef>
                <a:spcPts val="100"/>
              </a:spcBef>
            </a:pPr>
            <a:r>
              <a:rPr lang="en-US" sz="1800" dirty="0">
                <a:latin typeface="Trebuchet MS"/>
                <a:cs typeface="Trebuchet MS"/>
              </a:rPr>
              <a:t>   </a:t>
            </a:r>
            <a:r>
              <a:rPr lang="en-US" dirty="0">
                <a:latin typeface="Times New Roman" panose="02020603050405020304" pitchFamily="18" charset="0"/>
                <a:cs typeface="Times New Roman" panose="02020603050405020304" pitchFamily="18" charset="0"/>
              </a:rPr>
              <a:t>- Collect and preprocess historical insurance claims data, including cleaning,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handling missing values, encoding categorical variables, and scaling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numerical features.</a:t>
            </a:r>
            <a:endParaRPr lang="en-US" sz="1800" dirty="0">
              <a:latin typeface="Trebuchet MS"/>
              <a:cs typeface="Trebuchet MS"/>
            </a:endParaRP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2. Feature Selection:</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Select relevant features that may indicate fraudulent behavior, such as claim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amount, policyholder information, claim history, etc. Use techniques like correlation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analysis and feature importance from decision trees to prioritize features.</a:t>
            </a:r>
            <a:endParaRPr lang="en-US" sz="1800" dirty="0">
              <a:latin typeface="Trebuchet MS"/>
              <a:cs typeface="Trebuchet MS"/>
            </a:endParaRP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3. Model Training:</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Train a decision tree classifier using the preprocessed data. Decision trees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recursively split the data based on feature values, creating a tree-like structure of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decisions.</a:t>
            </a: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4. Hyperparameter Tuning:</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Fine-tune the hyperparameters of the decision tree model, such as maximum tree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depth, minimum samples per leaf, and splitting criteria, to optimize performance</a:t>
            </a:r>
            <a:r>
              <a:rPr lang="en-US" sz="1800" dirty="0">
                <a:latin typeface="Trebuchet MS"/>
                <a:cs typeface="Trebuchet MS"/>
              </a:rPr>
              <a:t>.</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443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6766" y="631056"/>
            <a:ext cx="8099426" cy="6522298"/>
          </a:xfrm>
          <a:prstGeom prst="rect">
            <a:avLst/>
          </a:prstGeom>
        </p:spPr>
        <p:txBody>
          <a:bodyPr vert="horz" wrap="square" lIns="0" tIns="12700" rIns="0" bIns="0" rtlCol="0">
            <a:spAutoFit/>
          </a:bodyPr>
          <a:lstStyle/>
          <a:p>
            <a:pPr marL="12700">
              <a:spcBef>
                <a:spcPts val="100"/>
              </a:spcBef>
            </a:pPr>
            <a:r>
              <a:rPr lang="en-US" sz="2400" b="1" dirty="0">
                <a:latin typeface="Times New Roman" panose="02020603050405020304" pitchFamily="18" charset="0"/>
                <a:cs typeface="Times New Roman" panose="02020603050405020304" pitchFamily="18" charset="0"/>
              </a:rPr>
              <a:t>5. Handling Imbalance:</a:t>
            </a:r>
          </a:p>
          <a:p>
            <a:pPr marL="12700">
              <a:lnSpc>
                <a:spcPct val="100000"/>
              </a:lnSpc>
              <a:spcBef>
                <a:spcPts val="100"/>
              </a:spcBef>
            </a:pPr>
            <a:r>
              <a:rPr lang="en-US" dirty="0">
                <a:latin typeface="Trebuchet MS"/>
                <a:cs typeface="Trebuchet MS"/>
              </a:rPr>
              <a:t>   </a:t>
            </a: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Address class imbalance issues by using techniques like oversampling,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under sampling, or algorithms like SMOTE to balance the distribution of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legitimate and fraudulent claims.</a:t>
            </a: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6. Ensemble Methods:</a:t>
            </a:r>
          </a:p>
          <a:p>
            <a:pPr marL="12700">
              <a:lnSpc>
                <a:spcPct val="100000"/>
              </a:lnSpc>
              <a:spcBef>
                <a:spcPts val="100"/>
              </a:spcBef>
            </a:pPr>
            <a:r>
              <a:rPr lang="en-US" sz="1800" dirty="0">
                <a:latin typeface="Trebuchet MS"/>
                <a:cs typeface="Trebuchet MS"/>
              </a:rPr>
              <a:t>   - </a:t>
            </a:r>
            <a:r>
              <a:rPr lang="en-US" sz="1800" dirty="0">
                <a:latin typeface="Times New Roman" panose="02020603050405020304" pitchFamily="18" charset="0"/>
                <a:cs typeface="Times New Roman" panose="02020603050405020304" pitchFamily="18" charset="0"/>
              </a:rPr>
              <a:t>Consider utilizing ensemble methods like Random Forests, Gradient Boosting, or </a:t>
            </a:r>
            <a:r>
              <a:rPr lang="en-US" dirty="0">
                <a:latin typeface="Times New Roman" panose="02020603050405020304" pitchFamily="18" charset="0"/>
                <a:cs typeface="Times New Roman" panose="02020603050405020304" pitchFamily="18" charset="0"/>
              </a:rPr>
              <a:t>  </a:t>
            </a:r>
          </a:p>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       AdaBoost to combine multiple decision trees for improved performance and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robustness.</a:t>
            </a: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7. Model Evaluation:</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Evaluate the performance of the trained decision tree model using metrics such as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accuracy, precision, recall, and F1-score. Validate the model's ability to generalize to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unseen data and effectively detect fraudulent claims.</a:t>
            </a: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8. Threshold Adjustment:</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Adjust the decision threshold to balance between false positives and false negatives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based on the specific requirements and risk tolerance of the insurance company.</a:t>
            </a:r>
          </a:p>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9. Deployment and Monitoring:</a:t>
            </a:r>
          </a:p>
          <a:p>
            <a:pPr marL="12700">
              <a:lnSpc>
                <a:spcPct val="100000"/>
              </a:lnSpc>
              <a:spcBef>
                <a:spcPts val="100"/>
              </a:spcBef>
            </a:pPr>
            <a:r>
              <a:rPr lang="en-US" sz="1800" dirty="0">
                <a:latin typeface="Trebuchet MS"/>
                <a:cs typeface="Trebuchet MS"/>
              </a:rPr>
              <a:t>   </a:t>
            </a:r>
            <a:r>
              <a:rPr lang="en-US" sz="1800" dirty="0">
                <a:latin typeface="Times New Roman" panose="02020603050405020304" pitchFamily="18" charset="0"/>
                <a:cs typeface="Times New Roman" panose="02020603050405020304" pitchFamily="18" charset="0"/>
              </a:rPr>
              <a:t>- Deploy the trained decision tree model into the insurance claim processing system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real-time fraud detection. Implement mechanisms for monitoring the model’s </a:t>
            </a: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performance and updating it with new data to adapt to evolving fraud patterns.</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66747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19946" y="223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5"/>
            <a:ext cx="8922069" cy="3676006"/>
          </a:xfrm>
          <a:prstGeom prst="rect">
            <a:avLst/>
          </a:prstGeom>
        </p:spPr>
        <p:txBody>
          <a:bodyPr vert="horz" wrap="square" lIns="0" tIns="13335" rIns="0" bIns="0" rtlCol="0">
            <a:spAutoFit/>
          </a:bodyPr>
          <a:lstStyle/>
          <a:p>
            <a:pPr marL="12700">
              <a:spcBef>
                <a:spcPts val="105"/>
              </a:spcBef>
            </a:pPr>
            <a:r>
              <a:rPr sz="3600">
                <a:latin typeface="Times New Roman" panose="02020603050405020304" pitchFamily="18" charset="0"/>
                <a:cs typeface="Times New Roman" panose="02020603050405020304" pitchFamily="18" charset="0"/>
              </a:rPr>
              <a:t>R</a:t>
            </a:r>
            <a:r>
              <a:rPr sz="3600" spc="-40">
                <a:latin typeface="Times New Roman" panose="02020603050405020304" pitchFamily="18" charset="0"/>
                <a:cs typeface="Times New Roman" panose="02020603050405020304" pitchFamily="18" charset="0"/>
              </a:rPr>
              <a:t>E</a:t>
            </a:r>
            <a:r>
              <a:rPr sz="3600" spc="15">
                <a:latin typeface="Times New Roman" panose="02020603050405020304" pitchFamily="18" charset="0"/>
                <a:cs typeface="Times New Roman" panose="02020603050405020304" pitchFamily="18" charset="0"/>
              </a:rPr>
              <a:t>S</a:t>
            </a:r>
            <a:r>
              <a:rPr sz="3600" spc="-30">
                <a:latin typeface="Times New Roman" panose="02020603050405020304" pitchFamily="18" charset="0"/>
                <a:cs typeface="Times New Roman" panose="02020603050405020304" pitchFamily="18" charset="0"/>
              </a:rPr>
              <a:t>U</a:t>
            </a:r>
            <a:r>
              <a:rPr sz="3600" spc="-405">
                <a:latin typeface="Times New Roman" panose="02020603050405020304" pitchFamily="18" charset="0"/>
                <a:cs typeface="Times New Roman" panose="02020603050405020304" pitchFamily="18" charset="0"/>
              </a:rPr>
              <a:t>L</a:t>
            </a:r>
            <a:r>
              <a:rPr sz="3600">
                <a:latin typeface="Times New Roman" panose="02020603050405020304" pitchFamily="18" charset="0"/>
                <a:cs typeface="Times New Roman" panose="02020603050405020304" pitchFamily="18" charset="0"/>
              </a:rPr>
              <a:t>TS</a:t>
            </a:r>
            <a:br>
              <a:rPr lang="en-IN" sz="40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In fraud detection in insurance claims using decision trees, the results have been highly promising. By leveraging decision tree models, insurance companies have achieved significant advancements in their ability to detect and prevent fraudulent activities within their claims processes. These models have demonstrated remarkable accuracy and efficiency in identifying suspicious patterns indicative of fraud, enabling early intervention and investigation.</a:t>
            </a:r>
            <a:br>
              <a:rPr lang="en-US" sz="18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Overall, the results of fraud detection in insurance claims using decision trees have been transformative, offering a powerful tool to mitigate financial risks associated with fraudulent activities while enhancing operational effectiveness and maintaining trust within the insurance ecosystem.</a:t>
            </a:r>
            <a:br>
              <a:rPr lang="en-US" sz="4000" dirty="0">
                <a:latin typeface="Times New Roman" panose="02020603050405020304" pitchFamily="18"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102069" cy="2271135"/>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imes New Roman" panose="02020603050405020304" pitchFamily="18" charset="0"/>
                <a:cs typeface="Times New Roman" panose="02020603050405020304" pitchFamily="18" charset="0"/>
              </a:rPr>
              <a:t>Project Title</a:t>
            </a:r>
            <a:br>
              <a:rPr lang="en-IN" sz="4000" dirty="0">
                <a:latin typeface="Times New Roman" panose="02020603050405020304" pitchFamily="18" charset="0"/>
                <a:cs typeface="Times New Roman" panose="02020603050405020304" pitchFamily="18" charset="0"/>
              </a:rPr>
            </a:br>
            <a:br>
              <a:rPr lang="en-IN" sz="425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b="0" dirty="0">
                <a:latin typeface="Times New Roman" panose="02020603050405020304" pitchFamily="18" charset="0"/>
                <a:cs typeface="Times New Roman" panose="02020603050405020304" pitchFamily="18" charset="0"/>
              </a:rPr>
              <a:t>Fraud Detection In Insurance Claims Using </a:t>
            </a:r>
            <a:br>
              <a:rPr lang="en-IN" sz="3200" b="0" dirty="0">
                <a:latin typeface="Times New Roman" panose="02020603050405020304" pitchFamily="18" charset="0"/>
                <a:cs typeface="Times New Roman" panose="02020603050405020304" pitchFamily="18" charset="0"/>
              </a:rPr>
            </a:br>
            <a:r>
              <a:rPr lang="en-IN" sz="3200" b="0" dirty="0">
                <a:latin typeface="Times New Roman" panose="02020603050405020304" pitchFamily="18" charset="0"/>
                <a:cs typeface="Times New Roman" panose="02020603050405020304" pitchFamily="18" charset="0"/>
              </a:rPr>
              <a:t>                                 Decision Trees</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6"/>
            <a:ext cx="7661276" cy="4199226"/>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anose="02020603050405020304" pitchFamily="18" charset="0"/>
                <a:cs typeface="Times New Roman" panose="02020603050405020304" pitchFamily="18" charset="0"/>
              </a:rPr>
              <a:t>Agenda</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1. Introduction</a:t>
            </a:r>
            <a:r>
              <a:rPr lang="en-IN" sz="2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to Fraud Detection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Overview of the Project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3. Identification of End Users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4. Our Solution and Its Value Proposition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5. The Wow Factor in Our Solution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6. Modelling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7. Results </a:t>
            </a:r>
            <a:endParaRPr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04928" cy="4202432"/>
          </a:xfrm>
          <a:prstGeom prst="rect">
            <a:avLst/>
          </a:prstGeom>
        </p:spPr>
        <p:txBody>
          <a:bodyPr vert="horz" wrap="square" lIns="0" tIns="16510" rIns="0" bIns="0" rtlCol="0">
            <a:spAutoFit/>
          </a:bodyPr>
          <a:lstStyle/>
          <a:p>
            <a:pPr marL="12700" algn="just">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lang="en-IN" sz="4000" spc="20" dirty="0">
                <a:latin typeface="Times New Roman" panose="02020603050405020304" pitchFamily="18" charset="0"/>
                <a:cs typeface="Times New Roman" panose="02020603050405020304" pitchFamily="18" charset="0"/>
              </a:rPr>
              <a:t>M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br>
              <a:rPr lang="en-IN" sz="4000" spc="10" dirty="0">
                <a:latin typeface="Times New Roman" panose="02020603050405020304" pitchFamily="18" charset="0"/>
                <a:cs typeface="Times New Roman" panose="02020603050405020304" pitchFamily="18" charset="0"/>
              </a:rPr>
            </a:br>
            <a:br>
              <a:rPr lang="en-IN" sz="400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Insurance companies face significant financial losses due to fraudulent claims, which can impact their profitability and reputation. Detecting fraudulent claims accurately and efficiently is crucial for maintaining the integrity of insurance operations. The goal is to develop a predictive model that can effectively identify fraudulent insurance claims using decision trees.</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993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081396" cy="5679760"/>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a:t>
            </a:r>
            <a:r>
              <a:rPr lang="en-IN" sz="4000" spc="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OVERVIEW</a:t>
            </a:r>
            <a:br>
              <a:rPr lang="en-IN" sz="4000" spc="-20" dirty="0">
                <a:latin typeface="Times New Roman" panose="02020603050405020304" pitchFamily="18" charset="0"/>
                <a:cs typeface="Times New Roman" panose="02020603050405020304" pitchFamily="18" charset="0"/>
              </a:rPr>
            </a:br>
            <a:r>
              <a:rPr lang="en-IN" sz="4000" spc="-2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Gather a dataset containing information about past insurance claims, including fraudulent cases. This dataset should encompass various attributes such as claim amount, policyholder details, claim history, etc. prepare the dataset by addressing missing normalizing numerical features. Identify the most relevant features that are likely to differentiate between legitimate and fraudulent claims. Utilize the preprocessed data to train a decision tree classifier. During training, the decision tree learns to distinguish between legitimate and fraudulent claims based on the provided </a:t>
            </a:r>
            <a:r>
              <a:rPr lang="en-IN" sz="2400" b="0" spc="-20" dirty="0">
                <a:latin typeface="Times New Roman" panose="02020603050405020304" pitchFamily="18" charset="0"/>
                <a:cs typeface="Times New Roman" panose="02020603050405020304" pitchFamily="18" charset="0"/>
              </a:rPr>
              <a:t>features.</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993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261225" cy="4079322"/>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lang="en-US" sz="2400" b="0" dirty="0">
                <a:latin typeface="Times New Roman" panose="02020603050405020304" pitchFamily="18" charset="0"/>
                <a:cs typeface="Times New Roman" panose="02020603050405020304" pitchFamily="18" charset="0"/>
              </a:rPr>
              <a:t>Then validating the model's ability to generalize to unseen data and effectively identify fraudulent claims.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Fine-tune the hyperparameters of the decision tree model to optimize its performance. Balancing the distribution of legitimate and fraudulent claims helps prevent biases in the model's predictions. Ensemble methods can mitigate the limitations of individual decision trees and enhance overall performance in fraud detection. Implement mechanisms for monitoring the model's performance and periodically updating it with new data to adapt to evolving fraud patterns.</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extLst>
      <p:ext uri="{BB962C8B-B14F-4D97-AF65-F5344CB8AC3E}">
        <p14:creationId xmlns:p14="http://schemas.microsoft.com/office/powerpoint/2010/main" val="18947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685801"/>
            <a:ext cx="8288973" cy="5064207"/>
          </a:xfrm>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Who Are The End Users</a:t>
            </a:r>
            <a:r>
              <a:rPr sz="4000" spc="5" dirty="0"/>
              <a:t>?</a:t>
            </a:r>
            <a:br>
              <a:rPr lang="en-IN" sz="4000" spc="5" dirty="0"/>
            </a:br>
            <a:r>
              <a:rPr lang="en-IN" sz="2400" spc="5" dirty="0">
                <a:latin typeface="Times New Roman" panose="02020603050405020304" pitchFamily="18" charset="0"/>
                <a:cs typeface="Times New Roman" panose="02020603050405020304" pitchFamily="18" charset="0"/>
              </a:rPr>
              <a:t>1. </a:t>
            </a:r>
            <a:r>
              <a:rPr lang="en-US" sz="2400" spc="5" dirty="0">
                <a:latin typeface="Times New Roman" panose="02020603050405020304" pitchFamily="18" charset="0"/>
                <a:cs typeface="Times New Roman" panose="02020603050405020304" pitchFamily="18" charset="0"/>
              </a:rPr>
              <a:t>Insurance Companies</a:t>
            </a:r>
            <a:r>
              <a:rPr lang="en-US" sz="2400" b="0" spc="5" dirty="0">
                <a:latin typeface="Times New Roman" panose="02020603050405020304" pitchFamily="18" charset="0"/>
                <a:cs typeface="Times New Roman" panose="02020603050405020304" pitchFamily="18" charset="0"/>
              </a:rPr>
              <a:t>: Insurance companies are the primary end-users of fraud detection systems. They utilize decision tree models to automatically screen and flag potentially fraudulent insurance claims submitted by policyholders. </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2. </a:t>
            </a:r>
            <a:r>
              <a:rPr lang="en-US" sz="2400" spc="5" dirty="0">
                <a:latin typeface="Times New Roman" panose="02020603050405020304" pitchFamily="18" charset="0"/>
                <a:cs typeface="Times New Roman" panose="02020603050405020304" pitchFamily="18" charset="0"/>
              </a:rPr>
              <a:t>Policyholders: </a:t>
            </a:r>
            <a:r>
              <a:rPr lang="en-US" sz="2400" b="0" spc="5" dirty="0">
                <a:latin typeface="Times New Roman" panose="02020603050405020304" pitchFamily="18" charset="0"/>
                <a:cs typeface="Times New Roman" panose="02020603050405020304" pitchFamily="18" charset="0"/>
              </a:rPr>
              <a:t>While not directly involved in the fraud detection process, policyholders benefit indirectly from the use of decision tree models in insurance claims. By detecting and preventing fraudulent claims, insurance companies can maintain the financial stability of their operations, ultimately leading to more stable premiums and better coverage options for policyholders.</a:t>
            </a:r>
            <a:br>
              <a:rPr lang="en-US" sz="2400" b="0" spc="5"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1952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8738235" cy="4322337"/>
          </a:xfrm>
          <a:prstGeom prst="rect">
            <a:avLst/>
          </a:prstGeom>
        </p:spPr>
        <p:txBody>
          <a:bodyPr vert="horz" wrap="square" lIns="0" tIns="13335" rIns="0" bIns="0" rtlCol="0">
            <a:spAutoFit/>
          </a:bodyPr>
          <a:lstStyle/>
          <a:p>
            <a:pPr marL="12700" algn="just">
              <a:lnSpc>
                <a:spcPct val="100000"/>
              </a:lnSpc>
              <a:spcBef>
                <a:spcPts val="105"/>
              </a:spcBef>
            </a:pPr>
            <a:r>
              <a:rPr sz="2800" spc="-40" dirty="0">
                <a:latin typeface="Times New Roman" panose="02020603050405020304" pitchFamily="18" charset="0"/>
                <a:cs typeface="Times New Roman" panose="02020603050405020304" pitchFamily="18" charset="0"/>
              </a:rPr>
              <a:t>Y</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lang="en-IN"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In fraud detection within insurance claims using decision trees,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our solution brings forth a compelling set of value propositions tailored to</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address the intricate challenges faced by insurance companies. At its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core, our approach harnesses the power of decision tree models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to  automate the detection of potentially fraudulent claims, offering a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swift and accurate means of identifying suspicious patterns within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vast repositories of historical data. By streamlining the detection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process,   our solution not only optimizes operational efficiency but</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also mitigates the risk of financial losses incurred through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fraudulent   payouts.</a:t>
            </a:r>
            <a:endParaRPr sz="18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6093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648200"/>
            <a:ext cx="1914525" cy="2152648"/>
          </a:xfrm>
          <a:prstGeom prst="rect">
            <a:avLst/>
          </a:prstGeom>
        </p:spPr>
      </p:pic>
      <p:sp>
        <p:nvSpPr>
          <p:cNvPr id="7" name="object 7"/>
          <p:cNvSpPr txBox="1">
            <a:spLocks noGrp="1"/>
          </p:cNvSpPr>
          <p:nvPr>
            <p:ph type="title"/>
          </p:nvPr>
        </p:nvSpPr>
        <p:spPr>
          <a:xfrm>
            <a:off x="1524000" y="654938"/>
            <a:ext cx="6858000" cy="8449749"/>
          </a:xfrm>
          <a:prstGeom prst="rect">
            <a:avLst/>
          </a:prstGeom>
        </p:spPr>
        <p:txBody>
          <a:bodyPr vert="horz" wrap="square" lIns="0" tIns="16510" rIns="0" bIns="0" rtlCol="0">
            <a:spAutoFit/>
          </a:bodyPr>
          <a:lstStyle/>
          <a:p>
            <a:pPr marL="12700" algn="just">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br>
              <a:rPr lang="en-IN" sz="320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r>
              <a:rPr lang="en-IN" sz="2000" b="0" spc="20"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1. </a:t>
            </a:r>
            <a:r>
              <a:rPr lang="en-US" sz="2000" spc="20" dirty="0">
                <a:latin typeface="Times New Roman" panose="02020603050405020304" pitchFamily="18" charset="0"/>
                <a:cs typeface="Times New Roman" panose="02020603050405020304" pitchFamily="18" charset="0"/>
              </a:rPr>
              <a:t>Instantaneous Fraud Identification: </a:t>
            </a:r>
            <a:r>
              <a:rPr lang="en-US" sz="2000" b="0" spc="20" dirty="0">
                <a:latin typeface="Times New Roman" panose="02020603050405020304" pitchFamily="18" charset="0"/>
                <a:cs typeface="Times New Roman" panose="02020603050405020304" pitchFamily="18" charset="0"/>
              </a:rPr>
              <a:t>Decision trees,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providing an instantaneous assessment of potential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fraudulence. This rapid identification minimizes the</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time between claim submission and detection,</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enabling immediate intervention payouts.</a:t>
            </a:r>
            <a:br>
              <a:rPr lang="en-US" sz="2000" b="0" spc="20" dirty="0">
                <a:latin typeface="Times New Roman" panose="02020603050405020304" pitchFamily="18" charset="0"/>
                <a:cs typeface="Times New Roman" panose="02020603050405020304" pitchFamily="18" charset="0"/>
              </a:rPr>
            </a:b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2.Granular Fraud Indicators: </a:t>
            </a:r>
            <a:r>
              <a:rPr lang="en-US" sz="2000" b="0" spc="20" dirty="0">
                <a:latin typeface="Times New Roman" panose="02020603050405020304" pitchFamily="18" charset="0"/>
                <a:cs typeface="Times New Roman" panose="02020603050405020304" pitchFamily="18" charset="0"/>
              </a:rPr>
              <a:t>granularity allows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insurance companies to understand the underlying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patterns of fraud behavior, empowering them to tailor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their fraud prevention strategies more effectively.</a:t>
            </a:r>
            <a:br>
              <a:rPr lang="en-US" sz="2000" b="0" spc="20" dirty="0">
                <a:latin typeface="Times New Roman" panose="02020603050405020304" pitchFamily="18" charset="0"/>
                <a:cs typeface="Times New Roman" panose="02020603050405020304" pitchFamily="18" charset="0"/>
              </a:rPr>
            </a:br>
            <a:br>
              <a:rPr lang="en-US" sz="2000" b="0" spc="20" dirty="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3.Holistic Risk Management: </a:t>
            </a:r>
            <a:r>
              <a:rPr lang="en-US" sz="2000" b="0" spc="20" dirty="0">
                <a:latin typeface="Times New Roman" panose="02020603050405020304" pitchFamily="18" charset="0"/>
                <a:cs typeface="Times New Roman" panose="02020603050405020304" pitchFamily="18" charset="0"/>
              </a:rPr>
              <a:t>Decision trees in fraud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detection facilitate a holistic approach to risk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management by integrating various data sources and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factors contributing to fraudulent behavior.</a:t>
            </a:r>
            <a:br>
              <a:rPr lang="en-US" sz="2000" b="0" spc="20" dirty="0">
                <a:latin typeface="Times New Roman" panose="02020603050405020304" pitchFamily="18" charset="0"/>
                <a:cs typeface="Times New Roman" panose="02020603050405020304" pitchFamily="18" charset="0"/>
              </a:rPr>
            </a:br>
            <a:r>
              <a:rPr lang="en-IN" sz="3600" spc="20" dirty="0">
                <a:latin typeface="Times New Roman" panose="02020603050405020304" pitchFamily="18" charset="0"/>
                <a:cs typeface="Times New Roman" panose="02020603050405020304" pitchFamily="18" charset="0"/>
              </a:rPr>
              <a:t>         </a:t>
            </a:r>
            <a:br>
              <a:rPr lang="en-IN" sz="360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r>
              <a:rPr lang="en-IN" sz="3600" spc="20" dirty="0">
                <a:latin typeface="Times New Roman" panose="02020603050405020304" pitchFamily="18" charset="0"/>
                <a:cs typeface="Times New Roman" panose="02020603050405020304" pitchFamily="18" charset="0"/>
              </a:rPr>
              <a:t>   </a:t>
            </a:r>
            <a:br>
              <a:rPr lang="en-IN" sz="3600" spc="2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1183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Times New Roman</vt:lpstr>
      <vt:lpstr>Trebuchet MS</vt:lpstr>
      <vt:lpstr>Office Theme</vt:lpstr>
      <vt:lpstr> Reshma A</vt:lpstr>
      <vt:lpstr>Project Title           Fraud Detection In Insurance Claims Using                                   Decision Trees</vt:lpstr>
      <vt:lpstr>Agenda                           1. Introduction to Fraud Detection                     2. Overview of the Project                      3. Identification of End Users                     4. Our Solution and Its Value Proposition                     5. The Wow Factor in Our Solution                     6. Modelling                      7. Results </vt:lpstr>
      <vt:lpstr>PROBLEM  STATEMENT  Insurance companies face significant financial losses due to fraudulent claims, which can impact their profitability and reputation. Detecting fraudulent claims accurately and efficiently is crucial for maintaining the integrity of insurance operations. The goal is to develop a predictive model that can effectively identify fraudulent insurance claims using decision trees.</vt:lpstr>
      <vt:lpstr>PROJECT   OVERVIEW   Gather a dataset containing information about past insurance claims, including fraudulent cases. This dataset should encompass various attributes such as claim amount, policyholder details, claim history, etc. prepare the dataset by addressing missing normalizing numerical features. Identify the most relevant features that are likely to differentiate between legitimate and fraudulent claims. Utilize the preprocessed data to train a decision tree classifier. During training, the decision tree learns to distinguish between legitimate and fraudulent claims based on the provided features.</vt:lpstr>
      <vt:lpstr>Then validating the model's ability to generalize to unseen data and effectively identify fraudulent claims. Fine-tune the hyperparameters of the decision tree model to optimize its performance. Balancing the distribution of legitimate and fraudulent claims helps prevent biases in the model's predictions. Ensemble methods can mitigate the limitations of individual decision trees and enhance overall performance in fraud detection. Implement mechanisms for monitoring the model's performance and periodically updating it with new data to adapt to evolving fraud patterns.</vt:lpstr>
      <vt:lpstr>Who Are The End Users? 1. Insurance Companies: Insurance companies are the primary end-users of fraud detection systems. They utilize decision tree models to automatically screen and flag potentially fraudulent insurance claims submitted by policyholders.  2. Policyholders: While not directly involved in the fraud detection process, policyholders benefit indirectly from the use of decision tree models in insurance claims. By detecting and preventing fraudulent claims, insurance companies can maintain the financial stability of their operations, ultimately leading to more stable premiums and better coverage options for policyholders. </vt:lpstr>
      <vt:lpstr>YOUR SOLUTION AND ITS VALUE PROPOSITION                                              In fraud detection within insurance claims using decision trees,                                   our solution brings forth a compelling set of value propositions tailored to                                  address the intricate challenges faced by insurance companies. At its                                  core, our approach harnesses the power of decision tree models                                  to  automate the detection of potentially fraudulent claims, offering a                                   swift and accurate means of identifying suspicious patterns within                                  vast repositories of historical data. By streamlining the detection                                  process,   our solution not only optimizes operational efficiency but                                  also mitigates the risk of financial losses incurred through                                   fraudulent   payouts.</vt:lpstr>
      <vt:lpstr>THE WOW IN YOUR SOLUTION               1. Instantaneous Fraud Identification: Decision trees,                   providing an instantaneous assessment of potential                    fraudulence. This rapid identification minimizes the                  time between claim submission and detection,                  enabling immediate intervention payouts.               2.Granular Fraud Indicators: granularity allows                  insurance companies to understand the underlying                                     patterns of fraud behavior, empowering them to tailor                                      their fraud prevention strategies more effectively.               3.Holistic Risk Management: Decision trees in fraud                     detection facilitate a holistic approach to risk                  management by integrating various data sources and                  factors contributing to fraudulent behavior.                 </vt:lpstr>
      <vt:lpstr>PowerPoint Presentation</vt:lpstr>
      <vt:lpstr>PowerPoint Presentation</vt:lpstr>
      <vt:lpstr>RESULTS In fraud detection in insurance claims using decision trees, the results have been highly promising. By leveraging decision tree models, insurance companies have achieved significant advancements in their ability to detect and prevent fraudulent activities within their claims processes. These models have demonstrated remarkable accuracy and efficiency in identifying suspicious patterns indicative of fraud, enabling early intervention and investigation. Overall, the results of fraud detection in insurance claims using decision trees have been transformative, offering a powerful tool to mitigate financial risks associated with fraudulent activities while enhancing operational effectiveness and maintaining trust within the insurance ecosystem.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A_ Karthikeyan</cp:lastModifiedBy>
  <cp:revision>5</cp:revision>
  <dcterms:created xsi:type="dcterms:W3CDTF">2024-03-29T05:08:40Z</dcterms:created>
  <dcterms:modified xsi:type="dcterms:W3CDTF">2024-03-30T04:27:22Z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