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60" r:id="rId7"/>
    <p:sldId id="271" r:id="rId8"/>
    <p:sldId id="261" r:id="rId9"/>
    <p:sldId id="262" r:id="rId10"/>
    <p:sldId id="269" r:id="rId11"/>
    <p:sldId id="272"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tham%20L\Downloads\employee_data%20RESHM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RESHMA.xlsx]Sheet1!PivotTable3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2.5428331875182269E-2"/>
          <c:w val="0.71838626421697283"/>
          <c:h val="0.8416746864975212"/>
        </c:manualLayout>
      </c:layout>
      <c:barChart>
        <c:barDir val="col"/>
        <c:grouping val="stack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19</c:v>
                </c:pt>
                <c:pt idx="2">
                  <c:v>21</c:v>
                </c:pt>
                <c:pt idx="3">
                  <c:v>17</c:v>
                </c:pt>
                <c:pt idx="4">
                  <c:v>22</c:v>
                </c:pt>
                <c:pt idx="5">
                  <c:v>29</c:v>
                </c:pt>
                <c:pt idx="6">
                  <c:v>26</c:v>
                </c:pt>
                <c:pt idx="7">
                  <c:v>26</c:v>
                </c:pt>
                <c:pt idx="8">
                  <c:v>21</c:v>
                </c:pt>
                <c:pt idx="9">
                  <c:v>25</c:v>
                </c:pt>
              </c:numCache>
            </c:numRef>
          </c:val>
          <c:extLst>
            <c:ext xmlns:c16="http://schemas.microsoft.com/office/drawing/2014/chart" uri="{C3380CC4-5D6E-409C-BE32-E72D297353CC}">
              <c16:uniqueId val="{00000000-A64D-4AAD-A4C1-978DFA15C40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42</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64D-4AAD-A4C1-978DFA15C40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87</c:v>
                </c:pt>
                <c:pt idx="1">
                  <c:v>65</c:v>
                </c:pt>
                <c:pt idx="2">
                  <c:v>78</c:v>
                </c:pt>
                <c:pt idx="3">
                  <c:v>92</c:v>
                </c:pt>
                <c:pt idx="4">
                  <c:v>77</c:v>
                </c:pt>
                <c:pt idx="5">
                  <c:v>70</c:v>
                </c:pt>
                <c:pt idx="6">
                  <c:v>75</c:v>
                </c:pt>
                <c:pt idx="7">
                  <c:v>83</c:v>
                </c:pt>
                <c:pt idx="8">
                  <c:v>71</c:v>
                </c:pt>
                <c:pt idx="9">
                  <c:v>84</c:v>
                </c:pt>
              </c:numCache>
            </c:numRef>
          </c:val>
          <c:extLst>
            <c:ext xmlns:c16="http://schemas.microsoft.com/office/drawing/2014/chart" uri="{C3380CC4-5D6E-409C-BE32-E72D297353CC}">
              <c16:uniqueId val="{00000002-A64D-4AAD-A4C1-978DFA15C40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16</c:v>
                </c:pt>
                <c:pt idx="2">
                  <c:v>14</c:v>
                </c:pt>
                <c:pt idx="3">
                  <c:v>9</c:v>
                </c:pt>
                <c:pt idx="4">
                  <c:v>15</c:v>
                </c:pt>
                <c:pt idx="5">
                  <c:v>12</c:v>
                </c:pt>
                <c:pt idx="6">
                  <c:v>15</c:v>
                </c:pt>
                <c:pt idx="7">
                  <c:v>16</c:v>
                </c:pt>
                <c:pt idx="8">
                  <c:v>14</c:v>
                </c:pt>
                <c:pt idx="9">
                  <c:v>13</c:v>
                </c:pt>
              </c:numCache>
            </c:numRef>
          </c:val>
          <c:extLst>
            <c:ext xmlns:c16="http://schemas.microsoft.com/office/drawing/2014/chart" uri="{C3380CC4-5D6E-409C-BE32-E72D297353CC}">
              <c16:uniqueId val="{00000003-A64D-4AAD-A4C1-978DFA15C407}"/>
            </c:ext>
          </c:extLst>
        </c:ser>
        <c:dLbls>
          <c:showLegendKey val="0"/>
          <c:showVal val="0"/>
          <c:showCatName val="0"/>
          <c:showSerName val="0"/>
          <c:showPercent val="0"/>
          <c:showBubbleSize val="0"/>
        </c:dLbls>
        <c:gapWidth val="150"/>
        <c:overlap val="100"/>
        <c:axId val="487367711"/>
        <c:axId val="595338351"/>
      </c:barChart>
      <c:catAx>
        <c:axId val="48736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338351"/>
        <c:crosses val="autoZero"/>
        <c:auto val="1"/>
        <c:lblAlgn val="ctr"/>
        <c:lblOffset val="100"/>
        <c:noMultiLvlLbl val="0"/>
      </c:catAx>
      <c:valAx>
        <c:axId val="59533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367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RESHMA</a:t>
            </a:r>
          </a:p>
          <a:p>
            <a:r>
              <a:rPr lang="en-US" sz="2400" dirty="0"/>
              <a:t>REGISTER NO: 322200103</a:t>
            </a:r>
          </a:p>
          <a:p>
            <a:r>
              <a:rPr lang="en-US" sz="2400" dirty="0"/>
              <a:t>DEPARTMENT: B.COM(HONOURS)</a:t>
            </a:r>
          </a:p>
          <a:p>
            <a:r>
              <a:rPr lang="en-US" sz="2400" dirty="0"/>
              <a:t>COLLEGE: SHRI SHANKARLAL SUNDARBAI SHASUN JAIN COLLEGE FOR WOMEN CH-17.</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19E9753-C487-2C59-92D7-47C6EB012EF6}"/>
              </a:ext>
            </a:extLst>
          </p:cNvPr>
          <p:cNvSpPr txBox="1"/>
          <p:nvPr/>
        </p:nvSpPr>
        <p:spPr>
          <a:xfrm>
            <a:off x="685800" y="1133422"/>
            <a:ext cx="6405513" cy="14496276"/>
          </a:xfrm>
          <a:prstGeom prst="rect">
            <a:avLst/>
          </a:prstGeom>
          <a:noFill/>
        </p:spPr>
        <p:txBody>
          <a:bodyPr wrap="square">
            <a:spAutoFit/>
          </a:bodyPr>
          <a:lstStyle/>
          <a:p>
            <a:r>
              <a:rPr lang="en-IN" b="1" dirty="0"/>
              <a:t>Employee ID: </a:t>
            </a:r>
            <a:r>
              <a:rPr lang="en-IN" dirty="0"/>
              <a:t>A unique identifier for each employee.</a:t>
            </a:r>
          </a:p>
          <a:p>
            <a:r>
              <a:rPr lang="en-IN" dirty="0"/>
              <a:t>Name: The name of the employee (may be anonymized for privacy).</a:t>
            </a:r>
          </a:p>
          <a:p>
            <a:r>
              <a:rPr lang="en-IN" dirty="0"/>
              <a:t>Age: The age of the employee.</a:t>
            </a:r>
          </a:p>
          <a:p>
            <a:r>
              <a:rPr lang="en-IN" dirty="0"/>
              <a:t>Gender: Gender of the employee.</a:t>
            </a:r>
          </a:p>
          <a:p>
            <a:r>
              <a:rPr lang="en-IN" dirty="0"/>
              <a:t>Department: The department in which the employee works (e.g., Sales, HR, IT).</a:t>
            </a:r>
          </a:p>
          <a:p>
            <a:endParaRPr lang="en-IN" dirty="0"/>
          </a:p>
          <a:p>
            <a:r>
              <a:rPr lang="en-IN" b="1" dirty="0"/>
              <a:t>Performance Metrics</a:t>
            </a:r>
          </a:p>
          <a:p>
            <a:r>
              <a:rPr lang="en-IN" dirty="0"/>
              <a:t>Performance Rating: A numeric or categorical rating of employee performance (e.g., Excellent, Good, Average, Poor or on a scale from 1 to 5).</a:t>
            </a:r>
          </a:p>
          <a:p>
            <a:r>
              <a:rPr lang="en-IN" dirty="0"/>
              <a:t>Number of Projects Completed: The total number of projects successfully completed by the employee.</a:t>
            </a:r>
          </a:p>
          <a:p>
            <a:r>
              <a:rPr lang="en-IN" dirty="0"/>
              <a:t>Sales Achieved: If applicable, the total sales amount achieved by the employee (in dollars or another currency).</a:t>
            </a:r>
          </a:p>
          <a:p>
            <a:r>
              <a:rPr lang="en-IN" dirty="0"/>
              <a:t>Customer Feedback Score: A score based on customer satisfaction or feedback (if relevant to the employee’s role). </a:t>
            </a:r>
          </a:p>
          <a:p>
            <a:endParaRPr lang="en-IN" dirty="0"/>
          </a:p>
          <a:p>
            <a:endParaRPr lang="en-IN" dirty="0"/>
          </a:p>
          <a:p>
            <a:endParaRPr lang="en-IN" dirty="0"/>
          </a:p>
          <a:p>
            <a:r>
              <a:rPr lang="en-IN" dirty="0"/>
              <a:t>Work </a:t>
            </a:r>
            <a:r>
              <a:rPr lang="en-IN" dirty="0" err="1"/>
              <a:t>AttributesWorking</a:t>
            </a:r>
            <a:r>
              <a:rPr lang="en-IN" dirty="0"/>
              <a:t> Hours per Week: Average number of hours the employee works per </a:t>
            </a:r>
            <a:r>
              <a:rPr lang="en-IN" dirty="0" err="1"/>
              <a:t>week.Overtime</a:t>
            </a:r>
            <a:r>
              <a:rPr lang="en-IN" dirty="0"/>
              <a:t> Hours: Total number of overtime hours worked by the </a:t>
            </a:r>
            <a:r>
              <a:rPr lang="en-IN" dirty="0" err="1"/>
              <a:t>employee.Absenteeism</a:t>
            </a:r>
            <a:r>
              <a:rPr lang="en-IN" dirty="0"/>
              <a:t>: Number of days the employee was absent in a given period (e.g., month, quarter, or year).Training Hours: Total hours spent by the employee on training and </a:t>
            </a:r>
            <a:r>
              <a:rPr lang="en-IN" dirty="0" err="1"/>
              <a:t>development.Behavioral</a:t>
            </a:r>
            <a:r>
              <a:rPr lang="en-IN" dirty="0"/>
              <a:t> </a:t>
            </a:r>
            <a:r>
              <a:rPr lang="en-IN" dirty="0" err="1"/>
              <a:t>DataTeam</a:t>
            </a:r>
            <a:r>
              <a:rPr lang="en-IN" dirty="0"/>
              <a:t> Collaboration Score: A score measuring the employee's collaboration with their </a:t>
            </a:r>
            <a:r>
              <a:rPr lang="en-IN" dirty="0" err="1"/>
              <a:t>team.Innovation</a:t>
            </a:r>
            <a:r>
              <a:rPr lang="en-IN" dirty="0"/>
              <a:t> Score: A measure of how often and effectively the employee proposes or implements new </a:t>
            </a:r>
            <a:r>
              <a:rPr lang="en-IN" dirty="0" err="1"/>
              <a:t>ideas.Punctuality</a:t>
            </a:r>
            <a:r>
              <a:rPr lang="en-IN" dirty="0"/>
              <a:t>: Number of times the employee was late or early for </a:t>
            </a:r>
            <a:r>
              <a:rPr lang="en-IN" dirty="0" err="1"/>
              <a:t>work.Conflict</a:t>
            </a:r>
            <a:r>
              <a:rPr lang="en-IN" dirty="0"/>
              <a:t> Management Score: A measure of the employee’s ability to handle conflicts within the </a:t>
            </a:r>
            <a:r>
              <a:rPr lang="en-IN" dirty="0" err="1"/>
              <a:t>workplace.Career</a:t>
            </a:r>
            <a:r>
              <a:rPr lang="en-IN" dirty="0"/>
              <a:t> </a:t>
            </a:r>
            <a:r>
              <a:rPr lang="en-IN" dirty="0" err="1"/>
              <a:t>DevelopmentPromotions</a:t>
            </a:r>
            <a:r>
              <a:rPr lang="en-IN" dirty="0"/>
              <a:t> Received: Number of promotions received by the employee during their </a:t>
            </a:r>
            <a:r>
              <a:rPr lang="en-IN" dirty="0" err="1"/>
              <a:t>tenure.Salary</a:t>
            </a:r>
            <a:r>
              <a:rPr lang="en-IN" dirty="0"/>
              <a:t> Growth: Percentage increase in salary over </a:t>
            </a:r>
            <a:r>
              <a:rPr lang="en-IN" dirty="0" err="1"/>
              <a:t>time.Job</a:t>
            </a:r>
            <a:r>
              <a:rPr lang="en-IN" dirty="0"/>
              <a:t> Satisfaction Score: Employee's self-reported job satisfaction </a:t>
            </a:r>
            <a:r>
              <a:rPr lang="en-IN" dirty="0" err="1"/>
              <a:t>score.Demographic</a:t>
            </a:r>
            <a:r>
              <a:rPr lang="en-IN" dirty="0"/>
              <a:t> </a:t>
            </a:r>
            <a:r>
              <a:rPr lang="en-IN" dirty="0" err="1"/>
              <a:t>DataEducation</a:t>
            </a:r>
            <a:r>
              <a:rPr lang="en-IN" dirty="0"/>
              <a:t> Level: The highest level of education attained by the employee (e.g., High School, Bachelor’s Degree, Master’s Degree).Marital Status: Marital status of the employee (Single, Married, etc.).Additional </a:t>
            </a:r>
            <a:r>
              <a:rPr lang="en-IN" dirty="0" err="1"/>
              <a:t>AttributesManager</a:t>
            </a:r>
            <a:r>
              <a:rPr lang="en-IN" dirty="0"/>
              <a:t> Rating: Rating provided by the employee's </a:t>
            </a:r>
            <a:r>
              <a:rPr lang="en-IN" dirty="0" err="1"/>
              <a:t>manager.Peer</a:t>
            </a:r>
            <a:r>
              <a:rPr lang="en-IN" dirty="0"/>
              <a:t> Review Score: Score based on reviews by colleagues or </a:t>
            </a:r>
            <a:r>
              <a:rPr lang="en-IN" dirty="0" err="1"/>
              <a:t>peersPossible</a:t>
            </a:r>
            <a:r>
              <a:rPr lang="en-IN" dirty="0"/>
              <a:t> Uses of the </a:t>
            </a:r>
            <a:r>
              <a:rPr lang="en-IN" dirty="0" err="1"/>
              <a:t>DatasetPerformance</a:t>
            </a:r>
            <a:r>
              <a:rPr lang="en-IN" dirty="0"/>
              <a:t> Analysis: Identify high-performing employees or teams and understand what factors contribute to their </a:t>
            </a:r>
            <a:r>
              <a:rPr lang="en-IN" dirty="0" err="1"/>
              <a:t>performance.Employee</a:t>
            </a:r>
            <a:r>
              <a:rPr lang="en-IN" dirty="0"/>
              <a:t> Retention: </a:t>
            </a:r>
            <a:r>
              <a:rPr lang="en-IN" dirty="0" err="1"/>
              <a:t>Analyze</a:t>
            </a:r>
            <a:r>
              <a:rPr lang="en-IN" dirty="0"/>
              <a:t> patterns to determine factors that lead to higher employee satisfaction and </a:t>
            </a:r>
            <a:r>
              <a:rPr lang="en-IN" dirty="0" err="1"/>
              <a:t>retention.Training</a:t>
            </a:r>
            <a:r>
              <a:rPr lang="en-IN" dirty="0"/>
              <a:t> and Development: Determine which employees might benefit from additional </a:t>
            </a:r>
            <a:r>
              <a:rPr lang="en-IN" dirty="0" err="1"/>
              <a:t>training.Diversity</a:t>
            </a:r>
            <a:r>
              <a:rPr lang="en-IN" dirty="0"/>
              <a:t> and Inclusion: Assess how different demographic groups perform and if there are any disparities.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073F-C74F-58B0-BAE4-0B00453A173A}"/>
              </a:ext>
            </a:extLst>
          </p:cNvPr>
          <p:cNvSpPr>
            <a:spLocks noGrp="1"/>
          </p:cNvSpPr>
          <p:nvPr>
            <p:ph type="title"/>
          </p:nvPr>
        </p:nvSpPr>
        <p:spPr>
          <a:xfrm>
            <a:off x="457200" y="76200"/>
            <a:ext cx="8991600" cy="5816977"/>
          </a:xfrm>
        </p:spPr>
        <p:txBody>
          <a:bodyPr/>
          <a:lstStyle/>
          <a:p>
            <a:r>
              <a:rPr lang="en-IN" sz="1800" dirty="0">
                <a:latin typeface="Times New Roman" panose="02020603050405020304" pitchFamily="18" charset="0"/>
                <a:cs typeface="Times New Roman" panose="02020603050405020304" pitchFamily="18" charset="0"/>
              </a:rPr>
              <a:t>Work Attributes Working</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Hours per Week: Average number of hours the employee works per week.</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Overtime Hours: Total number of overtime hours worked by the employee.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Absenteeism: Number of days the employee was absent in a given period (e.g., month, quarter, or year).</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Training Hours: Total hours spent by the employee on training and development.</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Behavioural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Team Collaboration Score: A score measuring the employee's collaboration with their team.</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Innovation Score: A measure of how often and effectively the employee proposes or implements new ideas.</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Career Development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Promotions Received: Number of promotions received by the employee during their tenure.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Salary Growth: Percentage increase in salary over time.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Job Satisfaction Score: Employee's self-reported job satisfaction score.</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Demographic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Education Level: The highest level of education attained by the employee (e.g., High School, Bachelor’s Degree, Master’s Degree).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Marital Status: Marital status of the employee (Single, Married, etc.).</a:t>
            </a:r>
          </a:p>
        </p:txBody>
      </p:sp>
    </p:spTree>
    <p:extLst>
      <p:ext uri="{BB962C8B-B14F-4D97-AF65-F5344CB8AC3E}">
        <p14:creationId xmlns:p14="http://schemas.microsoft.com/office/powerpoint/2010/main" val="236275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98322" y="1600200"/>
            <a:ext cx="8534018" cy="954107"/>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=IFS(Z8&gt;=5,"VERYHIGH",Z8&gt;=4,"HIGH",Z8&gt;=3,"MED",TRUE,"LOW")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E813183-C598-16CC-28C1-2F90D975AE7A}"/>
              </a:ext>
            </a:extLst>
          </p:cNvPr>
          <p:cNvSpPr txBox="1"/>
          <p:nvPr/>
        </p:nvSpPr>
        <p:spPr>
          <a:xfrm>
            <a:off x="739775" y="992553"/>
            <a:ext cx="6099142" cy="59093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 Preparation</a:t>
            </a:r>
          </a:p>
          <a:p>
            <a:r>
              <a:rPr lang="en-IN" dirty="0">
                <a:latin typeface="Times New Roman" panose="02020603050405020304" pitchFamily="18" charset="0"/>
                <a:cs typeface="Times New Roman" panose="02020603050405020304" pitchFamily="18" charset="0"/>
              </a:rPr>
              <a:t>Data Collection: Gather data from various sources such as HR systems, performance reviews, employee surveys, time-tracking tools, etc.</a:t>
            </a:r>
          </a:p>
          <a:p>
            <a:r>
              <a:rPr lang="en-IN" dirty="0">
                <a:latin typeface="Times New Roman" panose="02020603050405020304" pitchFamily="18" charset="0"/>
                <a:cs typeface="Times New Roman" panose="02020603050405020304" pitchFamily="18" charset="0"/>
              </a:rPr>
              <a:t>Data Cleaning: Handle missing values, remove duplicates, and handle outliers. For example, if an employee's hours worked is abnormally high or low, investigate and clean as needed.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 Transformation</a:t>
            </a:r>
          </a:p>
          <a:p>
            <a:r>
              <a:rPr lang="en-IN" dirty="0">
                <a:latin typeface="Times New Roman" panose="02020603050405020304" pitchFamily="18" charset="0"/>
                <a:cs typeface="Times New Roman" panose="02020603050405020304" pitchFamily="18" charset="0"/>
              </a:rPr>
              <a:t>Encoding: Convert categorical variables (e.g., department, job title) into numerical form using techniques like one-hot encoding or label encoding.</a:t>
            </a:r>
          </a:p>
          <a:p>
            <a:r>
              <a:rPr lang="en-IN" dirty="0">
                <a:latin typeface="Times New Roman" panose="02020603050405020304" pitchFamily="18" charset="0"/>
                <a:cs typeface="Times New Roman" panose="02020603050405020304" pitchFamily="18" charset="0"/>
              </a:rPr>
              <a:t>Normalization/Standardization: Scale numerical features to ensure all features contribute equally to the model. For example, normalize hours worked and performance scores to a similar scale.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 Engineering</a:t>
            </a:r>
          </a:p>
          <a:p>
            <a:r>
              <a:rPr lang="en-IN" dirty="0">
                <a:latin typeface="Times New Roman" panose="02020603050405020304" pitchFamily="18" charset="0"/>
                <a:cs typeface="Times New Roman" panose="02020603050405020304" pitchFamily="18" charset="0"/>
              </a:rPr>
              <a:t>Feature Selection: Identify relevant features that have a strong relationship with employee performance (e.g., training hours, years of experience, department).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7314A99-6A3A-3D62-2791-C000C22FC1C4}"/>
              </a:ext>
            </a:extLst>
          </p:cNvPr>
          <p:cNvGraphicFramePr>
            <a:graphicFrameLocks/>
          </p:cNvGraphicFramePr>
          <p:nvPr>
            <p:extLst>
              <p:ext uri="{D42A27DB-BD31-4B8C-83A1-F6EECF244321}">
                <p14:modId xmlns:p14="http://schemas.microsoft.com/office/powerpoint/2010/main" val="590126872"/>
              </p:ext>
            </p:extLst>
          </p:nvPr>
        </p:nvGraphicFramePr>
        <p:xfrm>
          <a:off x="838200" y="1695450"/>
          <a:ext cx="6934200" cy="4381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CC7FE-58C0-2F67-2BBA-5C8691DCFBF6}"/>
              </a:ext>
            </a:extLst>
          </p:cNvPr>
          <p:cNvSpPr txBox="1"/>
          <p:nvPr/>
        </p:nvSpPr>
        <p:spPr>
          <a:xfrm>
            <a:off x="730979" y="1172700"/>
            <a:ext cx="6099142" cy="409342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conducting an employee performance analysis, it is essential to summarize the key findings and provide actionable insights that can guide future development. The conclusion should encapsulate the overall performance of the employee while highlighting strengths, areas for improvement, and recommendations for growth. In summary, this performance analysis highlights a well-rounded employee with significant potential for growth. By leveraging their strengths and addressing areas needing improvement through structured support and feedback mechanisms, both the employee and organization can achieve greater success moving forward.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14F689B-9FEB-3DB7-8E1F-EB07687E8030}"/>
              </a:ext>
            </a:extLst>
          </p:cNvPr>
          <p:cNvSpPr txBox="1"/>
          <p:nvPr/>
        </p:nvSpPr>
        <p:spPr>
          <a:xfrm>
            <a:off x="834072" y="1253235"/>
            <a:ext cx="6099142" cy="646330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1.Lack of Error Control</a:t>
            </a:r>
          </a:p>
          <a:p>
            <a:r>
              <a:rPr lang="en-IN" dirty="0">
                <a:latin typeface="Times New Roman" panose="02020603050405020304" pitchFamily="18" charset="0"/>
                <a:cs typeface="Times New Roman" panose="02020603050405020304" pitchFamily="18" charset="0"/>
              </a:rPr>
              <a:t>Excel spreadsheets are prone to errors due to the absence of error control mechanisms. Users can inadvertently change cell values or formulas, leading to incorrect data analysis.</a:t>
            </a:r>
          </a:p>
          <a:p>
            <a:r>
              <a:rPr lang="en-IN" b="1" dirty="0">
                <a:latin typeface="Times New Roman" panose="02020603050405020304" pitchFamily="18" charset="0"/>
                <a:cs typeface="Times New Roman" panose="02020603050405020304" pitchFamily="18" charset="0"/>
              </a:rPr>
              <a:t>2. Limited Reusability</a:t>
            </a:r>
          </a:p>
          <a:p>
            <a:r>
              <a:rPr lang="en-IN" dirty="0">
                <a:latin typeface="Times New Roman" panose="02020603050405020304" pitchFamily="18" charset="0"/>
                <a:cs typeface="Times New Roman" panose="02020603050405020304" pitchFamily="18" charset="0"/>
              </a:rPr>
              <a:t>Reusing Excel spreadsheets for different datasets can lead to issues, as new data may overwrite existing macros and formulas, resulting in inaccurate calculations.</a:t>
            </a:r>
          </a:p>
          <a:p>
            <a:r>
              <a:rPr lang="en-IN" b="1" dirty="0">
                <a:latin typeface="Times New Roman" panose="02020603050405020304" pitchFamily="18" charset="0"/>
                <a:cs typeface="Times New Roman" panose="02020603050405020304" pitchFamily="18" charset="0"/>
              </a:rPr>
              <a:t>3. Scalability Issues</a:t>
            </a:r>
          </a:p>
          <a:p>
            <a:r>
              <a:rPr lang="en-IN" dirty="0">
                <a:latin typeface="Times New Roman" panose="02020603050405020304" pitchFamily="18" charset="0"/>
                <a:cs typeface="Times New Roman" panose="02020603050405020304" pitchFamily="18" charset="0"/>
              </a:rPr>
              <a:t>Excel struggles with large datasets, often leading to performance degradation and crashes when handling extensive data operations, which limits its effectiveness for professional data analysis.</a:t>
            </a:r>
          </a:p>
          <a:p>
            <a:r>
              <a:rPr lang="en-IN" b="1" dirty="0">
                <a:latin typeface="Times New Roman" panose="02020603050405020304" pitchFamily="18" charset="0"/>
                <a:cs typeface="Times New Roman" panose="02020603050405020304" pitchFamily="18" charset="0"/>
              </a:rPr>
              <a:t>4. Insufficient Data Operations Coverage</a:t>
            </a:r>
          </a:p>
          <a:p>
            <a:r>
              <a:rPr lang="en-IN" dirty="0">
                <a:latin typeface="Times New Roman" panose="02020603050405020304" pitchFamily="18" charset="0"/>
                <a:cs typeface="Times New Roman" panose="02020603050405020304" pitchFamily="18" charset="0"/>
              </a:rPr>
              <a:t>Excel lacks advanced data operations needed for complex analyses, such as multi-key joins or sophisticated statistical tools, making it less suitable for comprehensive data management tasks.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634-8E1B-1338-AAAF-41D3FEBE5822}"/>
              </a:ext>
            </a:extLst>
          </p:cNvPr>
          <p:cNvSpPr>
            <a:spLocks noGrp="1"/>
          </p:cNvSpPr>
          <p:nvPr>
            <p:ph type="title"/>
          </p:nvPr>
        </p:nvSpPr>
        <p:spPr>
          <a:xfrm>
            <a:off x="685800" y="533400"/>
            <a:ext cx="8312468" cy="3600986"/>
          </a:xfrm>
          <a:noFill/>
        </p:spPr>
        <p:txBody>
          <a:bodyPr wrap="square">
            <a:spAutoFit/>
          </a:bodyPr>
          <a:lstStyle/>
          <a:p>
            <a:pPr algn="l" rtl="0"/>
            <a:r>
              <a:rPr lang="en-US" sz="1800" kern="1200" dirty="0">
                <a:latin typeface="Times New Roman" panose="02020603050405020304" pitchFamily="18" charset="0"/>
                <a:ea typeface="+mn-ea"/>
                <a:cs typeface="Times New Roman" panose="02020603050405020304" pitchFamily="18" charset="0"/>
              </a:rPr>
              <a:t>5. Lack of Automation</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The manual nature of Excel operations means that repetitive tasks cannot be easily automated, requiring users to perform the same actions repeatedly without efficiency gains.</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6. Openness and Transparency Limitations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Excel’s closed environment makes it difficult to integrate with various data sources and formats, limiting its ability to handle diverse datasets effectively.</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7. Collaboration Challenges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Collaboration on Excel files is cumbersome due to its local storage nature and proprietary format, making it hard for teams to work together efficiently on shared projects.</a:t>
            </a:r>
            <a:br>
              <a:rPr lang="en-US" sz="1800" kern="1200" dirty="0">
                <a:latin typeface="Times New Roman" panose="02020603050405020304" pitchFamily="18" charset="0"/>
                <a:ea typeface="+mn-ea"/>
                <a:cs typeface="Times New Roman" panose="02020603050405020304" pitchFamily="18" charset="0"/>
              </a:rPr>
            </a:br>
            <a:r>
              <a:rPr lang="en-US" sz="1800" kern="1200" dirty="0">
                <a:latin typeface="Times New Roman" panose="02020603050405020304" pitchFamily="18" charset="0"/>
                <a:ea typeface="+mn-ea"/>
                <a:cs typeface="Times New Roman" panose="02020603050405020304" pitchFamily="18" charset="0"/>
              </a:rPr>
              <a:t>8. Time-Consuming Processes</a:t>
            </a:r>
            <a:br>
              <a:rPr lang="en-US" sz="1800" kern="1200" dirty="0">
                <a:latin typeface="Times New Roman" panose="02020603050405020304" pitchFamily="18" charset="0"/>
                <a:ea typeface="+mn-ea"/>
                <a:cs typeface="Times New Roman" panose="02020603050405020304" pitchFamily="18" charset="0"/>
              </a:rPr>
            </a:br>
            <a:r>
              <a:rPr lang="en-US" sz="1800" b="0" kern="1200" dirty="0">
                <a:latin typeface="Times New Roman" panose="02020603050405020304" pitchFamily="18" charset="0"/>
                <a:ea typeface="+mn-ea"/>
                <a:cs typeface="Times New Roman" panose="02020603050405020304" pitchFamily="18" charset="0"/>
              </a:rPr>
              <a:t>The manual input and lack of scalability in Excel lead to time-consuming processes that hinder productivity when analyzing employee performance across multiple departments.</a:t>
            </a:r>
            <a:endParaRPr lang="en-IN" sz="1800" b="0" kern="12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5855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1137" y="1507807"/>
            <a:ext cx="7924800" cy="5355312"/>
          </a:xfrm>
          <a:prstGeom prst="rect">
            <a:avLst/>
          </a:prstGeom>
          <a:noFill/>
        </p:spPr>
        <p:txBody>
          <a:bodyPr wrap="square"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1. No Error Control</a:t>
            </a:r>
          </a:p>
          <a:p>
            <a:pPr algn="l"/>
            <a:r>
              <a:rPr lang="en-US" b="0" i="0" dirty="0">
                <a:solidFill>
                  <a:srgbClr val="0D0D0D"/>
                </a:solidFill>
                <a:effectLst/>
                <a:latin typeface="Times New Roman" panose="02020603050405020304" pitchFamily="18" charset="0"/>
                <a:cs typeface="Times New Roman" panose="02020603050405020304" pitchFamily="18" charset="0"/>
              </a:rPr>
              <a:t>Excel lacks built-in error control mechanisms, making it easy to inadvertently change data or formulas without realizing it. This can lead to significant errors in analysis, as there is no debugging tool or testing framework to ensure that all cells function as expected after modifications.</a:t>
            </a:r>
          </a:p>
          <a:p>
            <a:pPr algn="l"/>
            <a:r>
              <a:rPr lang="en-US" b="1" i="0" dirty="0">
                <a:solidFill>
                  <a:srgbClr val="0D0D0D"/>
                </a:solidFill>
                <a:effectLst/>
                <a:latin typeface="Times New Roman" panose="02020603050405020304" pitchFamily="18" charset="0"/>
                <a:cs typeface="Times New Roman" panose="02020603050405020304" pitchFamily="18" charset="0"/>
              </a:rPr>
              <a:t>2. Little Reusability</a:t>
            </a:r>
          </a:p>
          <a:p>
            <a:pPr algn="l"/>
            <a:r>
              <a:rPr lang="en-US" b="0" i="0" dirty="0">
                <a:solidFill>
                  <a:srgbClr val="0D0D0D"/>
                </a:solidFill>
                <a:effectLst/>
                <a:latin typeface="Times New Roman" panose="02020603050405020304" pitchFamily="18" charset="0"/>
                <a:cs typeface="Times New Roman" panose="02020603050405020304" pitchFamily="18" charset="0"/>
              </a:rPr>
              <a:t>Reusing Excel spreadsheets for ongoing analyses can be problematic due to the manual nature of data input. When new data is copied and pasted into existing spreadsheets, it may overwrite critical macros or formulas, leading to incorrect results. </a:t>
            </a:r>
          </a:p>
          <a:p>
            <a:pPr algn="l"/>
            <a:r>
              <a:rPr lang="en-US" b="0" i="0" dirty="0">
                <a:solidFill>
                  <a:srgbClr val="0D0D0D"/>
                </a:solidFill>
                <a:effectLst/>
                <a:latin typeface="Times New Roman" panose="02020603050405020304" pitchFamily="18" charset="0"/>
                <a:cs typeface="Times New Roman" panose="02020603050405020304" pitchFamily="18" charset="0"/>
              </a:rPr>
              <a:t>3</a:t>
            </a:r>
            <a:r>
              <a:rPr lang="en-US" b="1" i="0" dirty="0">
                <a:solidFill>
                  <a:srgbClr val="0D0D0D"/>
                </a:solidFill>
                <a:effectLst/>
                <a:latin typeface="Times New Roman" panose="02020603050405020304" pitchFamily="18" charset="0"/>
                <a:cs typeface="Times New Roman" panose="02020603050405020304" pitchFamily="18" charset="0"/>
              </a:rPr>
              <a:t>. Problematic Scalability</a:t>
            </a:r>
          </a:p>
          <a:p>
            <a:pPr algn="l"/>
            <a:r>
              <a:rPr lang="en-US" b="0" i="0" dirty="0">
                <a:solidFill>
                  <a:srgbClr val="0D0D0D"/>
                </a:solidFill>
                <a:effectLst/>
                <a:latin typeface="Times New Roman" panose="02020603050405020304" pitchFamily="18" charset="0"/>
                <a:cs typeface="Times New Roman" panose="02020603050405020304" pitchFamily="18" charset="0"/>
              </a:rPr>
              <a:t>Excel struggles with scalability when handling large datasets. Users often experience performance degradation, crashes, and slow processing speeds when attempting to run operations on extensive data collections. </a:t>
            </a:r>
          </a:p>
          <a:p>
            <a:pPr algn="l"/>
            <a:r>
              <a:rPr lang="en-US" b="1" i="0" dirty="0">
                <a:solidFill>
                  <a:srgbClr val="0D0D0D"/>
                </a:solidFill>
                <a:effectLst/>
                <a:latin typeface="Times New Roman" panose="02020603050405020304" pitchFamily="18" charset="0"/>
                <a:cs typeface="Times New Roman" panose="02020603050405020304" pitchFamily="18" charset="0"/>
              </a:rPr>
              <a:t>4. Low Coverage of Data Operations</a:t>
            </a:r>
          </a:p>
          <a:p>
            <a:pPr algn="l"/>
            <a:r>
              <a:rPr lang="en-US" b="0" i="0" dirty="0">
                <a:solidFill>
                  <a:srgbClr val="0D0D0D"/>
                </a:solidFill>
                <a:effectLst/>
                <a:latin typeface="Times New Roman" panose="02020603050405020304" pitchFamily="18" charset="0"/>
                <a:cs typeface="Times New Roman" panose="02020603050405020304" pitchFamily="18" charset="0"/>
              </a:rPr>
              <a:t>While Excel is effective for simple analyses, it falls short when more sophisticated operations are required. For example, operations on filtered datasets are limited, and advanced statistical tools are basic compared to other software options available in the market.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EFE4-A065-4B54-CC36-396EE042B80F}"/>
              </a:ext>
            </a:extLst>
          </p:cNvPr>
          <p:cNvSpPr>
            <a:spLocks noGrp="1"/>
          </p:cNvSpPr>
          <p:nvPr>
            <p:ph type="title"/>
          </p:nvPr>
        </p:nvSpPr>
        <p:spPr>
          <a:xfrm>
            <a:off x="533400" y="394677"/>
            <a:ext cx="8464868" cy="5816977"/>
          </a:xfrm>
        </p:spPr>
        <p:txBody>
          <a:bodyPr/>
          <a:lstStyle/>
          <a:p>
            <a:r>
              <a:rPr lang="en-US" sz="1800" dirty="0">
                <a:latin typeface="Times New Roman" panose="02020603050405020304" pitchFamily="18" charset="0"/>
                <a:cs typeface="Times New Roman" panose="02020603050405020304" pitchFamily="18" charset="0"/>
              </a:rPr>
              <a:t>5. Lack of Automation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manual processes inherent in Excel hinder automation capabilities. Tasks such as copying and pasting data or recalculating values require user intervention each time, which can be time-consuming and prone to human error.</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 Not Open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Excel’s closed environment limits its ability to connect with various data sources and formats effectively. This lack of openness restricts users from integrating scripts or workflows from other tools, making it challenging to process diverse datasets efficiently.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7. Difficult Collaboration</a:t>
            </a:r>
            <a:br>
              <a:rPr lang="en-US" sz="1800" b="0" dirty="0">
                <a:latin typeface="Times New Roman" panose="02020603050405020304" pitchFamily="18" charset="0"/>
                <a:cs typeface="Times New Roman" panose="02020603050405020304" pitchFamily="18" charset="0"/>
              </a:rPr>
            </a:br>
            <a:r>
              <a:rPr lang="en-US" sz="1800" b="0" dirty="0" err="1">
                <a:latin typeface="Times New Roman" panose="02020603050405020304" pitchFamily="18" charset="0"/>
                <a:cs typeface="Times New Roman" panose="02020603050405020304" pitchFamily="18" charset="0"/>
              </a:rPr>
              <a:t>Collaboration</a:t>
            </a:r>
            <a:r>
              <a:rPr lang="en-US" sz="1800" b="0" dirty="0">
                <a:latin typeface="Times New Roman" panose="02020603050405020304" pitchFamily="18" charset="0"/>
                <a:cs typeface="Times New Roman" panose="02020603050405020304" pitchFamily="18" charset="0"/>
              </a:rPr>
              <a:t> among team members using Excel can be cumbersome due to its local machine dependency and proprietary file formats. Documentation practices are often inadequate, leading to lost information over time and making it difficult for teams to reproduce results consistently.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8. Time Consuming</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combination of manual operations, scalability issues, and limited functionality makes working with Excel a time-intensive process for employee performance analysis. This inefficiency can detract from productivity and lead analysts to seek alternative solutions.</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9. Not User-Friendly</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Despite its initial ease of use for basic tasks, Excel becomes less user-friendly as complexity increases. Users may struggle with understanding dependencies between formulas and managing multiple operations simultaneously without a clear overview.</a:t>
            </a: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47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2AD029A0-B79D-3141-1ADA-4717101CD9C8}"/>
              </a:ext>
            </a:extLst>
          </p:cNvPr>
          <p:cNvSpPr txBox="1"/>
          <p:nvPr/>
        </p:nvSpPr>
        <p:spPr>
          <a:xfrm>
            <a:off x="616734" y="1409951"/>
            <a:ext cx="6850866"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1.Managers and Supervisors</a:t>
            </a:r>
          </a:p>
          <a:p>
            <a:r>
              <a:rPr lang="en-IN" sz="2400" dirty="0">
                <a:latin typeface="Times New Roman" panose="02020603050405020304" pitchFamily="18" charset="0"/>
                <a:cs typeface="Times New Roman" panose="02020603050405020304" pitchFamily="18" charset="0"/>
              </a:rPr>
              <a:t>2.Human Resources (HR) Professionals</a:t>
            </a:r>
          </a:p>
          <a:p>
            <a:r>
              <a:rPr lang="en-IN" sz="2400" dirty="0">
                <a:latin typeface="Times New Roman" panose="02020603050405020304" pitchFamily="18" charset="0"/>
                <a:cs typeface="Times New Roman" panose="02020603050405020304" pitchFamily="18" charset="0"/>
              </a:rPr>
              <a:t>3.Employees</a:t>
            </a:r>
          </a:p>
          <a:p>
            <a:r>
              <a:rPr lang="en-IN" sz="2400" dirty="0">
                <a:latin typeface="Times New Roman" panose="02020603050405020304" pitchFamily="18" charset="0"/>
                <a:cs typeface="Times New Roman" panose="02020603050405020304" pitchFamily="18" charset="0"/>
              </a:rPr>
              <a:t>4.Executives and Leadership Teams</a:t>
            </a:r>
          </a:p>
          <a:p>
            <a:r>
              <a:rPr lang="en-IN" sz="2400" dirty="0">
                <a:latin typeface="Times New Roman" panose="02020603050405020304" pitchFamily="18" charset="0"/>
                <a:cs typeface="Times New Roman" panose="02020603050405020304" pitchFamily="18" charset="0"/>
              </a:rPr>
              <a:t>5.External Stakeholders</a:t>
            </a:r>
          </a:p>
          <a:p>
            <a:r>
              <a:rPr lang="en-IN" sz="2400" dirty="0">
                <a:latin typeface="Times New Roman" panose="02020603050405020304" pitchFamily="18" charset="0"/>
                <a:cs typeface="Times New Roman" panose="02020603050405020304" pitchFamily="18" charset="0"/>
              </a:rPr>
              <a:t>6.Performance Management Software Providers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3307E448-86E3-8B9E-36BB-B2D013C5B3C9}"/>
              </a:ext>
            </a:extLst>
          </p:cNvPr>
          <p:cNvSpPr txBox="1"/>
          <p:nvPr/>
        </p:nvSpPr>
        <p:spPr>
          <a:xfrm>
            <a:off x="2831969" y="1666818"/>
            <a:ext cx="6099142" cy="3108543"/>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Conditional formatting – Missing</a:t>
            </a:r>
          </a:p>
          <a:p>
            <a:r>
              <a:rPr lang="en-IN" sz="2800" dirty="0">
                <a:latin typeface="Times New Roman" panose="02020603050405020304" pitchFamily="18" charset="0"/>
                <a:cs typeface="Times New Roman" panose="02020603050405020304" pitchFamily="18" charset="0"/>
              </a:rPr>
              <a:t>Filter – Remove</a:t>
            </a:r>
          </a:p>
          <a:p>
            <a:r>
              <a:rPr lang="en-IN" sz="2800" dirty="0">
                <a:latin typeface="Times New Roman" panose="02020603050405020304" pitchFamily="18" charset="0"/>
                <a:cs typeface="Times New Roman" panose="02020603050405020304" pitchFamily="18" charset="0"/>
              </a:rPr>
              <a:t>Formula - </a:t>
            </a:r>
            <a:r>
              <a:rPr lang="en-IN" sz="2800" dirty="0">
                <a:solidFill>
                  <a:srgbClr val="FF0000"/>
                </a:solidFill>
                <a:latin typeface="Times New Roman" panose="02020603050405020304" pitchFamily="18" charset="0"/>
                <a:cs typeface="Times New Roman" panose="02020603050405020304" pitchFamily="18" charset="0"/>
              </a:rPr>
              <a:t>=IFS(Z8&gt;=5,"VERY HIGH",Z8&gt;=4,"HIGH",Z8&gt;=3,"MED",TRUE,"LOW")</a:t>
            </a:r>
          </a:p>
          <a:p>
            <a:r>
              <a:rPr lang="en-IN" sz="2800" dirty="0">
                <a:latin typeface="Times New Roman" panose="02020603050405020304" pitchFamily="18" charset="0"/>
                <a:cs typeface="Times New Roman" panose="02020603050405020304" pitchFamily="18" charset="0"/>
              </a:rPr>
              <a:t>Pivot – Summary</a:t>
            </a:r>
          </a:p>
          <a:p>
            <a:r>
              <a:rPr lang="en-IN" sz="28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1769</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5. Lack of Automation The manual nature of Excel operations means that repetitive tasks cannot be easily automated, requiring users to perform the same actions repeatedly without efficiency gains. 6. Openness and Transparency Limitations Excel’s closed environment makes it difficult to integrate with various data sources and formats, limiting its ability to handle diverse datasets effectively. 7. Collaboration Challenges Collaboration on Excel files is cumbersome due to its local storage nature and proprietary format, making it hard for teams to work together efficiently on shared projects. 8. Time-Consuming Processes The manual input and lack of scalability in Excel lead to time-consuming processes that hinder productivity when analyzing employee performance across multiple departments.</vt:lpstr>
      <vt:lpstr>PROJECT OVERVIEW</vt:lpstr>
      <vt:lpstr>5. Lack of Automation The manual processes inherent in Excel hinder automation capabilities. Tasks such as copying and pasting data or recalculating values require user intervention each time, which can be time-consuming and prone to human error. 6. Not Open Excel’s closed environment limits its ability to connect with various data sources and formats effectively. This lack of openness restricts users from integrating scripts or workflows from other tools, making it challenging to process diverse datasets efficiently. 7. Difficult Collaboration Collaboration among team members using Excel can be cumbersome due to its local machine dependency and proprietary file formats. Documentation practices are often inadequate, leading to lost information over time and making it difficult for teams to reproduce results consistently. 8. Time Consuming The combination of manual operations, scalability issues, and limited functionality makes working with Excel a time-intensive process for employee performance analysis. This inefficiency can detract from productivity and lead analysts to seek alternative solutions. 9. Not User-Friendly Despite its initial ease of use for basic tasks, Excel becomes less user-friendly as complexity increases. Users may struggle with understanding dependencies between formulas and managing multiple operations simultaneously without a clear overview.</vt:lpstr>
      <vt:lpstr>WHO ARE THE END USERS?</vt:lpstr>
      <vt:lpstr>OUR SOLUTION AND ITS VALUE PROPOSITION</vt:lpstr>
      <vt:lpstr>Dataset Description</vt:lpstr>
      <vt:lpstr>Work Attributes Working Hours per Week: Average number of hours the employee works per week. Overtime Hours: Total number of overtime hours worked by the employee. Absenteeism: Number of days the employee was absent in a given period (e.g., month, quarter, or year). Training Hours: Total hours spent by the employee on training and development.  Behavioural Data Team Collaboration Score: A score measuring the employee's collaboration with their team. Innovation Score: A measure of how often and effectively the employee proposes or implements new ideas.  Career Development Promotions Received: Number of promotions received by the employee during their tenure. Salary Growth: Percentage increase in salary over time. Job Satisfaction Score: Employee's self-reported job satisfaction score.  Demographic Data Education Level: The highest level of education attained by the employee (e.g., High School, Bachelor’s Degree, Master’s Degree). Marital Status: Marital status of the employee (Single, Married, etc.).</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Utham Kl</cp:lastModifiedBy>
  <cp:revision>14</cp:revision>
  <dcterms:created xsi:type="dcterms:W3CDTF">2024-03-29T15:07:22Z</dcterms:created>
  <dcterms:modified xsi:type="dcterms:W3CDTF">2024-08-30T05:37:09Z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