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7"/>
  </p:notesMasterIdLst>
  <p:handoutMasterIdLst>
    <p:handoutMasterId r:id="rId28"/>
  </p:handoutMasterIdLst>
  <p:sldIdLst>
    <p:sldId id="410" r:id="rId5"/>
    <p:sldId id="413" r:id="rId6"/>
    <p:sldId id="411" r:id="rId7"/>
    <p:sldId id="412" r:id="rId8"/>
    <p:sldId id="414" r:id="rId9"/>
    <p:sldId id="415" r:id="rId10"/>
    <p:sldId id="416" r:id="rId11"/>
    <p:sldId id="417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39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1/27/2024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Collections </a:t>
            </a:r>
            <a:br>
              <a:rPr lang="en-US" dirty="0"/>
            </a:br>
            <a:r>
              <a:rPr lang="en-US" dirty="0"/>
              <a:t>		</a:t>
            </a:r>
            <a:r>
              <a:rPr lang="en-US" sz="4000" dirty="0"/>
              <a:t>By Reshma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3401-2131-F71D-F6CE-5C77D6F0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E66C9-FE4B-B73F-9F58-431809D833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918286"/>
            <a:ext cx="6787747" cy="3708517"/>
          </a:xfrm>
        </p:spPr>
        <p:txBody>
          <a:bodyPr/>
          <a:lstStyle/>
          <a:p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LinkedList class uses a doubly linked list to store the elements.</a:t>
            </a:r>
          </a:p>
          <a:p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provides a linked-list data structure.</a:t>
            </a:r>
          </a:p>
          <a:p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inherits the </a:t>
            </a:r>
            <a:r>
              <a:rPr lang="en-US" b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AbstractList</a:t>
            </a:r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and implements List and Deque interfaces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CE62B2-BAF8-5CD4-3378-66E215329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106" y="1"/>
            <a:ext cx="4809894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1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B65B-098B-60C1-E8D6-0C25448D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B3DA7-338A-A3CF-3235-36721BBCE8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LinkedList class can contain duplicate elements. </a:t>
            </a:r>
          </a:p>
          <a:p>
            <a:r>
              <a:rPr lang="en-IN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 LinkedList class maintains insertion order.</a:t>
            </a:r>
          </a:p>
          <a:p>
            <a:r>
              <a:rPr lang="en-IN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 LinkedList class is non synchronized. </a:t>
            </a:r>
          </a:p>
          <a:p>
            <a:r>
              <a:rPr lang="en-IN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Java LinkedList class, manipulation is fast because no shifting needs to occur. </a:t>
            </a:r>
          </a:p>
          <a:p>
            <a:r>
              <a:rPr lang="en-IN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LinkedList class can be used as a list, stack or queue.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C7D83-4227-A02D-789F-FD6C79E5D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49" y="3843337"/>
            <a:ext cx="4800601" cy="159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94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6BBC70-2CBC-49E9-F379-EF313CD63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355" y="352425"/>
            <a:ext cx="9305289" cy="560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04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064D-D039-5A11-1C93-2260D892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Interface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E9BAC5-00A2-98AA-9F00-DBECAD355E9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073900" y="958677"/>
            <a:ext cx="4523740" cy="461344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C3B336-832F-69A4-DD7E-5419D2872174}"/>
              </a:ext>
            </a:extLst>
          </p:cNvPr>
          <p:cNvSpPr txBox="1"/>
          <p:nvPr/>
        </p:nvSpPr>
        <p:spPr>
          <a:xfrm>
            <a:off x="228600" y="3059667"/>
            <a:ext cx="5667375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8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 is the child interface of Collection interface.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doesn’t maintain insertion order.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won’t allow duplicates.</a:t>
            </a:r>
          </a:p>
          <a:p>
            <a:endParaRPr lang="en-US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439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38F5-F4C8-F97C-CFEA-2EB51161C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32B1C-E179-DD65-83F8-B56A0782C8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HashSet stores the elements by using a mechanism called hashing.</a:t>
            </a:r>
          </a:p>
          <a:p>
            <a:r>
              <a:rPr lang="en-IN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HashSet contains unique elements only. </a:t>
            </a:r>
          </a:p>
          <a:p>
            <a:r>
              <a:rPr lang="en-IN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HashSet allows null value.</a:t>
            </a:r>
          </a:p>
          <a:p>
            <a:r>
              <a:rPr lang="en-IN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HashSet class is non synchronized.</a:t>
            </a:r>
          </a:p>
          <a:p>
            <a:r>
              <a:rPr lang="en-IN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HashSet doesn't maintain the insertion order.</a:t>
            </a:r>
          </a:p>
          <a:p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HashSet is the best approach for search operations</a:t>
            </a:r>
            <a:endParaRPr lang="en-IN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564FB5-474D-F0C6-86D3-CCF0EC7EB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686" y="581025"/>
            <a:ext cx="4405313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32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47F317-169A-E26F-4688-E643143CD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560" y="542924"/>
            <a:ext cx="858456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92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E1A9-0529-1BF3-E1B4-4235CC9A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LinkedHashSet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B4B64-AE5A-F4DF-7E9D-B3E4774E3C1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0525" y="2959911"/>
            <a:ext cx="10248900" cy="3708517"/>
          </a:xfrm>
        </p:spPr>
        <p:txBody>
          <a:bodyPr>
            <a:normAutofit/>
          </a:bodyPr>
          <a:lstStyle/>
          <a:p>
            <a:r>
              <a:rPr lang="en-US" sz="28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800" b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en-US" sz="28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is a </a:t>
            </a:r>
            <a:r>
              <a:rPr lang="en-US" sz="2800" b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US" sz="28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Linked list implementation of the Set interface.</a:t>
            </a:r>
          </a:p>
          <a:p>
            <a:r>
              <a:rPr lang="en-US" sz="28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inherits the HashSet class and implements the Set interface.</a:t>
            </a:r>
            <a:endParaRPr lang="en-IN" sz="28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IN" sz="2800" b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en-IN" sz="28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contains unique elements only like HashSet</a:t>
            </a:r>
            <a:r>
              <a:rPr lang="en-IN" sz="38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60475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6088B-7721-DCBD-AF89-0AE17E6D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LinkedHashSet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FC2FC-2DD3-DB69-463D-C0A31C9831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805793"/>
            <a:ext cx="6787747" cy="3708517"/>
          </a:xfrm>
        </p:spPr>
        <p:txBody>
          <a:bodyPr/>
          <a:lstStyle/>
          <a:p>
            <a:r>
              <a:rPr lang="en-IN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IN" b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en-IN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provides all optional set operations and permits null elements.</a:t>
            </a:r>
          </a:p>
          <a:p>
            <a:r>
              <a:rPr lang="en-IN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IN" b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en-IN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is non-synchronized. </a:t>
            </a:r>
          </a:p>
          <a:p>
            <a:r>
              <a:rPr lang="en-IN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IN" b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en-IN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maintains insertion order(</a:t>
            </a:r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Keeping the insertion order in the </a:t>
            </a:r>
            <a:r>
              <a:rPr lang="en-US" b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some additional costs).</a:t>
            </a:r>
            <a:endParaRPr lang="en-IN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B011F-0957-F1C5-D9C2-44E246624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760" y="0"/>
            <a:ext cx="4460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22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79B86C-995D-3FC2-FD2A-764D51E09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371474"/>
            <a:ext cx="868680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11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7E6A-5D68-989E-EBB9-7D9464AD6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TreeSet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AD355-37B0-E22E-32BE-A06E265723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6284" y="2834368"/>
            <a:ext cx="8130541" cy="3708517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b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implements the Set interface that uses a tree for storage.</a:t>
            </a:r>
          </a:p>
          <a:p>
            <a:r>
              <a:rPr lang="en-IN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IN" b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IN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contains unique elements only like HashSet. </a:t>
            </a:r>
          </a:p>
          <a:p>
            <a:r>
              <a:rPr lang="en-IN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IN" b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IN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access and retrieval times are quiet fast. </a:t>
            </a:r>
          </a:p>
          <a:p>
            <a:pPr marL="0" indent="0">
              <a:buNone/>
            </a:pPr>
            <a:endParaRPr lang="en-IN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38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AA3D-6E61-AD2A-5B16-B906842B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Collections?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49737-2097-0BC9-8630-F0435FC86DC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Fixed in size.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Accepts Heterogeneous data.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220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9914-4EFE-0997-CE6B-BF74C7F5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TreeSet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A76A2-C890-13E1-30C7-7043422E64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834368"/>
            <a:ext cx="6787747" cy="3708517"/>
          </a:xfrm>
        </p:spPr>
        <p:txBody>
          <a:bodyPr/>
          <a:lstStyle/>
          <a:p>
            <a:r>
              <a:rPr lang="en-IN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IN" b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IN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doesn't allow null element. </a:t>
            </a:r>
          </a:p>
          <a:p>
            <a:r>
              <a:rPr lang="en-IN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IN" b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IN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is non synchronized. </a:t>
            </a:r>
          </a:p>
          <a:p>
            <a:r>
              <a:rPr lang="en-IN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IN" b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IN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maintains ascending order</a:t>
            </a:r>
            <a:r>
              <a:rPr lang="en-IN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DA9E0-A89F-4FA7-7ED1-965A850AB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49" y="257175"/>
            <a:ext cx="4095751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88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12FA9C-B6A4-367E-D18F-04FE981A9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33" y="771525"/>
            <a:ext cx="4963167" cy="5172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42BC00-8DF1-7183-A455-F7D94A084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503" y="771525"/>
            <a:ext cx="4963167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51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5ECC-0640-6CAC-74B9-718D3248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In Java-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BAF39-AEBB-848F-CAEF-7B774AD707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Collection in Java is a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provides an architecture to store and manipulate the group of objects.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Collections can achieve all the operations that you perform on a data such as searching, sorting, insertion, manipulation, and deletion.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represents a single unit of objects, i.e., a group.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4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B37CDD-0D50-49AB-1107-CDC766A4C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9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14C8-FA54-3641-D02B-EE4138B0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Interface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836CE-328B-D3D8-FD53-A6057CCF11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1213" y="2641513"/>
            <a:ext cx="7686612" cy="3708517"/>
          </a:xfrm>
        </p:spPr>
        <p:txBody>
          <a:bodyPr/>
          <a:lstStyle/>
          <a:p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interface is the child interface of Collection interface.</a:t>
            </a:r>
          </a:p>
          <a:p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inhibits a list type data structure in which we can store the ordered collection of objects. It can have duplicate values. </a:t>
            </a:r>
          </a:p>
          <a:p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interface is implemented by the classes </a:t>
            </a:r>
            <a:r>
              <a:rPr lang="en-US" b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LinkedList, Vector, and Stack. </a:t>
            </a:r>
            <a:endParaRPr lang="en-IN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682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63C6-AA4B-7867-3D6B-29177AB1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Instantiating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D7317-52DA-2DCF-1475-F07A003D6B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instantiate the List interface, we must use : </a:t>
            </a:r>
          </a:p>
          <a:p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List list1= new </a:t>
            </a:r>
            <a:r>
              <a:rPr lang="en-US" b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List list2 = new LinkedList(); </a:t>
            </a:r>
          </a:p>
          <a:p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List list3 = new Vector(); </a:t>
            </a:r>
          </a:p>
          <a:p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List list4 = new Stack();</a:t>
            </a:r>
            <a:endParaRPr lang="en-IN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39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8600-0B56-41FA-B234-6B57F339F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-44108"/>
            <a:ext cx="6787747" cy="1593507"/>
          </a:xfrm>
        </p:spPr>
        <p:txBody>
          <a:bodyPr/>
          <a:lstStyle/>
          <a:p>
            <a:r>
              <a:rPr lang="en-US" dirty="0" err="1"/>
              <a:t>ArrayList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A4E81-7F17-6BF3-F96B-55A7A3220B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733040"/>
            <a:ext cx="7568565" cy="3400270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implements the List interface.</a:t>
            </a:r>
          </a:p>
          <a:p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uses a dynamic array to store the duplicate element of different data types. </a:t>
            </a:r>
          </a:p>
          <a:p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like an array, but there is no size limit. We can add or remove elements anytime. So, it is much more flexible than the traditional array. </a:t>
            </a:r>
          </a:p>
          <a:p>
            <a:pPr marL="0" indent="0">
              <a:buNone/>
            </a:pPr>
            <a:endParaRPr lang="en-IN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7E5C1-26AD-63BD-65F4-FC34F61AF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162" y="3267075"/>
            <a:ext cx="3652838" cy="30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30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2482-E91C-814B-65CE-6F4E0C6B6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70522"/>
            <a:ext cx="6787747" cy="1593507"/>
          </a:xfrm>
        </p:spPr>
        <p:txBody>
          <a:bodyPr/>
          <a:lstStyle/>
          <a:p>
            <a:r>
              <a:rPr lang="en-US" dirty="0" err="1"/>
              <a:t>ArrayList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57255-E2D0-B06E-B7DE-03D2192C4B82}"/>
              </a:ext>
            </a:extLst>
          </p:cNvPr>
          <p:cNvSpPr txBox="1">
            <a:spLocks noGrp="1"/>
          </p:cNvSpPr>
          <p:nvPr>
            <p:ph sz="quarter" idx="13"/>
          </p:nvPr>
        </p:nvSpPr>
        <p:spPr>
          <a:xfrm>
            <a:off x="594360" y="2928938"/>
            <a:ext cx="1043622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found in the </a:t>
            </a:r>
            <a:r>
              <a:rPr lang="en-US" b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package.</a:t>
            </a:r>
          </a:p>
          <a:p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maintains the insertion order and is non-synchronized.</a:t>
            </a:r>
          </a:p>
          <a:p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elements stored in the </a:t>
            </a:r>
            <a:r>
              <a:rPr lang="en-US" b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can be randomly accessed</a:t>
            </a:r>
          </a:p>
          <a:p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b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manipulation is a little bit slower than the LinkedList in Java because a lot of shifting needs to occur if any element is removed from the array list.  </a:t>
            </a:r>
          </a:p>
        </p:txBody>
      </p:sp>
    </p:spTree>
    <p:extLst>
      <p:ext uri="{BB962C8B-B14F-4D97-AF65-F5344CB8AC3E}">
        <p14:creationId xmlns:p14="http://schemas.microsoft.com/office/powerpoint/2010/main" val="1953766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85D36D5-4428-6965-95D1-BBC748652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182880"/>
            <a:ext cx="9072880" cy="636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331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{9DD89158-EA9C-42C7-A757-8AA95CADDBFF}tf78853419_win32</Template>
  <TotalTime>212</TotalTime>
  <Words>603</Words>
  <Application>Microsoft Office PowerPoint</Application>
  <PresentationFormat>Widescreen</PresentationFormat>
  <Paragraphs>67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Franklin Gothic Book</vt:lpstr>
      <vt:lpstr>Franklin Gothic Demi</vt:lpstr>
      <vt:lpstr>Times New Roman</vt:lpstr>
      <vt:lpstr>Custom</vt:lpstr>
      <vt:lpstr>Collections    By Reshma</vt:lpstr>
      <vt:lpstr>Why Collections?</vt:lpstr>
      <vt:lpstr>Collections In Java-</vt:lpstr>
      <vt:lpstr>PowerPoint Presentation</vt:lpstr>
      <vt:lpstr>List Interface</vt:lpstr>
      <vt:lpstr>Instantiating List</vt:lpstr>
      <vt:lpstr>ArrayList</vt:lpstr>
      <vt:lpstr>ArrayList</vt:lpstr>
      <vt:lpstr>PowerPoint Presentation</vt:lpstr>
      <vt:lpstr>LinkedList</vt:lpstr>
      <vt:lpstr>LinkedList</vt:lpstr>
      <vt:lpstr>PowerPoint Presentation</vt:lpstr>
      <vt:lpstr>Set Interface</vt:lpstr>
      <vt:lpstr>HashSet</vt:lpstr>
      <vt:lpstr>PowerPoint Presentation</vt:lpstr>
      <vt:lpstr>LinkedHashSet</vt:lpstr>
      <vt:lpstr>LinkedHashSet</vt:lpstr>
      <vt:lpstr>PowerPoint Presentation</vt:lpstr>
      <vt:lpstr>TreeSet</vt:lpstr>
      <vt:lpstr>TreeSet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    By Reshma</dc:title>
  <dc:creator>Bojje Reshma</dc:creator>
  <cp:lastModifiedBy>Bojje Reshma</cp:lastModifiedBy>
  <cp:revision>1</cp:revision>
  <dcterms:created xsi:type="dcterms:W3CDTF">2024-01-27T08:47:47Z</dcterms:created>
  <dcterms:modified xsi:type="dcterms:W3CDTF">2024-01-27T12:20:36Z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