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4DCA4AE-9568-453B-A919-838833CDD1FC}" type="slidenum">
              <a:rPr lang="en-US" smtClean="0"/>
              <a:t>‹#›</a:t>
            </a:fld>
            <a:endParaRPr lang="en-US"/>
          </a:p>
        </p:txBody>
      </p:sp>
    </p:spTree>
    <p:extLst>
      <p:ext uri="{BB962C8B-B14F-4D97-AF65-F5344CB8AC3E}">
        <p14:creationId xmlns:p14="http://schemas.microsoft.com/office/powerpoint/2010/main" val="3018862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47251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580035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3520263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50D1C8-D164-409B-9FA1-23744393A7F6}" type="datetimeFigureOut">
              <a:rPr lang="en-US" smtClean="0"/>
              <a:t>8/20/2024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4DCA4AE-9568-453B-A919-838833CDD1FC}" type="slidenum">
              <a:rPr lang="en-US" smtClean="0"/>
              <a:t>‹#›</a:t>
            </a:fld>
            <a:endParaRPr lang="en-US"/>
          </a:p>
        </p:txBody>
      </p:sp>
    </p:spTree>
    <p:extLst>
      <p:ext uri="{BB962C8B-B14F-4D97-AF65-F5344CB8AC3E}">
        <p14:creationId xmlns:p14="http://schemas.microsoft.com/office/powerpoint/2010/main" val="312436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0D1C8-D164-409B-9FA1-23744393A7F6}"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2455540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0D1C8-D164-409B-9FA1-23744393A7F6}"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230259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0D1C8-D164-409B-9FA1-23744393A7F6}"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131978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D1C8-D164-409B-9FA1-23744393A7F6}"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179805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0D1C8-D164-409B-9FA1-23744393A7F6}"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391869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0D1C8-D164-409B-9FA1-23744393A7F6}" type="datetimeFigureOut">
              <a:rPr lang="en-US" smtClean="0"/>
              <a:t>8/20/2024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74979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650D1C8-D164-409B-9FA1-23744393A7F6}" type="datetimeFigureOut">
              <a:rPr lang="en-US" smtClean="0"/>
              <a:t>8/20/2024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84DCA4AE-9568-453B-A919-838833CDD1FC}" type="slidenum">
              <a:rPr lang="en-US" smtClean="0"/>
              <a:t>‹#›</a:t>
            </a:fld>
            <a:endParaRPr lang="en-US"/>
          </a:p>
        </p:txBody>
      </p:sp>
    </p:spTree>
    <p:extLst>
      <p:ext uri="{BB962C8B-B14F-4D97-AF65-F5344CB8AC3E}">
        <p14:creationId xmlns:p14="http://schemas.microsoft.com/office/powerpoint/2010/main" val="982067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0"/>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7"/>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65124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237224" y="2496687"/>
            <a:ext cx="9423400" cy="1138773"/>
          </a:xfrm>
          <a:prstGeom prst="rect">
            <a:avLst/>
          </a:prstGeom>
          <a:noFill/>
        </p:spPr>
        <p:txBody>
          <a:bodyPr wrap="square" rtlCol="0">
            <a:spAutoFit/>
          </a:bodyPr>
          <a:lstStyle/>
          <a:p>
            <a:pPr algn="ctr"/>
            <a:r>
              <a:rPr lang="en-US" sz="2800" b="1" dirty="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rPr>
              <a:t>Enhancing Software Development with AI</a:t>
            </a:r>
          </a:p>
          <a:p>
            <a:pPr algn="ctr"/>
            <a:r>
              <a:rPr lang="en-US" sz="1600" dirty="0">
                <a:solidFill>
                  <a:schemeClr val="accent1">
                    <a:lumMod val="75000"/>
                  </a:schemeClr>
                </a:solidFill>
                <a:latin typeface="Abadi" panose="020B0604020104020204" pitchFamily="34" charset="0"/>
                <a:ea typeface="ADLaM Display" panose="020F0502020204030204" pitchFamily="2" charset="0"/>
                <a:cs typeface="Aldhabi" panose="020F0502020204030204"/>
              </a:rPr>
              <a:t>A Comprehensive SRD Analyzer and Design Artifact Generator</a:t>
            </a:r>
          </a:p>
          <a:p>
            <a:pPr algn="ctr"/>
            <a:endParaRPr lang="en-US" sz="2400" dirty="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endParaRPr>
          </a:p>
        </p:txBody>
      </p:sp>
      <p:cxnSp>
        <p:nvCxnSpPr>
          <p:cNvPr id="39" name="Straight Connector 38">
            <a:extLst>
              <a:ext uri="{FF2B5EF4-FFF2-40B4-BE49-F238E27FC236}">
                <a16:creationId xmlns:a16="http://schemas.microsoft.com/office/drawing/2014/main" id="{49785001-5AFA-7CF8-228E-63B3DCE111F1}"/>
              </a:ext>
            </a:extLst>
          </p:cNvPr>
          <p:cNvCxnSpPr/>
          <p:nvPr/>
        </p:nvCxnSpPr>
        <p:spPr>
          <a:xfrm>
            <a:off x="3352799" y="4389165"/>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94DE1E0-C8F4-2FA6-5119-BD3A4924A272}"/>
              </a:ext>
            </a:extLst>
          </p:cNvPr>
          <p:cNvSpPr txBox="1"/>
          <p:nvPr/>
        </p:nvSpPr>
        <p:spPr>
          <a:xfrm>
            <a:off x="2115948" y="2633691"/>
            <a:ext cx="6094562" cy="369332"/>
          </a:xfrm>
          <a:prstGeom prst="rect">
            <a:avLst/>
          </a:prstGeom>
          <a:noFill/>
        </p:spPr>
        <p:txBody>
          <a:bodyPr wrap="square">
            <a:spAutoFit/>
          </a:bodyPr>
          <a:lstStyle/>
          <a:p>
            <a:endParaRPr lang="en-US" dirty="0"/>
          </a:p>
        </p:txBody>
      </p:sp>
      <p:sp>
        <p:nvSpPr>
          <p:cNvPr id="2" name="TextBox 1"/>
          <p:cNvSpPr txBox="1"/>
          <p:nvPr/>
        </p:nvSpPr>
        <p:spPr>
          <a:xfrm>
            <a:off x="1890181" y="2529645"/>
            <a:ext cx="5377912" cy="369332"/>
          </a:xfrm>
          <a:prstGeom prst="rect">
            <a:avLst/>
          </a:prstGeom>
          <a:noFill/>
        </p:spPr>
        <p:txBody>
          <a:bodyPr wrap="square" rtlCol="0">
            <a:spAutoFit/>
          </a:bodyPr>
          <a:lstStyle/>
          <a:p>
            <a:r>
              <a:rPr lang="en-US" dirty="0"/>
              <a:t>          </a:t>
            </a:r>
            <a:endParaRPr lang="en-US" sz="2000" dirty="0">
              <a:solidFill>
                <a:schemeClr val="accent1">
                  <a:lumMod val="50000"/>
                </a:schemeClr>
              </a:solidFill>
            </a:endParaRPr>
          </a:p>
        </p:txBody>
      </p:sp>
    </p:spTree>
    <p:extLst>
      <p:ext uri="{BB962C8B-B14F-4D97-AF65-F5344CB8AC3E}">
        <p14:creationId xmlns:p14="http://schemas.microsoft.com/office/powerpoint/2010/main" val="53459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507077" y="266330"/>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7"/>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65124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2839751" y="1847869"/>
            <a:ext cx="4777907" cy="584775"/>
          </a:xfrm>
          <a:prstGeom prst="rect">
            <a:avLst/>
          </a:prstGeom>
          <a:noFill/>
        </p:spPr>
        <p:txBody>
          <a:bodyPr wrap="square" rtlCol="0">
            <a:spAutoFit/>
          </a:bodyPr>
          <a:lstStyle/>
          <a:p>
            <a:pPr algn="ctr"/>
            <a:r>
              <a:rPr lang="en-US" sz="3200" b="1" dirty="0">
                <a:latin typeface="Times New Roman" panose="02020603050405020304" pitchFamily="18" charset="0"/>
                <a:ea typeface="ADLaM Display" panose="020F0502020204030204" pitchFamily="2" charset="0"/>
                <a:cs typeface="Times New Roman" panose="02020603050405020304" pitchFamily="18" charset="0"/>
              </a:rPr>
              <a:t>Introduction </a:t>
            </a:r>
          </a:p>
        </p:txBody>
      </p:sp>
      <p:sp>
        <p:nvSpPr>
          <p:cNvPr id="8" name="TextBox 7"/>
          <p:cNvSpPr txBox="1"/>
          <p:nvPr/>
        </p:nvSpPr>
        <p:spPr>
          <a:xfrm>
            <a:off x="83125" y="2621352"/>
            <a:ext cx="10291157"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SRD (Software Requirements Document) analysis and design artifact creation pose several 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Time-Consuming Process</a:t>
            </a:r>
            <a:r>
              <a:rPr lang="en-US" dirty="0">
                <a:latin typeface="Times New Roman" panose="02020603050405020304" pitchFamily="18" charset="0"/>
                <a:cs typeface="Times New Roman" panose="02020603050405020304" pitchFamily="18" charset="0"/>
              </a:rPr>
              <a:t>: Manual analysis and artifact creation can be time-consuming, requiring significant effort to gather, organize, and interpret requirements accurately.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Risk of Errors</a:t>
            </a:r>
            <a:r>
              <a:rPr lang="en-US" dirty="0">
                <a:latin typeface="Times New Roman" panose="02020603050405020304" pitchFamily="18" charset="0"/>
                <a:cs typeface="Times New Roman" panose="02020603050405020304" pitchFamily="18" charset="0"/>
              </a:rPr>
              <a:t>: Human error is inherent in manual processes, leading to inaccuracies and inconsistencies in the analysis and design artifacts. This can result in misinterpretation of requirements, leading to flawed software solutions.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Difficulty in Adherence to Design Principles</a:t>
            </a:r>
            <a:r>
              <a:rPr lang="en-US" dirty="0">
                <a:latin typeface="Times New Roman" panose="02020603050405020304" pitchFamily="18" charset="0"/>
                <a:cs typeface="Times New Roman" panose="02020603050405020304" pitchFamily="18" charset="0"/>
              </a:rPr>
              <a:t>: Ensuring adherence to design principles such as modularity, scalability, and maintainability is challenging in manual processes. It requires meticulous attention to detail and may still result in deviations due to human limitations.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115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324197" y="54624"/>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69E1B63-83D8-AB0A-C209-F26A9F48C657}"/>
              </a:ext>
            </a:extLst>
          </p:cNvPr>
          <p:cNvSpPr txBox="1"/>
          <p:nvPr/>
        </p:nvSpPr>
        <p:spPr>
          <a:xfrm>
            <a:off x="1008843" y="3027962"/>
            <a:ext cx="8227226"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Leveraging domain-specific ontologies and external knowledge sources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information retrieval and semantic search to find relevant knowledge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Augmenting LLM outputs with context-specific information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error detection and correction</a:t>
            </a:r>
            <a:br>
              <a:rPr lang="en-US" sz="2000" i="0" dirty="0">
                <a:effectLst/>
                <a:latin typeface="Times New Roman" panose="02020603050405020304" pitchFamily="18" charset="0"/>
                <a:cs typeface="Times New Roman" panose="02020603050405020304" pitchFamily="18" charset="0"/>
              </a:rPr>
            </a:br>
            <a:br>
              <a:rPr lang="en-US" sz="2000" b="0" i="0" dirty="0">
                <a:effectLst/>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777538" y="2149570"/>
            <a:ext cx="89361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Semantic Augmentation for Enhanced Language Model Outputs</a:t>
            </a:r>
          </a:p>
        </p:txBody>
      </p:sp>
    </p:spTree>
    <p:extLst>
      <p:ext uri="{BB962C8B-B14F-4D97-AF65-F5344CB8AC3E}">
        <p14:creationId xmlns:p14="http://schemas.microsoft.com/office/powerpoint/2010/main" val="1998783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116378" y="202707"/>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5B3A323-28B6-F566-D297-EC5745B48378}"/>
              </a:ext>
            </a:extLst>
          </p:cNvPr>
          <p:cNvSpPr txBox="1"/>
          <p:nvPr/>
        </p:nvSpPr>
        <p:spPr>
          <a:xfrm>
            <a:off x="494331" y="2851193"/>
            <a:ext cx="632916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Analyzing visual mockups, diagrams, and data representations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unified understanding of visual and textual requirements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Incorporating visual information into design artifacts</a:t>
            </a:r>
            <a:endParaRPr lang="en-US" sz="2000" i="0" dirty="0">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2173778" y="1697096"/>
            <a:ext cx="7611688" cy="584775"/>
          </a:xfrm>
          <a:prstGeom prst="rect">
            <a:avLst/>
          </a:prstGeom>
          <a:noFill/>
        </p:spPr>
        <p:txBody>
          <a:bodyPr wrap="square" rtlCol="0">
            <a:spAutoFit/>
          </a:bodyPr>
          <a:lstStyle/>
          <a:p>
            <a:pPr lvl="3" algn="just"/>
            <a:r>
              <a:rPr lang="en-US" sz="3200" b="1" dirty="0">
                <a:latin typeface="Times New Roman" panose="02020603050405020304" pitchFamily="18" charset="0"/>
                <a:cs typeface="Times New Roman" panose="02020603050405020304" pitchFamily="18" charset="0"/>
              </a:rPr>
              <a:t>ACTIVITY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496" y="2750848"/>
            <a:ext cx="2793206" cy="3654940"/>
          </a:xfrm>
          <a:prstGeom prst="rect">
            <a:avLst/>
          </a:prstGeom>
        </p:spPr>
      </p:pic>
    </p:spTree>
    <p:extLst>
      <p:ext uri="{BB962C8B-B14F-4D97-AF65-F5344CB8AC3E}">
        <p14:creationId xmlns:p14="http://schemas.microsoft.com/office/powerpoint/2010/main" val="227031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8"/>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82296" y="27374"/>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809984" y="1820255"/>
            <a:ext cx="857203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From User Narrative to Unified Implementation</a:t>
            </a:r>
            <a:endParaRPr lang="en-US" sz="3200" b="1" dirty="0">
              <a:solidFill>
                <a:schemeClr val="bg1"/>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535D0676-4316-27A2-AD5E-99D61646C7F0}"/>
              </a:ext>
            </a:extLst>
          </p:cNvPr>
          <p:cNvSpPr txBox="1"/>
          <p:nvPr/>
        </p:nvSpPr>
        <p:spPr>
          <a:xfrm>
            <a:off x="972406" y="2930163"/>
            <a:ext cx="857203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Enhancing User Stories with RAG-driven Use Case Diagrams for Comprehensive System Understanding.</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Augmenting Requirements with Retrieval Techniques for Accurate and Efficient Code Generation.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Streamlining Development: From Narrative Requirements to Functional Code with RAG Integration</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story to use case diagram (with RAG)</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Requirement to code snippet (with retrieval augmentation)</a:t>
            </a:r>
          </a:p>
        </p:txBody>
      </p:sp>
    </p:spTree>
    <p:extLst>
      <p:ext uri="{BB962C8B-B14F-4D97-AF65-F5344CB8AC3E}">
        <p14:creationId xmlns:p14="http://schemas.microsoft.com/office/powerpoint/2010/main" val="252571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8"/>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374073" y="-17756"/>
            <a:ext cx="12192000" cy="1121168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984113" y="1949657"/>
            <a:ext cx="767513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Addressing Challenges in AI Systems</a:t>
            </a:r>
            <a:endParaRPr lang="en-US" sz="3600" b="1" dirty="0">
              <a:solidFill>
                <a:schemeClr val="bg1"/>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7EC5D535-7F73-79F5-CF34-2AAB928444C4}"/>
              </a:ext>
            </a:extLst>
          </p:cNvPr>
          <p:cNvSpPr txBox="1"/>
          <p:nvPr/>
        </p:nvSpPr>
        <p:spPr>
          <a:xfrm>
            <a:off x="284834" y="3305349"/>
            <a:ext cx="11073692"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quality and bias mitigation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and privacy concerns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Explainability and user trust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complexity and scalability</a:t>
            </a:r>
            <a:endParaRPr lang="en-US" sz="2000" i="0" dirty="0">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6E7122A2-9859-C319-A7BD-F5B3A2A7914A}"/>
              </a:ext>
            </a:extLst>
          </p:cNvPr>
          <p:cNvCxnSpPr>
            <a:cxnSpLocks/>
          </p:cNvCxnSpPr>
          <p:nvPr/>
        </p:nvCxnSpPr>
        <p:spPr>
          <a:xfrm>
            <a:off x="2138245" y="2789989"/>
            <a:ext cx="71673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901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73153"/>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160450"/>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73152"/>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73152"/>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116800"/>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82770"/>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73152"/>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53917"/>
            <a:ext cx="12192000" cy="1121168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71673"/>
            <a:ext cx="12192000" cy="112471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73152"/>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62795"/>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90907"/>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62795"/>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82769"/>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70932"/>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62795"/>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73152"/>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82769"/>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80549"/>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73152"/>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1988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745923" y="1313446"/>
            <a:ext cx="7235687" cy="830997"/>
          </a:xfrm>
          <a:prstGeom prst="rect">
            <a:avLst/>
          </a:prstGeom>
          <a:noFill/>
        </p:spPr>
        <p:txBody>
          <a:bodyPr wrap="square" rtlCol="0">
            <a:spAutoFit/>
          </a:bodyPr>
          <a:lstStyle/>
          <a:p>
            <a:pPr algn="ctr"/>
            <a:r>
              <a:rPr lang="en-US" sz="4800" b="1" dirty="0">
                <a:latin typeface="Times New Roman" panose="02020603050405020304" pitchFamily="18" charset="0"/>
                <a:ea typeface="ADLaM Display" panose="020F0502020204030204" pitchFamily="2" charset="0"/>
                <a:cs typeface="Times New Roman" panose="02020603050405020304" pitchFamily="18" charset="0"/>
              </a:rPr>
              <a:t> </a:t>
            </a:r>
            <a:r>
              <a:rPr lang="en-US" sz="3600" b="1" dirty="0">
                <a:latin typeface="Times New Roman" panose="02020603050405020304" pitchFamily="18" charset="0"/>
                <a:ea typeface="ADLaM Display" panose="020F0502020204030204" pitchFamily="2" charset="0"/>
                <a:cs typeface="Times New Roman" panose="02020603050405020304" pitchFamily="18" charset="0"/>
              </a:rPr>
              <a:t>CONCLUSION</a:t>
            </a:r>
          </a:p>
        </p:txBody>
      </p:sp>
      <p:sp>
        <p:nvSpPr>
          <p:cNvPr id="4" name="TextBox 3"/>
          <p:cNvSpPr txBox="1"/>
          <p:nvPr/>
        </p:nvSpPr>
        <p:spPr>
          <a:xfrm>
            <a:off x="2296807" y="2710983"/>
            <a:ext cx="5843847"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Reiterate the key benefits of using AI for SRD analysis and design.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Emphasize the potential of this approach to revolutionize software development.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Encourage further exploration and collaboration in this field</a:t>
            </a:r>
          </a:p>
        </p:txBody>
      </p:sp>
    </p:spTree>
    <p:extLst>
      <p:ext uri="{BB962C8B-B14F-4D97-AF65-F5344CB8AC3E}">
        <p14:creationId xmlns:p14="http://schemas.microsoft.com/office/powerpoint/2010/main" val="3975651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TM03457475[[fn=Frame]]</Template>
  <TotalTime>466</TotalTime>
  <Words>319</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Arial</vt:lpstr>
      <vt:lpstr>Georgia</vt:lpstr>
      <vt:lpstr>Times New Roman</vt:lpstr>
      <vt:lpstr>Trebuchet MS</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Aon Muhammad Kazmi</dc:creator>
  <cp:lastModifiedBy>Reshmail Fatima</cp:lastModifiedBy>
  <cp:revision>13</cp:revision>
  <dcterms:created xsi:type="dcterms:W3CDTF">2023-11-11T11:06:35Z</dcterms:created>
  <dcterms:modified xsi:type="dcterms:W3CDTF">2024-08-20T12:22:50Z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2023-11-11T12:18:01Z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a4e7f0f4-e60a-42a5-946a-4ac11ad0b7aa</vt:lpwstr>
  </property>
  <property fmtid="{D5CDD505-2E9C-101B-9397-08002B2CF9AE}" pid="7" name="MSIP_Label_defa4170-0d19-0005-0004-bc88714345d2_ActionId">
    <vt:lpwstr>39cab633-f81f-4658-aad3-234fb375cc14</vt:lpwstr>
  </property>
  <property fmtid="{D5CDD505-2E9C-101B-9397-08002B2CF9AE}" pid="8" name="MSIP_Label_defa4170-0d19-0005-0004-bc88714345d2_ContentBits">
    <vt:lpwstr>0</vt:lpwstr>
  </property>
</Properties>
</file>