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50D1C8-D164-409B-9FA1-23744393A7F6}"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84DCA4AE-9568-453B-A919-838833CDD1FC}" type="slidenum">
              <a:rPr lang="en-US" smtClean="0"/>
              <a:t>‹#›</a:t>
            </a:fld>
            <a:endParaRPr lang="en-US"/>
          </a:p>
        </p:txBody>
      </p:sp>
    </p:spTree>
    <p:extLst>
      <p:ext uri="{BB962C8B-B14F-4D97-AF65-F5344CB8AC3E}">
        <p14:creationId xmlns:p14="http://schemas.microsoft.com/office/powerpoint/2010/main" val="3018862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0D1C8-D164-409B-9FA1-23744393A7F6}"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CA4AE-9568-453B-A919-838833CDD1FC}" type="slidenum">
              <a:rPr lang="en-US" smtClean="0"/>
              <a:t>‹#›</a:t>
            </a:fld>
            <a:endParaRPr lang="en-US"/>
          </a:p>
        </p:txBody>
      </p:sp>
    </p:spTree>
    <p:extLst>
      <p:ext uri="{BB962C8B-B14F-4D97-AF65-F5344CB8AC3E}">
        <p14:creationId xmlns:p14="http://schemas.microsoft.com/office/powerpoint/2010/main" val="472511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0D1C8-D164-409B-9FA1-23744393A7F6}"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CA4AE-9568-453B-A919-838833CDD1FC}" type="slidenum">
              <a:rPr lang="en-US" smtClean="0"/>
              <a:t>‹#›</a:t>
            </a:fld>
            <a:endParaRPr lang="en-US"/>
          </a:p>
        </p:txBody>
      </p:sp>
    </p:spTree>
    <p:extLst>
      <p:ext uri="{BB962C8B-B14F-4D97-AF65-F5344CB8AC3E}">
        <p14:creationId xmlns:p14="http://schemas.microsoft.com/office/powerpoint/2010/main" val="580035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0D1C8-D164-409B-9FA1-23744393A7F6}"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CA4AE-9568-453B-A919-838833CDD1FC}" type="slidenum">
              <a:rPr lang="en-US" smtClean="0"/>
              <a:t>‹#›</a:t>
            </a:fld>
            <a:endParaRPr lang="en-US"/>
          </a:p>
        </p:txBody>
      </p:sp>
    </p:spTree>
    <p:extLst>
      <p:ext uri="{BB962C8B-B14F-4D97-AF65-F5344CB8AC3E}">
        <p14:creationId xmlns:p14="http://schemas.microsoft.com/office/powerpoint/2010/main" val="3520263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50D1C8-D164-409B-9FA1-23744393A7F6}" type="datetimeFigureOut">
              <a:rPr lang="en-US" smtClean="0"/>
              <a:t>6/8/2024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4DCA4AE-9568-453B-A919-838833CDD1FC}" type="slidenum">
              <a:rPr lang="en-US" smtClean="0"/>
              <a:t>‹#›</a:t>
            </a:fld>
            <a:endParaRPr lang="en-US"/>
          </a:p>
        </p:txBody>
      </p:sp>
    </p:spTree>
    <p:extLst>
      <p:ext uri="{BB962C8B-B14F-4D97-AF65-F5344CB8AC3E}">
        <p14:creationId xmlns:p14="http://schemas.microsoft.com/office/powerpoint/2010/main" val="3124360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50D1C8-D164-409B-9FA1-23744393A7F6}"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CA4AE-9568-453B-A919-838833CDD1FC}" type="slidenum">
              <a:rPr lang="en-US" smtClean="0"/>
              <a:t>‹#›</a:t>
            </a:fld>
            <a:endParaRPr lang="en-US"/>
          </a:p>
        </p:txBody>
      </p:sp>
    </p:spTree>
    <p:extLst>
      <p:ext uri="{BB962C8B-B14F-4D97-AF65-F5344CB8AC3E}">
        <p14:creationId xmlns:p14="http://schemas.microsoft.com/office/powerpoint/2010/main" val="2455540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50D1C8-D164-409B-9FA1-23744393A7F6}" type="datetimeFigureOut">
              <a:rPr lang="en-US" smtClean="0"/>
              <a:t>6/8/2024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DCA4AE-9568-453B-A919-838833CDD1FC}" type="slidenum">
              <a:rPr lang="en-US" smtClean="0"/>
              <a:t>‹#›</a:t>
            </a:fld>
            <a:endParaRPr lang="en-US"/>
          </a:p>
        </p:txBody>
      </p:sp>
    </p:spTree>
    <p:extLst>
      <p:ext uri="{BB962C8B-B14F-4D97-AF65-F5344CB8AC3E}">
        <p14:creationId xmlns:p14="http://schemas.microsoft.com/office/powerpoint/2010/main" val="2302591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50D1C8-D164-409B-9FA1-23744393A7F6}" type="datetimeFigureOut">
              <a:rPr lang="en-US" smtClean="0"/>
              <a:t>6/8/2024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DCA4AE-9568-453B-A919-838833CDD1FC}" type="slidenum">
              <a:rPr lang="en-US" smtClean="0"/>
              <a:t>‹#›</a:t>
            </a:fld>
            <a:endParaRPr lang="en-US"/>
          </a:p>
        </p:txBody>
      </p:sp>
    </p:spTree>
    <p:extLst>
      <p:ext uri="{BB962C8B-B14F-4D97-AF65-F5344CB8AC3E}">
        <p14:creationId xmlns:p14="http://schemas.microsoft.com/office/powerpoint/2010/main" val="1319787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0D1C8-D164-409B-9FA1-23744393A7F6}" type="datetimeFigureOut">
              <a:rPr lang="en-US" smtClean="0"/>
              <a:t>6/8/2024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DCA4AE-9568-453B-A919-838833CDD1FC}" type="slidenum">
              <a:rPr lang="en-US" smtClean="0"/>
              <a:t>‹#›</a:t>
            </a:fld>
            <a:endParaRPr lang="en-US"/>
          </a:p>
        </p:txBody>
      </p:sp>
    </p:spTree>
    <p:extLst>
      <p:ext uri="{BB962C8B-B14F-4D97-AF65-F5344CB8AC3E}">
        <p14:creationId xmlns:p14="http://schemas.microsoft.com/office/powerpoint/2010/main" val="1798050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50D1C8-D164-409B-9FA1-23744393A7F6}"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4DCA4AE-9568-453B-A919-838833CDD1FC}" type="slidenum">
              <a:rPr lang="en-US" smtClean="0"/>
              <a:t>‹#›</a:t>
            </a:fld>
            <a:endParaRPr lang="en-US"/>
          </a:p>
        </p:txBody>
      </p:sp>
    </p:spTree>
    <p:extLst>
      <p:ext uri="{BB962C8B-B14F-4D97-AF65-F5344CB8AC3E}">
        <p14:creationId xmlns:p14="http://schemas.microsoft.com/office/powerpoint/2010/main" val="3918694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50D1C8-D164-409B-9FA1-23744393A7F6}" type="datetimeFigureOut">
              <a:rPr lang="en-US" smtClean="0"/>
              <a:t>6/8/2024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4DCA4AE-9568-453B-A919-838833CDD1FC}" type="slidenum">
              <a:rPr lang="en-US" smtClean="0"/>
              <a:t>‹#›</a:t>
            </a:fld>
            <a:endParaRPr lang="en-US"/>
          </a:p>
        </p:txBody>
      </p:sp>
    </p:spTree>
    <p:extLst>
      <p:ext uri="{BB962C8B-B14F-4D97-AF65-F5344CB8AC3E}">
        <p14:creationId xmlns:p14="http://schemas.microsoft.com/office/powerpoint/2010/main" val="749791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650D1C8-D164-409B-9FA1-23744393A7F6}" type="datetimeFigureOut">
              <a:rPr lang="en-US" smtClean="0"/>
              <a:t>6/8/2024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84DCA4AE-9568-453B-A919-838833CDD1FC}" type="slidenum">
              <a:rPr lang="en-US" smtClean="0"/>
              <a:t>‹#›</a:t>
            </a:fld>
            <a:endParaRPr lang="en-US"/>
          </a:p>
        </p:txBody>
      </p:sp>
    </p:spTree>
    <p:extLst>
      <p:ext uri="{BB962C8B-B14F-4D97-AF65-F5344CB8AC3E}">
        <p14:creationId xmlns:p14="http://schemas.microsoft.com/office/powerpoint/2010/main" val="9820675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35FD57A-FE15-66F7-B893-FD301E936978}"/>
              </a:ext>
            </a:extLst>
          </p:cNvPr>
          <p:cNvSpPr/>
          <p:nvPr/>
        </p:nvSpPr>
        <p:spPr>
          <a:xfrm>
            <a:off x="0" y="0"/>
            <a:ext cx="12192000" cy="191757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C7375BD0-6E41-A125-2979-ACAA39FD00C9}"/>
              </a:ext>
            </a:extLst>
          </p:cNvPr>
          <p:cNvSpPr/>
          <p:nvPr/>
        </p:nvSpPr>
        <p:spPr>
          <a:xfrm>
            <a:off x="0" y="-87297"/>
            <a:ext cx="12192000" cy="191757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55F0FF3-17F4-CBD9-3BDD-CF6322CE0A9F}"/>
              </a:ext>
            </a:extLst>
          </p:cNvPr>
          <p:cNvSpPr/>
          <p:nvPr/>
        </p:nvSpPr>
        <p:spPr>
          <a:xfrm>
            <a:off x="0" y="0"/>
            <a:ext cx="12192000" cy="172226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B655FEF-492A-2C68-BC56-243EFA5AF0CF}"/>
              </a:ext>
            </a:extLst>
          </p:cNvPr>
          <p:cNvSpPr/>
          <p:nvPr/>
        </p:nvSpPr>
        <p:spPr>
          <a:xfrm>
            <a:off x="0" y="0"/>
            <a:ext cx="12192000" cy="165124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03CEFBBB-0121-8F10-7C6A-3836D4470D1E}"/>
              </a:ext>
            </a:extLst>
          </p:cNvPr>
          <p:cNvSpPr/>
          <p:nvPr/>
        </p:nvSpPr>
        <p:spPr>
          <a:xfrm>
            <a:off x="0" y="-43648"/>
            <a:ext cx="12192000" cy="1588363"/>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96E7E90D-3BE6-264C-B405-39627C3EEAA3}"/>
              </a:ext>
            </a:extLst>
          </p:cNvPr>
          <p:cNvSpPr/>
          <p:nvPr/>
        </p:nvSpPr>
        <p:spPr>
          <a:xfrm>
            <a:off x="0" y="-9617"/>
            <a:ext cx="12192000" cy="146555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AB0BFE02-73FC-741E-54CD-A3FB673B47F1}"/>
              </a:ext>
            </a:extLst>
          </p:cNvPr>
          <p:cNvSpPr/>
          <p:nvPr/>
        </p:nvSpPr>
        <p:spPr>
          <a:xfrm>
            <a:off x="0" y="0"/>
            <a:ext cx="12192000" cy="138491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FC8BA00B-2D01-E9DF-03D0-B34BBAFFC172}"/>
              </a:ext>
            </a:extLst>
          </p:cNvPr>
          <p:cNvSpPr/>
          <p:nvPr/>
        </p:nvSpPr>
        <p:spPr>
          <a:xfrm>
            <a:off x="0" y="19235"/>
            <a:ext cx="12192000" cy="130353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CC9D927D-AE53-A440-83B8-2C0E65165729}"/>
              </a:ext>
            </a:extLst>
          </p:cNvPr>
          <p:cNvSpPr/>
          <p:nvPr/>
        </p:nvSpPr>
        <p:spPr>
          <a:xfrm>
            <a:off x="0" y="1480"/>
            <a:ext cx="12192000" cy="123251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79B1439D-46C0-5078-9723-88E4F983952B}"/>
              </a:ext>
            </a:extLst>
          </p:cNvPr>
          <p:cNvSpPr/>
          <p:nvPr/>
        </p:nvSpPr>
        <p:spPr>
          <a:xfrm>
            <a:off x="0" y="0"/>
            <a:ext cx="12192000" cy="114521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BEF5356-CA10-0806-00B0-40EE6CBD934F}"/>
              </a:ext>
            </a:extLst>
          </p:cNvPr>
          <p:cNvSpPr/>
          <p:nvPr/>
        </p:nvSpPr>
        <p:spPr>
          <a:xfrm>
            <a:off x="0" y="10357"/>
            <a:ext cx="12192000" cy="106384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B6ED453C-A138-04D1-ABC7-2F7C07DA2330}"/>
              </a:ext>
            </a:extLst>
          </p:cNvPr>
          <p:cNvSpPr/>
          <p:nvPr/>
        </p:nvSpPr>
        <p:spPr>
          <a:xfrm>
            <a:off x="0" y="-17755"/>
            <a:ext cx="12192000" cy="99429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A5CDA1C2-AE37-BD78-837E-42C3062B576F}"/>
              </a:ext>
            </a:extLst>
          </p:cNvPr>
          <p:cNvSpPr/>
          <p:nvPr/>
        </p:nvSpPr>
        <p:spPr>
          <a:xfrm>
            <a:off x="0" y="10357"/>
            <a:ext cx="12192000" cy="88628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1272C0E9-A72A-0044-05D4-1C4801C48531}"/>
              </a:ext>
            </a:extLst>
          </p:cNvPr>
          <p:cNvSpPr/>
          <p:nvPr/>
        </p:nvSpPr>
        <p:spPr>
          <a:xfrm>
            <a:off x="0" y="-9617"/>
            <a:ext cx="12192000" cy="81748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BE9B498-6E1E-4EBD-62E3-0F26165ADECA}"/>
              </a:ext>
            </a:extLst>
          </p:cNvPr>
          <p:cNvSpPr/>
          <p:nvPr/>
        </p:nvSpPr>
        <p:spPr>
          <a:xfrm>
            <a:off x="0" y="2220"/>
            <a:ext cx="12192000" cy="73462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99B1534-FE16-72A8-802C-6A34AD673FED}"/>
              </a:ext>
            </a:extLst>
          </p:cNvPr>
          <p:cNvSpPr/>
          <p:nvPr/>
        </p:nvSpPr>
        <p:spPr>
          <a:xfrm>
            <a:off x="0" y="10357"/>
            <a:ext cx="12192000" cy="64659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2668E04E-5409-F9D1-4720-333A2E59F06D}"/>
              </a:ext>
            </a:extLst>
          </p:cNvPr>
          <p:cNvSpPr/>
          <p:nvPr/>
        </p:nvSpPr>
        <p:spPr>
          <a:xfrm>
            <a:off x="0" y="0"/>
            <a:ext cx="12192000" cy="56817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7D774B8-DBDE-8719-1551-E9D48B155FF6}"/>
              </a:ext>
            </a:extLst>
          </p:cNvPr>
          <p:cNvSpPr/>
          <p:nvPr/>
        </p:nvSpPr>
        <p:spPr>
          <a:xfrm>
            <a:off x="0" y="-9617"/>
            <a:ext cx="12192000" cy="47125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0F3EA5D1-AD4E-AEDD-9919-7FF189079B2F}"/>
              </a:ext>
            </a:extLst>
          </p:cNvPr>
          <p:cNvSpPr/>
          <p:nvPr/>
        </p:nvSpPr>
        <p:spPr>
          <a:xfrm>
            <a:off x="0" y="-7397"/>
            <a:ext cx="12192000" cy="38025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AF5E3A6E-B9CA-3041-D1DB-9A896CC0EC7A}"/>
              </a:ext>
            </a:extLst>
          </p:cNvPr>
          <p:cNvSpPr/>
          <p:nvPr/>
        </p:nvSpPr>
        <p:spPr>
          <a:xfrm>
            <a:off x="0" y="0"/>
            <a:ext cx="12192000" cy="26633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CBB9583C-A8E3-C410-05EE-E9F4A3C0A13B}"/>
              </a:ext>
            </a:extLst>
          </p:cNvPr>
          <p:cNvSpPr/>
          <p:nvPr/>
        </p:nvSpPr>
        <p:spPr>
          <a:xfrm>
            <a:off x="0" y="53266"/>
            <a:ext cx="12192000" cy="11541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TextBox 34">
            <a:extLst>
              <a:ext uri="{FF2B5EF4-FFF2-40B4-BE49-F238E27FC236}">
                <a16:creationId xmlns:a16="http://schemas.microsoft.com/office/drawing/2014/main" id="{8D864EFC-7EEA-7A6D-EDD2-0EED2D7ECB1E}"/>
              </a:ext>
            </a:extLst>
          </p:cNvPr>
          <p:cNvSpPr txBox="1"/>
          <p:nvPr/>
        </p:nvSpPr>
        <p:spPr>
          <a:xfrm>
            <a:off x="1192401" y="1879179"/>
            <a:ext cx="9423400" cy="1138773"/>
          </a:xfrm>
          <a:prstGeom prst="rect">
            <a:avLst/>
          </a:prstGeom>
          <a:noFill/>
        </p:spPr>
        <p:txBody>
          <a:bodyPr wrap="square" rtlCol="0">
            <a:spAutoFit/>
          </a:bodyPr>
          <a:lstStyle/>
          <a:p>
            <a:pPr algn="ctr"/>
            <a:r>
              <a:rPr lang="en-US" sz="2800" b="1" dirty="0" smtClean="0">
                <a:solidFill>
                  <a:schemeClr val="accent1">
                    <a:lumMod val="75000"/>
                  </a:schemeClr>
                </a:solidFill>
                <a:latin typeface="Abadi" panose="020B0604020104020204" pitchFamily="34" charset="0"/>
                <a:ea typeface="ADLaM Display" panose="020F0502020204030204" pitchFamily="2" charset="0"/>
                <a:cs typeface="Aldhabi" panose="020F0502020204030204" pitchFamily="2" charset="-78"/>
              </a:rPr>
              <a:t>Enhancing </a:t>
            </a:r>
            <a:r>
              <a:rPr lang="en-US" sz="2800" b="1" dirty="0">
                <a:solidFill>
                  <a:schemeClr val="accent1">
                    <a:lumMod val="75000"/>
                  </a:schemeClr>
                </a:solidFill>
                <a:latin typeface="Abadi" panose="020B0604020104020204" pitchFamily="34" charset="0"/>
                <a:ea typeface="ADLaM Display" panose="020F0502020204030204" pitchFamily="2" charset="0"/>
                <a:cs typeface="Aldhabi" panose="020F0502020204030204" pitchFamily="2" charset="-78"/>
              </a:rPr>
              <a:t>Software Development with </a:t>
            </a:r>
            <a:r>
              <a:rPr lang="en-US" sz="2800" b="1" dirty="0" smtClean="0">
                <a:solidFill>
                  <a:schemeClr val="accent1">
                    <a:lumMod val="75000"/>
                  </a:schemeClr>
                </a:solidFill>
                <a:latin typeface="Abadi" panose="020B0604020104020204" pitchFamily="34" charset="0"/>
                <a:ea typeface="ADLaM Display" panose="020F0502020204030204" pitchFamily="2" charset="0"/>
                <a:cs typeface="Aldhabi" panose="020F0502020204030204" pitchFamily="2" charset="-78"/>
              </a:rPr>
              <a:t>AI</a:t>
            </a:r>
            <a:endParaRPr lang="en-US" sz="2800" b="1" dirty="0">
              <a:solidFill>
                <a:schemeClr val="accent1">
                  <a:lumMod val="75000"/>
                </a:schemeClr>
              </a:solidFill>
              <a:latin typeface="Abadi" panose="020B0604020104020204" pitchFamily="34" charset="0"/>
              <a:ea typeface="ADLaM Display" panose="020F0502020204030204" pitchFamily="2" charset="0"/>
              <a:cs typeface="Aldhabi" panose="020F0502020204030204" pitchFamily="2" charset="-78"/>
            </a:endParaRPr>
          </a:p>
          <a:p>
            <a:pPr algn="ctr"/>
            <a:r>
              <a:rPr lang="en-US" sz="1600" dirty="0">
                <a:solidFill>
                  <a:schemeClr val="accent1">
                    <a:lumMod val="75000"/>
                  </a:schemeClr>
                </a:solidFill>
                <a:latin typeface="Abadi" panose="020B0604020104020204" pitchFamily="34" charset="0"/>
                <a:ea typeface="ADLaM Display" panose="020F0502020204030204" pitchFamily="2" charset="0"/>
                <a:cs typeface="Aldhabi" panose="020F0502020204030204"/>
              </a:rPr>
              <a:t>A Comprehensive SRD Analyzer and Design Artifact Generator</a:t>
            </a:r>
          </a:p>
          <a:p>
            <a:pPr algn="ctr"/>
            <a:endParaRPr lang="en-US" sz="2400" dirty="0">
              <a:solidFill>
                <a:schemeClr val="accent1">
                  <a:lumMod val="75000"/>
                </a:schemeClr>
              </a:solidFill>
              <a:latin typeface="Abadi" panose="020B0604020104020204" pitchFamily="34" charset="0"/>
              <a:ea typeface="ADLaM Display" panose="020F0502020204030204" pitchFamily="2" charset="0"/>
              <a:cs typeface="Aldhabi" panose="020F0502020204030204" pitchFamily="2" charset="-78"/>
            </a:endParaRPr>
          </a:p>
        </p:txBody>
      </p:sp>
      <p:cxnSp>
        <p:nvCxnSpPr>
          <p:cNvPr id="39" name="Straight Connector 38">
            <a:extLst>
              <a:ext uri="{FF2B5EF4-FFF2-40B4-BE49-F238E27FC236}">
                <a16:creationId xmlns:a16="http://schemas.microsoft.com/office/drawing/2014/main" id="{49785001-5AFA-7CF8-228E-63B3DCE111F1}"/>
              </a:ext>
            </a:extLst>
          </p:cNvPr>
          <p:cNvCxnSpPr/>
          <p:nvPr/>
        </p:nvCxnSpPr>
        <p:spPr>
          <a:xfrm>
            <a:off x="3352799" y="4389165"/>
            <a:ext cx="5486400"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94DE1E0-C8F4-2FA6-5119-BD3A4924A272}"/>
              </a:ext>
            </a:extLst>
          </p:cNvPr>
          <p:cNvSpPr txBox="1"/>
          <p:nvPr/>
        </p:nvSpPr>
        <p:spPr>
          <a:xfrm>
            <a:off x="2115948" y="2633691"/>
            <a:ext cx="6094562" cy="369332"/>
          </a:xfrm>
          <a:prstGeom prst="rect">
            <a:avLst/>
          </a:prstGeom>
          <a:noFill/>
        </p:spPr>
        <p:txBody>
          <a:bodyPr wrap="square">
            <a:spAutoFit/>
          </a:bodyPr>
          <a:lstStyle/>
          <a:p>
            <a:endParaRPr lang="en-US" dirty="0"/>
          </a:p>
        </p:txBody>
      </p:sp>
      <p:sp>
        <p:nvSpPr>
          <p:cNvPr id="2" name="TextBox 1"/>
          <p:cNvSpPr txBox="1"/>
          <p:nvPr/>
        </p:nvSpPr>
        <p:spPr>
          <a:xfrm>
            <a:off x="1890181" y="2529645"/>
            <a:ext cx="5377912" cy="1600438"/>
          </a:xfrm>
          <a:prstGeom prst="rect">
            <a:avLst/>
          </a:prstGeom>
          <a:noFill/>
        </p:spPr>
        <p:txBody>
          <a:bodyPr wrap="square" rtlCol="0">
            <a:spAutoFit/>
          </a:bodyPr>
          <a:lstStyle/>
          <a:p>
            <a:r>
              <a:rPr lang="en-US" dirty="0" smtClean="0"/>
              <a:t>          </a:t>
            </a:r>
            <a:endParaRPr lang="en-US" sz="2000" dirty="0" smtClean="0">
              <a:solidFill>
                <a:schemeClr val="accent1">
                  <a:lumMod val="50000"/>
                </a:schemeClr>
              </a:solidFill>
            </a:endParaRPr>
          </a:p>
          <a:p>
            <a:r>
              <a:rPr lang="en-US" sz="2000" dirty="0" err="1" smtClean="0">
                <a:solidFill>
                  <a:schemeClr val="accent1">
                    <a:lumMod val="50000"/>
                  </a:schemeClr>
                </a:solidFill>
              </a:rPr>
              <a:t>Afnan</a:t>
            </a:r>
            <a:r>
              <a:rPr lang="en-US" sz="2000" dirty="0" smtClean="0">
                <a:solidFill>
                  <a:schemeClr val="accent1">
                    <a:lumMod val="50000"/>
                  </a:schemeClr>
                </a:solidFill>
              </a:rPr>
              <a:t> Bukhari</a:t>
            </a:r>
          </a:p>
          <a:p>
            <a:r>
              <a:rPr lang="en-US" sz="2000" u="sng" dirty="0" smtClean="0">
                <a:solidFill>
                  <a:schemeClr val="accent1">
                    <a:lumMod val="50000"/>
                  </a:schemeClr>
                </a:solidFill>
              </a:rPr>
              <a:t>Noor-</a:t>
            </a:r>
            <a:r>
              <a:rPr lang="en-US" sz="2000" u="sng" dirty="0" err="1" smtClean="0">
                <a:solidFill>
                  <a:schemeClr val="accent1">
                    <a:lumMod val="50000"/>
                  </a:schemeClr>
                </a:solidFill>
              </a:rPr>
              <a:t>Ul</a:t>
            </a:r>
            <a:r>
              <a:rPr lang="en-US" sz="2000" u="sng" dirty="0" smtClean="0">
                <a:solidFill>
                  <a:schemeClr val="accent1">
                    <a:lumMod val="50000"/>
                  </a:schemeClr>
                </a:solidFill>
              </a:rPr>
              <a:t>-</a:t>
            </a:r>
            <a:r>
              <a:rPr lang="en-US" sz="2000" u="sng" dirty="0">
                <a:solidFill>
                  <a:schemeClr val="accent1">
                    <a:lumMod val="50000"/>
                  </a:schemeClr>
                </a:solidFill>
              </a:rPr>
              <a:t>H</a:t>
            </a:r>
            <a:r>
              <a:rPr lang="en-US" sz="2000" u="sng" dirty="0" smtClean="0">
                <a:solidFill>
                  <a:schemeClr val="accent1">
                    <a:lumMod val="50000"/>
                  </a:schemeClr>
                </a:solidFill>
              </a:rPr>
              <a:t>assan</a:t>
            </a:r>
          </a:p>
          <a:p>
            <a:r>
              <a:rPr lang="en-US" sz="2000" dirty="0" err="1" smtClean="0">
                <a:solidFill>
                  <a:schemeClr val="accent1">
                    <a:lumMod val="50000"/>
                  </a:schemeClr>
                </a:solidFill>
              </a:rPr>
              <a:t>Hanzla</a:t>
            </a:r>
            <a:r>
              <a:rPr lang="en-US" sz="2000" dirty="0" smtClean="0">
                <a:solidFill>
                  <a:schemeClr val="accent1">
                    <a:lumMod val="50000"/>
                  </a:schemeClr>
                </a:solidFill>
              </a:rPr>
              <a:t> Ali</a:t>
            </a:r>
            <a:br>
              <a:rPr lang="en-US" sz="2000" dirty="0" smtClean="0">
                <a:solidFill>
                  <a:schemeClr val="accent1">
                    <a:lumMod val="50000"/>
                  </a:schemeClr>
                </a:solidFill>
              </a:rPr>
            </a:br>
            <a:r>
              <a:rPr lang="en-US" sz="2000" dirty="0" smtClean="0">
                <a:solidFill>
                  <a:schemeClr val="accent1">
                    <a:lumMod val="50000"/>
                  </a:schemeClr>
                </a:solidFill>
              </a:rPr>
              <a:t>                                    Adobe Blue</a:t>
            </a:r>
            <a:endParaRPr lang="en-US" sz="2000" dirty="0">
              <a:solidFill>
                <a:schemeClr val="accent1">
                  <a:lumMod val="50000"/>
                </a:schemeClr>
              </a:solidFill>
            </a:endParaRPr>
          </a:p>
        </p:txBody>
      </p:sp>
    </p:spTree>
    <p:extLst>
      <p:ext uri="{BB962C8B-B14F-4D97-AF65-F5344CB8AC3E}">
        <p14:creationId xmlns:p14="http://schemas.microsoft.com/office/powerpoint/2010/main" val="5345948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35FD57A-FE15-66F7-B893-FD301E936978}"/>
              </a:ext>
            </a:extLst>
          </p:cNvPr>
          <p:cNvSpPr/>
          <p:nvPr/>
        </p:nvSpPr>
        <p:spPr>
          <a:xfrm>
            <a:off x="-507077" y="266330"/>
            <a:ext cx="12192000" cy="1088571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C7375BD0-6E41-A125-2979-ACAA39FD00C9}"/>
              </a:ext>
            </a:extLst>
          </p:cNvPr>
          <p:cNvSpPr/>
          <p:nvPr/>
        </p:nvSpPr>
        <p:spPr>
          <a:xfrm>
            <a:off x="0" y="-87297"/>
            <a:ext cx="12192000" cy="191757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55F0FF3-17F4-CBD9-3BDD-CF6322CE0A9F}"/>
              </a:ext>
            </a:extLst>
          </p:cNvPr>
          <p:cNvSpPr/>
          <p:nvPr/>
        </p:nvSpPr>
        <p:spPr>
          <a:xfrm>
            <a:off x="0" y="0"/>
            <a:ext cx="12192000" cy="172226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B655FEF-492A-2C68-BC56-243EFA5AF0CF}"/>
              </a:ext>
            </a:extLst>
          </p:cNvPr>
          <p:cNvSpPr/>
          <p:nvPr/>
        </p:nvSpPr>
        <p:spPr>
          <a:xfrm>
            <a:off x="0" y="0"/>
            <a:ext cx="12192000" cy="165124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03CEFBBB-0121-8F10-7C6A-3836D4470D1E}"/>
              </a:ext>
            </a:extLst>
          </p:cNvPr>
          <p:cNvSpPr/>
          <p:nvPr/>
        </p:nvSpPr>
        <p:spPr>
          <a:xfrm>
            <a:off x="0" y="-43648"/>
            <a:ext cx="12192000" cy="1588363"/>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96E7E90D-3BE6-264C-B405-39627C3EEAA3}"/>
              </a:ext>
            </a:extLst>
          </p:cNvPr>
          <p:cNvSpPr/>
          <p:nvPr/>
        </p:nvSpPr>
        <p:spPr>
          <a:xfrm>
            <a:off x="0" y="-9617"/>
            <a:ext cx="12192000" cy="146555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AB0BFE02-73FC-741E-54CD-A3FB673B47F1}"/>
              </a:ext>
            </a:extLst>
          </p:cNvPr>
          <p:cNvSpPr/>
          <p:nvPr/>
        </p:nvSpPr>
        <p:spPr>
          <a:xfrm>
            <a:off x="0" y="0"/>
            <a:ext cx="12192000" cy="138491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FC8BA00B-2D01-E9DF-03D0-B34BBAFFC172}"/>
              </a:ext>
            </a:extLst>
          </p:cNvPr>
          <p:cNvSpPr/>
          <p:nvPr/>
        </p:nvSpPr>
        <p:spPr>
          <a:xfrm>
            <a:off x="0" y="19235"/>
            <a:ext cx="12192000" cy="130353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CC9D927D-AE53-A440-83B8-2C0E65165729}"/>
              </a:ext>
            </a:extLst>
          </p:cNvPr>
          <p:cNvSpPr/>
          <p:nvPr/>
        </p:nvSpPr>
        <p:spPr>
          <a:xfrm>
            <a:off x="0" y="1480"/>
            <a:ext cx="12192000" cy="123251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79B1439D-46C0-5078-9723-88E4F983952B}"/>
              </a:ext>
            </a:extLst>
          </p:cNvPr>
          <p:cNvSpPr/>
          <p:nvPr/>
        </p:nvSpPr>
        <p:spPr>
          <a:xfrm>
            <a:off x="0" y="0"/>
            <a:ext cx="12192000" cy="114521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BEF5356-CA10-0806-00B0-40EE6CBD934F}"/>
              </a:ext>
            </a:extLst>
          </p:cNvPr>
          <p:cNvSpPr/>
          <p:nvPr/>
        </p:nvSpPr>
        <p:spPr>
          <a:xfrm>
            <a:off x="0" y="10357"/>
            <a:ext cx="12192000" cy="106384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B6ED453C-A138-04D1-ABC7-2F7C07DA2330}"/>
              </a:ext>
            </a:extLst>
          </p:cNvPr>
          <p:cNvSpPr/>
          <p:nvPr/>
        </p:nvSpPr>
        <p:spPr>
          <a:xfrm>
            <a:off x="0" y="-17755"/>
            <a:ext cx="12192000" cy="99429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A5CDA1C2-AE37-BD78-837E-42C3062B576F}"/>
              </a:ext>
            </a:extLst>
          </p:cNvPr>
          <p:cNvSpPr/>
          <p:nvPr/>
        </p:nvSpPr>
        <p:spPr>
          <a:xfrm>
            <a:off x="0" y="10357"/>
            <a:ext cx="12192000" cy="88628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1272C0E9-A72A-0044-05D4-1C4801C48531}"/>
              </a:ext>
            </a:extLst>
          </p:cNvPr>
          <p:cNvSpPr/>
          <p:nvPr/>
        </p:nvSpPr>
        <p:spPr>
          <a:xfrm>
            <a:off x="0" y="-9617"/>
            <a:ext cx="12192000" cy="81748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BE9B498-6E1E-4EBD-62E3-0F26165ADECA}"/>
              </a:ext>
            </a:extLst>
          </p:cNvPr>
          <p:cNvSpPr/>
          <p:nvPr/>
        </p:nvSpPr>
        <p:spPr>
          <a:xfrm>
            <a:off x="0" y="2220"/>
            <a:ext cx="12192000" cy="73462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99B1534-FE16-72A8-802C-6A34AD673FED}"/>
              </a:ext>
            </a:extLst>
          </p:cNvPr>
          <p:cNvSpPr/>
          <p:nvPr/>
        </p:nvSpPr>
        <p:spPr>
          <a:xfrm>
            <a:off x="0" y="10357"/>
            <a:ext cx="12192000" cy="64659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2668E04E-5409-F9D1-4720-333A2E59F06D}"/>
              </a:ext>
            </a:extLst>
          </p:cNvPr>
          <p:cNvSpPr/>
          <p:nvPr/>
        </p:nvSpPr>
        <p:spPr>
          <a:xfrm>
            <a:off x="0" y="0"/>
            <a:ext cx="12192000" cy="56817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7D774B8-DBDE-8719-1551-E9D48B155FF6}"/>
              </a:ext>
            </a:extLst>
          </p:cNvPr>
          <p:cNvSpPr/>
          <p:nvPr/>
        </p:nvSpPr>
        <p:spPr>
          <a:xfrm>
            <a:off x="0" y="-9617"/>
            <a:ext cx="12192000" cy="47125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0F3EA5D1-AD4E-AEDD-9919-7FF189079B2F}"/>
              </a:ext>
            </a:extLst>
          </p:cNvPr>
          <p:cNvSpPr/>
          <p:nvPr/>
        </p:nvSpPr>
        <p:spPr>
          <a:xfrm>
            <a:off x="0" y="-7397"/>
            <a:ext cx="12192000" cy="38025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AF5E3A6E-B9CA-3041-D1DB-9A896CC0EC7A}"/>
              </a:ext>
            </a:extLst>
          </p:cNvPr>
          <p:cNvSpPr/>
          <p:nvPr/>
        </p:nvSpPr>
        <p:spPr>
          <a:xfrm>
            <a:off x="0" y="0"/>
            <a:ext cx="12192000" cy="26633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CBB9583C-A8E3-C410-05EE-E9F4A3C0A13B}"/>
              </a:ext>
            </a:extLst>
          </p:cNvPr>
          <p:cNvSpPr/>
          <p:nvPr/>
        </p:nvSpPr>
        <p:spPr>
          <a:xfrm>
            <a:off x="0" y="53266"/>
            <a:ext cx="12192000" cy="11541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TextBox 34">
            <a:extLst>
              <a:ext uri="{FF2B5EF4-FFF2-40B4-BE49-F238E27FC236}">
                <a16:creationId xmlns:a16="http://schemas.microsoft.com/office/drawing/2014/main" id="{8D864EFC-7EEA-7A6D-EDD2-0EED2D7ECB1E}"/>
              </a:ext>
            </a:extLst>
          </p:cNvPr>
          <p:cNvSpPr txBox="1"/>
          <p:nvPr/>
        </p:nvSpPr>
        <p:spPr>
          <a:xfrm>
            <a:off x="4074569" y="2058152"/>
            <a:ext cx="3986034" cy="584775"/>
          </a:xfrm>
          <a:prstGeom prst="rect">
            <a:avLst/>
          </a:prstGeom>
          <a:noFill/>
        </p:spPr>
        <p:txBody>
          <a:bodyPr wrap="square" rtlCol="0">
            <a:spAutoFit/>
          </a:bodyPr>
          <a:lstStyle/>
          <a:p>
            <a:pPr algn="ctr"/>
            <a:r>
              <a:rPr lang="en-US" sz="3200" dirty="0" smtClean="0">
                <a:latin typeface="Abadi" panose="020B0604020104020204" pitchFamily="34" charset="0"/>
                <a:ea typeface="ADLaM Display" panose="020F0502020204030204" pitchFamily="2" charset="0"/>
                <a:cs typeface="Aldhabi" panose="020F0502020204030204" pitchFamily="2" charset="-78"/>
              </a:rPr>
              <a:t>Introduction</a:t>
            </a:r>
            <a:r>
              <a:rPr lang="en-US" sz="3200" b="1" dirty="0" smtClean="0">
                <a:latin typeface="Abadi" panose="020B0604020104020204" pitchFamily="34" charset="0"/>
                <a:ea typeface="ADLaM Display" panose="020F0502020204030204" pitchFamily="2" charset="0"/>
                <a:cs typeface="Aldhabi" panose="020F0502020204030204" pitchFamily="2" charset="-78"/>
              </a:rPr>
              <a:t> </a:t>
            </a:r>
            <a:endParaRPr lang="en-US" sz="3200" b="1" dirty="0">
              <a:latin typeface="Abadi" panose="020B0604020104020204" pitchFamily="34" charset="0"/>
              <a:ea typeface="ADLaM Display" panose="020F0502020204030204" pitchFamily="2" charset="0"/>
              <a:cs typeface="Aldhabi" panose="020F0502020204030204" pitchFamily="2" charset="-78"/>
            </a:endParaRPr>
          </a:p>
        </p:txBody>
      </p:sp>
      <p:sp>
        <p:nvSpPr>
          <p:cNvPr id="8" name="TextBox 7"/>
          <p:cNvSpPr txBox="1"/>
          <p:nvPr/>
        </p:nvSpPr>
        <p:spPr>
          <a:xfrm>
            <a:off x="83127" y="2884516"/>
            <a:ext cx="10291157" cy="3139321"/>
          </a:xfrm>
          <a:prstGeom prst="rect">
            <a:avLst/>
          </a:prstGeom>
          <a:noFill/>
        </p:spPr>
        <p:txBody>
          <a:bodyPr wrap="square" rtlCol="0">
            <a:spAutoFit/>
          </a:bodyPr>
          <a:lstStyle/>
          <a:p>
            <a:pPr marL="285750" indent="-285750">
              <a:buFont typeface="Arial" panose="020B0604020202020204" pitchFamily="34" charset="0"/>
              <a:buChar char="•"/>
            </a:pPr>
            <a:r>
              <a:rPr lang="en-US" dirty="0"/>
              <a:t>Manual SRD (Software Requirements Document) analysis and design artifact creation pose several challenges:</a:t>
            </a:r>
          </a:p>
          <a:p>
            <a:pPr marL="285750" indent="-285750">
              <a:buFont typeface="Arial" panose="020B0604020202020204" pitchFamily="34" charset="0"/>
              <a:buChar char="•"/>
            </a:pPr>
            <a:r>
              <a:rPr lang="en-US" b="1" dirty="0"/>
              <a:t>Time-Consuming Process</a:t>
            </a:r>
            <a:r>
              <a:rPr lang="en-US" dirty="0"/>
              <a:t>: Manual analysis and artifact creation can be time-consuming, requiring significant effort to gather, organize, and interpret requirements accurately.</a:t>
            </a:r>
          </a:p>
          <a:p>
            <a:pPr marL="285750" indent="-285750">
              <a:buFont typeface="Arial" panose="020B0604020202020204" pitchFamily="34" charset="0"/>
              <a:buChar char="•"/>
            </a:pPr>
            <a:r>
              <a:rPr lang="en-US" b="1" dirty="0"/>
              <a:t>Risk of Errors</a:t>
            </a:r>
            <a:r>
              <a:rPr lang="en-US" dirty="0"/>
              <a:t>: Human error is inherent in manual processes, leading to inaccuracies and inconsistencies in the analysis and design artifacts. This can result in misinterpretation of requirements, leading to flawed software solutions.</a:t>
            </a:r>
          </a:p>
          <a:p>
            <a:pPr marL="285750" indent="-285750">
              <a:buFont typeface="Arial" panose="020B0604020202020204" pitchFamily="34" charset="0"/>
              <a:buChar char="•"/>
            </a:pPr>
            <a:r>
              <a:rPr lang="en-US" b="1" dirty="0"/>
              <a:t>Difficulty in Adherence to Design Principles</a:t>
            </a:r>
            <a:r>
              <a:rPr lang="en-US" dirty="0"/>
              <a:t>: Ensuring adherence to design principles such as modularity, scalability, and maintainability is challenging in manual processes. It requires meticulous attention to detail and may still result in deviations due to human limitations.</a:t>
            </a:r>
          </a:p>
          <a:p>
            <a:endParaRPr lang="en-US" dirty="0"/>
          </a:p>
        </p:txBody>
      </p:sp>
    </p:spTree>
    <p:extLst>
      <p:ext uri="{BB962C8B-B14F-4D97-AF65-F5344CB8AC3E}">
        <p14:creationId xmlns:p14="http://schemas.microsoft.com/office/powerpoint/2010/main" val="2969115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35FD57A-FE15-66F7-B893-FD301E936978}"/>
              </a:ext>
            </a:extLst>
          </p:cNvPr>
          <p:cNvSpPr/>
          <p:nvPr/>
        </p:nvSpPr>
        <p:spPr>
          <a:xfrm>
            <a:off x="0" y="-1"/>
            <a:ext cx="12192000" cy="1088571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C7375BD0-6E41-A125-2979-ACAA39FD00C9}"/>
              </a:ext>
            </a:extLst>
          </p:cNvPr>
          <p:cNvSpPr/>
          <p:nvPr/>
        </p:nvSpPr>
        <p:spPr>
          <a:xfrm>
            <a:off x="0" y="-87297"/>
            <a:ext cx="12192000" cy="1097301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55F0FF3-17F4-CBD9-3BDD-CF6322CE0A9F}"/>
              </a:ext>
            </a:extLst>
          </p:cNvPr>
          <p:cNvSpPr/>
          <p:nvPr/>
        </p:nvSpPr>
        <p:spPr>
          <a:xfrm>
            <a:off x="0" y="0"/>
            <a:ext cx="12192000" cy="172226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B655FEF-492A-2C68-BC56-243EFA5AF0CF}"/>
              </a:ext>
            </a:extLst>
          </p:cNvPr>
          <p:cNvSpPr/>
          <p:nvPr/>
        </p:nvSpPr>
        <p:spPr>
          <a:xfrm>
            <a:off x="0" y="0"/>
            <a:ext cx="12192000" cy="165124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03CEFBBB-0121-8F10-7C6A-3836D4470D1E}"/>
              </a:ext>
            </a:extLst>
          </p:cNvPr>
          <p:cNvSpPr/>
          <p:nvPr/>
        </p:nvSpPr>
        <p:spPr>
          <a:xfrm>
            <a:off x="0" y="-43648"/>
            <a:ext cx="12192000" cy="1588363"/>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96E7E90D-3BE6-264C-B405-39627C3EEAA3}"/>
              </a:ext>
            </a:extLst>
          </p:cNvPr>
          <p:cNvSpPr/>
          <p:nvPr/>
        </p:nvSpPr>
        <p:spPr>
          <a:xfrm>
            <a:off x="0" y="-9617"/>
            <a:ext cx="12192000" cy="146555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AB0BFE02-73FC-741E-54CD-A3FB673B47F1}"/>
              </a:ext>
            </a:extLst>
          </p:cNvPr>
          <p:cNvSpPr/>
          <p:nvPr/>
        </p:nvSpPr>
        <p:spPr>
          <a:xfrm>
            <a:off x="0" y="0"/>
            <a:ext cx="12192000" cy="138491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FC8BA00B-2D01-E9DF-03D0-B34BBAFFC172}"/>
              </a:ext>
            </a:extLst>
          </p:cNvPr>
          <p:cNvSpPr/>
          <p:nvPr/>
        </p:nvSpPr>
        <p:spPr>
          <a:xfrm>
            <a:off x="0" y="19235"/>
            <a:ext cx="12192000" cy="130353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CC9D927D-AE53-A440-83B8-2C0E65165729}"/>
              </a:ext>
            </a:extLst>
          </p:cNvPr>
          <p:cNvSpPr/>
          <p:nvPr/>
        </p:nvSpPr>
        <p:spPr>
          <a:xfrm>
            <a:off x="0" y="1480"/>
            <a:ext cx="12192000" cy="123251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79B1439D-46C0-5078-9723-88E4F983952B}"/>
              </a:ext>
            </a:extLst>
          </p:cNvPr>
          <p:cNvSpPr/>
          <p:nvPr/>
        </p:nvSpPr>
        <p:spPr>
          <a:xfrm>
            <a:off x="0" y="0"/>
            <a:ext cx="12192000" cy="114521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BEF5356-CA10-0806-00B0-40EE6CBD934F}"/>
              </a:ext>
            </a:extLst>
          </p:cNvPr>
          <p:cNvSpPr/>
          <p:nvPr/>
        </p:nvSpPr>
        <p:spPr>
          <a:xfrm>
            <a:off x="0" y="10357"/>
            <a:ext cx="12192000" cy="106384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B6ED453C-A138-04D1-ABC7-2F7C07DA2330}"/>
              </a:ext>
            </a:extLst>
          </p:cNvPr>
          <p:cNvSpPr/>
          <p:nvPr/>
        </p:nvSpPr>
        <p:spPr>
          <a:xfrm>
            <a:off x="0" y="-17755"/>
            <a:ext cx="12192000" cy="99429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A5CDA1C2-AE37-BD78-837E-42C3062B576F}"/>
              </a:ext>
            </a:extLst>
          </p:cNvPr>
          <p:cNvSpPr/>
          <p:nvPr/>
        </p:nvSpPr>
        <p:spPr>
          <a:xfrm>
            <a:off x="0" y="10357"/>
            <a:ext cx="12192000" cy="88628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1272C0E9-A72A-0044-05D4-1C4801C48531}"/>
              </a:ext>
            </a:extLst>
          </p:cNvPr>
          <p:cNvSpPr/>
          <p:nvPr/>
        </p:nvSpPr>
        <p:spPr>
          <a:xfrm>
            <a:off x="0" y="-9617"/>
            <a:ext cx="12192000" cy="81748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BE9B498-6E1E-4EBD-62E3-0F26165ADECA}"/>
              </a:ext>
            </a:extLst>
          </p:cNvPr>
          <p:cNvSpPr/>
          <p:nvPr/>
        </p:nvSpPr>
        <p:spPr>
          <a:xfrm>
            <a:off x="0" y="2220"/>
            <a:ext cx="12192000" cy="73462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99B1534-FE16-72A8-802C-6A34AD673FED}"/>
              </a:ext>
            </a:extLst>
          </p:cNvPr>
          <p:cNvSpPr/>
          <p:nvPr/>
        </p:nvSpPr>
        <p:spPr>
          <a:xfrm>
            <a:off x="0" y="10357"/>
            <a:ext cx="12192000" cy="64659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2668E04E-5409-F9D1-4720-333A2E59F06D}"/>
              </a:ext>
            </a:extLst>
          </p:cNvPr>
          <p:cNvSpPr/>
          <p:nvPr/>
        </p:nvSpPr>
        <p:spPr>
          <a:xfrm>
            <a:off x="0" y="0"/>
            <a:ext cx="12192000" cy="56817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7D774B8-DBDE-8719-1551-E9D48B155FF6}"/>
              </a:ext>
            </a:extLst>
          </p:cNvPr>
          <p:cNvSpPr/>
          <p:nvPr/>
        </p:nvSpPr>
        <p:spPr>
          <a:xfrm>
            <a:off x="0" y="-9617"/>
            <a:ext cx="12192000" cy="47125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0F3EA5D1-AD4E-AEDD-9919-7FF189079B2F}"/>
              </a:ext>
            </a:extLst>
          </p:cNvPr>
          <p:cNvSpPr/>
          <p:nvPr/>
        </p:nvSpPr>
        <p:spPr>
          <a:xfrm>
            <a:off x="0" y="-7397"/>
            <a:ext cx="12192000" cy="38025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AF5E3A6E-B9CA-3041-D1DB-9A896CC0EC7A}"/>
              </a:ext>
            </a:extLst>
          </p:cNvPr>
          <p:cNvSpPr/>
          <p:nvPr/>
        </p:nvSpPr>
        <p:spPr>
          <a:xfrm>
            <a:off x="0" y="0"/>
            <a:ext cx="12192000" cy="26633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CBB9583C-A8E3-C410-05EE-E9F4A3C0A13B}"/>
              </a:ext>
            </a:extLst>
          </p:cNvPr>
          <p:cNvSpPr/>
          <p:nvPr/>
        </p:nvSpPr>
        <p:spPr>
          <a:xfrm>
            <a:off x="0" y="53266"/>
            <a:ext cx="12192000" cy="11541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8DA7805D-0ABB-AB0D-4B8C-D7C7F3FBA0FE}"/>
              </a:ext>
            </a:extLst>
          </p:cNvPr>
          <p:cNvSpPr txBox="1"/>
          <p:nvPr/>
        </p:nvSpPr>
        <p:spPr>
          <a:xfrm>
            <a:off x="476827" y="2835045"/>
            <a:ext cx="8753437" cy="2862322"/>
          </a:xfrm>
          <a:prstGeom prst="rect">
            <a:avLst/>
          </a:prstGeom>
          <a:noFill/>
        </p:spPr>
        <p:txBody>
          <a:bodyPr wrap="square" rtlCol="0">
            <a:spAutoFit/>
          </a:bodyPr>
          <a:lstStyle/>
          <a:p>
            <a:r>
              <a:rPr lang="en-US" sz="2000" b="1" i="0" dirty="0" smtClean="0">
                <a:effectLst/>
                <a:latin typeface="Google Sans"/>
              </a:rPr>
              <a:t>Small businesses: </a:t>
            </a:r>
            <a:r>
              <a:rPr lang="en-US" sz="2000" b="0" i="0" dirty="0" smtClean="0">
                <a:effectLst/>
                <a:latin typeface="Google Sans"/>
              </a:rPr>
              <a:t>Locally oriented, independently owned, modest size, simpler structure, hands-on approach. </a:t>
            </a:r>
            <a:br>
              <a:rPr lang="en-US" sz="2000" b="0" i="0" dirty="0" smtClean="0">
                <a:effectLst/>
                <a:latin typeface="Google Sans"/>
              </a:rPr>
            </a:br>
            <a:r>
              <a:rPr lang="en-US" sz="2000" b="1" i="0" dirty="0" smtClean="0">
                <a:effectLst/>
                <a:latin typeface="Google Sans"/>
              </a:rPr>
              <a:t>Startups: </a:t>
            </a:r>
            <a:r>
              <a:rPr lang="en-US" sz="2000" b="0" i="0" dirty="0" smtClean="0">
                <a:effectLst/>
                <a:latin typeface="Google Sans"/>
              </a:rPr>
              <a:t>Innovative, high growth potential, rapid expansion, disruptive ideas, seeking funding.</a:t>
            </a:r>
            <a:br>
              <a:rPr lang="en-US" sz="2000" b="0" i="0" dirty="0" smtClean="0">
                <a:effectLst/>
                <a:latin typeface="Google Sans"/>
              </a:rPr>
            </a:br>
            <a:r>
              <a:rPr lang="en-US" sz="2000" b="1" i="0" dirty="0" smtClean="0">
                <a:effectLst/>
                <a:latin typeface="Google Sans"/>
              </a:rPr>
              <a:t>Social enterprises: </a:t>
            </a:r>
            <a:r>
              <a:rPr lang="en-US" sz="2000" b="0" i="0" dirty="0" smtClean="0">
                <a:effectLst/>
                <a:latin typeface="Google Sans"/>
              </a:rPr>
              <a:t>Prioritize social or environmental impact, strong sense of purpose, reinvest profits into mission. </a:t>
            </a:r>
            <a:br>
              <a:rPr lang="en-US" sz="2000" b="0" i="0" dirty="0" smtClean="0">
                <a:effectLst/>
                <a:latin typeface="Google Sans"/>
              </a:rPr>
            </a:br>
            <a:r>
              <a:rPr lang="en-US" sz="2000" b="1" i="0" dirty="0" smtClean="0">
                <a:effectLst/>
                <a:latin typeface="Google Sans"/>
              </a:rPr>
              <a:t>Corporate ventures: </a:t>
            </a:r>
            <a:r>
              <a:rPr lang="en-US" sz="2000" b="0" i="0" dirty="0" smtClean="0">
                <a:effectLst/>
                <a:latin typeface="Google Sans"/>
              </a:rPr>
              <a:t>Intrapreneurship within larger corporations, benefit from resources and infrastructure of parent company, aim to diversify portfolio, explore new markets, or create innovative solutions</a:t>
            </a:r>
            <a:endParaRPr lang="en-US" sz="2000" dirty="0">
              <a:latin typeface="Abadi" panose="020B0604020104020204" pitchFamily="34" charset="0"/>
              <a:ea typeface="ADLaM Display" panose="020F0502020204030204" pitchFamily="2" charset="0"/>
              <a:cs typeface="Aldhabi" panose="020F0502020204030204" pitchFamily="2" charset="-78"/>
            </a:endParaRPr>
          </a:p>
        </p:txBody>
      </p:sp>
    </p:spTree>
    <p:extLst>
      <p:ext uri="{BB962C8B-B14F-4D97-AF65-F5344CB8AC3E}">
        <p14:creationId xmlns:p14="http://schemas.microsoft.com/office/powerpoint/2010/main" val="2665373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35FD57A-FE15-66F7-B893-FD301E936978}"/>
              </a:ext>
            </a:extLst>
          </p:cNvPr>
          <p:cNvSpPr/>
          <p:nvPr/>
        </p:nvSpPr>
        <p:spPr>
          <a:xfrm>
            <a:off x="0" y="-1"/>
            <a:ext cx="12192000" cy="1088571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C7375BD0-6E41-A125-2979-ACAA39FD00C9}"/>
              </a:ext>
            </a:extLst>
          </p:cNvPr>
          <p:cNvSpPr/>
          <p:nvPr/>
        </p:nvSpPr>
        <p:spPr>
          <a:xfrm>
            <a:off x="0" y="-87298"/>
            <a:ext cx="12192000" cy="1097301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55F0FF3-17F4-CBD9-3BDD-CF6322CE0A9F}"/>
              </a:ext>
            </a:extLst>
          </p:cNvPr>
          <p:cNvSpPr/>
          <p:nvPr/>
        </p:nvSpPr>
        <p:spPr>
          <a:xfrm>
            <a:off x="0" y="0"/>
            <a:ext cx="12192000" cy="172226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B655FEF-492A-2C68-BC56-243EFA5AF0CF}"/>
              </a:ext>
            </a:extLst>
          </p:cNvPr>
          <p:cNvSpPr/>
          <p:nvPr/>
        </p:nvSpPr>
        <p:spPr>
          <a:xfrm>
            <a:off x="324197" y="54624"/>
            <a:ext cx="12192000" cy="1104537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03CEFBBB-0121-8F10-7C6A-3836D4470D1E}"/>
              </a:ext>
            </a:extLst>
          </p:cNvPr>
          <p:cNvSpPr/>
          <p:nvPr/>
        </p:nvSpPr>
        <p:spPr>
          <a:xfrm>
            <a:off x="0" y="-43648"/>
            <a:ext cx="12192000" cy="1588363"/>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96E7E90D-3BE6-264C-B405-39627C3EEAA3}"/>
              </a:ext>
            </a:extLst>
          </p:cNvPr>
          <p:cNvSpPr/>
          <p:nvPr/>
        </p:nvSpPr>
        <p:spPr>
          <a:xfrm>
            <a:off x="0" y="-9617"/>
            <a:ext cx="12192000" cy="146555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AB0BFE02-73FC-741E-54CD-A3FB673B47F1}"/>
              </a:ext>
            </a:extLst>
          </p:cNvPr>
          <p:cNvSpPr/>
          <p:nvPr/>
        </p:nvSpPr>
        <p:spPr>
          <a:xfrm>
            <a:off x="0" y="0"/>
            <a:ext cx="12192000" cy="138491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FC8BA00B-2D01-E9DF-03D0-B34BBAFFC172}"/>
              </a:ext>
            </a:extLst>
          </p:cNvPr>
          <p:cNvSpPr/>
          <p:nvPr/>
        </p:nvSpPr>
        <p:spPr>
          <a:xfrm>
            <a:off x="0" y="19235"/>
            <a:ext cx="12192000" cy="130353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CC9D927D-AE53-A440-83B8-2C0E65165729}"/>
              </a:ext>
            </a:extLst>
          </p:cNvPr>
          <p:cNvSpPr/>
          <p:nvPr/>
        </p:nvSpPr>
        <p:spPr>
          <a:xfrm>
            <a:off x="0" y="1480"/>
            <a:ext cx="12192000" cy="123251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79B1439D-46C0-5078-9723-88E4F983952B}"/>
              </a:ext>
            </a:extLst>
          </p:cNvPr>
          <p:cNvSpPr/>
          <p:nvPr/>
        </p:nvSpPr>
        <p:spPr>
          <a:xfrm>
            <a:off x="0" y="0"/>
            <a:ext cx="12192000" cy="114521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BEF5356-CA10-0806-00B0-40EE6CBD934F}"/>
              </a:ext>
            </a:extLst>
          </p:cNvPr>
          <p:cNvSpPr/>
          <p:nvPr/>
        </p:nvSpPr>
        <p:spPr>
          <a:xfrm>
            <a:off x="0" y="10357"/>
            <a:ext cx="12192000" cy="106384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B6ED453C-A138-04D1-ABC7-2F7C07DA2330}"/>
              </a:ext>
            </a:extLst>
          </p:cNvPr>
          <p:cNvSpPr/>
          <p:nvPr/>
        </p:nvSpPr>
        <p:spPr>
          <a:xfrm>
            <a:off x="0" y="-17755"/>
            <a:ext cx="12192000" cy="99429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A5CDA1C2-AE37-BD78-837E-42C3062B576F}"/>
              </a:ext>
            </a:extLst>
          </p:cNvPr>
          <p:cNvSpPr/>
          <p:nvPr/>
        </p:nvSpPr>
        <p:spPr>
          <a:xfrm>
            <a:off x="0" y="10357"/>
            <a:ext cx="12192000" cy="88628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1272C0E9-A72A-0044-05D4-1C4801C48531}"/>
              </a:ext>
            </a:extLst>
          </p:cNvPr>
          <p:cNvSpPr/>
          <p:nvPr/>
        </p:nvSpPr>
        <p:spPr>
          <a:xfrm>
            <a:off x="0" y="-9617"/>
            <a:ext cx="12192000" cy="81748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BE9B498-6E1E-4EBD-62E3-0F26165ADECA}"/>
              </a:ext>
            </a:extLst>
          </p:cNvPr>
          <p:cNvSpPr/>
          <p:nvPr/>
        </p:nvSpPr>
        <p:spPr>
          <a:xfrm>
            <a:off x="0" y="2220"/>
            <a:ext cx="12192000" cy="73462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99B1534-FE16-72A8-802C-6A34AD673FED}"/>
              </a:ext>
            </a:extLst>
          </p:cNvPr>
          <p:cNvSpPr/>
          <p:nvPr/>
        </p:nvSpPr>
        <p:spPr>
          <a:xfrm>
            <a:off x="0" y="10357"/>
            <a:ext cx="12192000" cy="64659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2668E04E-5409-F9D1-4720-333A2E59F06D}"/>
              </a:ext>
            </a:extLst>
          </p:cNvPr>
          <p:cNvSpPr/>
          <p:nvPr/>
        </p:nvSpPr>
        <p:spPr>
          <a:xfrm>
            <a:off x="0" y="0"/>
            <a:ext cx="12192000" cy="56817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7D774B8-DBDE-8719-1551-E9D48B155FF6}"/>
              </a:ext>
            </a:extLst>
          </p:cNvPr>
          <p:cNvSpPr/>
          <p:nvPr/>
        </p:nvSpPr>
        <p:spPr>
          <a:xfrm>
            <a:off x="0" y="-9617"/>
            <a:ext cx="12192000" cy="47125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0F3EA5D1-AD4E-AEDD-9919-7FF189079B2F}"/>
              </a:ext>
            </a:extLst>
          </p:cNvPr>
          <p:cNvSpPr/>
          <p:nvPr/>
        </p:nvSpPr>
        <p:spPr>
          <a:xfrm>
            <a:off x="0" y="-7397"/>
            <a:ext cx="12192000" cy="38025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AF5E3A6E-B9CA-3041-D1DB-9A896CC0EC7A}"/>
              </a:ext>
            </a:extLst>
          </p:cNvPr>
          <p:cNvSpPr/>
          <p:nvPr/>
        </p:nvSpPr>
        <p:spPr>
          <a:xfrm>
            <a:off x="0" y="0"/>
            <a:ext cx="12192000" cy="26633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CBB9583C-A8E3-C410-05EE-E9F4A3C0A13B}"/>
              </a:ext>
            </a:extLst>
          </p:cNvPr>
          <p:cNvSpPr/>
          <p:nvPr/>
        </p:nvSpPr>
        <p:spPr>
          <a:xfrm>
            <a:off x="0" y="53266"/>
            <a:ext cx="12192000" cy="11541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D69E1B63-83D8-AB0A-C209-F26A9F48C657}"/>
              </a:ext>
            </a:extLst>
          </p:cNvPr>
          <p:cNvSpPr txBox="1"/>
          <p:nvPr/>
        </p:nvSpPr>
        <p:spPr>
          <a:xfrm>
            <a:off x="551643" y="3118365"/>
            <a:ext cx="8227226"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Leveraging domain-specific ontologies and external knowledge </a:t>
            </a:r>
            <a:r>
              <a:rPr lang="en-US" sz="2000" dirty="0" smtClean="0"/>
              <a:t>sources</a:t>
            </a:r>
          </a:p>
          <a:p>
            <a:pPr marL="285750" indent="-285750">
              <a:buFont typeface="Arial" panose="020B0604020202020204" pitchFamily="34" charset="0"/>
              <a:buChar char="•"/>
            </a:pPr>
            <a:r>
              <a:rPr lang="en-US" sz="2000" dirty="0" smtClean="0"/>
              <a:t>Using </a:t>
            </a:r>
            <a:r>
              <a:rPr lang="en-US" sz="2000" dirty="0"/>
              <a:t>information retrieval and semantic search to find relevant </a:t>
            </a:r>
            <a:r>
              <a:rPr lang="en-US" sz="2000" dirty="0" smtClean="0"/>
              <a:t>knowledge</a:t>
            </a:r>
          </a:p>
          <a:p>
            <a:pPr marL="285750" indent="-285750">
              <a:buFont typeface="Arial" panose="020B0604020202020204" pitchFamily="34" charset="0"/>
              <a:buChar char="•"/>
            </a:pPr>
            <a:r>
              <a:rPr lang="en-US" sz="2000" dirty="0" smtClean="0"/>
              <a:t>Augmenting </a:t>
            </a:r>
            <a:r>
              <a:rPr lang="en-US" sz="2000" dirty="0"/>
              <a:t>LLM outputs with context-specific </a:t>
            </a:r>
            <a:r>
              <a:rPr lang="en-US" sz="2000" dirty="0" smtClean="0"/>
              <a:t>information</a:t>
            </a:r>
          </a:p>
          <a:p>
            <a:pPr marL="285750" indent="-285750">
              <a:buFont typeface="Arial" panose="020B0604020202020204" pitchFamily="34" charset="0"/>
              <a:buChar char="•"/>
            </a:pPr>
            <a:r>
              <a:rPr lang="en-US" sz="2000" dirty="0" smtClean="0"/>
              <a:t>Improved </a:t>
            </a:r>
            <a:r>
              <a:rPr lang="en-US" sz="2000" dirty="0"/>
              <a:t>error detection and correction</a:t>
            </a:r>
            <a:r>
              <a:rPr lang="en-US" sz="2000" i="0" dirty="0" smtClean="0">
                <a:effectLst/>
                <a:latin typeface="Google Sans"/>
              </a:rPr>
              <a:t/>
            </a:r>
            <a:br>
              <a:rPr lang="en-US" sz="2000" i="0" dirty="0" smtClean="0">
                <a:effectLst/>
                <a:latin typeface="Google Sans"/>
              </a:rPr>
            </a:br>
            <a:r>
              <a:rPr lang="en-US" sz="2000" b="0" i="0" dirty="0" smtClean="0">
                <a:effectLst/>
                <a:latin typeface="Google Sans"/>
              </a:rPr>
              <a:t/>
            </a:r>
            <a:br>
              <a:rPr lang="en-US" sz="2000" b="0" i="0" dirty="0" smtClean="0">
                <a:effectLst/>
                <a:latin typeface="Google Sans"/>
              </a:rPr>
            </a:br>
            <a:endParaRPr lang="en-US" sz="2000" b="0" i="0" dirty="0">
              <a:effectLst/>
              <a:latin typeface="Google Sans"/>
            </a:endParaRPr>
          </a:p>
        </p:txBody>
      </p:sp>
      <p:sp>
        <p:nvSpPr>
          <p:cNvPr id="3" name="TextBox 2"/>
          <p:cNvSpPr txBox="1"/>
          <p:nvPr/>
        </p:nvSpPr>
        <p:spPr>
          <a:xfrm>
            <a:off x="1777538" y="2149570"/>
            <a:ext cx="8936182" cy="400110"/>
          </a:xfrm>
          <a:prstGeom prst="rect">
            <a:avLst/>
          </a:prstGeom>
          <a:noFill/>
        </p:spPr>
        <p:txBody>
          <a:bodyPr wrap="square" rtlCol="0">
            <a:spAutoFit/>
          </a:bodyPr>
          <a:lstStyle/>
          <a:p>
            <a:r>
              <a:rPr lang="en-US" sz="2000" b="1" dirty="0"/>
              <a:t>Semantic Augmentation for Enhanced Language Model Outputs</a:t>
            </a:r>
            <a:endParaRPr lang="en-US" sz="2000" b="1" dirty="0"/>
          </a:p>
        </p:txBody>
      </p:sp>
    </p:spTree>
    <p:extLst>
      <p:ext uri="{BB962C8B-B14F-4D97-AF65-F5344CB8AC3E}">
        <p14:creationId xmlns:p14="http://schemas.microsoft.com/office/powerpoint/2010/main" val="1998783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35FD57A-FE15-66F7-B893-FD301E936978}"/>
              </a:ext>
            </a:extLst>
          </p:cNvPr>
          <p:cNvSpPr/>
          <p:nvPr/>
        </p:nvSpPr>
        <p:spPr>
          <a:xfrm>
            <a:off x="0" y="-1"/>
            <a:ext cx="12192000" cy="1088571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C7375BD0-6E41-A125-2979-ACAA39FD00C9}"/>
              </a:ext>
            </a:extLst>
          </p:cNvPr>
          <p:cNvSpPr/>
          <p:nvPr/>
        </p:nvSpPr>
        <p:spPr>
          <a:xfrm>
            <a:off x="0" y="-87298"/>
            <a:ext cx="12192000" cy="1097301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55F0FF3-17F4-CBD9-3BDD-CF6322CE0A9F}"/>
              </a:ext>
            </a:extLst>
          </p:cNvPr>
          <p:cNvSpPr/>
          <p:nvPr/>
        </p:nvSpPr>
        <p:spPr>
          <a:xfrm>
            <a:off x="0" y="0"/>
            <a:ext cx="12192000" cy="172226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B655FEF-492A-2C68-BC56-243EFA5AF0CF}"/>
              </a:ext>
            </a:extLst>
          </p:cNvPr>
          <p:cNvSpPr/>
          <p:nvPr/>
        </p:nvSpPr>
        <p:spPr>
          <a:xfrm>
            <a:off x="0" y="0"/>
            <a:ext cx="12192000" cy="1104537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03CEFBBB-0121-8F10-7C6A-3836D4470D1E}"/>
              </a:ext>
            </a:extLst>
          </p:cNvPr>
          <p:cNvSpPr/>
          <p:nvPr/>
        </p:nvSpPr>
        <p:spPr>
          <a:xfrm>
            <a:off x="-116378" y="202707"/>
            <a:ext cx="12192000" cy="1124867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AB0BFE02-73FC-741E-54CD-A3FB673B47F1}"/>
              </a:ext>
            </a:extLst>
          </p:cNvPr>
          <p:cNvSpPr/>
          <p:nvPr/>
        </p:nvSpPr>
        <p:spPr>
          <a:xfrm>
            <a:off x="0" y="0"/>
            <a:ext cx="12192000" cy="138491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FC8BA00B-2D01-E9DF-03D0-B34BBAFFC172}"/>
              </a:ext>
            </a:extLst>
          </p:cNvPr>
          <p:cNvSpPr/>
          <p:nvPr/>
        </p:nvSpPr>
        <p:spPr>
          <a:xfrm>
            <a:off x="0" y="19235"/>
            <a:ext cx="12192000" cy="130353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CC9D927D-AE53-A440-83B8-2C0E65165729}"/>
              </a:ext>
            </a:extLst>
          </p:cNvPr>
          <p:cNvSpPr/>
          <p:nvPr/>
        </p:nvSpPr>
        <p:spPr>
          <a:xfrm>
            <a:off x="0" y="1480"/>
            <a:ext cx="12192000" cy="123251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79B1439D-46C0-5078-9723-88E4F983952B}"/>
              </a:ext>
            </a:extLst>
          </p:cNvPr>
          <p:cNvSpPr/>
          <p:nvPr/>
        </p:nvSpPr>
        <p:spPr>
          <a:xfrm>
            <a:off x="0" y="0"/>
            <a:ext cx="12192000" cy="114521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BEF5356-CA10-0806-00B0-40EE6CBD934F}"/>
              </a:ext>
            </a:extLst>
          </p:cNvPr>
          <p:cNvSpPr/>
          <p:nvPr/>
        </p:nvSpPr>
        <p:spPr>
          <a:xfrm>
            <a:off x="0" y="10357"/>
            <a:ext cx="12192000" cy="106384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B6ED453C-A138-04D1-ABC7-2F7C07DA2330}"/>
              </a:ext>
            </a:extLst>
          </p:cNvPr>
          <p:cNvSpPr/>
          <p:nvPr/>
        </p:nvSpPr>
        <p:spPr>
          <a:xfrm>
            <a:off x="0" y="-17755"/>
            <a:ext cx="12192000" cy="99429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A5CDA1C2-AE37-BD78-837E-42C3062B576F}"/>
              </a:ext>
            </a:extLst>
          </p:cNvPr>
          <p:cNvSpPr/>
          <p:nvPr/>
        </p:nvSpPr>
        <p:spPr>
          <a:xfrm>
            <a:off x="0" y="10357"/>
            <a:ext cx="12192000" cy="88628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1272C0E9-A72A-0044-05D4-1C4801C48531}"/>
              </a:ext>
            </a:extLst>
          </p:cNvPr>
          <p:cNvSpPr/>
          <p:nvPr/>
        </p:nvSpPr>
        <p:spPr>
          <a:xfrm>
            <a:off x="0" y="-9617"/>
            <a:ext cx="12192000" cy="81748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BE9B498-6E1E-4EBD-62E3-0F26165ADECA}"/>
              </a:ext>
            </a:extLst>
          </p:cNvPr>
          <p:cNvSpPr/>
          <p:nvPr/>
        </p:nvSpPr>
        <p:spPr>
          <a:xfrm>
            <a:off x="0" y="2220"/>
            <a:ext cx="12192000" cy="73462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99B1534-FE16-72A8-802C-6A34AD673FED}"/>
              </a:ext>
            </a:extLst>
          </p:cNvPr>
          <p:cNvSpPr/>
          <p:nvPr/>
        </p:nvSpPr>
        <p:spPr>
          <a:xfrm>
            <a:off x="0" y="10357"/>
            <a:ext cx="12192000" cy="64659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2668E04E-5409-F9D1-4720-333A2E59F06D}"/>
              </a:ext>
            </a:extLst>
          </p:cNvPr>
          <p:cNvSpPr/>
          <p:nvPr/>
        </p:nvSpPr>
        <p:spPr>
          <a:xfrm>
            <a:off x="0" y="0"/>
            <a:ext cx="12192000" cy="56817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7D774B8-DBDE-8719-1551-E9D48B155FF6}"/>
              </a:ext>
            </a:extLst>
          </p:cNvPr>
          <p:cNvSpPr/>
          <p:nvPr/>
        </p:nvSpPr>
        <p:spPr>
          <a:xfrm>
            <a:off x="0" y="-9617"/>
            <a:ext cx="12192000" cy="47125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0F3EA5D1-AD4E-AEDD-9919-7FF189079B2F}"/>
              </a:ext>
            </a:extLst>
          </p:cNvPr>
          <p:cNvSpPr/>
          <p:nvPr/>
        </p:nvSpPr>
        <p:spPr>
          <a:xfrm>
            <a:off x="0" y="-7397"/>
            <a:ext cx="12192000" cy="38025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AF5E3A6E-B9CA-3041-D1DB-9A896CC0EC7A}"/>
              </a:ext>
            </a:extLst>
          </p:cNvPr>
          <p:cNvSpPr/>
          <p:nvPr/>
        </p:nvSpPr>
        <p:spPr>
          <a:xfrm>
            <a:off x="0" y="0"/>
            <a:ext cx="12192000" cy="26633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CBB9583C-A8E3-C410-05EE-E9F4A3C0A13B}"/>
              </a:ext>
            </a:extLst>
          </p:cNvPr>
          <p:cNvSpPr/>
          <p:nvPr/>
        </p:nvSpPr>
        <p:spPr>
          <a:xfrm>
            <a:off x="0" y="53266"/>
            <a:ext cx="12192000" cy="11541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05B3A323-28B6-F566-D297-EC5745B48378}"/>
              </a:ext>
            </a:extLst>
          </p:cNvPr>
          <p:cNvSpPr txBox="1"/>
          <p:nvPr/>
        </p:nvSpPr>
        <p:spPr>
          <a:xfrm>
            <a:off x="494331" y="2851193"/>
            <a:ext cx="6329163"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Google Sans"/>
              </a:rPr>
              <a:t>Analyzing visual mockups, diagrams, and data </a:t>
            </a:r>
            <a:r>
              <a:rPr lang="en-US" sz="2000" dirty="0" smtClean="0">
                <a:latin typeface="Google Sans"/>
              </a:rPr>
              <a:t>representations</a:t>
            </a:r>
          </a:p>
          <a:p>
            <a:pPr marL="285750" indent="-285750">
              <a:buFont typeface="Arial" panose="020B0604020202020204" pitchFamily="34" charset="0"/>
              <a:buChar char="•"/>
            </a:pPr>
            <a:r>
              <a:rPr lang="en-US" sz="2000" dirty="0" smtClean="0">
                <a:latin typeface="Google Sans"/>
              </a:rPr>
              <a:t>Utilizing </a:t>
            </a:r>
            <a:r>
              <a:rPr lang="en-US" sz="2000" dirty="0">
                <a:latin typeface="Google Sans"/>
              </a:rPr>
              <a:t>object detection, scene understanding, and </a:t>
            </a:r>
            <a:r>
              <a:rPr lang="en-US" sz="2000" dirty="0" smtClean="0">
                <a:latin typeface="Google Sans"/>
              </a:rPr>
              <a:t>OCR</a:t>
            </a:r>
          </a:p>
          <a:p>
            <a:pPr marL="285750" indent="-285750">
              <a:buFont typeface="Arial" panose="020B0604020202020204" pitchFamily="34" charset="0"/>
              <a:buChar char="•"/>
            </a:pPr>
            <a:r>
              <a:rPr lang="en-US" sz="2000" dirty="0" smtClean="0">
                <a:latin typeface="Google Sans"/>
              </a:rPr>
              <a:t>Creating </a:t>
            </a:r>
            <a:r>
              <a:rPr lang="en-US" sz="2000" dirty="0">
                <a:latin typeface="Google Sans"/>
              </a:rPr>
              <a:t>a unified understanding of visual and textual </a:t>
            </a:r>
            <a:r>
              <a:rPr lang="en-US" sz="2000" dirty="0" smtClean="0">
                <a:latin typeface="Google Sans"/>
              </a:rPr>
              <a:t>requirements</a:t>
            </a:r>
          </a:p>
          <a:p>
            <a:pPr marL="285750" indent="-285750">
              <a:buFont typeface="Arial" panose="020B0604020202020204" pitchFamily="34" charset="0"/>
              <a:buChar char="•"/>
            </a:pPr>
            <a:r>
              <a:rPr lang="en-US" sz="2000" dirty="0" smtClean="0">
                <a:latin typeface="Google Sans"/>
              </a:rPr>
              <a:t>Incorporating </a:t>
            </a:r>
            <a:r>
              <a:rPr lang="en-US" sz="2000" dirty="0">
                <a:latin typeface="Google Sans"/>
              </a:rPr>
              <a:t>visual information into design artifacts</a:t>
            </a:r>
            <a:endParaRPr lang="en-US" sz="2000" i="0" dirty="0">
              <a:effectLst/>
              <a:latin typeface="Google Sans"/>
            </a:endParaRPr>
          </a:p>
        </p:txBody>
      </p:sp>
      <p:sp>
        <p:nvSpPr>
          <p:cNvPr id="2" name="TextBox 1"/>
          <p:cNvSpPr txBox="1"/>
          <p:nvPr/>
        </p:nvSpPr>
        <p:spPr>
          <a:xfrm>
            <a:off x="2173778" y="1697096"/>
            <a:ext cx="7611688" cy="369332"/>
          </a:xfrm>
          <a:prstGeom prst="rect">
            <a:avLst/>
          </a:prstGeom>
          <a:noFill/>
        </p:spPr>
        <p:txBody>
          <a:bodyPr wrap="square" rtlCol="0">
            <a:spAutoFit/>
          </a:bodyPr>
          <a:lstStyle/>
          <a:p>
            <a:r>
              <a:rPr lang="en-US" b="1" dirty="0"/>
              <a:t>AI-Driven SRD Analysis and Automated Design Artifact Generation</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9928" y="3636023"/>
            <a:ext cx="2793206" cy="3654940"/>
          </a:xfrm>
          <a:prstGeom prst="rect">
            <a:avLst/>
          </a:prstGeom>
        </p:spPr>
      </p:pic>
    </p:spTree>
    <p:extLst>
      <p:ext uri="{BB962C8B-B14F-4D97-AF65-F5344CB8AC3E}">
        <p14:creationId xmlns:p14="http://schemas.microsoft.com/office/powerpoint/2010/main" val="2270313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35FD57A-FE15-66F7-B893-FD301E936978}"/>
              </a:ext>
            </a:extLst>
          </p:cNvPr>
          <p:cNvSpPr/>
          <p:nvPr/>
        </p:nvSpPr>
        <p:spPr>
          <a:xfrm>
            <a:off x="0" y="-1"/>
            <a:ext cx="12192000" cy="1088571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C7375BD0-6E41-A125-2979-ACAA39FD00C9}"/>
              </a:ext>
            </a:extLst>
          </p:cNvPr>
          <p:cNvSpPr/>
          <p:nvPr/>
        </p:nvSpPr>
        <p:spPr>
          <a:xfrm>
            <a:off x="0" y="-87298"/>
            <a:ext cx="12192000" cy="1097301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55F0FF3-17F4-CBD9-3BDD-CF6322CE0A9F}"/>
              </a:ext>
            </a:extLst>
          </p:cNvPr>
          <p:cNvSpPr/>
          <p:nvPr/>
        </p:nvSpPr>
        <p:spPr>
          <a:xfrm>
            <a:off x="0" y="0"/>
            <a:ext cx="12192000" cy="172226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B655FEF-492A-2C68-BC56-243EFA5AF0CF}"/>
              </a:ext>
            </a:extLst>
          </p:cNvPr>
          <p:cNvSpPr/>
          <p:nvPr/>
        </p:nvSpPr>
        <p:spPr>
          <a:xfrm>
            <a:off x="0" y="0"/>
            <a:ext cx="12192000" cy="1104537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03CEFBBB-0121-8F10-7C6A-3836D4470D1E}"/>
              </a:ext>
            </a:extLst>
          </p:cNvPr>
          <p:cNvSpPr/>
          <p:nvPr/>
        </p:nvSpPr>
        <p:spPr>
          <a:xfrm>
            <a:off x="0" y="-43648"/>
            <a:ext cx="12192000" cy="1124867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96E7E90D-3BE6-264C-B405-39627C3EEAA3}"/>
              </a:ext>
            </a:extLst>
          </p:cNvPr>
          <p:cNvSpPr/>
          <p:nvPr/>
        </p:nvSpPr>
        <p:spPr>
          <a:xfrm>
            <a:off x="0" y="-9618"/>
            <a:ext cx="12192000" cy="1124053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AB0BFE02-73FC-741E-54CD-A3FB673B47F1}"/>
              </a:ext>
            </a:extLst>
          </p:cNvPr>
          <p:cNvSpPr/>
          <p:nvPr/>
        </p:nvSpPr>
        <p:spPr>
          <a:xfrm>
            <a:off x="0" y="0"/>
            <a:ext cx="12192000" cy="1123092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FC8BA00B-2D01-E9DF-03D0-B34BBAFFC172}"/>
              </a:ext>
            </a:extLst>
          </p:cNvPr>
          <p:cNvSpPr/>
          <p:nvPr/>
        </p:nvSpPr>
        <p:spPr>
          <a:xfrm>
            <a:off x="0" y="19235"/>
            <a:ext cx="12192000" cy="130353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CC9D927D-AE53-A440-83B8-2C0E65165729}"/>
              </a:ext>
            </a:extLst>
          </p:cNvPr>
          <p:cNvSpPr/>
          <p:nvPr/>
        </p:nvSpPr>
        <p:spPr>
          <a:xfrm>
            <a:off x="0" y="1480"/>
            <a:ext cx="12192000" cy="123251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79B1439D-46C0-5078-9723-88E4F983952B}"/>
              </a:ext>
            </a:extLst>
          </p:cNvPr>
          <p:cNvSpPr/>
          <p:nvPr/>
        </p:nvSpPr>
        <p:spPr>
          <a:xfrm>
            <a:off x="0" y="0"/>
            <a:ext cx="12192000" cy="114521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BEF5356-CA10-0806-00B0-40EE6CBD934F}"/>
              </a:ext>
            </a:extLst>
          </p:cNvPr>
          <p:cNvSpPr/>
          <p:nvPr/>
        </p:nvSpPr>
        <p:spPr>
          <a:xfrm>
            <a:off x="0" y="10357"/>
            <a:ext cx="12192000" cy="106384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B6ED453C-A138-04D1-ABC7-2F7C07DA2330}"/>
              </a:ext>
            </a:extLst>
          </p:cNvPr>
          <p:cNvSpPr/>
          <p:nvPr/>
        </p:nvSpPr>
        <p:spPr>
          <a:xfrm>
            <a:off x="0" y="-17755"/>
            <a:ext cx="12192000" cy="99429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A5CDA1C2-AE37-BD78-837E-42C3062B576F}"/>
              </a:ext>
            </a:extLst>
          </p:cNvPr>
          <p:cNvSpPr/>
          <p:nvPr/>
        </p:nvSpPr>
        <p:spPr>
          <a:xfrm>
            <a:off x="0" y="10357"/>
            <a:ext cx="12192000" cy="88628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1272C0E9-A72A-0044-05D4-1C4801C48531}"/>
              </a:ext>
            </a:extLst>
          </p:cNvPr>
          <p:cNvSpPr/>
          <p:nvPr/>
        </p:nvSpPr>
        <p:spPr>
          <a:xfrm>
            <a:off x="0" y="-9617"/>
            <a:ext cx="12192000" cy="81748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BE9B498-6E1E-4EBD-62E3-0F26165ADECA}"/>
              </a:ext>
            </a:extLst>
          </p:cNvPr>
          <p:cNvSpPr/>
          <p:nvPr/>
        </p:nvSpPr>
        <p:spPr>
          <a:xfrm>
            <a:off x="0" y="2220"/>
            <a:ext cx="12192000" cy="73462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99B1534-FE16-72A8-802C-6A34AD673FED}"/>
              </a:ext>
            </a:extLst>
          </p:cNvPr>
          <p:cNvSpPr/>
          <p:nvPr/>
        </p:nvSpPr>
        <p:spPr>
          <a:xfrm>
            <a:off x="0" y="10357"/>
            <a:ext cx="12192000" cy="64659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2668E04E-5409-F9D1-4720-333A2E59F06D}"/>
              </a:ext>
            </a:extLst>
          </p:cNvPr>
          <p:cNvSpPr/>
          <p:nvPr/>
        </p:nvSpPr>
        <p:spPr>
          <a:xfrm>
            <a:off x="0" y="0"/>
            <a:ext cx="12192000" cy="56817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7D774B8-DBDE-8719-1551-E9D48B155FF6}"/>
              </a:ext>
            </a:extLst>
          </p:cNvPr>
          <p:cNvSpPr/>
          <p:nvPr/>
        </p:nvSpPr>
        <p:spPr>
          <a:xfrm>
            <a:off x="0" y="-9617"/>
            <a:ext cx="12192000" cy="47125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0F3EA5D1-AD4E-AEDD-9919-7FF189079B2F}"/>
              </a:ext>
            </a:extLst>
          </p:cNvPr>
          <p:cNvSpPr/>
          <p:nvPr/>
        </p:nvSpPr>
        <p:spPr>
          <a:xfrm>
            <a:off x="0" y="-7397"/>
            <a:ext cx="12192000" cy="38025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AF5E3A6E-B9CA-3041-D1DB-9A896CC0EC7A}"/>
              </a:ext>
            </a:extLst>
          </p:cNvPr>
          <p:cNvSpPr/>
          <p:nvPr/>
        </p:nvSpPr>
        <p:spPr>
          <a:xfrm>
            <a:off x="0" y="0"/>
            <a:ext cx="12192000" cy="26633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CBB9583C-A8E3-C410-05EE-E9F4A3C0A13B}"/>
              </a:ext>
            </a:extLst>
          </p:cNvPr>
          <p:cNvSpPr/>
          <p:nvPr/>
        </p:nvSpPr>
        <p:spPr>
          <a:xfrm>
            <a:off x="0" y="53266"/>
            <a:ext cx="12192000" cy="11541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TextBox 34">
            <a:extLst>
              <a:ext uri="{FF2B5EF4-FFF2-40B4-BE49-F238E27FC236}">
                <a16:creationId xmlns:a16="http://schemas.microsoft.com/office/drawing/2014/main" id="{8D864EFC-7EEA-7A6D-EDD2-0EED2D7ECB1E}"/>
              </a:ext>
            </a:extLst>
          </p:cNvPr>
          <p:cNvSpPr txBox="1"/>
          <p:nvPr/>
        </p:nvSpPr>
        <p:spPr>
          <a:xfrm>
            <a:off x="2150666" y="1922046"/>
            <a:ext cx="7235687" cy="461665"/>
          </a:xfrm>
          <a:prstGeom prst="rect">
            <a:avLst/>
          </a:prstGeom>
          <a:noFill/>
        </p:spPr>
        <p:txBody>
          <a:bodyPr wrap="square" rtlCol="0">
            <a:spAutoFit/>
          </a:bodyPr>
          <a:lstStyle/>
          <a:p>
            <a:r>
              <a:rPr lang="en-US" sz="2400" dirty="0"/>
              <a:t>From User Narrative to Unified Implementation</a:t>
            </a:r>
            <a:endParaRPr lang="en-US" sz="2400" b="1" dirty="0">
              <a:solidFill>
                <a:schemeClr val="bg1"/>
              </a:solidFill>
              <a:latin typeface="Abadi" panose="020B0604020104020204" pitchFamily="34" charset="0"/>
              <a:ea typeface="ADLaM Display" panose="020F0502020204030204" pitchFamily="2" charset="0"/>
              <a:cs typeface="Aldhabi" panose="020F0502020204030204" pitchFamily="2" charset="-78"/>
            </a:endParaRPr>
          </a:p>
        </p:txBody>
      </p:sp>
      <p:sp>
        <p:nvSpPr>
          <p:cNvPr id="2" name="TextBox 1">
            <a:extLst>
              <a:ext uri="{FF2B5EF4-FFF2-40B4-BE49-F238E27FC236}">
                <a16:creationId xmlns:a16="http://schemas.microsoft.com/office/drawing/2014/main" id="{535D0676-4316-27A2-AD5E-99D61646C7F0}"/>
              </a:ext>
            </a:extLst>
          </p:cNvPr>
          <p:cNvSpPr txBox="1"/>
          <p:nvPr/>
        </p:nvSpPr>
        <p:spPr>
          <a:xfrm>
            <a:off x="451198" y="3222771"/>
            <a:ext cx="8572032"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Enhancing User Stories with RAG-driven Use Case Diagrams for Comprehensive System Understanding."</a:t>
            </a:r>
          </a:p>
          <a:p>
            <a:pPr marL="285750" indent="-285750">
              <a:buFont typeface="Arial" panose="020B0604020202020204" pitchFamily="34" charset="0"/>
              <a:buChar char="•"/>
            </a:pPr>
            <a:r>
              <a:rPr lang="en-US" sz="1600" dirty="0" smtClean="0"/>
              <a:t>Augmenting </a:t>
            </a:r>
            <a:r>
              <a:rPr lang="en-US" sz="1600" dirty="0"/>
              <a:t>Requirements with Retrieval Techniques for Accurate and Efficient Code Generation."</a:t>
            </a:r>
          </a:p>
          <a:p>
            <a:pPr marL="285750" indent="-285750">
              <a:buFont typeface="Arial" panose="020B0604020202020204" pitchFamily="34" charset="0"/>
              <a:buChar char="•"/>
            </a:pPr>
            <a:r>
              <a:rPr lang="en-US" sz="1600" dirty="0" smtClean="0"/>
              <a:t>Streamlining </a:t>
            </a:r>
            <a:r>
              <a:rPr lang="en-US" sz="1600" dirty="0"/>
              <a:t>Development: From Narrative Requirements to Functional Code with RAG </a:t>
            </a:r>
            <a:r>
              <a:rPr lang="en-US" sz="1600" dirty="0" smtClean="0"/>
              <a:t>Integration</a:t>
            </a:r>
          </a:p>
          <a:p>
            <a:pPr marL="285750" indent="-285750">
              <a:buFont typeface="Arial" panose="020B0604020202020204" pitchFamily="34" charset="0"/>
              <a:buChar char="•"/>
            </a:pPr>
            <a:r>
              <a:rPr lang="en-US" sz="1600" dirty="0"/>
              <a:t>User story to use case diagram (with RAG) </a:t>
            </a:r>
            <a:endParaRPr lang="en-US" sz="1600" dirty="0" smtClean="0"/>
          </a:p>
          <a:p>
            <a:pPr marL="285750" indent="-285750">
              <a:buFont typeface="Arial" panose="020B0604020202020204" pitchFamily="34" charset="0"/>
              <a:buChar char="•"/>
            </a:pPr>
            <a:r>
              <a:rPr lang="en-US" sz="1600" dirty="0" smtClean="0"/>
              <a:t>Requirement </a:t>
            </a:r>
            <a:r>
              <a:rPr lang="en-US" sz="1600" dirty="0"/>
              <a:t>to code snippet (with retrieval augmentation)</a:t>
            </a:r>
          </a:p>
        </p:txBody>
      </p:sp>
    </p:spTree>
    <p:extLst>
      <p:ext uri="{BB962C8B-B14F-4D97-AF65-F5344CB8AC3E}">
        <p14:creationId xmlns:p14="http://schemas.microsoft.com/office/powerpoint/2010/main" val="2525714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35FD57A-FE15-66F7-B893-FD301E936978}"/>
              </a:ext>
            </a:extLst>
          </p:cNvPr>
          <p:cNvSpPr/>
          <p:nvPr/>
        </p:nvSpPr>
        <p:spPr>
          <a:xfrm>
            <a:off x="0" y="-1"/>
            <a:ext cx="12192000" cy="1088571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C7375BD0-6E41-A125-2979-ACAA39FD00C9}"/>
              </a:ext>
            </a:extLst>
          </p:cNvPr>
          <p:cNvSpPr/>
          <p:nvPr/>
        </p:nvSpPr>
        <p:spPr>
          <a:xfrm>
            <a:off x="0" y="-87298"/>
            <a:ext cx="12192000" cy="1097301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55F0FF3-17F4-CBD9-3BDD-CF6322CE0A9F}"/>
              </a:ext>
            </a:extLst>
          </p:cNvPr>
          <p:cNvSpPr/>
          <p:nvPr/>
        </p:nvSpPr>
        <p:spPr>
          <a:xfrm>
            <a:off x="0" y="0"/>
            <a:ext cx="12192000" cy="172226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B655FEF-492A-2C68-BC56-243EFA5AF0CF}"/>
              </a:ext>
            </a:extLst>
          </p:cNvPr>
          <p:cNvSpPr/>
          <p:nvPr/>
        </p:nvSpPr>
        <p:spPr>
          <a:xfrm>
            <a:off x="0" y="0"/>
            <a:ext cx="12192000" cy="1104537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03CEFBBB-0121-8F10-7C6A-3836D4470D1E}"/>
              </a:ext>
            </a:extLst>
          </p:cNvPr>
          <p:cNvSpPr/>
          <p:nvPr/>
        </p:nvSpPr>
        <p:spPr>
          <a:xfrm>
            <a:off x="0" y="-43648"/>
            <a:ext cx="12192000" cy="1124867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96E7E90D-3BE6-264C-B405-39627C3EEAA3}"/>
              </a:ext>
            </a:extLst>
          </p:cNvPr>
          <p:cNvSpPr/>
          <p:nvPr/>
        </p:nvSpPr>
        <p:spPr>
          <a:xfrm>
            <a:off x="0" y="-9618"/>
            <a:ext cx="12192000" cy="1124053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AB0BFE02-73FC-741E-54CD-A3FB673B47F1}"/>
              </a:ext>
            </a:extLst>
          </p:cNvPr>
          <p:cNvSpPr/>
          <p:nvPr/>
        </p:nvSpPr>
        <p:spPr>
          <a:xfrm>
            <a:off x="0" y="0"/>
            <a:ext cx="12192000" cy="1123092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FC8BA00B-2D01-E9DF-03D0-B34BBAFFC172}"/>
              </a:ext>
            </a:extLst>
          </p:cNvPr>
          <p:cNvSpPr/>
          <p:nvPr/>
        </p:nvSpPr>
        <p:spPr>
          <a:xfrm>
            <a:off x="-374073" y="-17756"/>
            <a:ext cx="12192000" cy="1121168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CC9D927D-AE53-A440-83B8-2C0E65165729}"/>
              </a:ext>
            </a:extLst>
          </p:cNvPr>
          <p:cNvSpPr/>
          <p:nvPr/>
        </p:nvSpPr>
        <p:spPr>
          <a:xfrm>
            <a:off x="0" y="1480"/>
            <a:ext cx="12192000" cy="123251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79B1439D-46C0-5078-9723-88E4F983952B}"/>
              </a:ext>
            </a:extLst>
          </p:cNvPr>
          <p:cNvSpPr/>
          <p:nvPr/>
        </p:nvSpPr>
        <p:spPr>
          <a:xfrm>
            <a:off x="0" y="0"/>
            <a:ext cx="12192000" cy="114521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BEF5356-CA10-0806-00B0-40EE6CBD934F}"/>
              </a:ext>
            </a:extLst>
          </p:cNvPr>
          <p:cNvSpPr/>
          <p:nvPr/>
        </p:nvSpPr>
        <p:spPr>
          <a:xfrm>
            <a:off x="0" y="10357"/>
            <a:ext cx="12192000" cy="106384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B6ED453C-A138-04D1-ABC7-2F7C07DA2330}"/>
              </a:ext>
            </a:extLst>
          </p:cNvPr>
          <p:cNvSpPr/>
          <p:nvPr/>
        </p:nvSpPr>
        <p:spPr>
          <a:xfrm>
            <a:off x="0" y="-17755"/>
            <a:ext cx="12192000" cy="99429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A5CDA1C2-AE37-BD78-837E-42C3062B576F}"/>
              </a:ext>
            </a:extLst>
          </p:cNvPr>
          <p:cNvSpPr/>
          <p:nvPr/>
        </p:nvSpPr>
        <p:spPr>
          <a:xfrm>
            <a:off x="0" y="10357"/>
            <a:ext cx="12192000" cy="88628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1272C0E9-A72A-0044-05D4-1C4801C48531}"/>
              </a:ext>
            </a:extLst>
          </p:cNvPr>
          <p:cNvSpPr/>
          <p:nvPr/>
        </p:nvSpPr>
        <p:spPr>
          <a:xfrm>
            <a:off x="0" y="-9617"/>
            <a:ext cx="12192000" cy="81748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BE9B498-6E1E-4EBD-62E3-0F26165ADECA}"/>
              </a:ext>
            </a:extLst>
          </p:cNvPr>
          <p:cNvSpPr/>
          <p:nvPr/>
        </p:nvSpPr>
        <p:spPr>
          <a:xfrm>
            <a:off x="0" y="2220"/>
            <a:ext cx="12192000" cy="73462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99B1534-FE16-72A8-802C-6A34AD673FED}"/>
              </a:ext>
            </a:extLst>
          </p:cNvPr>
          <p:cNvSpPr/>
          <p:nvPr/>
        </p:nvSpPr>
        <p:spPr>
          <a:xfrm>
            <a:off x="0" y="10357"/>
            <a:ext cx="12192000" cy="64659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2668E04E-5409-F9D1-4720-333A2E59F06D}"/>
              </a:ext>
            </a:extLst>
          </p:cNvPr>
          <p:cNvSpPr/>
          <p:nvPr/>
        </p:nvSpPr>
        <p:spPr>
          <a:xfrm>
            <a:off x="0" y="0"/>
            <a:ext cx="12192000" cy="56817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7D774B8-DBDE-8719-1551-E9D48B155FF6}"/>
              </a:ext>
            </a:extLst>
          </p:cNvPr>
          <p:cNvSpPr/>
          <p:nvPr/>
        </p:nvSpPr>
        <p:spPr>
          <a:xfrm>
            <a:off x="0" y="-9617"/>
            <a:ext cx="12192000" cy="47125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0F3EA5D1-AD4E-AEDD-9919-7FF189079B2F}"/>
              </a:ext>
            </a:extLst>
          </p:cNvPr>
          <p:cNvSpPr/>
          <p:nvPr/>
        </p:nvSpPr>
        <p:spPr>
          <a:xfrm>
            <a:off x="0" y="-7397"/>
            <a:ext cx="12192000" cy="38025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AF5E3A6E-B9CA-3041-D1DB-9A896CC0EC7A}"/>
              </a:ext>
            </a:extLst>
          </p:cNvPr>
          <p:cNvSpPr/>
          <p:nvPr/>
        </p:nvSpPr>
        <p:spPr>
          <a:xfrm>
            <a:off x="0" y="0"/>
            <a:ext cx="12192000" cy="26633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CBB9583C-A8E3-C410-05EE-E9F4A3C0A13B}"/>
              </a:ext>
            </a:extLst>
          </p:cNvPr>
          <p:cNvSpPr/>
          <p:nvPr/>
        </p:nvSpPr>
        <p:spPr>
          <a:xfrm>
            <a:off x="0" y="53266"/>
            <a:ext cx="12192000" cy="11541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TextBox 34">
            <a:extLst>
              <a:ext uri="{FF2B5EF4-FFF2-40B4-BE49-F238E27FC236}">
                <a16:creationId xmlns:a16="http://schemas.microsoft.com/office/drawing/2014/main" id="{8D864EFC-7EEA-7A6D-EDD2-0EED2D7ECB1E}"/>
              </a:ext>
            </a:extLst>
          </p:cNvPr>
          <p:cNvSpPr txBox="1"/>
          <p:nvPr/>
        </p:nvSpPr>
        <p:spPr>
          <a:xfrm>
            <a:off x="2258433" y="1956838"/>
            <a:ext cx="7675134" cy="523220"/>
          </a:xfrm>
          <a:prstGeom prst="rect">
            <a:avLst/>
          </a:prstGeom>
          <a:noFill/>
        </p:spPr>
        <p:txBody>
          <a:bodyPr wrap="square" rtlCol="0">
            <a:spAutoFit/>
          </a:bodyPr>
          <a:lstStyle/>
          <a:p>
            <a:r>
              <a:rPr lang="en-US" sz="2800" dirty="0" smtClean="0"/>
              <a:t>Addressing </a:t>
            </a:r>
            <a:r>
              <a:rPr lang="en-US" sz="2800" dirty="0"/>
              <a:t>Challenges in AI Systems</a:t>
            </a:r>
            <a:endParaRPr lang="en-US" sz="2800" b="1" dirty="0">
              <a:solidFill>
                <a:schemeClr val="bg1"/>
              </a:solidFill>
              <a:latin typeface="Abadi" panose="020B0604020104020204" pitchFamily="34" charset="0"/>
              <a:ea typeface="ADLaM Display" panose="020F0502020204030204" pitchFamily="2" charset="0"/>
              <a:cs typeface="Aldhabi" panose="020F0502020204030204" pitchFamily="2" charset="-78"/>
            </a:endParaRPr>
          </a:p>
        </p:txBody>
      </p:sp>
      <p:sp>
        <p:nvSpPr>
          <p:cNvPr id="2" name="TextBox 1">
            <a:extLst>
              <a:ext uri="{FF2B5EF4-FFF2-40B4-BE49-F238E27FC236}">
                <a16:creationId xmlns:a16="http://schemas.microsoft.com/office/drawing/2014/main" id="{7EC5D535-7F73-79F5-CF34-2AAB928444C4}"/>
              </a:ext>
            </a:extLst>
          </p:cNvPr>
          <p:cNvSpPr txBox="1"/>
          <p:nvPr/>
        </p:nvSpPr>
        <p:spPr>
          <a:xfrm>
            <a:off x="284834" y="3469710"/>
            <a:ext cx="11073692" cy="1323439"/>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Google Sans"/>
              </a:rPr>
              <a:t>Data quality and bias </a:t>
            </a:r>
            <a:r>
              <a:rPr lang="en-US" sz="2000" b="1" dirty="0" smtClean="0">
                <a:latin typeface="Google Sans"/>
              </a:rPr>
              <a:t>mitigation</a:t>
            </a:r>
          </a:p>
          <a:p>
            <a:pPr marL="342900" indent="-342900">
              <a:buFont typeface="Arial" panose="020B0604020202020204" pitchFamily="34" charset="0"/>
              <a:buChar char="•"/>
            </a:pPr>
            <a:r>
              <a:rPr lang="en-US" sz="2000" b="1" dirty="0" smtClean="0">
                <a:latin typeface="Google Sans"/>
              </a:rPr>
              <a:t>Security </a:t>
            </a:r>
            <a:r>
              <a:rPr lang="en-US" sz="2000" b="1" dirty="0">
                <a:latin typeface="Google Sans"/>
              </a:rPr>
              <a:t>and privacy </a:t>
            </a:r>
            <a:r>
              <a:rPr lang="en-US" sz="2000" b="1" dirty="0" smtClean="0">
                <a:latin typeface="Google Sans"/>
              </a:rPr>
              <a:t>concerns</a:t>
            </a:r>
          </a:p>
          <a:p>
            <a:pPr marL="342900" indent="-342900">
              <a:buFont typeface="Arial" panose="020B0604020202020204" pitchFamily="34" charset="0"/>
              <a:buChar char="•"/>
            </a:pPr>
            <a:r>
              <a:rPr lang="en-US" sz="2000" b="1" dirty="0" err="1" smtClean="0">
                <a:latin typeface="Google Sans"/>
              </a:rPr>
              <a:t>Explainability</a:t>
            </a:r>
            <a:r>
              <a:rPr lang="en-US" sz="2000" b="1" dirty="0" smtClean="0">
                <a:latin typeface="Google Sans"/>
              </a:rPr>
              <a:t> </a:t>
            </a:r>
            <a:r>
              <a:rPr lang="en-US" sz="2000" b="1" dirty="0">
                <a:latin typeface="Google Sans"/>
              </a:rPr>
              <a:t>and user </a:t>
            </a:r>
            <a:r>
              <a:rPr lang="en-US" sz="2000" b="1" dirty="0" smtClean="0">
                <a:latin typeface="Google Sans"/>
              </a:rPr>
              <a:t>trust</a:t>
            </a:r>
          </a:p>
          <a:p>
            <a:pPr marL="342900" indent="-342900">
              <a:buFont typeface="Arial" panose="020B0604020202020204" pitchFamily="34" charset="0"/>
              <a:buChar char="•"/>
            </a:pPr>
            <a:r>
              <a:rPr lang="en-US" sz="2000" b="1" dirty="0" smtClean="0">
                <a:latin typeface="Google Sans"/>
              </a:rPr>
              <a:t>System </a:t>
            </a:r>
            <a:r>
              <a:rPr lang="en-US" sz="2000" b="1" dirty="0">
                <a:latin typeface="Google Sans"/>
              </a:rPr>
              <a:t>complexity and scalability</a:t>
            </a:r>
            <a:endParaRPr lang="en-US" sz="2000" i="0" dirty="0">
              <a:effectLst/>
              <a:latin typeface="Google Sans"/>
            </a:endParaRPr>
          </a:p>
        </p:txBody>
      </p:sp>
      <p:cxnSp>
        <p:nvCxnSpPr>
          <p:cNvPr id="3" name="Straight Connector 2">
            <a:extLst>
              <a:ext uri="{FF2B5EF4-FFF2-40B4-BE49-F238E27FC236}">
                <a16:creationId xmlns:a16="http://schemas.microsoft.com/office/drawing/2014/main" id="{6E7122A2-9859-C319-A7BD-F5B3A2A7914A}"/>
              </a:ext>
            </a:extLst>
          </p:cNvPr>
          <p:cNvCxnSpPr>
            <a:cxnSpLocks/>
          </p:cNvCxnSpPr>
          <p:nvPr/>
        </p:nvCxnSpPr>
        <p:spPr>
          <a:xfrm>
            <a:off x="708553" y="2991157"/>
            <a:ext cx="716736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901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35FD57A-FE15-66F7-B893-FD301E936978}"/>
              </a:ext>
            </a:extLst>
          </p:cNvPr>
          <p:cNvSpPr/>
          <p:nvPr/>
        </p:nvSpPr>
        <p:spPr>
          <a:xfrm>
            <a:off x="0" y="-1"/>
            <a:ext cx="12192000" cy="1088571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C7375BD0-6E41-A125-2979-ACAA39FD00C9}"/>
              </a:ext>
            </a:extLst>
          </p:cNvPr>
          <p:cNvSpPr/>
          <p:nvPr/>
        </p:nvSpPr>
        <p:spPr>
          <a:xfrm>
            <a:off x="0" y="-87298"/>
            <a:ext cx="12192000" cy="1097301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55F0FF3-17F4-CBD9-3BDD-CF6322CE0A9F}"/>
              </a:ext>
            </a:extLst>
          </p:cNvPr>
          <p:cNvSpPr/>
          <p:nvPr/>
        </p:nvSpPr>
        <p:spPr>
          <a:xfrm>
            <a:off x="0" y="0"/>
            <a:ext cx="12192000" cy="172226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B655FEF-492A-2C68-BC56-243EFA5AF0CF}"/>
              </a:ext>
            </a:extLst>
          </p:cNvPr>
          <p:cNvSpPr/>
          <p:nvPr/>
        </p:nvSpPr>
        <p:spPr>
          <a:xfrm>
            <a:off x="0" y="0"/>
            <a:ext cx="12192000" cy="1104537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03CEFBBB-0121-8F10-7C6A-3836D4470D1E}"/>
              </a:ext>
            </a:extLst>
          </p:cNvPr>
          <p:cNvSpPr/>
          <p:nvPr/>
        </p:nvSpPr>
        <p:spPr>
          <a:xfrm>
            <a:off x="0" y="-43648"/>
            <a:ext cx="12192000" cy="1124867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96E7E90D-3BE6-264C-B405-39627C3EEAA3}"/>
              </a:ext>
            </a:extLst>
          </p:cNvPr>
          <p:cNvSpPr/>
          <p:nvPr/>
        </p:nvSpPr>
        <p:spPr>
          <a:xfrm>
            <a:off x="0" y="-9618"/>
            <a:ext cx="12192000" cy="1124053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AB0BFE02-73FC-741E-54CD-A3FB673B47F1}"/>
              </a:ext>
            </a:extLst>
          </p:cNvPr>
          <p:cNvSpPr/>
          <p:nvPr/>
        </p:nvSpPr>
        <p:spPr>
          <a:xfrm>
            <a:off x="0" y="0"/>
            <a:ext cx="12192000" cy="1123092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FC8BA00B-2D01-E9DF-03D0-B34BBAFFC172}"/>
              </a:ext>
            </a:extLst>
          </p:cNvPr>
          <p:cNvSpPr/>
          <p:nvPr/>
        </p:nvSpPr>
        <p:spPr>
          <a:xfrm>
            <a:off x="0" y="19235"/>
            <a:ext cx="12192000" cy="1121168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CC9D927D-AE53-A440-83B8-2C0E65165729}"/>
              </a:ext>
            </a:extLst>
          </p:cNvPr>
          <p:cNvSpPr/>
          <p:nvPr/>
        </p:nvSpPr>
        <p:spPr>
          <a:xfrm>
            <a:off x="0" y="1479"/>
            <a:ext cx="12192000" cy="1124719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79B1439D-46C0-5078-9723-88E4F983952B}"/>
              </a:ext>
            </a:extLst>
          </p:cNvPr>
          <p:cNvSpPr/>
          <p:nvPr/>
        </p:nvSpPr>
        <p:spPr>
          <a:xfrm>
            <a:off x="0" y="0"/>
            <a:ext cx="12192000" cy="114521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BEF5356-CA10-0806-00B0-40EE6CBD934F}"/>
              </a:ext>
            </a:extLst>
          </p:cNvPr>
          <p:cNvSpPr/>
          <p:nvPr/>
        </p:nvSpPr>
        <p:spPr>
          <a:xfrm>
            <a:off x="0" y="10357"/>
            <a:ext cx="12192000" cy="106384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B6ED453C-A138-04D1-ABC7-2F7C07DA2330}"/>
              </a:ext>
            </a:extLst>
          </p:cNvPr>
          <p:cNvSpPr/>
          <p:nvPr/>
        </p:nvSpPr>
        <p:spPr>
          <a:xfrm>
            <a:off x="0" y="-17755"/>
            <a:ext cx="12192000" cy="99429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A5CDA1C2-AE37-BD78-837E-42C3062B576F}"/>
              </a:ext>
            </a:extLst>
          </p:cNvPr>
          <p:cNvSpPr/>
          <p:nvPr/>
        </p:nvSpPr>
        <p:spPr>
          <a:xfrm>
            <a:off x="0" y="10357"/>
            <a:ext cx="12192000" cy="886288"/>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1272C0E9-A72A-0044-05D4-1C4801C48531}"/>
              </a:ext>
            </a:extLst>
          </p:cNvPr>
          <p:cNvSpPr/>
          <p:nvPr/>
        </p:nvSpPr>
        <p:spPr>
          <a:xfrm>
            <a:off x="0" y="-9617"/>
            <a:ext cx="12192000" cy="817485"/>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BE9B498-6E1E-4EBD-62E3-0F26165ADECA}"/>
              </a:ext>
            </a:extLst>
          </p:cNvPr>
          <p:cNvSpPr/>
          <p:nvPr/>
        </p:nvSpPr>
        <p:spPr>
          <a:xfrm>
            <a:off x="0" y="2220"/>
            <a:ext cx="12192000" cy="734627"/>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99B1534-FE16-72A8-802C-6A34AD673FED}"/>
              </a:ext>
            </a:extLst>
          </p:cNvPr>
          <p:cNvSpPr/>
          <p:nvPr/>
        </p:nvSpPr>
        <p:spPr>
          <a:xfrm>
            <a:off x="0" y="10357"/>
            <a:ext cx="12192000" cy="64659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2668E04E-5409-F9D1-4720-333A2E59F06D}"/>
              </a:ext>
            </a:extLst>
          </p:cNvPr>
          <p:cNvSpPr/>
          <p:nvPr/>
        </p:nvSpPr>
        <p:spPr>
          <a:xfrm>
            <a:off x="0" y="0"/>
            <a:ext cx="12192000" cy="568171"/>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7D774B8-DBDE-8719-1551-E9D48B155FF6}"/>
              </a:ext>
            </a:extLst>
          </p:cNvPr>
          <p:cNvSpPr/>
          <p:nvPr/>
        </p:nvSpPr>
        <p:spPr>
          <a:xfrm>
            <a:off x="0" y="-9617"/>
            <a:ext cx="12192000" cy="471256"/>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0F3EA5D1-AD4E-AEDD-9919-7FF189079B2F}"/>
              </a:ext>
            </a:extLst>
          </p:cNvPr>
          <p:cNvSpPr/>
          <p:nvPr/>
        </p:nvSpPr>
        <p:spPr>
          <a:xfrm>
            <a:off x="0" y="-7397"/>
            <a:ext cx="12192000" cy="380259"/>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AF5E3A6E-B9CA-3041-D1DB-9A896CC0EC7A}"/>
              </a:ext>
            </a:extLst>
          </p:cNvPr>
          <p:cNvSpPr/>
          <p:nvPr/>
        </p:nvSpPr>
        <p:spPr>
          <a:xfrm>
            <a:off x="0" y="0"/>
            <a:ext cx="12192000" cy="26633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CBB9583C-A8E3-C410-05EE-E9F4A3C0A13B}"/>
              </a:ext>
            </a:extLst>
          </p:cNvPr>
          <p:cNvSpPr/>
          <p:nvPr/>
        </p:nvSpPr>
        <p:spPr>
          <a:xfrm>
            <a:off x="0" y="53266"/>
            <a:ext cx="12192000" cy="115410"/>
          </a:xfrm>
          <a:custGeom>
            <a:avLst/>
            <a:gdLst>
              <a:gd name="connsiteX0" fmla="*/ 0 w 12192000"/>
              <a:gd name="connsiteY0" fmla="*/ 0 h 1917576"/>
              <a:gd name="connsiteX1" fmla="*/ 12192000 w 12192000"/>
              <a:gd name="connsiteY1" fmla="*/ 0 h 1917576"/>
              <a:gd name="connsiteX2" fmla="*/ 12192000 w 12192000"/>
              <a:gd name="connsiteY2" fmla="*/ 1242874 h 1917576"/>
              <a:gd name="connsiteX3" fmla="*/ 6655293 w 12192000"/>
              <a:gd name="connsiteY3" fmla="*/ 1242874 h 1917576"/>
              <a:gd name="connsiteX4" fmla="*/ 6655293 w 12192000"/>
              <a:gd name="connsiteY4" fmla="*/ 1756295 h 1917576"/>
              <a:gd name="connsiteX5" fmla="*/ 6494012 w 12192000"/>
              <a:gd name="connsiteY5" fmla="*/ 1917576 h 1917576"/>
              <a:gd name="connsiteX6" fmla="*/ 5697988 w 12192000"/>
              <a:gd name="connsiteY6" fmla="*/ 1917576 h 1917576"/>
              <a:gd name="connsiteX7" fmla="*/ 5536707 w 12192000"/>
              <a:gd name="connsiteY7" fmla="*/ 1756295 h 1917576"/>
              <a:gd name="connsiteX8" fmla="*/ 5536707 w 12192000"/>
              <a:gd name="connsiteY8" fmla="*/ 1242874 h 1917576"/>
              <a:gd name="connsiteX9" fmla="*/ 0 w 12192000"/>
              <a:gd name="connsiteY9" fmla="*/ 1242874 h 1917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917576">
                <a:moveTo>
                  <a:pt x="0" y="0"/>
                </a:moveTo>
                <a:lnTo>
                  <a:pt x="12192000" y="0"/>
                </a:lnTo>
                <a:lnTo>
                  <a:pt x="12192000" y="1242874"/>
                </a:lnTo>
                <a:lnTo>
                  <a:pt x="6655293" y="1242874"/>
                </a:lnTo>
                <a:lnTo>
                  <a:pt x="6655293" y="1756295"/>
                </a:lnTo>
                <a:cubicBezTo>
                  <a:pt x="6655293" y="1845368"/>
                  <a:pt x="6583085" y="1917576"/>
                  <a:pt x="6494012" y="1917576"/>
                </a:cubicBezTo>
                <a:lnTo>
                  <a:pt x="5697988" y="1917576"/>
                </a:lnTo>
                <a:cubicBezTo>
                  <a:pt x="5608916" y="1917576"/>
                  <a:pt x="5536707" y="1845368"/>
                  <a:pt x="5536707" y="1756295"/>
                </a:cubicBezTo>
                <a:lnTo>
                  <a:pt x="5536707" y="1242874"/>
                </a:lnTo>
                <a:lnTo>
                  <a:pt x="0" y="1242874"/>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TextBox 34">
            <a:extLst>
              <a:ext uri="{FF2B5EF4-FFF2-40B4-BE49-F238E27FC236}">
                <a16:creationId xmlns:a16="http://schemas.microsoft.com/office/drawing/2014/main" id="{8D864EFC-7EEA-7A6D-EDD2-0EED2D7ECB1E}"/>
              </a:ext>
            </a:extLst>
          </p:cNvPr>
          <p:cNvSpPr txBox="1"/>
          <p:nvPr/>
        </p:nvSpPr>
        <p:spPr>
          <a:xfrm>
            <a:off x="1727635" y="1170645"/>
            <a:ext cx="7235687" cy="830997"/>
          </a:xfrm>
          <a:prstGeom prst="rect">
            <a:avLst/>
          </a:prstGeom>
          <a:noFill/>
        </p:spPr>
        <p:txBody>
          <a:bodyPr wrap="square" rtlCol="0">
            <a:spAutoFit/>
          </a:bodyPr>
          <a:lstStyle/>
          <a:p>
            <a:pPr algn="ctr"/>
            <a:r>
              <a:rPr lang="en-US" sz="4800" b="1" dirty="0">
                <a:latin typeface="Abadi" panose="020B0604020104020204" pitchFamily="34" charset="0"/>
                <a:ea typeface="ADLaM Display" panose="020F0502020204030204" pitchFamily="2" charset="0"/>
                <a:cs typeface="Aldhabi" panose="020F0502020204030204" pitchFamily="2" charset="-78"/>
              </a:rPr>
              <a:t> </a:t>
            </a:r>
            <a:r>
              <a:rPr lang="en-US" sz="3600" b="1" dirty="0" smtClean="0">
                <a:latin typeface="Abadi" panose="020B0604020104020204" pitchFamily="34" charset="0"/>
                <a:ea typeface="ADLaM Display" panose="020F0502020204030204" pitchFamily="2" charset="0"/>
                <a:cs typeface="Aldhabi" panose="020F0502020204030204" pitchFamily="2" charset="-78"/>
              </a:rPr>
              <a:t>Conclusion:</a:t>
            </a:r>
            <a:endParaRPr lang="en-US" sz="3600" b="1" dirty="0">
              <a:latin typeface="Abadi" panose="020B0604020104020204" pitchFamily="34" charset="0"/>
              <a:ea typeface="ADLaM Display" panose="020F0502020204030204" pitchFamily="2" charset="0"/>
              <a:cs typeface="Aldhabi" panose="020F0502020204030204" pitchFamily="2" charset="-78"/>
            </a:endParaRPr>
          </a:p>
        </p:txBody>
      </p:sp>
      <p:sp>
        <p:nvSpPr>
          <p:cNvPr id="4" name="TextBox 3"/>
          <p:cNvSpPr txBox="1"/>
          <p:nvPr/>
        </p:nvSpPr>
        <p:spPr>
          <a:xfrm>
            <a:off x="806335" y="2319251"/>
            <a:ext cx="5843847"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Reiterate the key benefits of using AI for SRD analysis and design</a:t>
            </a:r>
            <a:r>
              <a:rPr lang="en-US" sz="2000" dirty="0" smtClean="0"/>
              <a:t>.</a:t>
            </a:r>
          </a:p>
          <a:p>
            <a:pPr marL="285750" indent="-285750">
              <a:buFont typeface="Arial" panose="020B0604020202020204" pitchFamily="34" charset="0"/>
              <a:buChar char="•"/>
            </a:pPr>
            <a:r>
              <a:rPr lang="en-US" sz="2000" dirty="0" smtClean="0"/>
              <a:t>Emphasize </a:t>
            </a:r>
            <a:r>
              <a:rPr lang="en-US" sz="2000" dirty="0"/>
              <a:t>the potential of this approach to revolutionize software development</a:t>
            </a:r>
            <a:r>
              <a:rPr lang="en-US" sz="2000" dirty="0" smtClean="0"/>
              <a:t>.</a:t>
            </a:r>
          </a:p>
          <a:p>
            <a:pPr marL="285750" indent="-285750">
              <a:buFont typeface="Arial" panose="020B0604020202020204" pitchFamily="34" charset="0"/>
              <a:buChar char="•"/>
            </a:pPr>
            <a:r>
              <a:rPr lang="en-US" sz="2000" dirty="0" smtClean="0"/>
              <a:t>Encourage </a:t>
            </a:r>
            <a:r>
              <a:rPr lang="en-US" sz="2000" dirty="0"/>
              <a:t>further exploration and collaboration in this field</a:t>
            </a:r>
          </a:p>
        </p:txBody>
      </p:sp>
    </p:spTree>
    <p:extLst>
      <p:ext uri="{BB962C8B-B14F-4D97-AF65-F5344CB8AC3E}">
        <p14:creationId xmlns:p14="http://schemas.microsoft.com/office/powerpoint/2010/main" val="3975651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TM03457475[[fn=Frame]]</Template>
  <TotalTime>382</TotalTime>
  <Words>430</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Abadi</vt:lpstr>
      <vt:lpstr>ADLaM Display</vt:lpstr>
      <vt:lpstr>Aldhabi</vt:lpstr>
      <vt:lpstr>Arial</vt:lpstr>
      <vt:lpstr>Georgia</vt:lpstr>
      <vt:lpstr>Google Sans</vt:lpstr>
      <vt:lpstr>Trebuchet MS</vt:lpstr>
      <vt:lpstr>Wingdings</vt: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Aon Muhammad Kazmi</dc:creator>
  <cp:lastModifiedBy>user201</cp:lastModifiedBy>
  <cp:revision>12</cp:revision>
  <dcterms:created xsi:type="dcterms:W3CDTF">2023-11-11T11:06:35Z</dcterms:created>
  <dcterms:modified xsi:type="dcterms:W3CDTF">2024-06-08T09:00:02Z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2023-11-11T12:18:01Z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a4e7f0f4-e60a-42a5-946a-4ac11ad0b7aa</vt:lpwstr>
  </property>
  <property fmtid="{D5CDD505-2E9C-101B-9397-08002B2CF9AE}" pid="7" name="MSIP_Label_defa4170-0d19-0005-0004-bc88714345d2_ActionId">
    <vt:lpwstr>39cab633-f81f-4658-aad3-234fb375cc14</vt:lpwstr>
  </property>
  <property fmtid="{D5CDD505-2E9C-101B-9397-08002B2CF9AE}" pid="8" name="MSIP_Label_defa4170-0d19-0005-0004-bc88714345d2_ContentBits">
    <vt:lpwstr>0</vt:lpwstr>
  </property>
</Properties>
</file>