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9" r:id="rId3"/>
    <p:sldId id="257" r:id="rId4"/>
    <p:sldId id="273" r:id="rId5"/>
    <p:sldId id="274" r:id="rId6"/>
    <p:sldId id="275" r:id="rId7"/>
    <p:sldId id="276" r:id="rId8"/>
    <p:sldId id="261" r:id="rId9"/>
    <p:sldId id="262" r:id="rId10"/>
    <p:sldId id="263" r:id="rId11"/>
    <p:sldId id="277" r:id="rId12"/>
    <p:sldId id="280" r:id="rId13"/>
    <p:sldId id="281" r:id="rId14"/>
    <p:sldId id="264" r:id="rId15"/>
    <p:sldId id="265" r:id="rId16"/>
    <p:sldId id="267" r:id="rId17"/>
    <p:sldId id="268" r:id="rId18"/>
    <p:sldId id="269" r:id="rId19"/>
    <p:sldId id="270" r:id="rId20"/>
    <p:sldId id="272"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04E5D"/>
    <a:srgbClr val="F3737F"/>
    <a:srgbClr val="00FF00"/>
    <a:srgbClr val="CB71EF"/>
    <a:srgbClr val="000000"/>
    <a:srgbClr val="8B3974"/>
    <a:srgbClr val="020202"/>
    <a:srgbClr val="030303"/>
    <a:srgbClr val="050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41" autoAdjust="0"/>
  </p:normalViewPr>
  <p:slideViewPr>
    <p:cSldViewPr snapToGrid="0">
      <p:cViewPr varScale="1">
        <p:scale>
          <a:sx n="76" d="100"/>
          <a:sy n="76" d="100"/>
        </p:scale>
        <p:origin x="292" y="56"/>
      </p:cViewPr>
      <p:guideLst/>
    </p:cSldViewPr>
  </p:slideViewPr>
  <p:notesTextViewPr>
    <p:cViewPr>
      <p:scale>
        <a:sx n="1" d="1"/>
        <a:sy n="1" d="1"/>
      </p:scale>
      <p:origin x="0" y="0"/>
    </p:cViewPr>
  </p:notesTextViewPr>
  <p:sorterViewPr>
    <p:cViewPr>
      <p:scale>
        <a:sx n="100" d="100"/>
        <a:sy n="100" d="100"/>
      </p:scale>
      <p:origin x="0" y="-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F1C5D6-78F2-4852-8F5E-CF286374236B}"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122995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F1C5D6-78F2-4852-8F5E-CF286374236B}"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357494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F1C5D6-78F2-4852-8F5E-CF286374236B}"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142449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F1C5D6-78F2-4852-8F5E-CF286374236B}"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96308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1C5D6-78F2-4852-8F5E-CF286374236B}"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379578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F1C5D6-78F2-4852-8F5E-CF286374236B}"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255529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8F1C5D6-78F2-4852-8F5E-CF286374236B}"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416215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F1C5D6-78F2-4852-8F5E-CF286374236B}"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216027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1C5D6-78F2-4852-8F5E-CF286374236B}"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152237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1C5D6-78F2-4852-8F5E-CF286374236B}"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334044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1C5D6-78F2-4852-8F5E-CF286374236B}"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4A605-BD37-4B8B-9E7D-F6C8439C68FC}" type="slidenum">
              <a:rPr lang="en-IN" smtClean="0"/>
              <a:t>‹#›</a:t>
            </a:fld>
            <a:endParaRPr lang="en-IN"/>
          </a:p>
        </p:txBody>
      </p:sp>
    </p:spTree>
    <p:extLst>
      <p:ext uri="{BB962C8B-B14F-4D97-AF65-F5344CB8AC3E}">
        <p14:creationId xmlns:p14="http://schemas.microsoft.com/office/powerpoint/2010/main" val="144789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B71E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1C5D6-78F2-4852-8F5E-CF286374236B}" type="datetimeFigureOut">
              <a:rPr lang="en-IN" smtClean="0"/>
              <a:t>29-06-2024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4A605-BD37-4B8B-9E7D-F6C8439C68FC}" type="slidenum">
              <a:rPr lang="en-IN" smtClean="0"/>
              <a:t>‹#›</a:t>
            </a:fld>
            <a:endParaRPr lang="en-IN"/>
          </a:p>
        </p:txBody>
      </p:sp>
    </p:spTree>
    <p:extLst>
      <p:ext uri="{BB962C8B-B14F-4D97-AF65-F5344CB8AC3E}">
        <p14:creationId xmlns:p14="http://schemas.microsoft.com/office/powerpoint/2010/main" val="59912888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3.png"/><Relationship Id="rId4" Type="http://schemas.openxmlformats.org/officeDocument/2006/relationships/slide" Target="slide8.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4849" y="522707"/>
            <a:ext cx="10261494" cy="6037731"/>
          </a:xfrm>
          <a:gradFill>
            <a:gsLst>
              <a:gs pos="0">
                <a:srgbClr val="CB71EF"/>
              </a:gs>
              <a:gs pos="5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B3974">
                <a:alpha val="56078"/>
              </a:srgbClr>
            </a:solidFill>
          </a:ln>
        </p:spPr>
        <p:txBody>
          <a:bodyPr>
            <a:normAutofit/>
          </a:bodyPr>
          <a:lstStyle/>
          <a:p>
            <a:r>
              <a:rPr lang="en-US" sz="3200" dirty="0">
                <a:latin typeface="Arial Black" panose="020B0A04020102020204" pitchFamily="34" charset="0"/>
              </a:rPr>
              <a:t>ON JOB TRANING</a:t>
            </a:r>
          </a:p>
          <a:p>
            <a:r>
              <a:rPr lang="en-US" sz="3200" dirty="0">
                <a:latin typeface="Arial Black" panose="020B0A04020102020204" pitchFamily="34" charset="0"/>
              </a:rPr>
              <a:t>(INTERSHIP)PROJECT </a:t>
            </a:r>
          </a:p>
          <a:p>
            <a:r>
              <a:rPr lang="en-US" sz="3200" dirty="0">
                <a:latin typeface="Arial Black" panose="020B0A04020102020204" pitchFamily="34" charset="0"/>
              </a:rPr>
              <a:t>PRESENTATION</a:t>
            </a:r>
          </a:p>
          <a:p>
            <a:endParaRPr lang="en-US" sz="3200" dirty="0">
              <a:latin typeface="Arial Black" panose="020B0A04020102020204" pitchFamily="34" charset="0"/>
            </a:endParaRPr>
          </a:p>
          <a:p>
            <a:endParaRPr lang="en-IN" sz="3200" dirty="0">
              <a:solidFill>
                <a:srgbClr val="FF0000"/>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057" y="2380343"/>
            <a:ext cx="7387771" cy="3617044"/>
          </a:xfrm>
          <a:prstGeom prst="rect">
            <a:avLst/>
          </a:prstGeom>
        </p:spPr>
      </p:pic>
    </p:spTree>
    <p:extLst>
      <p:ext uri="{BB962C8B-B14F-4D97-AF65-F5344CB8AC3E}">
        <p14:creationId xmlns:p14="http://schemas.microsoft.com/office/powerpoint/2010/main" val="4031177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 </a:t>
            </a:r>
            <a:endParaRPr lang="en-IN" dirty="0"/>
          </a:p>
        </p:txBody>
      </p:sp>
      <p:pic>
        <p:nvPicPr>
          <p:cNvPr id="4" name="Content Placeholder 3"/>
          <p:cNvPicPr>
            <a:picLocks noGrp="1" noChangeAspect="1"/>
          </p:cNvPicPr>
          <p:nvPr>
            <p:ph idx="1"/>
          </p:nvPr>
        </p:nvPicPr>
        <p:blipFill>
          <a:blip r:embed="rId2"/>
          <a:stretch>
            <a:fillRect/>
          </a:stretch>
        </p:blipFill>
        <p:spPr>
          <a:xfrm>
            <a:off x="2148778" y="1690688"/>
            <a:ext cx="7760219" cy="4351338"/>
          </a:xfrm>
          <a:prstGeom prst="rect">
            <a:avLst/>
          </a:prstGeom>
        </p:spPr>
      </p:pic>
    </p:spTree>
    <p:extLst>
      <p:ext uri="{BB962C8B-B14F-4D97-AF65-F5344CB8AC3E}">
        <p14:creationId xmlns:p14="http://schemas.microsoft.com/office/powerpoint/2010/main" val="413784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From the pie chart we observe that maximum </a:t>
            </a:r>
            <a:r>
              <a:rPr lang="en-US" dirty="0" err="1"/>
              <a:t>i.e</a:t>
            </a:r>
            <a:r>
              <a:rPr lang="en-US" dirty="0"/>
              <a:t> 50.6 %student get “E grade”  . And  minimum </a:t>
            </a:r>
            <a:r>
              <a:rPr lang="en-US" dirty="0" err="1"/>
              <a:t>i.e</a:t>
            </a:r>
            <a:r>
              <a:rPr lang="en-US" dirty="0"/>
              <a:t>  4.5% student get “ A grade”</a:t>
            </a:r>
          </a:p>
          <a:p>
            <a:r>
              <a:rPr lang="en-US" dirty="0"/>
              <a:t>From the box plot A grade students study time is larger than E grade students </a:t>
            </a:r>
            <a:endParaRPr lang="en-IN" dirty="0"/>
          </a:p>
        </p:txBody>
      </p:sp>
    </p:spTree>
    <p:extLst>
      <p:ext uri="{BB962C8B-B14F-4D97-AF65-F5344CB8AC3E}">
        <p14:creationId xmlns:p14="http://schemas.microsoft.com/office/powerpoint/2010/main" val="3968154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9E098-7659-8100-DC5B-5111ABD9555A}"/>
              </a:ext>
            </a:extLst>
          </p:cNvPr>
          <p:cNvSpPr>
            <a:spLocks noGrp="1"/>
          </p:cNvSpPr>
          <p:nvPr>
            <p:ph type="title"/>
          </p:nvPr>
        </p:nvSpPr>
        <p:spPr/>
        <p:txBody>
          <a:bodyPr/>
          <a:lstStyle/>
          <a:p>
            <a:r>
              <a:rPr lang="en-IN" dirty="0"/>
              <a:t>Model Building </a:t>
            </a:r>
          </a:p>
        </p:txBody>
      </p:sp>
      <p:sp>
        <p:nvSpPr>
          <p:cNvPr id="3" name="Content Placeholder 2">
            <a:extLst>
              <a:ext uri="{FF2B5EF4-FFF2-40B4-BE49-F238E27FC236}">
                <a16:creationId xmlns="" xmlns:a16="http://schemas.microsoft.com/office/drawing/2014/main" id="{370B8A80-ADA5-4BCF-69FD-1646C755A491}"/>
              </a:ext>
            </a:extLst>
          </p:cNvPr>
          <p:cNvSpPr>
            <a:spLocks noGrp="1"/>
          </p:cNvSpPr>
          <p:nvPr>
            <p:ph idx="1"/>
          </p:nvPr>
        </p:nvSpPr>
        <p:spPr/>
        <p:txBody>
          <a:bodyPr>
            <a:normAutofit lnSpcReduction="10000"/>
          </a:bodyPr>
          <a:lstStyle/>
          <a:p>
            <a:r>
              <a:rPr lang="en-IN" dirty="0"/>
              <a:t>Naïve Bayes algorithm </a:t>
            </a:r>
          </a:p>
          <a:p>
            <a:r>
              <a:rPr lang="en-IN" dirty="0"/>
              <a:t>KNN algorithm </a:t>
            </a:r>
          </a:p>
          <a:p>
            <a:r>
              <a:rPr lang="en-IN" dirty="0"/>
              <a:t>Decision tree classifier </a:t>
            </a:r>
          </a:p>
          <a:p>
            <a:r>
              <a:rPr lang="en-IN" dirty="0"/>
              <a:t>Support vector machine</a:t>
            </a:r>
          </a:p>
          <a:p>
            <a:r>
              <a:rPr lang="en-IN" dirty="0"/>
              <a:t>Logistic regression </a:t>
            </a:r>
          </a:p>
          <a:p>
            <a:r>
              <a:rPr lang="en-IN" dirty="0"/>
              <a:t>Random Forest Classifier </a:t>
            </a:r>
          </a:p>
          <a:p>
            <a:r>
              <a:rPr lang="en-IN" dirty="0"/>
              <a:t>Gradient Boosting Classifier </a:t>
            </a:r>
          </a:p>
          <a:p>
            <a:r>
              <a:rPr lang="en-IN" dirty="0"/>
              <a:t>Bagging Classifier </a:t>
            </a:r>
          </a:p>
          <a:p>
            <a:r>
              <a:rPr lang="en-IN" dirty="0"/>
              <a:t>Linear Discriminant Analysis </a:t>
            </a:r>
          </a:p>
        </p:txBody>
      </p:sp>
    </p:spTree>
    <p:extLst>
      <p:ext uri="{BB962C8B-B14F-4D97-AF65-F5344CB8AC3E}">
        <p14:creationId xmlns:p14="http://schemas.microsoft.com/office/powerpoint/2010/main" val="3637768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90"/>
            <a:ext cx="10515600" cy="813732"/>
          </a:xfrm>
        </p:spPr>
        <p:txBody>
          <a:bodyPr>
            <a:normAutofit/>
          </a:bodyPr>
          <a:lstStyle/>
          <a:p>
            <a:r>
              <a:rPr lang="en-US" dirty="0" smtClean="0"/>
              <a:t>Finding Features Importance : </a:t>
            </a:r>
            <a:endParaRPr lang="en-IN" dirty="0"/>
          </a:p>
        </p:txBody>
      </p:sp>
      <p:pic>
        <p:nvPicPr>
          <p:cNvPr id="4" name="Content Placeholder 3"/>
          <p:cNvPicPr>
            <a:picLocks noGrp="1" noChangeAspect="1"/>
          </p:cNvPicPr>
          <p:nvPr>
            <p:ph idx="1"/>
          </p:nvPr>
        </p:nvPicPr>
        <p:blipFill>
          <a:blip r:embed="rId2"/>
          <a:stretch>
            <a:fillRect/>
          </a:stretch>
        </p:blipFill>
        <p:spPr>
          <a:xfrm>
            <a:off x="4767430" y="1040236"/>
            <a:ext cx="2657139" cy="4085437"/>
          </a:xfrm>
          <a:prstGeom prst="rect">
            <a:avLst/>
          </a:prstGeom>
        </p:spPr>
      </p:pic>
      <p:sp>
        <p:nvSpPr>
          <p:cNvPr id="6" name="TextBox 5"/>
          <p:cNvSpPr txBox="1"/>
          <p:nvPr/>
        </p:nvSpPr>
        <p:spPr>
          <a:xfrm>
            <a:off x="2164361" y="5598123"/>
            <a:ext cx="8774884"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From the above table  we say that   Sports , Gender , Extracurricular ,Music , Volunteering is less important features  . Therefore we drop this variable and refit the models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48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1639"/>
          </a:xfrm>
        </p:spPr>
        <p:txBody>
          <a:bodyPr>
            <a:normAutofit fontScale="90000"/>
          </a:bodyPr>
          <a:lstStyle/>
          <a:p>
            <a:r>
              <a:rPr lang="en-US" dirty="0"/>
              <a:t> selecting all variable in the data </a:t>
            </a:r>
            <a:endParaRPr lang="en-IN" dirty="0"/>
          </a:p>
        </p:txBody>
      </p:sp>
      <p:pic>
        <p:nvPicPr>
          <p:cNvPr id="6" name="Content Placeholder 5"/>
          <p:cNvPicPr>
            <a:picLocks noGrp="1" noChangeAspect="1"/>
          </p:cNvPicPr>
          <p:nvPr>
            <p:ph idx="1"/>
          </p:nvPr>
        </p:nvPicPr>
        <p:blipFill>
          <a:blip r:embed="rId2"/>
          <a:stretch>
            <a:fillRect/>
          </a:stretch>
        </p:blipFill>
        <p:spPr>
          <a:xfrm>
            <a:off x="1166069" y="1183949"/>
            <a:ext cx="9566945" cy="5532582"/>
          </a:xfrm>
          <a:prstGeom prst="rect">
            <a:avLst/>
          </a:prstGeom>
        </p:spPr>
      </p:pic>
    </p:spTree>
    <p:extLst>
      <p:ext uri="{BB962C8B-B14F-4D97-AF65-F5344CB8AC3E}">
        <p14:creationId xmlns:p14="http://schemas.microsoft.com/office/powerpoint/2010/main" val="1785378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0308" y="413886"/>
            <a:ext cx="9651490" cy="6352674"/>
          </a:xfrm>
          <a:prstGeom prst="rect">
            <a:avLst/>
          </a:prstGeom>
        </p:spPr>
      </p:pic>
    </p:spTree>
    <p:extLst>
      <p:ext uri="{BB962C8B-B14F-4D97-AF65-F5344CB8AC3E}">
        <p14:creationId xmlns:p14="http://schemas.microsoft.com/office/powerpoint/2010/main" val="1713152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15504"/>
            <a:ext cx="10515600" cy="6414606"/>
          </a:xfrm>
          <a:prstGeom prst="rect">
            <a:avLst/>
          </a:prstGeom>
        </p:spPr>
      </p:pic>
    </p:spTree>
    <p:extLst>
      <p:ext uri="{BB962C8B-B14F-4D97-AF65-F5344CB8AC3E}">
        <p14:creationId xmlns:p14="http://schemas.microsoft.com/office/powerpoint/2010/main" val="2001176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removing insignificant variable </a:t>
            </a:r>
            <a:endParaRPr lang="en-IN" dirty="0"/>
          </a:p>
        </p:txBody>
      </p:sp>
      <p:pic>
        <p:nvPicPr>
          <p:cNvPr id="7" name="Content Placeholder 6"/>
          <p:cNvPicPr>
            <a:picLocks noGrp="1" noChangeAspect="1"/>
          </p:cNvPicPr>
          <p:nvPr>
            <p:ph idx="1"/>
          </p:nvPr>
        </p:nvPicPr>
        <p:blipFill>
          <a:blip r:embed="rId2"/>
          <a:stretch>
            <a:fillRect/>
          </a:stretch>
        </p:blipFill>
        <p:spPr>
          <a:xfrm>
            <a:off x="1484528" y="1825624"/>
            <a:ext cx="9563773" cy="4675843"/>
          </a:xfrm>
          <a:prstGeom prst="rect">
            <a:avLst/>
          </a:prstGeom>
        </p:spPr>
      </p:pic>
    </p:spTree>
    <p:extLst>
      <p:ext uri="{BB962C8B-B14F-4D97-AF65-F5344CB8AC3E}">
        <p14:creationId xmlns:p14="http://schemas.microsoft.com/office/powerpoint/2010/main" val="3350459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610686" y="922789"/>
            <a:ext cx="9026554" cy="5254174"/>
          </a:xfrm>
          <a:prstGeom prst="rect">
            <a:avLst/>
          </a:prstGeom>
        </p:spPr>
      </p:pic>
    </p:spTree>
    <p:extLst>
      <p:ext uri="{BB962C8B-B14F-4D97-AF65-F5344CB8AC3E}">
        <p14:creationId xmlns:p14="http://schemas.microsoft.com/office/powerpoint/2010/main" val="1670297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stretch>
            <a:fillRect/>
          </a:stretch>
        </p:blipFill>
        <p:spPr>
          <a:xfrm>
            <a:off x="1451420" y="704675"/>
            <a:ext cx="9289160" cy="5472288"/>
          </a:xfrm>
          <a:prstGeom prst="rect">
            <a:avLst/>
          </a:prstGeom>
        </p:spPr>
      </p:pic>
    </p:spTree>
    <p:extLst>
      <p:ext uri="{BB962C8B-B14F-4D97-AF65-F5344CB8AC3E}">
        <p14:creationId xmlns:p14="http://schemas.microsoft.com/office/powerpoint/2010/main" val="28727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action="ppaction://hlinksldjump"/>
            <a:extLst>
              <a:ext uri="{FF2B5EF4-FFF2-40B4-BE49-F238E27FC236}">
                <a16:creationId xmlns="" xmlns:a16="http://schemas.microsoft.com/office/drawing/2014/main" id="{992BAE13-F1C4-32BE-5491-D41A56EDF072}"/>
              </a:ext>
            </a:extLst>
          </p:cNvPr>
          <p:cNvPicPr>
            <a:picLocks noGrp="1" noChangeAspect="1"/>
          </p:cNvPicPr>
          <p:nvPr>
            <p:ph idx="1"/>
          </p:nvPr>
        </p:nvPicPr>
        <p:blipFill>
          <a:blip r:embed="rId3"/>
          <a:stretch>
            <a:fillRect/>
          </a:stretch>
        </p:blipFill>
        <p:spPr>
          <a:xfrm>
            <a:off x="1195973" y="1690688"/>
            <a:ext cx="1999661" cy="1318366"/>
          </a:xfrm>
          <a:prstGeom prst="rect">
            <a:avLst/>
          </a:prstGeom>
        </p:spPr>
      </p:pic>
      <p:pic>
        <p:nvPicPr>
          <p:cNvPr id="5" name="Picture 4">
            <a:hlinkClick r:id="rId4" action="ppaction://hlinksldjump"/>
            <a:extLst>
              <a:ext uri="{FF2B5EF4-FFF2-40B4-BE49-F238E27FC236}">
                <a16:creationId xmlns="" xmlns:a16="http://schemas.microsoft.com/office/drawing/2014/main" id="{D98C45D3-0D66-1789-EAE7-ACE5BC6FFC20}"/>
              </a:ext>
            </a:extLst>
          </p:cNvPr>
          <p:cNvPicPr>
            <a:picLocks noChangeAspect="1"/>
          </p:cNvPicPr>
          <p:nvPr/>
        </p:nvPicPr>
        <p:blipFill>
          <a:blip r:embed="rId5"/>
          <a:stretch>
            <a:fillRect/>
          </a:stretch>
        </p:blipFill>
        <p:spPr>
          <a:xfrm>
            <a:off x="4058464" y="1690688"/>
            <a:ext cx="2206943" cy="1505843"/>
          </a:xfrm>
          <a:prstGeom prst="rect">
            <a:avLst/>
          </a:prstGeom>
        </p:spPr>
      </p:pic>
      <p:pic>
        <p:nvPicPr>
          <p:cNvPr id="1026" name="Picture 2" descr="Exploratory Analysis Icon - Free PNG ...">
            <a:hlinkClick r:id="rId6" action="ppaction://hlinksldjump"/>
            <a:extLst>
              <a:ext uri="{FF2B5EF4-FFF2-40B4-BE49-F238E27FC236}">
                <a16:creationId xmlns="" xmlns:a16="http://schemas.microsoft.com/office/drawing/2014/main" id="{AFDE7450-1600-18D0-5B74-22388FB67F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507" y="1847235"/>
            <a:ext cx="1905000" cy="14686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hlinkClick r:id="rId8" action="ppaction://hlinksldjump"/>
            <a:extLst>
              <a:ext uri="{FF2B5EF4-FFF2-40B4-BE49-F238E27FC236}">
                <a16:creationId xmlns="" xmlns:a16="http://schemas.microsoft.com/office/drawing/2014/main" id="{B0ECD4BC-D4D5-FB46-35D0-87577F0B7FD6}"/>
              </a:ext>
            </a:extLst>
          </p:cNvPr>
          <p:cNvPicPr>
            <a:picLocks noChangeAspect="1"/>
          </p:cNvPicPr>
          <p:nvPr/>
        </p:nvPicPr>
        <p:blipFill>
          <a:blip r:embed="rId9"/>
          <a:stretch>
            <a:fillRect/>
          </a:stretch>
        </p:blipFill>
        <p:spPr>
          <a:xfrm>
            <a:off x="8984348" y="1847235"/>
            <a:ext cx="2011679" cy="1468635"/>
          </a:xfrm>
          <a:prstGeom prst="rect">
            <a:avLst/>
          </a:prstGeom>
        </p:spPr>
      </p:pic>
    </p:spTree>
    <p:extLst>
      <p:ext uri="{BB962C8B-B14F-4D97-AF65-F5344CB8AC3E}">
        <p14:creationId xmlns:p14="http://schemas.microsoft.com/office/powerpoint/2010/main" val="2910668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 </a:t>
            </a:r>
            <a:endParaRPr lang="en-IN" dirty="0"/>
          </a:p>
        </p:txBody>
      </p:sp>
      <p:sp>
        <p:nvSpPr>
          <p:cNvPr id="3" name="Content Placeholder 2"/>
          <p:cNvSpPr>
            <a:spLocks noGrp="1"/>
          </p:cNvSpPr>
          <p:nvPr>
            <p:ph idx="1"/>
          </p:nvPr>
        </p:nvSpPr>
        <p:spPr>
          <a:xfrm>
            <a:off x="838200" y="1825625"/>
            <a:ext cx="10515600" cy="4719554"/>
          </a:xfrm>
        </p:spPr>
        <p:txBody>
          <a:bodyPr>
            <a:normAutofit fontScale="92500" lnSpcReduction="10000"/>
          </a:bodyPr>
          <a:lstStyle/>
          <a:p>
            <a:r>
              <a:rPr lang="en-US" dirty="0"/>
              <a:t>1 CASE : All variable selection  </a:t>
            </a:r>
          </a:p>
          <a:p>
            <a:r>
              <a:rPr lang="en-US" dirty="0"/>
              <a:t>From the Accuracy of different models graph we conclude that Accuracy of SVM model is more accurate than other models </a:t>
            </a:r>
          </a:p>
          <a:p>
            <a:r>
              <a:rPr lang="en-US" dirty="0"/>
              <a:t>From the Precision of different models graph  and Precision of different models graph we conclude that Precision and Recall of SVM and Bagging classifier  model is larger  than other models </a:t>
            </a:r>
          </a:p>
          <a:p>
            <a:r>
              <a:rPr lang="en-US" dirty="0"/>
              <a:t>2 CASE : Selecting only significant variable </a:t>
            </a:r>
          </a:p>
          <a:p>
            <a:r>
              <a:rPr lang="en-US" dirty="0"/>
              <a:t>From the Accuracy of different models graph we conclude that Accuracy of SVM model is more accurate than other models </a:t>
            </a:r>
          </a:p>
          <a:p>
            <a:r>
              <a:rPr lang="en-US" dirty="0"/>
              <a:t>From the Precision of different models graph  and Precision of different models graph we conclude that Precision and Recall of SVM   model is larger  than other models </a:t>
            </a:r>
          </a:p>
          <a:p>
            <a:endParaRPr lang="en-US" dirty="0"/>
          </a:p>
          <a:p>
            <a:pPr marL="0" indent="0">
              <a:buNone/>
            </a:pPr>
            <a:endParaRPr lang="en-IN" dirty="0"/>
          </a:p>
        </p:txBody>
      </p:sp>
      <p:pic>
        <p:nvPicPr>
          <p:cNvPr id="5" name="Picture 4"/>
          <p:cNvPicPr>
            <a:picLocks noChangeAspect="1"/>
          </p:cNvPicPr>
          <p:nvPr/>
        </p:nvPicPr>
        <p:blipFill>
          <a:blip r:embed="rId2"/>
          <a:stretch>
            <a:fillRect/>
          </a:stretch>
        </p:blipFill>
        <p:spPr>
          <a:xfrm>
            <a:off x="1595121" y="457200"/>
            <a:ext cx="2011679" cy="1233488"/>
          </a:xfrm>
          <a:prstGeom prst="rect">
            <a:avLst/>
          </a:prstGeom>
        </p:spPr>
      </p:pic>
    </p:spTree>
    <p:extLst>
      <p:ext uri="{BB962C8B-B14F-4D97-AF65-F5344CB8AC3E}">
        <p14:creationId xmlns:p14="http://schemas.microsoft.com/office/powerpoint/2010/main" val="2885439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000" dirty="0"/>
              <a:t>             </a:t>
            </a:r>
            <a:r>
              <a:rPr lang="en-US" sz="6000" dirty="0" smtClean="0"/>
              <a:t> THANK</a:t>
            </a:r>
          </a:p>
          <a:p>
            <a:pPr marL="0" indent="0">
              <a:buNone/>
            </a:pPr>
            <a:r>
              <a:rPr lang="en-US" sz="6000" dirty="0" smtClean="0"/>
              <a:t>                             YOU </a:t>
            </a:r>
            <a:endParaRPr lang="en-IN" sz="6000" dirty="0"/>
          </a:p>
        </p:txBody>
      </p:sp>
    </p:spTree>
    <p:extLst>
      <p:ext uri="{BB962C8B-B14F-4D97-AF65-F5344CB8AC3E}">
        <p14:creationId xmlns:p14="http://schemas.microsoft.com/office/powerpoint/2010/main" val="428039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Arial Black" panose="020B0A04020102020204" pitchFamily="34" charset="0"/>
              </a:rPr>
              <a:t>PRESENTED BY:-</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                                           Miss. </a:t>
            </a:r>
            <a:r>
              <a:rPr lang="en-US" dirty="0" err="1"/>
              <a:t>Salunkhe</a:t>
            </a:r>
            <a:r>
              <a:rPr lang="en-US" dirty="0"/>
              <a:t> </a:t>
            </a:r>
            <a:r>
              <a:rPr lang="en-US" dirty="0" err="1"/>
              <a:t>Pranita</a:t>
            </a:r>
            <a:endParaRPr lang="en-US" dirty="0"/>
          </a:p>
          <a:p>
            <a:pPr marL="0" indent="0">
              <a:buNone/>
            </a:pPr>
            <a:r>
              <a:rPr lang="en-US" dirty="0"/>
              <a:t>                                           Miss. </a:t>
            </a:r>
            <a:r>
              <a:rPr lang="en-US" dirty="0" err="1"/>
              <a:t>Jadhav</a:t>
            </a:r>
            <a:r>
              <a:rPr lang="en-US" dirty="0"/>
              <a:t> </a:t>
            </a:r>
            <a:r>
              <a:rPr lang="en-US" dirty="0" err="1"/>
              <a:t>Reshma</a:t>
            </a:r>
            <a:endParaRPr lang="en-US" dirty="0"/>
          </a:p>
          <a:p>
            <a:pPr marL="0" indent="0">
              <a:buNone/>
            </a:pPr>
            <a:r>
              <a:rPr lang="en-US" dirty="0"/>
              <a:t>                                           Miss .</a:t>
            </a:r>
            <a:r>
              <a:rPr lang="en-US" dirty="0" err="1"/>
              <a:t>Yadav</a:t>
            </a:r>
            <a:r>
              <a:rPr lang="en-US" dirty="0"/>
              <a:t> </a:t>
            </a:r>
            <a:r>
              <a:rPr lang="en-US" dirty="0" err="1"/>
              <a:t>Pratiksha</a:t>
            </a:r>
            <a:endParaRPr lang="en-US" dirty="0"/>
          </a:p>
          <a:p>
            <a:pPr marL="0" indent="0">
              <a:buNone/>
            </a:pPr>
            <a:r>
              <a:rPr lang="en-US" dirty="0"/>
              <a:t>                                           Miss. Yadav Shreya</a:t>
            </a:r>
          </a:p>
          <a:p>
            <a:pPr marL="0" indent="0">
              <a:buNone/>
            </a:pPr>
            <a:r>
              <a:rPr lang="en-US" dirty="0"/>
              <a:t>                                           </a:t>
            </a:r>
            <a:r>
              <a:rPr lang="en-US" dirty="0" err="1"/>
              <a:t>Miss.Vibhute</a:t>
            </a:r>
            <a:r>
              <a:rPr lang="en-US" dirty="0"/>
              <a:t> Priti </a:t>
            </a:r>
          </a:p>
          <a:p>
            <a:pPr marL="0" indent="0">
              <a:buNone/>
            </a:pPr>
            <a:r>
              <a:rPr lang="en-US" dirty="0"/>
              <a:t>                        </a:t>
            </a:r>
            <a:r>
              <a:rPr lang="en-US" sz="2200" dirty="0">
                <a:latin typeface="Arial Black" panose="020B0A04020102020204" pitchFamily="34" charset="0"/>
              </a:rPr>
              <a:t>TULJARAM CHATURCHAND COLLEGE OF</a:t>
            </a:r>
          </a:p>
          <a:p>
            <a:pPr marL="0" indent="0">
              <a:buNone/>
            </a:pPr>
            <a:r>
              <a:rPr lang="en-US" sz="2200" dirty="0">
                <a:latin typeface="Arial Black" panose="020B0A04020102020204" pitchFamily="34" charset="0"/>
              </a:rPr>
              <a:t>                   ARTS,SCIENCE AND COMMERSE,BARAMATI</a:t>
            </a:r>
          </a:p>
          <a:p>
            <a:endParaRPr lang="en-US" dirty="0"/>
          </a:p>
          <a:p>
            <a:pPr marL="0" indent="0">
              <a:buNone/>
            </a:pPr>
            <a:r>
              <a:rPr lang="en-US" b="1" dirty="0"/>
              <a:t>INTERNAL GUIDE</a:t>
            </a:r>
            <a:r>
              <a:rPr lang="en-US" dirty="0"/>
              <a:t>                                                      </a:t>
            </a:r>
            <a:r>
              <a:rPr lang="en-US" b="1" dirty="0"/>
              <a:t>EXTERNAL GUIDE</a:t>
            </a:r>
          </a:p>
          <a:p>
            <a:pPr marL="0" indent="0">
              <a:buNone/>
            </a:pPr>
            <a:r>
              <a:rPr lang="en-US" dirty="0"/>
              <a:t>Mrs. </a:t>
            </a:r>
            <a:r>
              <a:rPr lang="en-US" dirty="0" err="1"/>
              <a:t>Pooja</a:t>
            </a:r>
            <a:r>
              <a:rPr lang="en-US" dirty="0"/>
              <a:t> </a:t>
            </a:r>
            <a:r>
              <a:rPr lang="en-US" dirty="0" err="1"/>
              <a:t>Gaikwad</a:t>
            </a:r>
            <a:r>
              <a:rPr lang="en-US" dirty="0"/>
              <a:t>                                                  </a:t>
            </a:r>
            <a:r>
              <a:rPr lang="en-US" dirty="0" err="1"/>
              <a:t>Mr.Prajot</a:t>
            </a:r>
            <a:r>
              <a:rPr lang="en-US" dirty="0"/>
              <a:t> </a:t>
            </a:r>
            <a:r>
              <a:rPr lang="en-US" dirty="0" err="1"/>
              <a:t>Patil</a:t>
            </a:r>
            <a:r>
              <a:rPr lang="en-US" dirty="0"/>
              <a:t>                                           </a:t>
            </a:r>
            <a:endParaRPr lang="en-IN" dirty="0"/>
          </a:p>
        </p:txBody>
      </p:sp>
    </p:spTree>
    <p:extLst>
      <p:ext uri="{BB962C8B-B14F-4D97-AF65-F5344CB8AC3E}">
        <p14:creationId xmlns:p14="http://schemas.microsoft.com/office/powerpoint/2010/main" val="293513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                            Introduction </a:t>
            </a:r>
            <a:endParaRPr lang="en-IN" dirty="0">
              <a:solidFill>
                <a:schemeClr val="accent5">
                  <a:lumMod val="50000"/>
                </a:schemeClr>
              </a:solidFill>
            </a:endParaRPr>
          </a:p>
        </p:txBody>
      </p:sp>
      <p:sp>
        <p:nvSpPr>
          <p:cNvPr id="3" name="Content Placeholder 2"/>
          <p:cNvSpPr>
            <a:spLocks noGrp="1"/>
          </p:cNvSpPr>
          <p:nvPr>
            <p:ph idx="1"/>
          </p:nvPr>
        </p:nvSpPr>
        <p:spPr>
          <a:xfrm>
            <a:off x="838200" y="2143259"/>
            <a:ext cx="10515600" cy="4351338"/>
          </a:xfrm>
        </p:spPr>
        <p:txBody>
          <a:bodyPr/>
          <a:lstStyle/>
          <a:p>
            <a:pPr marL="0" indent="0">
              <a:buNone/>
            </a:pPr>
            <a:r>
              <a:rPr lang="en-US" dirty="0"/>
              <a:t>                      </a:t>
            </a:r>
            <a:r>
              <a:rPr lang="en-US" sz="2400" dirty="0"/>
              <a:t>In the realm of education, understanding and predicting student performance plays a pivotal role in shaping effective teaching strategies and fostering academic success. This project, apply named "Student Performance Prediction," aims to leverage the power of machine learning to forecast students' grades based on various academic and demographic factors. The primary target variable in this project is the grade class. By analyzing historical data encompassing student demographics, past academic records,</a:t>
            </a:r>
            <a:r>
              <a:rPr lang="en-US" sz="2400" b="1" dirty="0"/>
              <a:t> </a:t>
            </a:r>
            <a:r>
              <a:rPr lang="en-US" sz="2400" dirty="0"/>
              <a:t>Extracurricular Activities, and Study habits variables, machine learning models can be trained to predict the future performance of students</a:t>
            </a:r>
            <a:r>
              <a:rPr lang="en-US" dirty="0"/>
              <a:t>.</a:t>
            </a:r>
            <a:endParaRPr lang="en-IN" dirty="0"/>
          </a:p>
        </p:txBody>
      </p:sp>
      <p:pic>
        <p:nvPicPr>
          <p:cNvPr id="4" name="Picture 3"/>
          <p:cNvPicPr>
            <a:picLocks noChangeAspect="1"/>
          </p:cNvPicPr>
          <p:nvPr/>
        </p:nvPicPr>
        <p:blipFill>
          <a:blip r:embed="rId2"/>
          <a:stretch>
            <a:fillRect/>
          </a:stretch>
        </p:blipFill>
        <p:spPr>
          <a:xfrm>
            <a:off x="838200" y="519764"/>
            <a:ext cx="2000250" cy="928020"/>
          </a:xfrm>
          <a:prstGeom prst="rect">
            <a:avLst/>
          </a:prstGeom>
        </p:spPr>
      </p:pic>
    </p:spTree>
    <p:extLst>
      <p:ext uri="{BB962C8B-B14F-4D97-AF65-F5344CB8AC3E}">
        <p14:creationId xmlns:p14="http://schemas.microsoft.com/office/powerpoint/2010/main" val="134165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dirty="0"/>
              <a:t>Data Description </a:t>
            </a:r>
            <a:endParaRPr lang="en-IN" dirty="0"/>
          </a:p>
        </p:txBody>
      </p:sp>
      <p:sp>
        <p:nvSpPr>
          <p:cNvPr id="3" name="Content Placeholder 2"/>
          <p:cNvSpPr>
            <a:spLocks noGrp="1"/>
          </p:cNvSpPr>
          <p:nvPr>
            <p:ph idx="1"/>
          </p:nvPr>
        </p:nvSpPr>
        <p:spPr>
          <a:xfrm>
            <a:off x="751573" y="1700497"/>
            <a:ext cx="10923872" cy="4863932"/>
          </a:xfrm>
        </p:spPr>
        <p:txBody>
          <a:bodyPr>
            <a:normAutofit/>
          </a:bodyPr>
          <a:lstStyle/>
          <a:p>
            <a:pPr marL="0" indent="0">
              <a:buNone/>
            </a:pPr>
            <a:r>
              <a:rPr lang="en-US" sz="2000" dirty="0"/>
              <a:t>This dataset contains comprehensive information on 2,392 high school students, detailing their demographics, study habits, parental involvement, extracurricular activities, and academic performance .The target variable grade class classifies students grades into distinct categories  </a:t>
            </a:r>
          </a:p>
          <a:p>
            <a:pPr marL="457200" indent="-457200">
              <a:buAutoNum type="arabicPeriod"/>
            </a:pPr>
            <a:r>
              <a:rPr lang="en-US" sz="2000" dirty="0"/>
              <a:t>Student information </a:t>
            </a:r>
          </a:p>
          <a:p>
            <a:r>
              <a:rPr lang="en-US" sz="2000" dirty="0"/>
              <a:t>Student ID</a:t>
            </a:r>
          </a:p>
          <a:p>
            <a:r>
              <a:rPr lang="en-US" sz="2000" dirty="0"/>
              <a:t>Demographic Details </a:t>
            </a:r>
          </a:p>
          <a:p>
            <a:r>
              <a:rPr lang="en-US" sz="2000" dirty="0"/>
              <a:t>Study Habits </a:t>
            </a:r>
          </a:p>
          <a:p>
            <a:pPr marL="0" indent="0">
              <a:buNone/>
            </a:pPr>
            <a:r>
              <a:rPr lang="en-US" sz="2000" dirty="0"/>
              <a:t>2.Parental Involvement </a:t>
            </a:r>
          </a:p>
          <a:p>
            <a:pPr marL="0" indent="0">
              <a:buNone/>
            </a:pPr>
            <a:r>
              <a:rPr lang="en-US" sz="2000" dirty="0"/>
              <a:t>3.Extracurricular Activities </a:t>
            </a:r>
          </a:p>
          <a:p>
            <a:pPr marL="0" indent="0">
              <a:buNone/>
            </a:pPr>
            <a:r>
              <a:rPr lang="en-US" sz="2000" dirty="0"/>
              <a:t>4. Target Variable : Grade class</a:t>
            </a:r>
          </a:p>
          <a:p>
            <a:pPr marL="0" indent="0">
              <a:buNone/>
            </a:pPr>
            <a:endParaRPr lang="en-US" sz="2400" dirty="0"/>
          </a:p>
          <a:p>
            <a:pPr marL="0" indent="0">
              <a:buNone/>
            </a:pPr>
            <a:endParaRPr lang="en-US" sz="2400" dirty="0"/>
          </a:p>
        </p:txBody>
      </p:sp>
      <p:sp>
        <p:nvSpPr>
          <p:cNvPr id="8" name="Rectangle 5"/>
          <p:cNvSpPr>
            <a:spLocks noChangeArrowheads="1"/>
          </p:cNvSpPr>
          <p:nvPr/>
        </p:nvSpPr>
        <p:spPr bwMode="auto">
          <a:xfrm>
            <a:off x="1232033" y="3345845"/>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262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8008"/>
            <a:ext cx="10515600" cy="5868955"/>
          </a:xfrm>
        </p:spPr>
        <p:txBody>
          <a:bodyPr>
            <a:normAutofit fontScale="92500" lnSpcReduction="10000"/>
          </a:bodyPr>
          <a:lstStyle/>
          <a:p>
            <a:pPr marL="0" indent="0">
              <a:buNone/>
            </a:pPr>
            <a:r>
              <a:rPr lang="en-US" sz="2000" dirty="0"/>
              <a:t>1 Student ID</a:t>
            </a:r>
          </a:p>
          <a:p>
            <a:pPr marL="0" indent="0">
              <a:buNone/>
            </a:pPr>
            <a:r>
              <a:rPr lang="en-US" sz="2000" dirty="0"/>
              <a:t>2 </a:t>
            </a:r>
            <a:r>
              <a:rPr lang="en-US" sz="2000" b="1" dirty="0"/>
              <a:t>Demographic Details </a:t>
            </a:r>
          </a:p>
          <a:p>
            <a:r>
              <a:rPr lang="en-US" sz="2000" dirty="0"/>
              <a:t>Age </a:t>
            </a:r>
          </a:p>
          <a:p>
            <a:r>
              <a:rPr lang="en-US" sz="2000" dirty="0"/>
              <a:t>Gender </a:t>
            </a:r>
          </a:p>
          <a:p>
            <a:r>
              <a:rPr lang="en-US" sz="2000" b="1" dirty="0" err="1"/>
              <a:t>Ethinicity</a:t>
            </a:r>
            <a:r>
              <a:rPr lang="en-US" sz="2000" b="1" dirty="0"/>
              <a:t> :  </a:t>
            </a:r>
            <a:r>
              <a:rPr lang="en-US" sz="2000" dirty="0"/>
              <a:t>The </a:t>
            </a:r>
            <a:r>
              <a:rPr lang="en-US" sz="2000" dirty="0" err="1"/>
              <a:t>ethinicity</a:t>
            </a:r>
            <a:r>
              <a:rPr lang="en-US" sz="2000" dirty="0"/>
              <a:t> of the </a:t>
            </a:r>
            <a:r>
              <a:rPr lang="en-US" sz="2000" dirty="0" err="1"/>
              <a:t>students,coded</a:t>
            </a:r>
            <a:r>
              <a:rPr lang="en-US" sz="2000" dirty="0"/>
              <a:t> as follow : </a:t>
            </a:r>
          </a:p>
          <a:p>
            <a:r>
              <a:rPr lang="en-US" sz="2000" dirty="0"/>
              <a:t>0: </a:t>
            </a:r>
            <a:r>
              <a:rPr lang="en-US" sz="2000" dirty="0" err="1"/>
              <a:t>Caucassian</a:t>
            </a:r>
            <a:r>
              <a:rPr lang="en-US" sz="2000" dirty="0"/>
              <a:t>     1: African American    2:Assian    3 : other</a:t>
            </a:r>
          </a:p>
          <a:p>
            <a:r>
              <a:rPr lang="en-US" sz="2000" dirty="0"/>
              <a:t> </a:t>
            </a:r>
            <a:r>
              <a:rPr lang="en-US" sz="2000" b="1" dirty="0"/>
              <a:t>Parental Education </a:t>
            </a:r>
            <a:r>
              <a:rPr lang="en-US" sz="2000" dirty="0"/>
              <a:t>: The education level of the parents , coded as follow :</a:t>
            </a:r>
          </a:p>
          <a:p>
            <a:r>
              <a:rPr lang="en-US" sz="2000" dirty="0"/>
              <a:t>0: none  1: high school     2: Some college    3: Bachelor’s    4.Higher </a:t>
            </a:r>
          </a:p>
          <a:p>
            <a:r>
              <a:rPr lang="en-US" sz="2000" b="1" dirty="0"/>
              <a:t>Study Habits :</a:t>
            </a:r>
          </a:p>
          <a:p>
            <a:r>
              <a:rPr lang="en-US" sz="2000" dirty="0"/>
              <a:t>Study time weekly </a:t>
            </a:r>
          </a:p>
          <a:p>
            <a:r>
              <a:rPr lang="en-US" sz="2000" dirty="0"/>
              <a:t> </a:t>
            </a:r>
            <a:r>
              <a:rPr lang="en-US" sz="2000" b="1" dirty="0"/>
              <a:t>Absences</a:t>
            </a:r>
          </a:p>
          <a:p>
            <a:r>
              <a:rPr lang="en-US" sz="2000" b="1" dirty="0"/>
              <a:t>Tutoring :</a:t>
            </a:r>
            <a:r>
              <a:rPr lang="en-US" sz="2000" dirty="0"/>
              <a:t> Tutoring Status ,where 0 indicates No and 1 indicates Yes </a:t>
            </a:r>
          </a:p>
          <a:p>
            <a:r>
              <a:rPr lang="en-US" sz="2000" b="1" dirty="0"/>
              <a:t>Parental   Support</a:t>
            </a:r>
            <a:r>
              <a:rPr lang="en-US" sz="2000" dirty="0"/>
              <a:t>: The level of parental support, coded as follows:</a:t>
            </a:r>
          </a:p>
          <a:p>
            <a:r>
              <a:rPr lang="en-US" sz="2000" dirty="0"/>
              <a:t>0: None   1: Low     2: Moderate   3: High      4: Very High</a:t>
            </a:r>
          </a:p>
          <a:p>
            <a:pPr fontAlgn="base"/>
            <a:r>
              <a:rPr lang="en-US" sz="2000" b="1" dirty="0"/>
              <a:t>Extracurricular Activities</a:t>
            </a:r>
          </a:p>
          <a:p>
            <a:pPr fontAlgn="base"/>
            <a:r>
              <a:rPr lang="en-US" sz="2000" b="1" dirty="0"/>
              <a:t>Extracurricular</a:t>
            </a:r>
            <a:r>
              <a:rPr lang="en-US" sz="2000" dirty="0"/>
              <a:t>: Participation in extracurricular activities, where 0 indicates No and 1 indicates Yes.</a:t>
            </a:r>
          </a:p>
          <a:p>
            <a:pPr marL="0" indent="0">
              <a:buNone/>
            </a:pPr>
            <a:endParaRPr lang="en-IN" sz="2000" dirty="0"/>
          </a:p>
        </p:txBody>
      </p:sp>
    </p:spTree>
    <p:extLst>
      <p:ext uri="{BB962C8B-B14F-4D97-AF65-F5344CB8AC3E}">
        <p14:creationId xmlns:p14="http://schemas.microsoft.com/office/powerpoint/2010/main" val="421197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324" y="529389"/>
            <a:ext cx="10515600" cy="5512820"/>
          </a:xfrm>
        </p:spPr>
        <p:txBody>
          <a:bodyPr>
            <a:normAutofit/>
          </a:bodyPr>
          <a:lstStyle/>
          <a:p>
            <a:pPr marL="0" indent="0">
              <a:buNone/>
            </a:pPr>
            <a:endParaRPr lang="en-US" sz="2000" dirty="0"/>
          </a:p>
          <a:p>
            <a:pPr fontAlgn="base"/>
            <a:r>
              <a:rPr lang="en-US" sz="2000" b="1" dirty="0"/>
              <a:t>Sports</a:t>
            </a:r>
            <a:r>
              <a:rPr lang="en-US" sz="2000" dirty="0"/>
              <a:t>: Participation in sports, where 0 indicates No and 1 indicates Yes.</a:t>
            </a:r>
          </a:p>
          <a:p>
            <a:pPr fontAlgn="base"/>
            <a:r>
              <a:rPr lang="en-US" sz="2000" b="1" dirty="0"/>
              <a:t>Music</a:t>
            </a:r>
            <a:r>
              <a:rPr lang="en-US" sz="2000" dirty="0"/>
              <a:t>: Participation in music activities, where 0 indicates No and 1 indicates Yes.</a:t>
            </a:r>
          </a:p>
          <a:p>
            <a:pPr fontAlgn="base"/>
            <a:r>
              <a:rPr lang="en-US" sz="2000" b="1" dirty="0"/>
              <a:t>Volunteering</a:t>
            </a:r>
            <a:r>
              <a:rPr lang="en-US" sz="2000" dirty="0"/>
              <a:t>: Participation in volunteering, where 0 indicates No and 1 indicates Yes.</a:t>
            </a:r>
          </a:p>
          <a:p>
            <a:pPr fontAlgn="base"/>
            <a:r>
              <a:rPr lang="en-US" sz="2000" b="1" dirty="0"/>
              <a:t>Target Variable: Grade Class</a:t>
            </a:r>
          </a:p>
          <a:p>
            <a:pPr fontAlgn="base"/>
            <a:r>
              <a:rPr lang="en-US" sz="2000" b="1" dirty="0" err="1"/>
              <a:t>GradeClass</a:t>
            </a:r>
            <a:r>
              <a:rPr lang="en-US" sz="2000" dirty="0"/>
              <a:t>: Classification of students' grades based on GPA:</a:t>
            </a:r>
          </a:p>
          <a:p>
            <a:pPr fontAlgn="base"/>
            <a:r>
              <a:rPr lang="en-US" sz="2000" dirty="0"/>
              <a:t>0: 'A' (GPA &gt;= 3.5)</a:t>
            </a:r>
          </a:p>
          <a:p>
            <a:pPr fontAlgn="base"/>
            <a:r>
              <a:rPr lang="en-US" sz="2000" dirty="0"/>
              <a:t>1: 'B' (3.0 &lt;= GPA &lt; 3.5)</a:t>
            </a:r>
          </a:p>
          <a:p>
            <a:pPr fontAlgn="base"/>
            <a:r>
              <a:rPr lang="en-US" sz="2000" dirty="0"/>
              <a:t>2: 'C' (2.5 &lt;= GPA &lt; 3.0)</a:t>
            </a:r>
          </a:p>
          <a:p>
            <a:pPr fontAlgn="base"/>
            <a:r>
              <a:rPr lang="en-US" sz="2000" dirty="0"/>
              <a:t>3: 'D' (2.0 &lt;= GPA &lt; 2.5)</a:t>
            </a:r>
          </a:p>
          <a:p>
            <a:pPr fontAlgn="base"/>
            <a:r>
              <a:rPr lang="en-US" sz="2000" dirty="0"/>
              <a:t>4: 'F' (GPA &lt; 2.0)</a:t>
            </a:r>
          </a:p>
        </p:txBody>
      </p:sp>
    </p:spTree>
    <p:extLst>
      <p:ext uri="{BB962C8B-B14F-4D97-AF65-F5344CB8AC3E}">
        <p14:creationId xmlns:p14="http://schemas.microsoft.com/office/powerpoint/2010/main" val="93465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096760" cy="1325563"/>
          </a:xfrm>
        </p:spPr>
        <p:txBody>
          <a:bodyPr/>
          <a:lstStyle/>
          <a:p>
            <a:pPr algn="ctr"/>
            <a:r>
              <a:rPr lang="en-US" dirty="0"/>
              <a:t>   Objectives</a:t>
            </a:r>
            <a:endParaRPr lang="en-IN" dirty="0"/>
          </a:p>
        </p:txBody>
      </p:sp>
      <p:sp>
        <p:nvSpPr>
          <p:cNvPr id="3" name="Content Placeholder 2"/>
          <p:cNvSpPr>
            <a:spLocks noGrp="1"/>
          </p:cNvSpPr>
          <p:nvPr>
            <p:ph idx="1"/>
          </p:nvPr>
        </p:nvSpPr>
        <p:spPr>
          <a:xfrm>
            <a:off x="2418080" y="2618105"/>
            <a:ext cx="8636000" cy="2626302"/>
          </a:xfrm>
        </p:spPr>
        <p:txBody>
          <a:bodyPr/>
          <a:lstStyle/>
          <a:p>
            <a:pPr marL="342900" indent="-342900" algn="just"/>
            <a:r>
              <a:rPr lang="en-US" dirty="0"/>
              <a:t>Find which algorithm gives more accurate result in students performance prediction.</a:t>
            </a:r>
          </a:p>
          <a:p>
            <a:pPr marL="342900" indent="-342900" algn="just"/>
            <a:r>
              <a:rPr lang="en-US" dirty="0"/>
              <a:t>Find which factor affect the grade of the student . </a:t>
            </a:r>
          </a:p>
          <a:p>
            <a:pPr marL="342900" indent="-342900" algn="just"/>
            <a:r>
              <a:rPr lang="en-US" dirty="0"/>
              <a:t>Find important feature in grade of student.</a:t>
            </a:r>
          </a:p>
          <a:p>
            <a:pPr algn="just"/>
            <a:endParaRPr lang="en-IN" dirty="0"/>
          </a:p>
        </p:txBody>
      </p:sp>
      <p:pic>
        <p:nvPicPr>
          <p:cNvPr id="9" name="Picture 8"/>
          <p:cNvPicPr>
            <a:picLocks noChangeAspect="1"/>
          </p:cNvPicPr>
          <p:nvPr/>
        </p:nvPicPr>
        <p:blipFill>
          <a:blip r:embed="rId2"/>
          <a:stretch>
            <a:fillRect/>
          </a:stretch>
        </p:blipFill>
        <p:spPr>
          <a:xfrm>
            <a:off x="956746" y="393383"/>
            <a:ext cx="2206343" cy="1506537"/>
          </a:xfrm>
          <a:prstGeom prst="rect">
            <a:avLst/>
          </a:prstGeom>
        </p:spPr>
      </p:pic>
    </p:spTree>
    <p:extLst>
      <p:ext uri="{BB962C8B-B14F-4D97-AF65-F5344CB8AC3E}">
        <p14:creationId xmlns:p14="http://schemas.microsoft.com/office/powerpoint/2010/main" val="3164414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6960" y="463708"/>
            <a:ext cx="1905000" cy="1128395"/>
          </a:xfrm>
          <a:prstGeom prst="rect">
            <a:avLst/>
          </a:prstGeom>
        </p:spPr>
      </p:pic>
      <p:sp>
        <p:nvSpPr>
          <p:cNvPr id="2" name="Title 1"/>
          <p:cNvSpPr>
            <a:spLocks noGrp="1"/>
          </p:cNvSpPr>
          <p:nvPr>
            <p:ph type="title"/>
          </p:nvPr>
        </p:nvSpPr>
        <p:spPr/>
        <p:txBody>
          <a:bodyPr/>
          <a:lstStyle/>
          <a:p>
            <a:r>
              <a:rPr lang="en-US" dirty="0"/>
              <a:t>                      </a:t>
            </a:r>
            <a:r>
              <a:rPr lang="en-US" b="1" dirty="0"/>
              <a:t>Exploratory Data Analysis</a:t>
            </a:r>
            <a:endParaRPr lang="en-IN" b="1" dirty="0"/>
          </a:p>
        </p:txBody>
      </p:sp>
      <p:pic>
        <p:nvPicPr>
          <p:cNvPr id="5" name="Content Placeholder 4"/>
          <p:cNvPicPr>
            <a:picLocks noGrp="1" noChangeAspect="1"/>
          </p:cNvPicPr>
          <p:nvPr>
            <p:ph idx="1"/>
          </p:nvPr>
        </p:nvPicPr>
        <p:blipFill>
          <a:blip r:embed="rId3"/>
          <a:stretch>
            <a:fillRect/>
          </a:stretch>
        </p:blipFill>
        <p:spPr>
          <a:xfrm>
            <a:off x="3467216" y="1825625"/>
            <a:ext cx="5257567" cy="4351338"/>
          </a:xfrm>
          <a:prstGeom prst="rect">
            <a:avLst/>
          </a:prstGeom>
        </p:spPr>
      </p:pic>
    </p:spTree>
    <p:extLst>
      <p:ext uri="{BB962C8B-B14F-4D97-AF65-F5344CB8AC3E}">
        <p14:creationId xmlns:p14="http://schemas.microsoft.com/office/powerpoint/2010/main" val="450533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TotalTime>
  <Words>680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Times New Roman</vt:lpstr>
      <vt:lpstr>Office Theme</vt:lpstr>
      <vt:lpstr>PowerPoint Presentation</vt:lpstr>
      <vt:lpstr>PowerPoint Presentation</vt:lpstr>
      <vt:lpstr>                       PRESENTED BY:-</vt:lpstr>
      <vt:lpstr>                            Introduction </vt:lpstr>
      <vt:lpstr>Data Description </vt:lpstr>
      <vt:lpstr>PowerPoint Presentation</vt:lpstr>
      <vt:lpstr>PowerPoint Presentation</vt:lpstr>
      <vt:lpstr>   Objectives</vt:lpstr>
      <vt:lpstr>                      Exploratory Data Analysis</vt:lpstr>
      <vt:lpstr>Box plot </vt:lpstr>
      <vt:lpstr>PowerPoint Presentation</vt:lpstr>
      <vt:lpstr>Model Building </vt:lpstr>
      <vt:lpstr>Finding Features Importance : </vt:lpstr>
      <vt:lpstr> selecting all variable in the data </vt:lpstr>
      <vt:lpstr>PowerPoint Presentation</vt:lpstr>
      <vt:lpstr>PowerPoint Presentation</vt:lpstr>
      <vt:lpstr>After removing insignificant variable </vt:lpstr>
      <vt:lpstr>PowerPoint Presentation</vt:lpstr>
      <vt:lpstr>PowerPoint Presentation</vt:lpstr>
      <vt:lpstr>                         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Hvgdgrdfhtyjmhgyjtikhlnj,jgfuttujhjfti7uhkughtfuuhtfytkughtugtuhbyjgkhhgyhjhbjtygiukygyrtgiuhut5efiuojhgytdfjgkhgetetrhyjk0p=o-09tr6e5456yu[i-p’johvgcjhxse7568iojj456u0ip;olkhgdt45678uijhgtu57687iujhytu5687iujhg5ru567yuhgy5hj678yhgyr567yuhgfdryu67yuhgde32qa  1q2wert7yo8o;ikjhyg576yu</dc:title>
  <dc:creator>Dell</dc:creator>
  <cp:lastModifiedBy>DISHA_COMPUTER</cp:lastModifiedBy>
  <cp:revision>50</cp:revision>
  <dcterms:created xsi:type="dcterms:W3CDTF">2024-06-28T03:35:58Z</dcterms:created>
  <dcterms:modified xsi:type="dcterms:W3CDTF">2024-06-29T10:02:51Z</dcterms:modified>
</cp:coreProperties>
</file>