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61" r:id="rId7"/>
    <p:sldId id="262" r:id="rId8"/>
    <p:sldId id="263" r:id="rId9"/>
    <p:sldId id="273" r:id="rId10"/>
    <p:sldId id="265" r:id="rId11"/>
    <p:sldId id="274" r:id="rId12"/>
    <p:sldId id="266" r:id="rId13"/>
    <p:sldId id="275" r:id="rId14"/>
    <p:sldId id="267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409-1226-480B-BBA1-4D121ABF8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6758C-7DE9-497C-8F9A-937A853E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9446-14E9-4C85-92BF-0E9F9A43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5ABC-B0C4-4022-BCA0-67D002A4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692C-30AD-4E40-8A20-64FE20F2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5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A56-5DEE-416E-96BA-5729E0EF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AB903-AD88-47B2-A895-607C79C8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52E9-CB30-4B0B-9D0B-BCF02094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F7B2-CD74-4305-BF51-6E345F77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D927-D01F-413E-9A90-A22A3AE2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7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A80-A658-4F0A-A11A-331973BA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96AE-627D-4F57-81A8-988CD33CA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78C4-9CCD-4466-883B-293C715F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47DB-F2F6-4884-93C8-817DC8B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4666-F06D-42B1-8291-5EC7B85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ACBC-961B-43CD-A4AD-7758748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69F1-ED0F-4D7B-A680-990798A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5DE5-DBFA-46A6-B584-CC80419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81B1-C8C1-49E5-9942-9CC13F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AAC1-FACE-42C3-AB40-7A4E526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F2A-FE2F-4AEF-87D4-F8F000D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9001-160F-494D-A994-C19853FE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0976-4E9F-41D0-BC64-D8C9E81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B702-D61D-40F9-B30A-3FD086B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2AB0-4611-40FB-90E1-F2C6261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2E03-0186-4900-8BFE-CEA8925B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B702-81F0-4C10-BD08-77AFC92E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066B6-179B-4BF8-8BB8-A39E9B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1220-5BDF-4320-A769-B673CCA6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18BDA-FF4E-41FA-945B-6EC851D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A91A-E2AF-408C-A308-58DFDB2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8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4EDD-7477-4F18-8543-A96F8172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BB70-4039-4DC3-9930-9ADA7542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6A9-ADE3-42C7-ADE7-54B2ED17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A77E7-E355-4A3F-BDB2-802F7E762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84482-419A-4987-A0D3-5DE16D0A3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7A17D-D6F7-4DBC-961F-62C6B128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B0A86-A12D-4F3E-917A-FCCA96EB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6600B-F31A-43F7-A1FC-6F946CB2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28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AC2-C321-423B-8CD9-6D6C4884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32756-3801-48CC-A053-8FD24074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4ED3-6B24-47A8-80DE-F51A621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05007-C162-4AFF-84A7-A2C099FC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3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01292-8AC8-4A37-8E2F-8D3B855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6C4BF-AB77-417A-AC2B-D2C8AEB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B44-5C2C-453F-A455-D82732E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B51F-051D-4678-81F8-D37285D3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CF87-0775-428E-B367-1A1F3E6B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7A3A-852E-469E-BA27-3474B86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442B-B269-48B1-A357-1D38E761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62DE8-998A-4CFD-9EE6-59AAF346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59AC-8BB9-4CB0-B973-669680EF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4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AE1-1077-43DE-A090-721B847A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77C04-6206-41A6-91B2-E4571FC1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E941-0795-4A1F-B474-2A855B10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A3A5-12D8-43D1-BF9C-182082BE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7333-1D16-46B6-BAB3-6FCF8C9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2EA9-5F66-41DF-A84B-75B7AA7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4C446-58AA-4EAD-9D6D-FC3ABBE8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EF18-E5F0-480E-8A71-65442483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B91C1-B3B0-42A1-A4B3-3691D1999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86BB-AA6B-4EF3-98ED-B412CB372412}" type="datetimeFigureOut">
              <a:rPr lang="en-IN" smtClean="0"/>
              <a:t>29-10-2024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A7ED-F29C-4E75-B6B2-1DC149B9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1140-30E3-42C3-8C1D-A41134A5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7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DA50-2459-4FB6-8AC0-04D35FB4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838"/>
            <a:ext cx="9144000" cy="1277937"/>
          </a:xfrm>
        </p:spPr>
        <p:txBody>
          <a:bodyPr>
            <a:normAutofit/>
          </a:bodyPr>
          <a:lstStyle/>
          <a:p>
            <a:r>
              <a:rPr lang="en-IN" sz="7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POWER BI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ABB2-5CAB-4A0D-BDA5-6AD99B897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3144"/>
            <a:ext cx="9144000" cy="709986"/>
          </a:xfrm>
        </p:spPr>
        <p:txBody>
          <a:bodyPr>
            <a:normAutofit lnSpcReduction="10000"/>
          </a:bodyPr>
          <a:lstStyle/>
          <a:p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BANK LOAN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9A72B-1D17-4B5D-A776-CD168A8E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92" y="3978238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7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4D7-CA29-4400-B356-83F70945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6480-C368-4D08-8DDD-C1C655D2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451"/>
            <a:ext cx="10515600" cy="36399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b="1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(Area Chart):  </a:t>
            </a:r>
            <a:r>
              <a:rPr lang="en-IN" sz="5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5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5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5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63DA5-F354-469B-A2CE-40A38263400C}"/>
              </a:ext>
            </a:extLst>
          </p:cNvPr>
          <p:cNvSpPr txBox="1"/>
          <p:nvPr/>
        </p:nvSpPr>
        <p:spPr>
          <a:xfrm>
            <a:off x="838200" y="1316445"/>
            <a:ext cx="103183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GOAL: </a:t>
            </a:r>
          </a:p>
          <a:p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Visually represent key trends and metrics across the loan portfolio to identify trends and assess regional or demographic variations.</a:t>
            </a:r>
          </a:p>
        </p:txBody>
      </p:sp>
    </p:spTree>
    <p:extLst>
      <p:ext uri="{BB962C8B-B14F-4D97-AF65-F5344CB8AC3E}">
        <p14:creationId xmlns:p14="http://schemas.microsoft.com/office/powerpoint/2010/main" val="346730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E718-882C-4F3F-814F-2F5A3C3E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5B3BD1-0F01-4031-8B09-79F10C8B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9929"/>
            <a:ext cx="10515599" cy="5397034"/>
          </a:xfrm>
        </p:spPr>
      </p:pic>
    </p:spTree>
    <p:extLst>
      <p:ext uri="{BB962C8B-B14F-4D97-AF65-F5344CB8AC3E}">
        <p14:creationId xmlns:p14="http://schemas.microsoft.com/office/powerpoint/2010/main" val="370700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B7E-F23D-49B6-8239-6DD662CE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47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OBJECTIVE: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OUTCOME: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Facilitates in-depth analysis and quick reference for decision-making.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6204A7-0408-4EAD-8AAE-F7DC9131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174"/>
            <a:ext cx="10515600" cy="629957"/>
          </a:xfrm>
        </p:spPr>
        <p:txBody>
          <a:bodyPr>
            <a:noAutofit/>
          </a:bodyPr>
          <a:lstStyle/>
          <a:p>
            <a:r>
              <a:rPr lang="en-IN" sz="2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8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85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128C-4857-4D19-B0BB-D7B6998C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11077B-46E8-497B-B935-7A846EA88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2707"/>
            <a:ext cx="10515599" cy="5593976"/>
          </a:xfrm>
        </p:spPr>
      </p:pic>
    </p:spTree>
    <p:extLst>
      <p:ext uri="{BB962C8B-B14F-4D97-AF65-F5344CB8AC3E}">
        <p14:creationId xmlns:p14="http://schemas.microsoft.com/office/powerpoint/2010/main" val="164476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D25-3B99-4283-AB38-F292F4DB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5" y="454775"/>
            <a:ext cx="10515600" cy="746499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+mn-lt"/>
              </a:rPr>
              <a:t>KEY INSIGHTS AND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74776D-A3DF-4607-ABAE-2EF7F3FFF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3050"/>
            <a:ext cx="807939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Loan Applications &amp;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Insights into peak periods and regional loan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Portfolio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Differentiating between performing ('Good') and non-performing ('Bad') loans to mitigate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Demographic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Analysis of employment length and homeownership on loan success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Loan Purpose &amp; Borrower Profile: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Understanding borrower motivations and financial profiles to guide product offerings. </a:t>
            </a:r>
          </a:p>
        </p:txBody>
      </p:sp>
    </p:spTree>
    <p:extLst>
      <p:ext uri="{BB962C8B-B14F-4D97-AF65-F5344CB8AC3E}">
        <p14:creationId xmlns:p14="http://schemas.microsoft.com/office/powerpoint/2010/main" val="367813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9DF3-5851-4AA5-BE90-CE4BC05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8"/>
            <a:ext cx="10515600" cy="71064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93B0-A624-4D05-8269-462DAC0B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SUMMARY: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Bank Loan Analysis provides critical insights into our lending portfolio, highlighting areas of high performance and identifying risk factors.</a:t>
            </a: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DATA-DRIVEN DECISION-MAKING: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Enables improved risk assessment, targeted lending strategies, and operational efficiency.</a:t>
            </a: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 STEPS: </a:t>
            </a:r>
          </a:p>
          <a:p>
            <a:pPr marL="0" indent="0">
              <a:buNone/>
            </a:pPr>
            <a:endParaRPr lang="en-US" sz="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Utilize these insights to refine credit policies, enhance customer offerings, and monitor key metrics for ongoing portfolio health.</a:t>
            </a:r>
          </a:p>
          <a:p>
            <a:pPr marL="0" indent="0">
              <a:buNone/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206-E30C-48CC-B692-3DECC04D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4E56-417D-45D4-B496-3E715E49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019"/>
            <a:ext cx="10515600" cy="1787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131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0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br>
              <a:rPr lang="en-IN" sz="4400" b="1" u="sng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69EA5-63A9-481D-867A-5EBD32F42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6050"/>
            <a:ext cx="103318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To monitor and assess our bank's lending activities, focusing on loan metrics to enhance decision-making and strategy formulation.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NEED: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Insights into loan performance over time for tracking loan portfolio health, understanding trends, and supporting risk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GOAL: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Provide a comprehensive report on loan metrics to improve lending strategies, customer insights, and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21228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60-2B79-42AC-80E2-282FE946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52341-A2A0-495B-B253-137E199A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5" y="405840"/>
            <a:ext cx="10990729" cy="6060141"/>
          </a:xfrm>
        </p:spPr>
      </p:pic>
    </p:spTree>
    <p:extLst>
      <p:ext uri="{BB962C8B-B14F-4D97-AF65-F5344CB8AC3E}">
        <p14:creationId xmlns:p14="http://schemas.microsoft.com/office/powerpoint/2010/main" val="31908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6BE-DF6D-46B7-A294-19C3FA0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60CD9-D27E-4A83-8416-9E429FEE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636494"/>
            <a:ext cx="10945906" cy="5549434"/>
          </a:xfrm>
        </p:spPr>
      </p:pic>
    </p:spTree>
    <p:extLst>
      <p:ext uri="{BB962C8B-B14F-4D97-AF65-F5344CB8AC3E}">
        <p14:creationId xmlns:p14="http://schemas.microsoft.com/office/powerpoint/2010/main" val="24917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444F-4F93-4092-9A46-82AEC63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3A345-7FBC-4148-A574-4C279EF4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2" y="681318"/>
            <a:ext cx="10712822" cy="5495645"/>
          </a:xfrm>
        </p:spPr>
      </p:pic>
    </p:spTree>
    <p:extLst>
      <p:ext uri="{BB962C8B-B14F-4D97-AF65-F5344CB8AC3E}">
        <p14:creationId xmlns:p14="http://schemas.microsoft.com/office/powerpoint/2010/main" val="3598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C37B-A346-4FC7-80B1-8748EC07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930"/>
            <a:ext cx="10515600" cy="37287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PURPOSE: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Dashboard 1 offers a high-level summary of loan-related metrics to aid in tracking performance.</a:t>
            </a:r>
            <a:br>
              <a:rPr lang="en-US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B597-6968-457A-900E-1ABA0E7D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109"/>
            <a:ext cx="10515600" cy="4195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800" u="sng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600" kern="1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A4A2B-B71B-44FD-9DD7-09997A325A1A}"/>
              </a:ext>
            </a:extLst>
          </p:cNvPr>
          <p:cNvSpPr txBox="1"/>
          <p:nvPr/>
        </p:nvSpPr>
        <p:spPr>
          <a:xfrm>
            <a:off x="941294" y="268945"/>
            <a:ext cx="993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934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C361-6797-435A-9C57-2E3D1D0D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799" cy="549275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38D-E57B-4E36-8FBF-67FB869A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2" y="3244814"/>
            <a:ext cx="4714874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405B-CF6E-4346-89E0-BB1CC679DAA6}"/>
              </a:ext>
            </a:extLst>
          </p:cNvPr>
          <p:cNvSpPr txBox="1"/>
          <p:nvPr/>
        </p:nvSpPr>
        <p:spPr>
          <a:xfrm>
            <a:off x="838200" y="1159986"/>
            <a:ext cx="446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5A375-7B7B-4886-A3B3-5CC4812F7884}"/>
              </a:ext>
            </a:extLst>
          </p:cNvPr>
          <p:cNvSpPr txBox="1"/>
          <p:nvPr/>
        </p:nvSpPr>
        <p:spPr>
          <a:xfrm flipH="1">
            <a:off x="878539" y="2183284"/>
            <a:ext cx="1026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order to evaluate the performance of our lending activities and assess the quality of our loan portfolio, we need to create a comprehensive report that distinguishes between 'Good Loans' and 'Bad Loans" based on specific loan status criteria</a:t>
            </a: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8FEF-C485-403B-BD6C-5BF7892EF926}"/>
              </a:ext>
            </a:extLst>
          </p:cNvPr>
          <p:cNvSpPr txBox="1"/>
          <p:nvPr/>
        </p:nvSpPr>
        <p:spPr>
          <a:xfrm>
            <a:off x="838200" y="5546317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INSIGHT: </a:t>
            </a:r>
          </a:p>
          <a:p>
            <a:endParaRPr lang="en-US" sz="11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 segmenting loans, we can focus on improving application quality and fund allocation.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E90D1-6A5C-49DD-9593-BFD93FF31280}"/>
              </a:ext>
            </a:extLst>
          </p:cNvPr>
          <p:cNvSpPr txBox="1"/>
          <p:nvPr/>
        </p:nvSpPr>
        <p:spPr>
          <a:xfrm>
            <a:off x="838201" y="1725639"/>
            <a:ext cx="98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86D75F-491A-4352-83CF-B7B5F83A372C}"/>
              </a:ext>
            </a:extLst>
          </p:cNvPr>
          <p:cNvSpPr txBox="1">
            <a:spLocks/>
          </p:cNvSpPr>
          <p:nvPr/>
        </p:nvSpPr>
        <p:spPr>
          <a:xfrm>
            <a:off x="5921190" y="3244809"/>
            <a:ext cx="4714874" cy="206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6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B41D-BD4A-41B1-8088-12E99E1C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6"/>
            <a:ext cx="10515600" cy="612028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1487-59CA-48A9-A77A-34F40364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270"/>
            <a:ext cx="10515600" cy="2747963"/>
          </a:xfrm>
        </p:spPr>
        <p:txBody>
          <a:bodyPr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Funded Amount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Amount Received 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Month-to-Date (MTD) Funded Amount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MTD Amount Received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Interest Rate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0155-6F0D-4360-BB7B-F42D164429F4}"/>
              </a:ext>
            </a:extLst>
          </p:cNvPr>
          <p:cNvSpPr txBox="1"/>
          <p:nvPr/>
        </p:nvSpPr>
        <p:spPr>
          <a:xfrm>
            <a:off x="838200" y="1822191"/>
            <a:ext cx="10696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A grid view categorizes loans by 'Loan Status,' providing a consolidated overview</a:t>
            </a:r>
            <a:r>
              <a:rPr lang="en-US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CCE65-ECEE-448E-84A2-C249E46EEC7F}"/>
              </a:ext>
            </a:extLst>
          </p:cNvPr>
          <p:cNvSpPr txBox="1"/>
          <p:nvPr/>
        </p:nvSpPr>
        <p:spPr>
          <a:xfrm flipH="1">
            <a:off x="856130" y="1257162"/>
            <a:ext cx="902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5FD2E-7675-40F6-B735-D114F9BF9C38}"/>
              </a:ext>
            </a:extLst>
          </p:cNvPr>
          <p:cNvSpPr txBox="1"/>
          <p:nvPr/>
        </p:nvSpPr>
        <p:spPr>
          <a:xfrm>
            <a:off x="856130" y="2562347"/>
            <a:ext cx="41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KEY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4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CF7-0CDE-42E7-AF0B-9E2FDA7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AEA7D6-1745-47C1-81E3-5530E783F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2" y="582706"/>
            <a:ext cx="10542557" cy="5594257"/>
          </a:xfrm>
        </p:spPr>
      </p:pic>
    </p:spTree>
    <p:extLst>
      <p:ext uri="{BB962C8B-B14F-4D97-AF65-F5344CB8AC3E}">
        <p14:creationId xmlns:p14="http://schemas.microsoft.com/office/powerpoint/2010/main" val="10430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406</TotalTime>
  <Words>861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Bahnschrift SemiBold</vt:lpstr>
      <vt:lpstr>Calibri</vt:lpstr>
      <vt:lpstr>Calibri Light</vt:lpstr>
      <vt:lpstr>Lato Black</vt:lpstr>
      <vt:lpstr>Office Theme</vt:lpstr>
      <vt:lpstr>POWER BI PROJECT</vt:lpstr>
      <vt:lpstr>PROBLEM STATEMENT </vt:lpstr>
      <vt:lpstr>PowerPoint Presentation</vt:lpstr>
      <vt:lpstr>PowerPoint Presentation</vt:lpstr>
      <vt:lpstr>PowerPoint Presentation</vt:lpstr>
      <vt:lpstr>PURPOSE: Dashboard 1 offers a high-level summary of loan-related metrics to aid in tracking performance. </vt:lpstr>
      <vt:lpstr>DASHBOARD 1: SUMMARY</vt:lpstr>
      <vt:lpstr>DASHBOARD 1: SUMMARY</vt:lpstr>
      <vt:lpstr>PowerPoint Presentation</vt:lpstr>
      <vt:lpstr>DASHBOARD 2: OVERVIEW</vt:lpstr>
      <vt:lpstr>PowerPoint Presentation</vt:lpstr>
      <vt:lpstr>DASHBOARD 3: DETAILS</vt:lpstr>
      <vt:lpstr>PowerPoint Presentation</vt:lpstr>
      <vt:lpstr>KEY INSIGHTS AND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Project</dc:title>
  <dc:creator>Reshma P J</dc:creator>
  <cp:lastModifiedBy>Reshma P J</cp:lastModifiedBy>
  <cp:revision>9</cp:revision>
  <dcterms:created xsi:type="dcterms:W3CDTF">2024-10-26T15:46:22Z</dcterms:created>
  <dcterms:modified xsi:type="dcterms:W3CDTF">2024-10-29T07:08:14Z</dcterms:modified>
</cp:coreProperties>
</file>