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Lst>
  <p:sldSz cy="5143500" cx="9144000"/>
  <p:notesSz cx="6858000" cy="9144000"/>
  <p:embeddedFontLst>
    <p:embeddedFont>
      <p:font typeface="Economica"/>
      <p:regular r:id="rId9"/>
      <p:bold r:id="rId10"/>
      <p:italic r:id="rId11"/>
      <p:boldItalic r:id="rId12"/>
    </p:embeddedFont>
    <p:embeddedFont>
      <p:font typeface="Lato"/>
      <p:regular r:id="rId13"/>
      <p:bold r:id="rId14"/>
      <p:italic r:id="rId15"/>
      <p:boldItalic r:id="rId16"/>
    </p:embeddedFont>
    <p:embeddedFont>
      <p:font typeface="Montserrat"/>
      <p:regular r:id="rId17"/>
      <p:bold r:id="rId18"/>
      <p:italic r:id="rId19"/>
      <p:boldItalic r:id="rId20"/>
    </p:embeddedFont>
    <p:embeddedFont>
      <p:font typeface="Montserrat ExtraBold"/>
      <p:bold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ontserratExtraBold-boldItalic.fntdata"/><Relationship Id="rId21" Type="http://schemas.openxmlformats.org/officeDocument/2006/relationships/font" Target="fonts/MontserratExtraBold-bold.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conomica-regular.fntdata"/><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Economica-italic.fntdata"/><Relationship Id="rId10" Type="http://schemas.openxmlformats.org/officeDocument/2006/relationships/font" Target="fonts/Economica-bold.fntdata"/><Relationship Id="rId13" Type="http://schemas.openxmlformats.org/officeDocument/2006/relationships/font" Target="fonts/Lato-regular.fntdata"/><Relationship Id="rId12" Type="http://schemas.openxmlformats.org/officeDocument/2006/relationships/font" Target="fonts/Economica-boldItalic.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Montserrat-regular.fntdata"/><Relationship Id="rId16" Type="http://schemas.openxmlformats.org/officeDocument/2006/relationships/font" Target="fonts/Lato-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a1acdab0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a1acdab0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1acdab0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1acdab0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3" name="Shape 13"/>
        <p:cNvGrpSpPr/>
        <p:nvPr/>
      </p:nvGrpSpPr>
      <p:grpSpPr>
        <a:xfrm>
          <a:off x="0" y="0"/>
          <a:ext cx="0" cy="0"/>
          <a:chOff x="0" y="0"/>
          <a:chExt cx="0" cy="0"/>
        </a:xfrm>
      </p:grpSpPr>
      <p:sp>
        <p:nvSpPr>
          <p:cNvPr id="14" name="Google Shape;14;p2"/>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3"/>
          <p:cNvSpPr txBox="1"/>
          <p:nvPr>
            <p:ph type="title"/>
          </p:nvPr>
        </p:nvSpPr>
        <p:spPr>
          <a:xfrm>
            <a:off x="438863" y="2167125"/>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17" name="Shape 17"/>
        <p:cNvGrpSpPr/>
        <p:nvPr/>
      </p:nvGrpSpPr>
      <p:grpSpPr>
        <a:xfrm>
          <a:off x="0" y="0"/>
          <a:ext cx="0" cy="0"/>
          <a:chOff x="0" y="0"/>
          <a:chExt cx="0" cy="0"/>
        </a:xfrm>
      </p:grpSpPr>
      <p:sp>
        <p:nvSpPr>
          <p:cNvPr id="18" name="Google Shape;18;p4"/>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 name="Google Shape;19;p4"/>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20" name="Shape 20"/>
        <p:cNvGrpSpPr/>
        <p:nvPr/>
      </p:nvGrpSpPr>
      <p:grpSpPr>
        <a:xfrm>
          <a:off x="0" y="0"/>
          <a:ext cx="0" cy="0"/>
          <a:chOff x="0" y="0"/>
          <a:chExt cx="0" cy="0"/>
        </a:xfrm>
      </p:grpSpPr>
      <p:sp>
        <p:nvSpPr>
          <p:cNvPr id="21" name="Google Shape;21;p5"/>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 name="Google Shape;22;p5"/>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23" name="Google Shape;23;p5"/>
          <p:cNvSpPr txBox="1"/>
          <p:nvPr>
            <p:ph idx="2" type="body"/>
          </p:nvPr>
        </p:nvSpPr>
        <p:spPr>
          <a:xfrm>
            <a:off x="4628850"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24" name="Shape 24"/>
        <p:cNvGrpSpPr/>
        <p:nvPr/>
      </p:nvGrpSpPr>
      <p:grpSpPr>
        <a:xfrm>
          <a:off x="0" y="0"/>
          <a:ext cx="0" cy="0"/>
          <a:chOff x="0" y="0"/>
          <a:chExt cx="0" cy="0"/>
        </a:xfrm>
      </p:grpSpPr>
      <p:sp>
        <p:nvSpPr>
          <p:cNvPr id="25" name="Google Shape;25;p6"/>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 name="Google Shape;26;p6"/>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9" name="Google Shape;29;p7"/>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0" name="Google Shape;30;p7"/>
          <p:cNvSpPr txBox="1"/>
          <p:nvPr>
            <p:ph type="ctrTitle"/>
          </p:nvPr>
        </p:nvSpPr>
        <p:spPr>
          <a:xfrm>
            <a:off x="3044700" y="1444255"/>
            <a:ext cx="3054600" cy="1537200"/>
          </a:xfrm>
          <a:prstGeom prst="rect">
            <a:avLst/>
          </a:prstGeom>
        </p:spPr>
        <p:txBody>
          <a:bodyPr anchorCtr="0" anchor="t" bIns="68575" lIns="68575" spcFirstLastPara="1" rIns="68575" wrap="square" tIns="68575">
            <a:noAutofit/>
          </a:bodyPr>
          <a:lstStyle>
            <a:lvl1pPr lvl="0" rtl="0" algn="ctr">
              <a:spcBef>
                <a:spcPts val="0"/>
              </a:spcBef>
              <a:spcAft>
                <a:spcPts val="0"/>
              </a:spcAft>
              <a:buSzPts val="2700"/>
              <a:buNone/>
              <a:defRPr/>
            </a:lvl1pPr>
            <a:lvl2pPr lvl="1" rtl="0" algn="ctr">
              <a:spcBef>
                <a:spcPts val="0"/>
              </a:spcBef>
              <a:spcAft>
                <a:spcPts val="0"/>
              </a:spcAft>
              <a:buSzPts val="1100"/>
              <a:buNone/>
              <a:defRPr/>
            </a:lvl2pPr>
            <a:lvl3pPr lvl="2" rtl="0" algn="ctr">
              <a:spcBef>
                <a:spcPts val="0"/>
              </a:spcBef>
              <a:spcAft>
                <a:spcPts val="0"/>
              </a:spcAft>
              <a:buSzPts val="1100"/>
              <a:buNone/>
              <a:defRPr/>
            </a:lvl3pPr>
            <a:lvl4pPr lvl="3" rtl="0" algn="ctr">
              <a:spcBef>
                <a:spcPts val="0"/>
              </a:spcBef>
              <a:spcAft>
                <a:spcPts val="0"/>
              </a:spcAft>
              <a:buSzPts val="1100"/>
              <a:buNone/>
              <a:defRPr/>
            </a:lvl4pPr>
            <a:lvl5pPr lvl="4" rtl="0" algn="ctr">
              <a:spcBef>
                <a:spcPts val="0"/>
              </a:spcBef>
              <a:spcAft>
                <a:spcPts val="0"/>
              </a:spcAft>
              <a:buSzPts val="1100"/>
              <a:buNone/>
              <a:defRPr/>
            </a:lvl5pPr>
            <a:lvl6pPr lvl="5" rtl="0" algn="ctr">
              <a:spcBef>
                <a:spcPts val="0"/>
              </a:spcBef>
              <a:spcAft>
                <a:spcPts val="0"/>
              </a:spcAft>
              <a:buSzPts val="1100"/>
              <a:buNone/>
              <a:defRPr/>
            </a:lvl6pPr>
            <a:lvl7pPr lvl="6" rtl="0" algn="ctr">
              <a:spcBef>
                <a:spcPts val="0"/>
              </a:spcBef>
              <a:spcAft>
                <a:spcPts val="0"/>
              </a:spcAft>
              <a:buSzPts val="1100"/>
              <a:buNone/>
              <a:defRPr/>
            </a:lvl7pPr>
            <a:lvl8pPr lvl="7" rtl="0" algn="ctr">
              <a:spcBef>
                <a:spcPts val="0"/>
              </a:spcBef>
              <a:spcAft>
                <a:spcPts val="0"/>
              </a:spcAft>
              <a:buSzPts val="1100"/>
              <a:buNone/>
              <a:defRPr/>
            </a:lvl8pPr>
            <a:lvl9pPr lvl="8" rtl="0" algn="ctr">
              <a:spcBef>
                <a:spcPts val="0"/>
              </a:spcBef>
              <a:spcAft>
                <a:spcPts val="0"/>
              </a:spcAft>
              <a:buSzPts val="1100"/>
              <a:buNone/>
              <a:defRPr/>
            </a:lvl9pPr>
          </a:lstStyle>
          <a:p/>
        </p:txBody>
      </p:sp>
      <p:sp>
        <p:nvSpPr>
          <p:cNvPr id="31" name="Google Shape;31;p7"/>
          <p:cNvSpPr txBox="1"/>
          <p:nvPr>
            <p:ph idx="1" type="subTitle"/>
          </p:nvPr>
        </p:nvSpPr>
        <p:spPr>
          <a:xfrm>
            <a:off x="3044700" y="3116580"/>
            <a:ext cx="3054600" cy="701400"/>
          </a:xfrm>
          <a:prstGeom prst="rect">
            <a:avLst/>
          </a:prstGeom>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33" name="Shape 33"/>
        <p:cNvGrpSpPr/>
        <p:nvPr/>
      </p:nvGrpSpPr>
      <p:grpSpPr>
        <a:xfrm>
          <a:off x="0" y="0"/>
          <a:ext cx="0" cy="0"/>
          <a:chOff x="0" y="0"/>
          <a:chExt cx="0" cy="0"/>
        </a:xfrm>
      </p:grpSpPr>
      <p:sp>
        <p:nvSpPr>
          <p:cNvPr id="34" name="Google Shape;34;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
          <p:cNvSpPr txBox="1"/>
          <p:nvPr>
            <p:ph type="title"/>
          </p:nvPr>
        </p:nvSpPr>
        <p:spPr>
          <a:xfrm>
            <a:off x="311700" y="315925"/>
            <a:ext cx="8520600" cy="8313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6" name="Google Shape;36;p8"/>
          <p:cNvSpPr txBox="1"/>
          <p:nvPr>
            <p:ph idx="1" type="body"/>
          </p:nvPr>
        </p:nvSpPr>
        <p:spPr>
          <a:xfrm>
            <a:off x="311700" y="1225225"/>
            <a:ext cx="8520600" cy="33540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1825" y="4333832"/>
            <a:ext cx="9155824" cy="81034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43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7" name="Google Shape;7;p1"/>
          <p:cNvSpPr/>
          <p:nvPr/>
        </p:nvSpPr>
        <p:spPr>
          <a:xfrm>
            <a:off x="0" y="4517177"/>
            <a:ext cx="9144000" cy="625485"/>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43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8" name="Google Shape;8;p1"/>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9" name="Google Shape;9;p1"/>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pic>
        <p:nvPicPr>
          <p:cNvPr id="10" name="Google Shape;10;p1"/>
          <p:cNvPicPr preferRelativeResize="0"/>
          <p:nvPr/>
        </p:nvPicPr>
        <p:blipFill rotWithShape="1">
          <a:blip r:embed="rId1">
            <a:alphaModFix/>
          </a:blip>
          <a:srcRect b="0" l="0" r="0" t="0"/>
          <a:stretch/>
        </p:blipFill>
        <p:spPr>
          <a:xfrm>
            <a:off x="359750" y="4178815"/>
            <a:ext cx="1042988" cy="721519"/>
          </a:xfrm>
          <a:prstGeom prst="rect">
            <a:avLst/>
          </a:prstGeom>
          <a:noFill/>
          <a:ln>
            <a:noFill/>
          </a:ln>
        </p:spPr>
      </p:pic>
      <p:sp>
        <p:nvSpPr>
          <p:cNvPr id="11" name="Google Shape;11;p1"/>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700"/>
              <a:buFont typeface="Montserrat ExtraBold"/>
              <a:buNone/>
              <a:defRPr b="0" i="0" sz="27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1pPr>
            <a:lvl2pPr indent="-342900" lvl="1" marL="914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2pPr>
            <a:lvl3pPr indent="-342900" lvl="2" marL="1371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3pPr>
            <a:lvl4pPr indent="-342900" lvl="3" marL="1828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4pPr>
            <a:lvl5pPr indent="-342900" lvl="4" marL="22860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5pPr>
            <a:lvl6pPr indent="-342900" lvl="5" marL="2743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6pPr>
            <a:lvl7pPr indent="-342900" lvl="6" marL="3200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7pPr>
            <a:lvl8pPr indent="-342900" lvl="7" marL="3657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8pPr>
            <a:lvl9pPr indent="-342900" lvl="8" marL="4114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1" name="Shape 41"/>
        <p:cNvGrpSpPr/>
        <p:nvPr/>
      </p:nvGrpSpPr>
      <p:grpSpPr>
        <a:xfrm>
          <a:off x="0" y="0"/>
          <a:ext cx="0" cy="0"/>
          <a:chOff x="0" y="0"/>
          <a:chExt cx="0" cy="0"/>
        </a:xfrm>
      </p:grpSpPr>
      <p:sp>
        <p:nvSpPr>
          <p:cNvPr id="42" name="Google Shape;42;p9"/>
          <p:cNvSpPr txBox="1"/>
          <p:nvPr>
            <p:ph type="ctrTitle"/>
          </p:nvPr>
        </p:nvSpPr>
        <p:spPr>
          <a:xfrm>
            <a:off x="3044700" y="1254596"/>
            <a:ext cx="3054600" cy="2634300"/>
          </a:xfrm>
          <a:prstGeom prst="rect">
            <a:avLst/>
          </a:prstGeom>
        </p:spPr>
        <p:txBody>
          <a:bodyPr anchorCtr="0" anchor="t" bIns="68575" lIns="68575" spcFirstLastPara="1" rIns="68575" wrap="square" tIns="68575">
            <a:noAutofit/>
          </a:bodyPr>
          <a:lstStyle/>
          <a:p>
            <a:pPr indent="0" lvl="0" marL="0" rtl="0" algn="ctr">
              <a:spcBef>
                <a:spcPts val="0"/>
              </a:spcBef>
              <a:spcAft>
                <a:spcPts val="0"/>
              </a:spcAft>
              <a:buNone/>
            </a:pPr>
            <a:r>
              <a:rPr lang="en"/>
              <a:t>Open Jobs Analyzer and Recommendation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311700" y="315925"/>
            <a:ext cx="8520600" cy="831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Problem Statement</a:t>
            </a:r>
            <a:endParaRPr/>
          </a:p>
        </p:txBody>
      </p:sp>
      <p:sp>
        <p:nvSpPr>
          <p:cNvPr id="48" name="Google Shape;48;p10"/>
          <p:cNvSpPr txBox="1"/>
          <p:nvPr>
            <p:ph idx="1" type="body"/>
          </p:nvPr>
        </p:nvSpPr>
        <p:spPr>
          <a:xfrm>
            <a:off x="311700" y="1225225"/>
            <a:ext cx="4113300" cy="3354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a:t>In this project </a:t>
            </a:r>
            <a:r>
              <a:rPr lang="en"/>
              <a:t>, we are going to use Jobs related datasets to understand the Important metrics to find quality oriented Jobs for candidates from 50 different Industries such as Software, Electronics,  Automobile, Media, Entertainment, Medical , Pharmacy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9" name="Google Shape;49;p10"/>
          <p:cNvPicPr preferRelativeResize="0"/>
          <p:nvPr/>
        </p:nvPicPr>
        <p:blipFill>
          <a:blip r:embed="rId3">
            <a:alphaModFix/>
          </a:blip>
          <a:stretch>
            <a:fillRect/>
          </a:stretch>
        </p:blipFill>
        <p:spPr>
          <a:xfrm>
            <a:off x="4572000" y="1283800"/>
            <a:ext cx="4113300" cy="283556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1000"/>
                                        <p:tgtEl>
                                          <p:spTgt spid="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1000"/>
                                        <p:tgtEl>
                                          <p:spTgt spid="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1000"/>
                                        <p:tgtEl>
                                          <p:spTgt spid="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1000"/>
                                        <p:tgtEl>
                                          <p:spTgt spid="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311700" y="315925"/>
            <a:ext cx="8520600" cy="831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Key Takeaways</a:t>
            </a:r>
            <a:endParaRPr/>
          </a:p>
        </p:txBody>
      </p:sp>
      <p:sp>
        <p:nvSpPr>
          <p:cNvPr id="55" name="Google Shape;55;p11"/>
          <p:cNvSpPr txBox="1"/>
          <p:nvPr>
            <p:ph idx="1" type="body"/>
          </p:nvPr>
        </p:nvSpPr>
        <p:spPr>
          <a:xfrm>
            <a:off x="311700" y="1225225"/>
            <a:ext cx="3783000" cy="33540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a:t>W</a:t>
            </a:r>
            <a:r>
              <a:rPr lang="en"/>
              <a:t>e are using a Dataset which Involves taking data from the Users in the form of “FORMS”, where there is a high chance of getting dirty values.</a:t>
            </a:r>
            <a:endParaRPr/>
          </a:p>
          <a:p>
            <a:pPr indent="-342900" lvl="0" marL="457200" rtl="0" algn="l">
              <a:spcBef>
                <a:spcPts val="0"/>
              </a:spcBef>
              <a:spcAft>
                <a:spcPts val="0"/>
              </a:spcAft>
              <a:buSzPts val="1800"/>
              <a:buChar char="●"/>
            </a:pPr>
            <a:r>
              <a:rPr lang="en"/>
              <a:t>The most important Task that we are going to do is Clean the Data.</a:t>
            </a:r>
            <a:endParaRPr/>
          </a:p>
          <a:p>
            <a:pPr indent="0" lvl="0" marL="457200" rtl="0" algn="l">
              <a:spcBef>
                <a:spcPts val="0"/>
              </a:spcBef>
              <a:spcAft>
                <a:spcPts val="0"/>
              </a:spcAft>
              <a:buNone/>
            </a:pPr>
            <a:r>
              <a:t/>
            </a:r>
            <a:endParaRPr/>
          </a:p>
        </p:txBody>
      </p:sp>
      <p:pic>
        <p:nvPicPr>
          <p:cNvPr id="56" name="Google Shape;56;p11"/>
          <p:cNvPicPr preferRelativeResize="0"/>
          <p:nvPr/>
        </p:nvPicPr>
        <p:blipFill>
          <a:blip r:embed="rId3">
            <a:alphaModFix/>
          </a:blip>
          <a:stretch>
            <a:fillRect/>
          </a:stretch>
        </p:blipFill>
        <p:spPr>
          <a:xfrm>
            <a:off x="4501450" y="1339025"/>
            <a:ext cx="4090175" cy="272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animEffect filter="fade" transition="in">
                                      <p:cBhvr>
                                        <p:cTn dur="1000"/>
                                        <p:tgtEl>
                                          <p:spTgt spid="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animEffect filter="fade" transition="in">
                                      <p:cBhvr>
                                        <p:cTn dur="1000"/>
                                        <p:tgtEl>
                                          <p:spTgt spid="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animEffect filter="fade" transition="in">
                                      <p:cBhvr>
                                        <p:cTn dur="1000"/>
                                        <p:tgtEl>
                                          <p:spTgt spid="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