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9"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96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8550" y="4825"/>
            <a:ext cx="4743450" cy="6853555"/>
          </a:xfrm>
          <a:custGeom>
            <a:avLst/>
            <a:gdLst/>
            <a:ahLst/>
            <a:cxnLst/>
            <a:rect l="l" t="t" r="r" b="b"/>
            <a:pathLst>
              <a:path w="4743450" h="6853555">
                <a:moveTo>
                  <a:pt x="1928876" y="0"/>
                </a:moveTo>
                <a:lnTo>
                  <a:pt x="3147186" y="6853169"/>
                </a:lnTo>
              </a:path>
              <a:path w="4743450" h="6853555">
                <a:moveTo>
                  <a:pt x="4743450" y="3690112"/>
                </a:moveTo>
                <a:lnTo>
                  <a:pt x="0" y="6853170"/>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851" y="0"/>
            <a:ext cx="2589530" cy="6858000"/>
          </a:xfrm>
          <a:custGeom>
            <a:avLst/>
            <a:gdLst/>
            <a:ahLst/>
            <a:cxnLst/>
            <a:rect l="l" t="t" r="r" b="b"/>
            <a:pathLst>
              <a:path w="2589529" h="6858000">
                <a:moveTo>
                  <a:pt x="2589149" y="0"/>
                </a:moveTo>
                <a:lnTo>
                  <a:pt x="0" y="0"/>
                </a:lnTo>
                <a:lnTo>
                  <a:pt x="1208913" y="6857995"/>
                </a:lnTo>
                <a:lnTo>
                  <a:pt x="2589149" y="6857995"/>
                </a:lnTo>
                <a:lnTo>
                  <a:pt x="2589149"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4450" y="3048000"/>
            <a:ext cx="3257550" cy="3810000"/>
          </a:xfrm>
          <a:custGeom>
            <a:avLst/>
            <a:gdLst/>
            <a:ahLst/>
            <a:cxnLst/>
            <a:rect l="l" t="t" r="r" b="b"/>
            <a:pathLst>
              <a:path w="3257550" h="3810000">
                <a:moveTo>
                  <a:pt x="3257550" y="0"/>
                </a:moveTo>
                <a:lnTo>
                  <a:pt x="0" y="3809999"/>
                </a:lnTo>
                <a:lnTo>
                  <a:pt x="3257550" y="3809999"/>
                </a:lnTo>
                <a:lnTo>
                  <a:pt x="3257550"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929" y="0"/>
            <a:ext cx="2854325" cy="6858000"/>
          </a:xfrm>
          <a:custGeom>
            <a:avLst/>
            <a:gdLst/>
            <a:ahLst/>
            <a:cxnLst/>
            <a:rect l="l" t="t" r="r" b="b"/>
            <a:pathLst>
              <a:path w="2854325" h="6858000">
                <a:moveTo>
                  <a:pt x="2854071" y="0"/>
                </a:moveTo>
                <a:lnTo>
                  <a:pt x="0" y="0"/>
                </a:lnTo>
                <a:lnTo>
                  <a:pt x="2470023" y="6857995"/>
                </a:lnTo>
                <a:lnTo>
                  <a:pt x="2854071" y="6857995"/>
                </a:lnTo>
                <a:lnTo>
                  <a:pt x="2854071"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776" y="0"/>
                </a:moveTo>
                <a:lnTo>
                  <a:pt x="0" y="0"/>
                </a:lnTo>
                <a:lnTo>
                  <a:pt x="1114552" y="6857995"/>
                </a:lnTo>
                <a:lnTo>
                  <a:pt x="1255776" y="6857995"/>
                </a:lnTo>
                <a:lnTo>
                  <a:pt x="1255776"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725" y="3590925"/>
            <a:ext cx="1819275" cy="3267075"/>
          </a:xfrm>
          <a:custGeom>
            <a:avLst/>
            <a:gdLst/>
            <a:ahLst/>
            <a:cxnLst/>
            <a:rect l="l" t="t" r="r" b="b"/>
            <a:pathLst>
              <a:path w="1819275" h="3267075">
                <a:moveTo>
                  <a:pt x="1819275" y="0"/>
                </a:moveTo>
                <a:lnTo>
                  <a:pt x="0" y="3267074"/>
                </a:lnTo>
                <a:lnTo>
                  <a:pt x="1819275" y="3267074"/>
                </a:lnTo>
                <a:lnTo>
                  <a:pt x="181927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10025"/>
            <a:ext cx="447675" cy="2847975"/>
          </a:xfrm>
          <a:custGeom>
            <a:avLst/>
            <a:gdLst/>
            <a:ahLst/>
            <a:cxnLst/>
            <a:rect l="l" t="t" r="r" b="b"/>
            <a:pathLst>
              <a:path w="447675" h="2847975">
                <a:moveTo>
                  <a:pt x="0" y="0"/>
                </a:moveTo>
                <a:lnTo>
                  <a:pt x="0" y="2847974"/>
                </a:lnTo>
                <a:lnTo>
                  <a:pt x="447675" y="2847974"/>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9ED"/>
          </a:solidFill>
        </p:spPr>
        <p:txBody>
          <a:bodyPr wrap="square" lIns="0" tIns="0" rIns="0" bIns="0" rtlCol="0"/>
          <a:lstStyle/>
          <a:p>
            <a:endParaRPr/>
          </a:p>
        </p:txBody>
      </p:sp>
      <p:sp>
        <p:nvSpPr>
          <p:cNvPr id="26" name="bg object 26"/>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C926B"/>
          </a:solidFill>
        </p:spPr>
        <p:txBody>
          <a:bodyPr wrap="square" lIns="0" tIns="0" rIns="0" bIns="0" rtlCol="0"/>
          <a:lstStyle/>
          <a:p>
            <a:endParaRPr/>
          </a:p>
        </p:txBody>
      </p:sp>
      <p:sp>
        <p:nvSpPr>
          <p:cNvPr id="27" name="bg object 27"/>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0"/>
          </a:solidFill>
        </p:spPr>
        <p:txBody>
          <a:bodyPr wrap="square" lIns="0" tIns="0" rIns="0" bIns="0" rtlCol="0"/>
          <a:lstStyle/>
          <a:p>
            <a:endParaRPr/>
          </a:p>
        </p:txBody>
      </p:sp>
      <p:sp>
        <p:nvSpPr>
          <p:cNvPr id="28" name="bg object 28"/>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E51"/>
          </a:solidFill>
        </p:spPr>
        <p:txBody>
          <a:bodyPr wrap="square" lIns="0" tIns="0" rIns="0" bIns="0" rtlCol="0"/>
          <a:lstStyle/>
          <a:p>
            <a:endParaRPr/>
          </a:p>
        </p:txBody>
      </p:sp>
      <p:sp>
        <p:nvSpPr>
          <p:cNvPr id="2" name="Holder 2"/>
          <p:cNvSpPr>
            <a:spLocks noGrp="1"/>
          </p:cNvSpPr>
          <p:nvPr>
            <p:ph type="ctrTitle"/>
          </p:nvPr>
        </p:nvSpPr>
        <p:spPr>
          <a:xfrm>
            <a:off x="2849752" y="2059305"/>
            <a:ext cx="6492494" cy="513714"/>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8550" y="4825"/>
            <a:ext cx="4743450" cy="6853555"/>
          </a:xfrm>
          <a:custGeom>
            <a:avLst/>
            <a:gdLst/>
            <a:ahLst/>
            <a:cxnLst/>
            <a:rect l="l" t="t" r="r" b="b"/>
            <a:pathLst>
              <a:path w="4743450" h="6853555">
                <a:moveTo>
                  <a:pt x="1928876" y="0"/>
                </a:moveTo>
                <a:lnTo>
                  <a:pt x="3147186" y="6853169"/>
                </a:lnTo>
              </a:path>
              <a:path w="4743450" h="6853555">
                <a:moveTo>
                  <a:pt x="4743450" y="3690112"/>
                </a:moveTo>
                <a:lnTo>
                  <a:pt x="0" y="6853170"/>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851" y="0"/>
            <a:ext cx="2589530" cy="6858000"/>
          </a:xfrm>
          <a:custGeom>
            <a:avLst/>
            <a:gdLst/>
            <a:ahLst/>
            <a:cxnLst/>
            <a:rect l="l" t="t" r="r" b="b"/>
            <a:pathLst>
              <a:path w="2589529" h="6858000">
                <a:moveTo>
                  <a:pt x="2589149" y="0"/>
                </a:moveTo>
                <a:lnTo>
                  <a:pt x="0" y="0"/>
                </a:lnTo>
                <a:lnTo>
                  <a:pt x="1208913" y="6857995"/>
                </a:lnTo>
                <a:lnTo>
                  <a:pt x="2589149" y="6857995"/>
                </a:lnTo>
                <a:lnTo>
                  <a:pt x="2589149"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4450" y="3048000"/>
            <a:ext cx="3257550" cy="3810000"/>
          </a:xfrm>
          <a:custGeom>
            <a:avLst/>
            <a:gdLst/>
            <a:ahLst/>
            <a:cxnLst/>
            <a:rect l="l" t="t" r="r" b="b"/>
            <a:pathLst>
              <a:path w="3257550" h="3810000">
                <a:moveTo>
                  <a:pt x="3257550" y="0"/>
                </a:moveTo>
                <a:lnTo>
                  <a:pt x="0" y="3809999"/>
                </a:lnTo>
                <a:lnTo>
                  <a:pt x="3257550" y="3809999"/>
                </a:lnTo>
                <a:lnTo>
                  <a:pt x="3257550"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929" y="0"/>
            <a:ext cx="2854325" cy="6858000"/>
          </a:xfrm>
          <a:custGeom>
            <a:avLst/>
            <a:gdLst/>
            <a:ahLst/>
            <a:cxnLst/>
            <a:rect l="l" t="t" r="r" b="b"/>
            <a:pathLst>
              <a:path w="2854325" h="6858000">
                <a:moveTo>
                  <a:pt x="2854071" y="0"/>
                </a:moveTo>
                <a:lnTo>
                  <a:pt x="0" y="0"/>
                </a:lnTo>
                <a:lnTo>
                  <a:pt x="2470023" y="6857995"/>
                </a:lnTo>
                <a:lnTo>
                  <a:pt x="2854071" y="6857995"/>
                </a:lnTo>
                <a:lnTo>
                  <a:pt x="2854071"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776" y="0"/>
                </a:moveTo>
                <a:lnTo>
                  <a:pt x="0" y="0"/>
                </a:lnTo>
                <a:lnTo>
                  <a:pt x="1114552" y="6857995"/>
                </a:lnTo>
                <a:lnTo>
                  <a:pt x="1255776" y="6857995"/>
                </a:lnTo>
                <a:lnTo>
                  <a:pt x="1255776"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725" y="3590925"/>
            <a:ext cx="1819275" cy="3267075"/>
          </a:xfrm>
          <a:custGeom>
            <a:avLst/>
            <a:gdLst/>
            <a:ahLst/>
            <a:cxnLst/>
            <a:rect l="l" t="t" r="r" b="b"/>
            <a:pathLst>
              <a:path w="1819275" h="3267075">
                <a:moveTo>
                  <a:pt x="1819275" y="0"/>
                </a:moveTo>
                <a:lnTo>
                  <a:pt x="0" y="3267074"/>
                </a:lnTo>
                <a:lnTo>
                  <a:pt x="1819275" y="3267074"/>
                </a:lnTo>
                <a:lnTo>
                  <a:pt x="181927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10025"/>
            <a:ext cx="447675" cy="2847975"/>
          </a:xfrm>
          <a:custGeom>
            <a:avLst/>
            <a:gdLst/>
            <a:ahLst/>
            <a:cxnLst/>
            <a:rect l="l" t="t" r="r" b="b"/>
            <a:pathLst>
              <a:path w="447675" h="2847975">
                <a:moveTo>
                  <a:pt x="0" y="0"/>
                </a:moveTo>
                <a:lnTo>
                  <a:pt x="0" y="2847974"/>
                </a:lnTo>
                <a:lnTo>
                  <a:pt x="447675" y="2847974"/>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807212" y="211073"/>
            <a:ext cx="10577575" cy="756919"/>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596900" y="1418589"/>
            <a:ext cx="10998200" cy="429450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590800" y="1905000"/>
            <a:ext cx="7010400" cy="505908"/>
          </a:xfrm>
          <a:prstGeom prst="rect">
            <a:avLst/>
          </a:prstGeom>
        </p:spPr>
        <p:txBody>
          <a:bodyPr vert="horz" wrap="square" lIns="0" tIns="13335" rIns="0" bIns="0" rtlCol="0">
            <a:spAutoFit/>
          </a:bodyPr>
          <a:lstStyle/>
          <a:p>
            <a:pPr marL="3182620">
              <a:lnSpc>
                <a:spcPct val="100000"/>
              </a:lnSpc>
              <a:spcBef>
                <a:spcPts val="105"/>
              </a:spcBef>
            </a:pPr>
            <a:r>
              <a:rPr lang="en-IN" spc="-25" dirty="0"/>
              <a:t>      RESHMA K</a:t>
            </a:r>
            <a:endParaRPr spc="-20" dirty="0"/>
          </a:p>
        </p:txBody>
      </p:sp>
      <p:sp>
        <p:nvSpPr>
          <p:cNvPr id="3" name="object 3"/>
          <p:cNvSpPr txBox="1"/>
          <p:nvPr/>
        </p:nvSpPr>
        <p:spPr>
          <a:xfrm>
            <a:off x="6629400" y="2743200"/>
            <a:ext cx="1844039"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2C926B"/>
                </a:solidFill>
                <a:latin typeface="Trebuchet MS"/>
                <a:cs typeface="Trebuchet MS"/>
              </a:rPr>
              <a:t>Final</a:t>
            </a:r>
            <a:r>
              <a:rPr sz="2400" b="1" spc="-120" dirty="0">
                <a:solidFill>
                  <a:srgbClr val="2C926B"/>
                </a:solidFill>
                <a:latin typeface="Trebuchet MS"/>
                <a:cs typeface="Trebuchet MS"/>
              </a:rPr>
              <a:t> </a:t>
            </a:r>
            <a:r>
              <a:rPr sz="2400" b="1" spc="-20" dirty="0">
                <a:solidFill>
                  <a:srgbClr val="2C926B"/>
                </a:solidFill>
                <a:latin typeface="Trebuchet MS"/>
                <a:cs typeface="Trebuchet MS"/>
              </a:rPr>
              <a:t>Project</a:t>
            </a:r>
            <a:endParaRPr sz="2400" dirty="0">
              <a:latin typeface="Trebuchet MS"/>
              <a:cs typeface="Trebuchet MS"/>
            </a:endParaRPr>
          </a:p>
        </p:txBody>
      </p:sp>
      <p:pic>
        <p:nvPicPr>
          <p:cNvPr id="4" name="object 4"/>
          <p:cNvPicPr/>
          <p:nvPr/>
        </p:nvPicPr>
        <p:blipFill>
          <a:blip r:embed="rId2" cstate="print"/>
          <a:stretch>
            <a:fillRect/>
          </a:stretch>
        </p:blipFill>
        <p:spPr>
          <a:xfrm>
            <a:off x="1666875" y="6467475"/>
            <a:ext cx="76200" cy="177800"/>
          </a:xfrm>
          <a:prstGeom prst="rect">
            <a:avLst/>
          </a:prstGeom>
        </p:spPr>
      </p:pic>
      <p:sp>
        <p:nvSpPr>
          <p:cNvPr id="6" name="object 6"/>
          <p:cNvSpPr txBox="1"/>
          <p:nvPr/>
        </p:nvSpPr>
        <p:spPr>
          <a:xfrm>
            <a:off x="11380089" y="6464604"/>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1</a:t>
            </a:r>
            <a:endParaRPr sz="11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438400"/>
            <a:ext cx="1304925" cy="2228850"/>
          </a:xfrm>
          <a:prstGeom prst="rect">
            <a:avLst/>
          </a:prstGeom>
        </p:spPr>
      </p:pic>
      <p:sp>
        <p:nvSpPr>
          <p:cNvPr id="4" name="object 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5" name="object 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6" name="object 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7" name="object 7"/>
          <p:cNvSpPr txBox="1">
            <a:spLocks noGrp="1"/>
          </p:cNvSpPr>
          <p:nvPr>
            <p:ph type="title"/>
          </p:nvPr>
        </p:nvSpPr>
        <p:spPr>
          <a:xfrm>
            <a:off x="714248" y="258318"/>
            <a:ext cx="7472045" cy="673100"/>
          </a:xfrm>
          <a:prstGeom prst="rect">
            <a:avLst/>
          </a:prstGeom>
        </p:spPr>
        <p:txBody>
          <a:bodyPr vert="horz" wrap="square" lIns="0" tIns="12065" rIns="0" bIns="0" rtlCol="0">
            <a:spAutoFit/>
          </a:bodyPr>
          <a:lstStyle/>
          <a:p>
            <a:pPr marL="12700">
              <a:lnSpc>
                <a:spcPct val="100000"/>
              </a:lnSpc>
              <a:spcBef>
                <a:spcPts val="95"/>
              </a:spcBef>
            </a:pPr>
            <a:r>
              <a:rPr sz="4250" spc="-5" dirty="0"/>
              <a:t>THE</a:t>
            </a:r>
            <a:r>
              <a:rPr sz="4250" spc="-20" dirty="0"/>
              <a:t> </a:t>
            </a:r>
            <a:r>
              <a:rPr sz="4250" spc="-5" dirty="0"/>
              <a:t>WOW</a:t>
            </a:r>
            <a:r>
              <a:rPr sz="4250" spc="70" dirty="0"/>
              <a:t> </a:t>
            </a:r>
            <a:r>
              <a:rPr sz="4250" spc="-5" dirty="0"/>
              <a:t>IN</a:t>
            </a:r>
            <a:r>
              <a:rPr sz="4250" spc="-10" dirty="0"/>
              <a:t> YOUR</a:t>
            </a:r>
            <a:r>
              <a:rPr sz="4250" spc="15" dirty="0"/>
              <a:t> </a:t>
            </a:r>
            <a:r>
              <a:rPr sz="4250" spc="-15" dirty="0"/>
              <a:t>SOLUTION</a:t>
            </a:r>
            <a:endParaRPr sz="4250"/>
          </a:p>
        </p:txBody>
      </p:sp>
      <p:sp>
        <p:nvSpPr>
          <p:cNvPr id="8" name="object 8"/>
          <p:cNvSpPr txBox="1"/>
          <p:nvPr/>
        </p:nvSpPr>
        <p:spPr>
          <a:xfrm>
            <a:off x="1282953" y="1037589"/>
            <a:ext cx="8105140" cy="4904105"/>
          </a:xfrm>
          <a:prstGeom prst="rect">
            <a:avLst/>
          </a:prstGeom>
        </p:spPr>
        <p:txBody>
          <a:bodyPr vert="horz" wrap="square" lIns="0" tIns="13335" rIns="0" bIns="0" rtlCol="0">
            <a:spAutoFit/>
          </a:bodyPr>
          <a:lstStyle/>
          <a:p>
            <a:pPr marL="12700" marR="151765">
              <a:lnSpc>
                <a:spcPct val="100000"/>
              </a:lnSpc>
              <a:spcBef>
                <a:spcPts val="105"/>
              </a:spcBef>
            </a:pPr>
            <a:r>
              <a:rPr sz="2000" spc="-5" dirty="0">
                <a:latin typeface="Calibri"/>
                <a:cs typeface="Calibri"/>
              </a:rPr>
              <a:t>The </a:t>
            </a:r>
            <a:r>
              <a:rPr sz="2000" dirty="0">
                <a:latin typeface="Calibri"/>
                <a:cs typeface="Calibri"/>
              </a:rPr>
              <a:t>"wow" </a:t>
            </a:r>
            <a:r>
              <a:rPr sz="2000" spc="-5" dirty="0">
                <a:latin typeface="Calibri"/>
                <a:cs typeface="Calibri"/>
              </a:rPr>
              <a:t>factor </a:t>
            </a:r>
            <a:r>
              <a:rPr sz="2000" dirty="0">
                <a:latin typeface="Calibri"/>
                <a:cs typeface="Calibri"/>
              </a:rPr>
              <a:t>in the </a:t>
            </a:r>
            <a:r>
              <a:rPr sz="2000" spc="-5" dirty="0">
                <a:latin typeface="Calibri"/>
                <a:cs typeface="Calibri"/>
              </a:rPr>
              <a:t>solution of </a:t>
            </a:r>
            <a:r>
              <a:rPr sz="2000" dirty="0">
                <a:latin typeface="Calibri"/>
                <a:cs typeface="Calibri"/>
              </a:rPr>
              <a:t>this </a:t>
            </a:r>
            <a:r>
              <a:rPr sz="2000" spc="-5" dirty="0">
                <a:latin typeface="Calibri"/>
                <a:cs typeface="Calibri"/>
              </a:rPr>
              <a:t>project lies </a:t>
            </a:r>
            <a:r>
              <a:rPr sz="2000" dirty="0">
                <a:latin typeface="Calibri"/>
                <a:cs typeface="Calibri"/>
              </a:rPr>
              <a:t>in its ability to </a:t>
            </a:r>
            <a:r>
              <a:rPr sz="2000" spc="-5" dirty="0">
                <a:latin typeface="Calibri"/>
                <a:cs typeface="Calibri"/>
              </a:rPr>
              <a:t>seamlessly </a:t>
            </a:r>
            <a:r>
              <a:rPr sz="2000" spc="-440" dirty="0">
                <a:latin typeface="Calibri"/>
                <a:cs typeface="Calibri"/>
              </a:rPr>
              <a:t> </a:t>
            </a:r>
            <a:r>
              <a:rPr sz="2000" dirty="0">
                <a:latin typeface="Calibri"/>
                <a:cs typeface="Calibri"/>
              </a:rPr>
              <a:t>combine</a:t>
            </a:r>
            <a:r>
              <a:rPr sz="2000" spc="-20" dirty="0">
                <a:latin typeface="Calibri"/>
                <a:cs typeface="Calibri"/>
              </a:rPr>
              <a:t> </a:t>
            </a:r>
            <a:r>
              <a:rPr sz="2000" dirty="0">
                <a:latin typeface="Calibri"/>
                <a:cs typeface="Calibri"/>
              </a:rPr>
              <a:t>cutting-edge</a:t>
            </a:r>
            <a:r>
              <a:rPr sz="2000" spc="-15" dirty="0">
                <a:latin typeface="Calibri"/>
                <a:cs typeface="Calibri"/>
              </a:rPr>
              <a:t> </a:t>
            </a:r>
            <a:r>
              <a:rPr sz="2000" spc="-5" dirty="0">
                <a:latin typeface="Calibri"/>
                <a:cs typeface="Calibri"/>
              </a:rPr>
              <a:t>deep</a:t>
            </a:r>
            <a:r>
              <a:rPr sz="2000" dirty="0">
                <a:latin typeface="Calibri"/>
                <a:cs typeface="Calibri"/>
              </a:rPr>
              <a:t> </a:t>
            </a:r>
            <a:r>
              <a:rPr sz="2000" spc="-5" dirty="0">
                <a:latin typeface="Calibri"/>
                <a:cs typeface="Calibri"/>
              </a:rPr>
              <a:t>learning</a:t>
            </a:r>
            <a:r>
              <a:rPr sz="2000" spc="10" dirty="0">
                <a:latin typeface="Calibri"/>
                <a:cs typeface="Calibri"/>
              </a:rPr>
              <a:t> </a:t>
            </a:r>
            <a:r>
              <a:rPr sz="2000" dirty="0">
                <a:latin typeface="Calibri"/>
                <a:cs typeface="Calibri"/>
              </a:rPr>
              <a:t>techniques</a:t>
            </a:r>
            <a:r>
              <a:rPr sz="2000" spc="-5" dirty="0">
                <a:latin typeface="Calibri"/>
                <a:cs typeface="Calibri"/>
              </a:rPr>
              <a:t> with</a:t>
            </a:r>
            <a:r>
              <a:rPr sz="2000" spc="10" dirty="0">
                <a:latin typeface="Calibri"/>
                <a:cs typeface="Calibri"/>
              </a:rPr>
              <a:t> </a:t>
            </a:r>
            <a:r>
              <a:rPr sz="2000" spc="-5" dirty="0">
                <a:latin typeface="Calibri"/>
                <a:cs typeface="Calibri"/>
              </a:rPr>
              <a:t>practical</a:t>
            </a:r>
            <a:r>
              <a:rPr sz="2000" dirty="0">
                <a:latin typeface="Calibri"/>
                <a:cs typeface="Calibri"/>
              </a:rPr>
              <a:t> </a:t>
            </a:r>
            <a:r>
              <a:rPr sz="2000" spc="-5" dirty="0">
                <a:latin typeface="Calibri"/>
                <a:cs typeface="Calibri"/>
              </a:rPr>
              <a:t>usability</a:t>
            </a:r>
            <a:r>
              <a:rPr sz="2000" spc="10" dirty="0">
                <a:latin typeface="Calibri"/>
                <a:cs typeface="Calibri"/>
              </a:rPr>
              <a:t> </a:t>
            </a:r>
            <a:r>
              <a:rPr sz="2000" dirty="0">
                <a:latin typeface="Calibri"/>
                <a:cs typeface="Calibri"/>
              </a:rPr>
              <a:t>to </a:t>
            </a:r>
            <a:r>
              <a:rPr sz="2000" spc="5" dirty="0">
                <a:latin typeface="Calibri"/>
                <a:cs typeface="Calibri"/>
              </a:rPr>
              <a:t> </a:t>
            </a:r>
            <a:r>
              <a:rPr sz="2000" spc="-5" dirty="0">
                <a:latin typeface="Calibri"/>
                <a:cs typeface="Calibri"/>
              </a:rPr>
              <a:t>deliver </a:t>
            </a:r>
            <a:r>
              <a:rPr sz="2000" dirty="0">
                <a:latin typeface="Calibri"/>
                <a:cs typeface="Calibri"/>
              </a:rPr>
              <a:t>an </a:t>
            </a:r>
            <a:r>
              <a:rPr sz="2000" spc="-5" dirty="0">
                <a:latin typeface="Calibri"/>
                <a:cs typeface="Calibri"/>
              </a:rPr>
              <a:t>impressive</a:t>
            </a:r>
            <a:r>
              <a:rPr sz="2000" spc="35" dirty="0">
                <a:latin typeface="Calibri"/>
                <a:cs typeface="Calibri"/>
              </a:rPr>
              <a:t> </a:t>
            </a:r>
            <a:r>
              <a:rPr sz="2000" spc="-5" dirty="0">
                <a:latin typeface="Calibri"/>
                <a:cs typeface="Calibri"/>
              </a:rPr>
              <a:t>digit</a:t>
            </a:r>
            <a:r>
              <a:rPr sz="2000" spc="-15" dirty="0">
                <a:latin typeface="Calibri"/>
                <a:cs typeface="Calibri"/>
              </a:rPr>
              <a:t> </a:t>
            </a:r>
            <a:r>
              <a:rPr sz="2000" dirty="0">
                <a:latin typeface="Calibri"/>
                <a:cs typeface="Calibri"/>
              </a:rPr>
              <a:t>recognition</a:t>
            </a:r>
            <a:r>
              <a:rPr sz="2000" spc="-5" dirty="0">
                <a:latin typeface="Calibri"/>
                <a:cs typeface="Calibri"/>
              </a:rPr>
              <a:t> </a:t>
            </a:r>
            <a:r>
              <a:rPr sz="2000" dirty="0">
                <a:latin typeface="Calibri"/>
                <a:cs typeface="Calibri"/>
              </a:rPr>
              <a:t>system.</a:t>
            </a:r>
            <a:endParaRPr sz="2000">
              <a:latin typeface="Calibri"/>
              <a:cs typeface="Calibri"/>
            </a:endParaRPr>
          </a:p>
          <a:p>
            <a:pPr marL="67310">
              <a:lnSpc>
                <a:spcPct val="100000"/>
              </a:lnSpc>
            </a:pPr>
            <a:r>
              <a:rPr sz="2000" spc="-5" dirty="0">
                <a:latin typeface="Calibri"/>
                <a:cs typeface="Calibri"/>
              </a:rPr>
              <a:t>Here</a:t>
            </a:r>
            <a:r>
              <a:rPr sz="2000" dirty="0">
                <a:latin typeface="Calibri"/>
                <a:cs typeface="Calibri"/>
              </a:rPr>
              <a:t> are</a:t>
            </a:r>
            <a:r>
              <a:rPr sz="2000" spc="5" dirty="0">
                <a:latin typeface="Calibri"/>
                <a:cs typeface="Calibri"/>
              </a:rPr>
              <a:t> </a:t>
            </a:r>
            <a:r>
              <a:rPr sz="2000" spc="-5" dirty="0">
                <a:latin typeface="Calibri"/>
                <a:cs typeface="Calibri"/>
              </a:rPr>
              <a:t>some</a:t>
            </a:r>
            <a:r>
              <a:rPr sz="2000" dirty="0">
                <a:latin typeface="Calibri"/>
                <a:cs typeface="Calibri"/>
              </a:rPr>
              <a:t> aspects</a:t>
            </a:r>
            <a:r>
              <a:rPr sz="2000" spc="5" dirty="0">
                <a:latin typeface="Calibri"/>
                <a:cs typeface="Calibri"/>
              </a:rPr>
              <a:t> </a:t>
            </a:r>
            <a:r>
              <a:rPr sz="2000" dirty="0">
                <a:latin typeface="Calibri"/>
                <a:cs typeface="Calibri"/>
              </a:rPr>
              <a:t>that contribute to</a:t>
            </a:r>
            <a:r>
              <a:rPr sz="2000" spc="-5" dirty="0">
                <a:latin typeface="Calibri"/>
                <a:cs typeface="Calibri"/>
              </a:rPr>
              <a:t> </a:t>
            </a:r>
            <a:r>
              <a:rPr sz="2000" dirty="0">
                <a:latin typeface="Calibri"/>
                <a:cs typeface="Calibri"/>
              </a:rPr>
              <a:t>the</a:t>
            </a:r>
            <a:r>
              <a:rPr sz="2000" spc="-10" dirty="0">
                <a:latin typeface="Calibri"/>
                <a:cs typeface="Calibri"/>
              </a:rPr>
              <a:t> </a:t>
            </a:r>
            <a:r>
              <a:rPr sz="2000" dirty="0">
                <a:latin typeface="Calibri"/>
                <a:cs typeface="Calibri"/>
              </a:rPr>
              <a:t>"wow"</a:t>
            </a:r>
            <a:r>
              <a:rPr sz="2000" spc="-20" dirty="0">
                <a:latin typeface="Calibri"/>
                <a:cs typeface="Calibri"/>
              </a:rPr>
              <a:t> </a:t>
            </a:r>
            <a:r>
              <a:rPr sz="2000" spc="-5" dirty="0">
                <a:latin typeface="Calibri"/>
                <a:cs typeface="Calibri"/>
              </a:rPr>
              <a:t>factor:</a:t>
            </a:r>
            <a:endParaRPr sz="2000">
              <a:latin typeface="Calibri"/>
              <a:cs typeface="Calibri"/>
            </a:endParaRPr>
          </a:p>
          <a:p>
            <a:pPr marL="12700" marR="421640">
              <a:lnSpc>
                <a:spcPct val="100000"/>
              </a:lnSpc>
              <a:buSzPct val="95000"/>
              <a:buFont typeface="Arial MT"/>
              <a:buChar char="•"/>
              <a:tabLst>
                <a:tab pos="102870" algn="l"/>
              </a:tabLst>
            </a:pPr>
            <a:r>
              <a:rPr sz="2000" b="1" dirty="0">
                <a:latin typeface="Calibri"/>
                <a:cs typeface="Calibri"/>
              </a:rPr>
              <a:t>State-of-the-Art </a:t>
            </a:r>
            <a:r>
              <a:rPr sz="2000" b="1" spc="-5" dirty="0">
                <a:latin typeface="Calibri"/>
                <a:cs typeface="Calibri"/>
              </a:rPr>
              <a:t>Accuracy: </a:t>
            </a:r>
            <a:r>
              <a:rPr sz="2000" spc="-5" dirty="0">
                <a:latin typeface="Calibri"/>
                <a:cs typeface="Calibri"/>
              </a:rPr>
              <a:t>The deep </a:t>
            </a:r>
            <a:r>
              <a:rPr sz="2000" dirty="0">
                <a:latin typeface="Calibri"/>
                <a:cs typeface="Calibri"/>
              </a:rPr>
              <a:t>learning </a:t>
            </a:r>
            <a:r>
              <a:rPr sz="2000" spc="-5" dirty="0">
                <a:latin typeface="Calibri"/>
                <a:cs typeface="Calibri"/>
              </a:rPr>
              <a:t>model </a:t>
            </a:r>
            <a:r>
              <a:rPr sz="2000" dirty="0">
                <a:latin typeface="Calibri"/>
                <a:cs typeface="Calibri"/>
              </a:rPr>
              <a:t>achieves remarkable </a:t>
            </a:r>
            <a:r>
              <a:rPr sz="2000" spc="-440" dirty="0">
                <a:latin typeface="Calibri"/>
                <a:cs typeface="Calibri"/>
              </a:rPr>
              <a:t> </a:t>
            </a:r>
            <a:r>
              <a:rPr sz="2000" spc="-5" dirty="0">
                <a:latin typeface="Calibri"/>
                <a:cs typeface="Calibri"/>
              </a:rPr>
              <a:t>accuracy</a:t>
            </a:r>
            <a:r>
              <a:rPr sz="2000" spc="-20" dirty="0">
                <a:latin typeface="Calibri"/>
                <a:cs typeface="Calibri"/>
              </a:rPr>
              <a:t> </a:t>
            </a:r>
            <a:r>
              <a:rPr sz="2000" dirty="0">
                <a:latin typeface="Calibri"/>
                <a:cs typeface="Calibri"/>
              </a:rPr>
              <a:t>in</a:t>
            </a:r>
            <a:r>
              <a:rPr sz="2000" spc="5" dirty="0">
                <a:latin typeface="Calibri"/>
                <a:cs typeface="Calibri"/>
              </a:rPr>
              <a:t> </a:t>
            </a:r>
            <a:r>
              <a:rPr sz="2000" dirty="0">
                <a:latin typeface="Calibri"/>
                <a:cs typeface="Calibri"/>
              </a:rPr>
              <a:t>recognizing</a:t>
            </a:r>
            <a:r>
              <a:rPr sz="2000" spc="-25" dirty="0">
                <a:latin typeface="Calibri"/>
                <a:cs typeface="Calibri"/>
              </a:rPr>
              <a:t> </a:t>
            </a:r>
            <a:r>
              <a:rPr sz="2000" spc="-5" dirty="0">
                <a:latin typeface="Calibri"/>
                <a:cs typeface="Calibri"/>
              </a:rPr>
              <a:t>handwritten</a:t>
            </a:r>
            <a:r>
              <a:rPr sz="2000" spc="10" dirty="0">
                <a:latin typeface="Calibri"/>
                <a:cs typeface="Calibri"/>
              </a:rPr>
              <a:t> </a:t>
            </a:r>
            <a:r>
              <a:rPr sz="2000" spc="-5" dirty="0">
                <a:latin typeface="Calibri"/>
                <a:cs typeface="Calibri"/>
              </a:rPr>
              <a:t>digits,</a:t>
            </a:r>
            <a:r>
              <a:rPr sz="2000" spc="5" dirty="0">
                <a:latin typeface="Calibri"/>
                <a:cs typeface="Calibri"/>
              </a:rPr>
              <a:t> </a:t>
            </a:r>
            <a:r>
              <a:rPr sz="2000" spc="-5" dirty="0">
                <a:latin typeface="Calibri"/>
                <a:cs typeface="Calibri"/>
              </a:rPr>
              <a:t>often</a:t>
            </a:r>
            <a:r>
              <a:rPr sz="2000" dirty="0">
                <a:latin typeface="Calibri"/>
                <a:cs typeface="Calibri"/>
              </a:rPr>
              <a:t> </a:t>
            </a:r>
            <a:r>
              <a:rPr sz="2000" spc="-5" dirty="0">
                <a:latin typeface="Calibri"/>
                <a:cs typeface="Calibri"/>
              </a:rPr>
              <a:t>surpassing</a:t>
            </a:r>
            <a:r>
              <a:rPr sz="2000" spc="15" dirty="0">
                <a:latin typeface="Calibri"/>
                <a:cs typeface="Calibri"/>
              </a:rPr>
              <a:t> </a:t>
            </a:r>
            <a:r>
              <a:rPr sz="2000" dirty="0">
                <a:latin typeface="Calibri"/>
                <a:cs typeface="Calibri"/>
              </a:rPr>
              <a:t>human-level </a:t>
            </a:r>
            <a:r>
              <a:rPr sz="2000" spc="5" dirty="0">
                <a:latin typeface="Calibri"/>
                <a:cs typeface="Calibri"/>
              </a:rPr>
              <a:t> </a:t>
            </a:r>
            <a:r>
              <a:rPr sz="2000" spc="-5" dirty="0">
                <a:latin typeface="Calibri"/>
                <a:cs typeface="Calibri"/>
              </a:rPr>
              <a:t>performance. </a:t>
            </a:r>
            <a:r>
              <a:rPr sz="2000" dirty="0">
                <a:latin typeface="Calibri"/>
                <a:cs typeface="Calibri"/>
              </a:rPr>
              <a:t>Witnessing the model accurately identify </a:t>
            </a:r>
            <a:r>
              <a:rPr sz="2000" spc="-5" dirty="0">
                <a:latin typeface="Calibri"/>
                <a:cs typeface="Calibri"/>
              </a:rPr>
              <a:t>digits with </a:t>
            </a:r>
            <a:r>
              <a:rPr sz="2000" dirty="0">
                <a:latin typeface="Calibri"/>
                <a:cs typeface="Calibri"/>
              </a:rPr>
              <a:t>such </a:t>
            </a:r>
            <a:r>
              <a:rPr sz="2000" spc="5" dirty="0">
                <a:latin typeface="Calibri"/>
                <a:cs typeface="Calibri"/>
              </a:rPr>
              <a:t> </a:t>
            </a:r>
            <a:r>
              <a:rPr sz="2000" spc="-5" dirty="0">
                <a:latin typeface="Calibri"/>
                <a:cs typeface="Calibri"/>
              </a:rPr>
              <a:t>precision</a:t>
            </a:r>
            <a:r>
              <a:rPr sz="2000" spc="-15" dirty="0">
                <a:latin typeface="Calibri"/>
                <a:cs typeface="Calibri"/>
              </a:rPr>
              <a:t> </a:t>
            </a:r>
            <a:r>
              <a:rPr sz="2000" dirty="0">
                <a:latin typeface="Calibri"/>
                <a:cs typeface="Calibri"/>
              </a:rPr>
              <a:t>can </a:t>
            </a:r>
            <a:r>
              <a:rPr sz="2000" spc="-5" dirty="0">
                <a:latin typeface="Calibri"/>
                <a:cs typeface="Calibri"/>
              </a:rPr>
              <a:t>elicit</a:t>
            </a:r>
            <a:r>
              <a:rPr sz="2000" spc="20" dirty="0">
                <a:latin typeface="Calibri"/>
                <a:cs typeface="Calibri"/>
              </a:rPr>
              <a:t> </a:t>
            </a:r>
            <a:r>
              <a:rPr sz="2000" dirty="0">
                <a:latin typeface="Calibri"/>
                <a:cs typeface="Calibri"/>
              </a:rPr>
              <a:t>a </a:t>
            </a:r>
            <a:r>
              <a:rPr sz="2000" spc="-5" dirty="0">
                <a:latin typeface="Calibri"/>
                <a:cs typeface="Calibri"/>
              </a:rPr>
              <a:t>sense </a:t>
            </a:r>
            <a:r>
              <a:rPr sz="2000" dirty="0">
                <a:latin typeface="Calibri"/>
                <a:cs typeface="Calibri"/>
              </a:rPr>
              <a:t>of</a:t>
            </a:r>
            <a:r>
              <a:rPr sz="2000" spc="-15" dirty="0">
                <a:latin typeface="Calibri"/>
                <a:cs typeface="Calibri"/>
              </a:rPr>
              <a:t> </a:t>
            </a:r>
            <a:r>
              <a:rPr sz="2000" dirty="0">
                <a:latin typeface="Calibri"/>
                <a:cs typeface="Calibri"/>
              </a:rPr>
              <a:t>amazement</a:t>
            </a:r>
            <a:r>
              <a:rPr sz="2000" spc="15" dirty="0">
                <a:latin typeface="Calibri"/>
                <a:cs typeface="Calibri"/>
              </a:rPr>
              <a:t> </a:t>
            </a:r>
            <a:r>
              <a:rPr sz="2000" dirty="0">
                <a:latin typeface="Calibri"/>
                <a:cs typeface="Calibri"/>
              </a:rPr>
              <a:t>and </a:t>
            </a:r>
            <a:r>
              <a:rPr sz="2000" spc="-5" dirty="0">
                <a:latin typeface="Calibri"/>
                <a:cs typeface="Calibri"/>
              </a:rPr>
              <a:t>wonder.</a:t>
            </a:r>
            <a:endParaRPr sz="2000">
              <a:latin typeface="Calibri"/>
              <a:cs typeface="Calibri"/>
            </a:endParaRPr>
          </a:p>
          <a:p>
            <a:pPr marL="12700" marR="5080">
              <a:lnSpc>
                <a:spcPct val="100000"/>
              </a:lnSpc>
              <a:spcBef>
                <a:spcPts val="5"/>
              </a:spcBef>
              <a:buSzPct val="95000"/>
              <a:buFont typeface="Arial MT"/>
              <a:buChar char="•"/>
              <a:tabLst>
                <a:tab pos="102870" algn="l"/>
              </a:tabLst>
            </a:pPr>
            <a:r>
              <a:rPr sz="2000" b="1" spc="-5" dirty="0">
                <a:latin typeface="Calibri"/>
                <a:cs typeface="Calibri"/>
              </a:rPr>
              <a:t>Real-Time Prediction: </a:t>
            </a:r>
            <a:r>
              <a:rPr sz="2000" spc="-5" dirty="0">
                <a:latin typeface="Calibri"/>
                <a:cs typeface="Calibri"/>
              </a:rPr>
              <a:t>The </a:t>
            </a:r>
            <a:r>
              <a:rPr sz="2000" dirty="0">
                <a:latin typeface="Calibri"/>
                <a:cs typeface="Calibri"/>
              </a:rPr>
              <a:t>deployment </a:t>
            </a:r>
            <a:r>
              <a:rPr sz="2000" spc="-5" dirty="0">
                <a:latin typeface="Calibri"/>
                <a:cs typeface="Calibri"/>
              </a:rPr>
              <a:t>of </a:t>
            </a:r>
            <a:r>
              <a:rPr sz="2000" dirty="0">
                <a:latin typeface="Calibri"/>
                <a:cs typeface="Calibri"/>
              </a:rPr>
              <a:t>the model enables </a:t>
            </a:r>
            <a:r>
              <a:rPr sz="2000" spc="-5" dirty="0">
                <a:latin typeface="Calibri"/>
                <a:cs typeface="Calibri"/>
              </a:rPr>
              <a:t>real-time </a:t>
            </a:r>
            <a:r>
              <a:rPr sz="2000" dirty="0">
                <a:latin typeface="Calibri"/>
                <a:cs typeface="Calibri"/>
              </a:rPr>
              <a:t> </a:t>
            </a:r>
            <a:r>
              <a:rPr sz="2000" spc="-5" dirty="0">
                <a:latin typeface="Calibri"/>
                <a:cs typeface="Calibri"/>
              </a:rPr>
              <a:t>prediction of handwritten digit </a:t>
            </a:r>
            <a:r>
              <a:rPr sz="2000" dirty="0">
                <a:latin typeface="Calibri"/>
                <a:cs typeface="Calibri"/>
              </a:rPr>
              <a:t>images, providing instant </a:t>
            </a:r>
            <a:r>
              <a:rPr sz="2000" spc="-5" dirty="0">
                <a:latin typeface="Calibri"/>
                <a:cs typeface="Calibri"/>
              </a:rPr>
              <a:t>feedback </a:t>
            </a:r>
            <a:r>
              <a:rPr sz="2000" dirty="0">
                <a:latin typeface="Calibri"/>
                <a:cs typeface="Calibri"/>
              </a:rPr>
              <a:t>to </a:t>
            </a:r>
            <a:r>
              <a:rPr sz="2000" spc="-5" dirty="0">
                <a:latin typeface="Calibri"/>
                <a:cs typeface="Calibri"/>
              </a:rPr>
              <a:t>users. </a:t>
            </a:r>
            <a:r>
              <a:rPr sz="2000" dirty="0">
                <a:latin typeface="Calibri"/>
                <a:cs typeface="Calibri"/>
              </a:rPr>
              <a:t> </a:t>
            </a:r>
            <a:r>
              <a:rPr sz="2000" spc="-5" dirty="0">
                <a:latin typeface="Calibri"/>
                <a:cs typeface="Calibri"/>
              </a:rPr>
              <a:t>The</a:t>
            </a:r>
            <a:r>
              <a:rPr sz="2000" spc="-10" dirty="0">
                <a:latin typeface="Calibri"/>
                <a:cs typeface="Calibri"/>
              </a:rPr>
              <a:t> </a:t>
            </a:r>
            <a:r>
              <a:rPr sz="2000" spc="-5" dirty="0">
                <a:latin typeface="Calibri"/>
                <a:cs typeface="Calibri"/>
              </a:rPr>
              <a:t>speed </a:t>
            </a:r>
            <a:r>
              <a:rPr sz="2000" dirty="0">
                <a:latin typeface="Calibri"/>
                <a:cs typeface="Calibri"/>
              </a:rPr>
              <a:t>and </a:t>
            </a:r>
            <a:r>
              <a:rPr sz="2000" spc="-5" dirty="0">
                <a:latin typeface="Calibri"/>
                <a:cs typeface="Calibri"/>
              </a:rPr>
              <a:t>responsiveness</a:t>
            </a:r>
            <a:r>
              <a:rPr sz="2000" spc="25" dirty="0">
                <a:latin typeface="Calibri"/>
                <a:cs typeface="Calibri"/>
              </a:rPr>
              <a:t> </a:t>
            </a:r>
            <a:r>
              <a:rPr sz="2000" spc="-5" dirty="0">
                <a:latin typeface="Calibri"/>
                <a:cs typeface="Calibri"/>
              </a:rPr>
              <a:t>of </a:t>
            </a:r>
            <a:r>
              <a:rPr sz="2000" dirty="0">
                <a:latin typeface="Calibri"/>
                <a:cs typeface="Calibri"/>
              </a:rPr>
              <a:t>the</a:t>
            </a:r>
            <a:r>
              <a:rPr sz="2000" spc="5" dirty="0">
                <a:latin typeface="Calibri"/>
                <a:cs typeface="Calibri"/>
              </a:rPr>
              <a:t> </a:t>
            </a:r>
            <a:r>
              <a:rPr sz="2000" spc="-5" dirty="0">
                <a:latin typeface="Calibri"/>
                <a:cs typeface="Calibri"/>
              </a:rPr>
              <a:t>system</a:t>
            </a:r>
            <a:r>
              <a:rPr sz="2000" dirty="0">
                <a:latin typeface="Calibri"/>
                <a:cs typeface="Calibri"/>
              </a:rPr>
              <a:t> as</a:t>
            </a:r>
            <a:r>
              <a:rPr sz="2000" spc="15" dirty="0">
                <a:latin typeface="Calibri"/>
                <a:cs typeface="Calibri"/>
              </a:rPr>
              <a:t> </a:t>
            </a:r>
            <a:r>
              <a:rPr sz="2000" dirty="0">
                <a:latin typeface="Calibri"/>
                <a:cs typeface="Calibri"/>
              </a:rPr>
              <a:t>it</a:t>
            </a:r>
            <a:r>
              <a:rPr sz="2000" spc="5" dirty="0">
                <a:latin typeface="Calibri"/>
                <a:cs typeface="Calibri"/>
              </a:rPr>
              <a:t> </a:t>
            </a:r>
            <a:r>
              <a:rPr sz="2000" spc="-5" dirty="0">
                <a:latin typeface="Calibri"/>
                <a:cs typeface="Calibri"/>
              </a:rPr>
              <a:t>accurately </a:t>
            </a:r>
            <a:r>
              <a:rPr sz="2000" dirty="0">
                <a:latin typeface="Calibri"/>
                <a:cs typeface="Calibri"/>
              </a:rPr>
              <a:t>identifies</a:t>
            </a:r>
            <a:r>
              <a:rPr sz="2000" spc="25" dirty="0">
                <a:latin typeface="Calibri"/>
                <a:cs typeface="Calibri"/>
              </a:rPr>
              <a:t> </a:t>
            </a:r>
            <a:r>
              <a:rPr sz="2000" spc="-5" dirty="0">
                <a:latin typeface="Calibri"/>
                <a:cs typeface="Calibri"/>
              </a:rPr>
              <a:t>digits</a:t>
            </a:r>
            <a:r>
              <a:rPr sz="2000" dirty="0">
                <a:latin typeface="Calibri"/>
                <a:cs typeface="Calibri"/>
              </a:rPr>
              <a:t> </a:t>
            </a:r>
            <a:r>
              <a:rPr sz="2000" spc="-5" dirty="0">
                <a:latin typeface="Calibri"/>
                <a:cs typeface="Calibri"/>
              </a:rPr>
              <a:t>in </a:t>
            </a:r>
            <a:r>
              <a:rPr sz="2000" spc="-434" dirty="0">
                <a:latin typeface="Calibri"/>
                <a:cs typeface="Calibri"/>
              </a:rPr>
              <a:t> </a:t>
            </a:r>
            <a:r>
              <a:rPr sz="2000" spc="-5" dirty="0">
                <a:latin typeface="Calibri"/>
                <a:cs typeface="Calibri"/>
              </a:rPr>
              <a:t>mere </a:t>
            </a:r>
            <a:r>
              <a:rPr sz="2000" dirty="0">
                <a:latin typeface="Calibri"/>
                <a:cs typeface="Calibri"/>
              </a:rPr>
              <a:t>seconds</a:t>
            </a:r>
            <a:r>
              <a:rPr sz="2000" spc="-15" dirty="0">
                <a:latin typeface="Calibri"/>
                <a:cs typeface="Calibri"/>
              </a:rPr>
              <a:t> </a:t>
            </a:r>
            <a:r>
              <a:rPr sz="2000" dirty="0">
                <a:latin typeface="Calibri"/>
                <a:cs typeface="Calibri"/>
              </a:rPr>
              <a:t>can </a:t>
            </a:r>
            <a:r>
              <a:rPr sz="2000" spc="-5" dirty="0">
                <a:latin typeface="Calibri"/>
                <a:cs typeface="Calibri"/>
              </a:rPr>
              <a:t>evoke </a:t>
            </a:r>
            <a:r>
              <a:rPr sz="2000" dirty="0">
                <a:latin typeface="Calibri"/>
                <a:cs typeface="Calibri"/>
              </a:rPr>
              <a:t>a </a:t>
            </a:r>
            <a:r>
              <a:rPr sz="2000" spc="-5" dirty="0">
                <a:latin typeface="Calibri"/>
                <a:cs typeface="Calibri"/>
              </a:rPr>
              <a:t>sense</a:t>
            </a:r>
            <a:r>
              <a:rPr sz="2000" spc="5" dirty="0">
                <a:latin typeface="Calibri"/>
                <a:cs typeface="Calibri"/>
              </a:rPr>
              <a:t> </a:t>
            </a:r>
            <a:r>
              <a:rPr sz="2000" dirty="0">
                <a:latin typeface="Calibri"/>
                <a:cs typeface="Calibri"/>
              </a:rPr>
              <a:t>of</a:t>
            </a:r>
            <a:r>
              <a:rPr sz="2000" spc="-15" dirty="0">
                <a:latin typeface="Calibri"/>
                <a:cs typeface="Calibri"/>
              </a:rPr>
              <a:t> </a:t>
            </a:r>
            <a:r>
              <a:rPr sz="2000" dirty="0">
                <a:latin typeface="Calibri"/>
                <a:cs typeface="Calibri"/>
              </a:rPr>
              <a:t>awe.</a:t>
            </a:r>
            <a:endParaRPr sz="2000">
              <a:latin typeface="Calibri"/>
              <a:cs typeface="Calibri"/>
            </a:endParaRPr>
          </a:p>
          <a:p>
            <a:pPr marL="12700" marR="105410" algn="just">
              <a:lnSpc>
                <a:spcPct val="100000"/>
              </a:lnSpc>
              <a:buSzPct val="95000"/>
              <a:buFont typeface="Arial MT"/>
              <a:buChar char="•"/>
              <a:tabLst>
                <a:tab pos="102870" algn="l"/>
              </a:tabLst>
            </a:pPr>
            <a:r>
              <a:rPr sz="2000" b="1" dirty="0">
                <a:latin typeface="Calibri"/>
                <a:cs typeface="Calibri"/>
              </a:rPr>
              <a:t>User-Friendly Interface: </a:t>
            </a:r>
            <a:r>
              <a:rPr sz="2000" spc="-5" dirty="0">
                <a:latin typeface="Calibri"/>
                <a:cs typeface="Calibri"/>
              </a:rPr>
              <a:t>The </a:t>
            </a:r>
            <a:r>
              <a:rPr sz="2000" dirty="0">
                <a:latin typeface="Calibri"/>
                <a:cs typeface="Calibri"/>
              </a:rPr>
              <a:t>intuitive </a:t>
            </a:r>
            <a:r>
              <a:rPr sz="2000" spc="-5" dirty="0">
                <a:latin typeface="Calibri"/>
                <a:cs typeface="Calibri"/>
              </a:rPr>
              <a:t>user interface simplifies </a:t>
            </a:r>
            <a:r>
              <a:rPr sz="2000" dirty="0">
                <a:latin typeface="Calibri"/>
                <a:cs typeface="Calibri"/>
              </a:rPr>
              <a:t>the </a:t>
            </a:r>
            <a:r>
              <a:rPr sz="2000" spc="-5" dirty="0">
                <a:latin typeface="Calibri"/>
                <a:cs typeface="Calibri"/>
              </a:rPr>
              <a:t>process of </a:t>
            </a:r>
            <a:r>
              <a:rPr sz="2000" spc="-440" dirty="0">
                <a:latin typeface="Calibri"/>
                <a:cs typeface="Calibri"/>
              </a:rPr>
              <a:t> </a:t>
            </a:r>
            <a:r>
              <a:rPr sz="2000" dirty="0">
                <a:latin typeface="Calibri"/>
                <a:cs typeface="Calibri"/>
              </a:rPr>
              <a:t>interacting </a:t>
            </a:r>
            <a:r>
              <a:rPr sz="2000" spc="-5" dirty="0">
                <a:latin typeface="Calibri"/>
                <a:cs typeface="Calibri"/>
              </a:rPr>
              <a:t>with </a:t>
            </a:r>
            <a:r>
              <a:rPr sz="2000" dirty="0">
                <a:latin typeface="Calibri"/>
                <a:cs typeface="Calibri"/>
              </a:rPr>
              <a:t>the model, </a:t>
            </a:r>
            <a:r>
              <a:rPr sz="2000" spc="-5" dirty="0">
                <a:latin typeface="Calibri"/>
                <a:cs typeface="Calibri"/>
              </a:rPr>
              <a:t>allowing users </a:t>
            </a:r>
            <a:r>
              <a:rPr sz="2000" dirty="0">
                <a:latin typeface="Calibri"/>
                <a:cs typeface="Calibri"/>
              </a:rPr>
              <a:t>to </a:t>
            </a:r>
            <a:r>
              <a:rPr sz="2000" spc="-5" dirty="0">
                <a:latin typeface="Calibri"/>
                <a:cs typeface="Calibri"/>
              </a:rPr>
              <a:t>effortlessly </a:t>
            </a:r>
            <a:r>
              <a:rPr sz="2000" dirty="0">
                <a:latin typeface="Calibri"/>
                <a:cs typeface="Calibri"/>
              </a:rPr>
              <a:t>upload </a:t>
            </a:r>
            <a:r>
              <a:rPr sz="2000" spc="-5" dirty="0">
                <a:latin typeface="Calibri"/>
                <a:cs typeface="Calibri"/>
              </a:rPr>
              <a:t>handwritten </a:t>
            </a:r>
            <a:r>
              <a:rPr sz="2000" dirty="0">
                <a:latin typeface="Calibri"/>
                <a:cs typeface="Calibri"/>
              </a:rPr>
              <a:t> </a:t>
            </a:r>
            <a:r>
              <a:rPr sz="2000" spc="-5" dirty="0">
                <a:latin typeface="Calibri"/>
                <a:cs typeface="Calibri"/>
              </a:rPr>
              <a:t>digit </a:t>
            </a:r>
            <a:r>
              <a:rPr sz="2000" dirty="0">
                <a:latin typeface="Calibri"/>
                <a:cs typeface="Calibri"/>
              </a:rPr>
              <a:t>images and receive </a:t>
            </a:r>
            <a:r>
              <a:rPr sz="2000" spc="-5" dirty="0">
                <a:latin typeface="Calibri"/>
                <a:cs typeface="Calibri"/>
              </a:rPr>
              <a:t>predictions. The seamless user </a:t>
            </a:r>
            <a:r>
              <a:rPr sz="2000" dirty="0">
                <a:latin typeface="Calibri"/>
                <a:cs typeface="Calibri"/>
              </a:rPr>
              <a:t>experience can leave </a:t>
            </a:r>
            <a:r>
              <a:rPr sz="2000" spc="5" dirty="0">
                <a:latin typeface="Calibri"/>
                <a:cs typeface="Calibri"/>
              </a:rPr>
              <a:t> </a:t>
            </a:r>
            <a:r>
              <a:rPr sz="2000" spc="-5" dirty="0">
                <a:latin typeface="Calibri"/>
                <a:cs typeface="Calibri"/>
              </a:rPr>
              <a:t>users</a:t>
            </a:r>
            <a:r>
              <a:rPr sz="2000" spc="-10" dirty="0">
                <a:latin typeface="Calibri"/>
                <a:cs typeface="Calibri"/>
              </a:rPr>
              <a:t> </a:t>
            </a:r>
            <a:r>
              <a:rPr sz="2000" spc="-5" dirty="0">
                <a:latin typeface="Calibri"/>
                <a:cs typeface="Calibri"/>
              </a:rPr>
              <a:t>impressed</a:t>
            </a:r>
            <a:r>
              <a:rPr sz="2000" spc="25" dirty="0">
                <a:latin typeface="Calibri"/>
                <a:cs typeface="Calibri"/>
              </a:rPr>
              <a:t> </a:t>
            </a:r>
            <a:r>
              <a:rPr sz="2000" spc="-5" dirty="0">
                <a:latin typeface="Calibri"/>
                <a:cs typeface="Calibri"/>
              </a:rPr>
              <a:t>by</a:t>
            </a:r>
            <a:r>
              <a:rPr sz="2000" spc="-15" dirty="0">
                <a:latin typeface="Calibri"/>
                <a:cs typeface="Calibri"/>
              </a:rPr>
              <a:t> </a:t>
            </a:r>
            <a:r>
              <a:rPr sz="2000" dirty="0">
                <a:latin typeface="Calibri"/>
                <a:cs typeface="Calibri"/>
              </a:rPr>
              <a:t>the</a:t>
            </a:r>
            <a:r>
              <a:rPr sz="2000" spc="-10" dirty="0">
                <a:latin typeface="Calibri"/>
                <a:cs typeface="Calibri"/>
              </a:rPr>
              <a:t> </a:t>
            </a:r>
            <a:r>
              <a:rPr sz="2000" dirty="0">
                <a:latin typeface="Calibri"/>
                <a:cs typeface="Calibri"/>
              </a:rPr>
              <a:t>accessibility</a:t>
            </a:r>
            <a:r>
              <a:rPr sz="2000" spc="30" dirty="0">
                <a:latin typeface="Calibri"/>
                <a:cs typeface="Calibri"/>
              </a:rPr>
              <a:t> </a:t>
            </a:r>
            <a:r>
              <a:rPr sz="2000" dirty="0">
                <a:latin typeface="Calibri"/>
                <a:cs typeface="Calibri"/>
              </a:rPr>
              <a:t>and</a:t>
            </a:r>
            <a:r>
              <a:rPr sz="2000" spc="-5" dirty="0">
                <a:latin typeface="Calibri"/>
                <a:cs typeface="Calibri"/>
              </a:rPr>
              <a:t> convenience</a:t>
            </a:r>
            <a:r>
              <a:rPr sz="2000" spc="-20" dirty="0">
                <a:latin typeface="Calibri"/>
                <a:cs typeface="Calibri"/>
              </a:rPr>
              <a:t> </a:t>
            </a:r>
            <a:r>
              <a:rPr sz="2000" spc="-5" dirty="0">
                <a:latin typeface="Calibri"/>
                <a:cs typeface="Calibri"/>
              </a:rPr>
              <a:t>of</a:t>
            </a:r>
            <a:r>
              <a:rPr sz="2000" spc="-10" dirty="0">
                <a:latin typeface="Calibri"/>
                <a:cs typeface="Calibri"/>
              </a:rPr>
              <a:t> </a:t>
            </a:r>
            <a:r>
              <a:rPr sz="2000" dirty="0">
                <a:latin typeface="Calibri"/>
                <a:cs typeface="Calibri"/>
              </a:rPr>
              <a:t>the</a:t>
            </a:r>
            <a:r>
              <a:rPr sz="2000" spc="5" dirty="0">
                <a:latin typeface="Calibri"/>
                <a:cs typeface="Calibri"/>
              </a:rPr>
              <a:t> </a:t>
            </a:r>
            <a:r>
              <a:rPr sz="2000" spc="-5" dirty="0">
                <a:latin typeface="Calibri"/>
                <a:cs typeface="Calibri"/>
              </a:rPr>
              <a:t>system.</a:t>
            </a:r>
            <a:endParaRPr sz="2000">
              <a:latin typeface="Calibri"/>
              <a:cs typeface="Calibri"/>
            </a:endParaRPr>
          </a:p>
        </p:txBody>
      </p:sp>
      <p:sp>
        <p:nvSpPr>
          <p:cNvPr id="9" name="object 9"/>
          <p:cNvSpPr txBox="1"/>
          <p:nvPr/>
        </p:nvSpPr>
        <p:spPr>
          <a:xfrm>
            <a:off x="11303889" y="6464604"/>
            <a:ext cx="165735" cy="193675"/>
          </a:xfrm>
          <a:prstGeom prst="rect">
            <a:avLst/>
          </a:prstGeom>
        </p:spPr>
        <p:txBody>
          <a:bodyPr vert="horz" wrap="square" lIns="0" tIns="12700" rIns="0" bIns="0" rtlCol="0">
            <a:spAutoFit/>
          </a:bodyPr>
          <a:lstStyle/>
          <a:p>
            <a:pPr marL="12700">
              <a:lnSpc>
                <a:spcPct val="100000"/>
              </a:lnSpc>
              <a:spcBef>
                <a:spcPts val="100"/>
              </a:spcBef>
            </a:pPr>
            <a:r>
              <a:rPr sz="1100" spc="-30" dirty="0">
                <a:solidFill>
                  <a:srgbClr val="2C926B"/>
                </a:solidFill>
                <a:latin typeface="Trebuchet MS"/>
                <a:cs typeface="Trebuchet MS"/>
              </a:rPr>
              <a:t>12</a:t>
            </a:r>
            <a:endParaRPr sz="11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5" name="object 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6" name="object 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8" name="object 8"/>
          <p:cNvSpPr txBox="1"/>
          <p:nvPr/>
        </p:nvSpPr>
        <p:spPr>
          <a:xfrm>
            <a:off x="11303889" y="6464604"/>
            <a:ext cx="165735" cy="193675"/>
          </a:xfrm>
          <a:prstGeom prst="rect">
            <a:avLst/>
          </a:prstGeom>
        </p:spPr>
        <p:txBody>
          <a:bodyPr vert="horz" wrap="square" lIns="0" tIns="12700" rIns="0" bIns="0" rtlCol="0">
            <a:spAutoFit/>
          </a:bodyPr>
          <a:lstStyle/>
          <a:p>
            <a:pPr marL="12700">
              <a:lnSpc>
                <a:spcPct val="100000"/>
              </a:lnSpc>
              <a:spcBef>
                <a:spcPts val="100"/>
              </a:spcBef>
            </a:pPr>
            <a:r>
              <a:rPr sz="1100" spc="-30" dirty="0">
                <a:solidFill>
                  <a:srgbClr val="2C926B"/>
                </a:solidFill>
                <a:latin typeface="Trebuchet MS"/>
                <a:cs typeface="Trebuchet MS"/>
              </a:rPr>
              <a:t>14</a:t>
            </a:r>
            <a:endParaRPr sz="1100">
              <a:latin typeface="Trebuchet MS"/>
              <a:cs typeface="Trebuchet MS"/>
            </a:endParaRPr>
          </a:p>
        </p:txBody>
      </p:sp>
      <p:sp>
        <p:nvSpPr>
          <p:cNvPr id="9" name="object 9"/>
          <p:cNvSpPr txBox="1">
            <a:spLocks noGrp="1"/>
          </p:cNvSpPr>
          <p:nvPr>
            <p:ph type="title"/>
          </p:nvPr>
        </p:nvSpPr>
        <p:spPr>
          <a:xfrm>
            <a:off x="739241" y="273507"/>
            <a:ext cx="3297554" cy="757555"/>
          </a:xfrm>
          <a:prstGeom prst="rect">
            <a:avLst/>
          </a:prstGeom>
        </p:spPr>
        <p:txBody>
          <a:bodyPr vert="horz" wrap="square" lIns="0" tIns="12700" rIns="0" bIns="0" rtlCol="0">
            <a:spAutoFit/>
          </a:bodyPr>
          <a:lstStyle/>
          <a:p>
            <a:pPr marL="12700">
              <a:lnSpc>
                <a:spcPct val="100000"/>
              </a:lnSpc>
              <a:spcBef>
                <a:spcPts val="100"/>
              </a:spcBef>
            </a:pPr>
            <a:r>
              <a:rPr spc="-15" dirty="0"/>
              <a:t>MODELLING</a:t>
            </a:r>
          </a:p>
        </p:txBody>
      </p:sp>
      <p:pic>
        <p:nvPicPr>
          <p:cNvPr id="10" name="object 10"/>
          <p:cNvPicPr/>
          <p:nvPr/>
        </p:nvPicPr>
        <p:blipFill>
          <a:blip r:embed="rId2" cstate="print"/>
          <a:stretch>
            <a:fillRect/>
          </a:stretch>
        </p:blipFill>
        <p:spPr>
          <a:xfrm>
            <a:off x="3858904" y="1444351"/>
            <a:ext cx="2058537" cy="476992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8" name="object 8"/>
          <p:cNvSpPr txBox="1">
            <a:spLocks noGrp="1"/>
          </p:cNvSpPr>
          <p:nvPr>
            <p:ph type="title"/>
          </p:nvPr>
        </p:nvSpPr>
        <p:spPr>
          <a:xfrm>
            <a:off x="807212" y="211073"/>
            <a:ext cx="2444750" cy="756920"/>
          </a:xfrm>
          <a:prstGeom prst="rect">
            <a:avLst/>
          </a:prstGeom>
        </p:spPr>
        <p:txBody>
          <a:bodyPr vert="horz" wrap="square" lIns="0" tIns="12700" rIns="0" bIns="0" rtlCol="0">
            <a:spAutoFit/>
          </a:bodyPr>
          <a:lstStyle/>
          <a:p>
            <a:pPr marL="12700">
              <a:lnSpc>
                <a:spcPct val="100000"/>
              </a:lnSpc>
              <a:spcBef>
                <a:spcPts val="100"/>
              </a:spcBef>
            </a:pPr>
            <a:r>
              <a:rPr spc="-65" dirty="0"/>
              <a:t>R</a:t>
            </a:r>
            <a:r>
              <a:rPr spc="-60" dirty="0"/>
              <a:t>E</a:t>
            </a:r>
            <a:r>
              <a:rPr spc="-70" dirty="0"/>
              <a:t>S</a:t>
            </a:r>
            <a:r>
              <a:rPr spc="-65" dirty="0"/>
              <a:t>UL</a:t>
            </a:r>
            <a:r>
              <a:rPr spc="-60" dirty="0"/>
              <a:t>T</a:t>
            </a:r>
            <a:r>
              <a:rPr dirty="0"/>
              <a:t>S</a:t>
            </a:r>
          </a:p>
        </p:txBody>
      </p:sp>
      <p:sp>
        <p:nvSpPr>
          <p:cNvPr id="9" name="object 9"/>
          <p:cNvSpPr txBox="1"/>
          <p:nvPr/>
        </p:nvSpPr>
        <p:spPr>
          <a:xfrm>
            <a:off x="596900" y="1418589"/>
            <a:ext cx="8515985" cy="3732432"/>
          </a:xfrm>
          <a:prstGeom prst="rect">
            <a:avLst/>
          </a:prstGeom>
        </p:spPr>
        <p:txBody>
          <a:bodyPr vert="horz" wrap="square" lIns="0" tIns="13335" rIns="0" bIns="0" rtlCol="0">
            <a:spAutoFit/>
          </a:bodyPr>
          <a:lstStyle/>
          <a:p>
            <a:pPr marL="102235" indent="-90170">
              <a:lnSpc>
                <a:spcPct val="100000"/>
              </a:lnSpc>
              <a:spcBef>
                <a:spcPts val="105"/>
              </a:spcBef>
              <a:buSzPct val="95000"/>
              <a:buFont typeface="Arial MT"/>
              <a:buChar char="•"/>
              <a:tabLst>
                <a:tab pos="102870" algn="l"/>
              </a:tabLst>
            </a:pPr>
            <a:r>
              <a:rPr lang="en-US" sz="2000" b="0" i="0" dirty="0">
                <a:effectLst/>
                <a:latin typeface="Söhne"/>
              </a:rPr>
              <a:t>Upon training the Convolutional Autoencoder on noisy images and evaluating its performance, the system achieves significant noise reduction, resulting in denoised images with improved visual quality and clarity.</a:t>
            </a:r>
          </a:p>
          <a:p>
            <a:pPr marL="102235" indent="-90170">
              <a:lnSpc>
                <a:spcPct val="100000"/>
              </a:lnSpc>
              <a:spcBef>
                <a:spcPts val="105"/>
              </a:spcBef>
              <a:buSzPct val="95000"/>
              <a:buFont typeface="Arial MT"/>
              <a:buChar char="•"/>
              <a:tabLst>
                <a:tab pos="102870" algn="l"/>
              </a:tabLst>
            </a:pPr>
            <a:r>
              <a:rPr lang="en-US" sz="2000" b="0" i="0" dirty="0">
                <a:effectLst/>
                <a:latin typeface="Söhne"/>
              </a:rPr>
              <a:t> Quantitative metrics such as Peak Signal-to-Noise Ratio (PSNR) and Structural Similarity Index (SSIM) can be used to assess the effectiveness of the denoising process and compare it against baseline methods.</a:t>
            </a:r>
          </a:p>
          <a:p>
            <a:pPr marL="102235" indent="-90170">
              <a:lnSpc>
                <a:spcPct val="100000"/>
              </a:lnSpc>
              <a:spcBef>
                <a:spcPts val="105"/>
              </a:spcBef>
              <a:buSzPct val="95000"/>
              <a:buFont typeface="Arial MT"/>
              <a:buChar char="•"/>
              <a:tabLst>
                <a:tab pos="102870" algn="l"/>
              </a:tabLst>
            </a:pPr>
            <a:r>
              <a:rPr lang="en-US" sz="2000" b="0" i="0" dirty="0">
                <a:effectLst/>
                <a:latin typeface="Söhne"/>
              </a:rPr>
              <a:t>Our solution offers a comprehensive approach to image denoising, leveraging the power of CAEs to deliver high-quality, noise-free images across a wide range of applications. With its automation, adaptability, and scalability, our solution provides significant value to end-users in various industries, enabling them to make more informed decisions and extract valuable insights from their visual data.</a:t>
            </a:r>
            <a:endParaRPr lang="en-IN" sz="2000" dirty="0">
              <a:latin typeface="Calibri"/>
              <a:cs typeface="Calibri"/>
            </a:endParaRPr>
          </a:p>
        </p:txBody>
      </p:sp>
      <p:sp>
        <p:nvSpPr>
          <p:cNvPr id="10" name="object 10"/>
          <p:cNvSpPr txBox="1"/>
          <p:nvPr/>
        </p:nvSpPr>
        <p:spPr>
          <a:xfrm>
            <a:off x="11303889" y="6464604"/>
            <a:ext cx="165735" cy="193675"/>
          </a:xfrm>
          <a:prstGeom prst="rect">
            <a:avLst/>
          </a:prstGeom>
        </p:spPr>
        <p:txBody>
          <a:bodyPr vert="horz" wrap="square" lIns="0" tIns="12700" rIns="0" bIns="0" rtlCol="0">
            <a:spAutoFit/>
          </a:bodyPr>
          <a:lstStyle/>
          <a:p>
            <a:pPr marL="12700">
              <a:lnSpc>
                <a:spcPct val="100000"/>
              </a:lnSpc>
              <a:spcBef>
                <a:spcPts val="100"/>
              </a:spcBef>
            </a:pPr>
            <a:r>
              <a:rPr sz="1100" spc="-30" dirty="0">
                <a:solidFill>
                  <a:srgbClr val="2C926B"/>
                </a:solidFill>
                <a:latin typeface="Trebuchet MS"/>
                <a:cs typeface="Trebuchet MS"/>
              </a:rPr>
              <a:t>15</a:t>
            </a:r>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a:p>
        </p:txBody>
      </p:sp>
      <p:grpSp>
        <p:nvGrpSpPr>
          <p:cNvPr id="3" name="object 3"/>
          <p:cNvGrpSpPr/>
          <p:nvPr/>
        </p:nvGrpSpPr>
        <p:grpSpPr>
          <a:xfrm>
            <a:off x="7443787" y="0"/>
            <a:ext cx="4752975" cy="6863080"/>
            <a:chOff x="7443787" y="0"/>
            <a:chExt cx="4752975" cy="6863080"/>
          </a:xfrm>
        </p:grpSpPr>
        <p:sp>
          <p:nvSpPr>
            <p:cNvPr id="4" name="object 4"/>
            <p:cNvSpPr/>
            <p:nvPr/>
          </p:nvSpPr>
          <p:spPr>
            <a:xfrm>
              <a:off x="7448550" y="4825"/>
              <a:ext cx="4743450" cy="6853555"/>
            </a:xfrm>
            <a:custGeom>
              <a:avLst/>
              <a:gdLst/>
              <a:ahLst/>
              <a:cxnLst/>
              <a:rect l="l" t="t" r="r" b="b"/>
              <a:pathLst>
                <a:path w="4743450" h="6853555">
                  <a:moveTo>
                    <a:pt x="1928876" y="0"/>
                  </a:moveTo>
                  <a:lnTo>
                    <a:pt x="3147186" y="6853169"/>
                  </a:lnTo>
                </a:path>
                <a:path w="4743450" h="6853555">
                  <a:moveTo>
                    <a:pt x="4743450" y="3690112"/>
                  </a:moveTo>
                  <a:lnTo>
                    <a:pt x="0" y="6853170"/>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6" name="object 6"/>
            <p:cNvSpPr/>
            <p:nvPr/>
          </p:nvSpPr>
          <p:spPr>
            <a:xfrm>
              <a:off x="9602851" y="0"/>
              <a:ext cx="2589530" cy="6858000"/>
            </a:xfrm>
            <a:custGeom>
              <a:avLst/>
              <a:gdLst/>
              <a:ahLst/>
              <a:cxnLst/>
              <a:rect l="l" t="t" r="r" b="b"/>
              <a:pathLst>
                <a:path w="2589529" h="6858000">
                  <a:moveTo>
                    <a:pt x="2589149" y="0"/>
                  </a:moveTo>
                  <a:lnTo>
                    <a:pt x="0" y="0"/>
                  </a:lnTo>
                  <a:lnTo>
                    <a:pt x="1208913" y="6857995"/>
                  </a:lnTo>
                  <a:lnTo>
                    <a:pt x="2589149" y="6857995"/>
                  </a:lnTo>
                  <a:lnTo>
                    <a:pt x="2589149"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4450" y="3048000"/>
              <a:ext cx="3257550" cy="3810000"/>
            </a:xfrm>
            <a:custGeom>
              <a:avLst/>
              <a:gdLst/>
              <a:ahLst/>
              <a:cxnLst/>
              <a:rect l="l" t="t" r="r" b="b"/>
              <a:pathLst>
                <a:path w="3257550" h="3810000">
                  <a:moveTo>
                    <a:pt x="3257550" y="0"/>
                  </a:moveTo>
                  <a:lnTo>
                    <a:pt x="0" y="3809999"/>
                  </a:lnTo>
                  <a:lnTo>
                    <a:pt x="3257550" y="3809999"/>
                  </a:lnTo>
                  <a:lnTo>
                    <a:pt x="3257550"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929" y="0"/>
              <a:ext cx="2854325" cy="6858000"/>
            </a:xfrm>
            <a:custGeom>
              <a:avLst/>
              <a:gdLst/>
              <a:ahLst/>
              <a:cxnLst/>
              <a:rect l="l" t="t" r="r" b="b"/>
              <a:pathLst>
                <a:path w="2854325" h="6858000">
                  <a:moveTo>
                    <a:pt x="2854071" y="0"/>
                  </a:moveTo>
                  <a:lnTo>
                    <a:pt x="0" y="0"/>
                  </a:lnTo>
                  <a:lnTo>
                    <a:pt x="2470023" y="6857995"/>
                  </a:lnTo>
                  <a:lnTo>
                    <a:pt x="2854071" y="6857995"/>
                  </a:lnTo>
                  <a:lnTo>
                    <a:pt x="2854071"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776" y="0"/>
                  </a:moveTo>
                  <a:lnTo>
                    <a:pt x="0" y="0"/>
                  </a:lnTo>
                  <a:lnTo>
                    <a:pt x="1114552" y="6857995"/>
                  </a:lnTo>
                  <a:lnTo>
                    <a:pt x="1255776" y="6857995"/>
                  </a:lnTo>
                  <a:lnTo>
                    <a:pt x="1255776"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725" y="3590925"/>
              <a:ext cx="1819275" cy="3267075"/>
            </a:xfrm>
            <a:custGeom>
              <a:avLst/>
              <a:gdLst/>
              <a:ahLst/>
              <a:cxnLst/>
              <a:rect l="l" t="t" r="r" b="b"/>
              <a:pathLst>
                <a:path w="1819275" h="3267075">
                  <a:moveTo>
                    <a:pt x="1819275" y="0"/>
                  </a:moveTo>
                  <a:lnTo>
                    <a:pt x="0" y="3267074"/>
                  </a:lnTo>
                  <a:lnTo>
                    <a:pt x="1819275" y="3267074"/>
                  </a:lnTo>
                  <a:lnTo>
                    <a:pt x="181927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10025"/>
            <a:ext cx="447675" cy="2847975"/>
          </a:xfrm>
          <a:custGeom>
            <a:avLst/>
            <a:gdLst/>
            <a:ahLst/>
            <a:cxnLst/>
            <a:rect l="l" t="t" r="r" b="b"/>
            <a:pathLst>
              <a:path w="447675" h="2847975">
                <a:moveTo>
                  <a:pt x="0" y="0"/>
                </a:moveTo>
                <a:lnTo>
                  <a:pt x="0" y="2847974"/>
                </a:lnTo>
                <a:lnTo>
                  <a:pt x="447675" y="2847974"/>
                </a:lnTo>
                <a:lnTo>
                  <a:pt x="0" y="0"/>
                </a:lnTo>
                <a:close/>
              </a:path>
            </a:pathLst>
          </a:custGeom>
          <a:solidFill>
            <a:srgbClr val="5FC9ED">
              <a:alpha val="70195"/>
            </a:srgbClr>
          </a:solidFill>
        </p:spPr>
        <p:txBody>
          <a:bodyPr wrap="square" lIns="0" tIns="0" rIns="0" bIns="0" rtlCol="0"/>
          <a:lstStyle/>
          <a:p>
            <a:endParaRPr/>
          </a:p>
        </p:txBody>
      </p:sp>
      <p:sp>
        <p:nvSpPr>
          <p:cNvPr id="13" name="object 1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4" name="object 1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15" name="object 1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16" name="object 16"/>
          <p:cNvSpPr txBox="1">
            <a:spLocks noGrp="1"/>
          </p:cNvSpPr>
          <p:nvPr>
            <p:ph type="title"/>
          </p:nvPr>
        </p:nvSpPr>
        <p:spPr>
          <a:xfrm>
            <a:off x="596900" y="590633"/>
            <a:ext cx="7038340" cy="1082675"/>
          </a:xfrm>
          <a:prstGeom prst="rect">
            <a:avLst/>
          </a:prstGeom>
        </p:spPr>
        <p:txBody>
          <a:bodyPr vert="horz" wrap="square" lIns="0" tIns="83185" rIns="0" bIns="0" rtlCol="0">
            <a:spAutoFit/>
          </a:bodyPr>
          <a:lstStyle/>
          <a:p>
            <a:pPr marL="129539">
              <a:lnSpc>
                <a:spcPct val="100000"/>
              </a:lnSpc>
              <a:spcBef>
                <a:spcPts val="655"/>
              </a:spcBef>
            </a:pPr>
            <a:r>
              <a:rPr sz="4250" spc="-5" dirty="0"/>
              <a:t>PROJECT</a:t>
            </a:r>
            <a:r>
              <a:rPr sz="4250" spc="-120" dirty="0"/>
              <a:t> </a:t>
            </a:r>
            <a:r>
              <a:rPr sz="4250" spc="-10" dirty="0"/>
              <a:t>TITLE</a:t>
            </a:r>
            <a:endParaRPr sz="4250" dirty="0"/>
          </a:p>
          <a:p>
            <a:pPr marL="12700">
              <a:lnSpc>
                <a:spcPct val="100000"/>
              </a:lnSpc>
              <a:spcBef>
                <a:spcPts val="265"/>
              </a:spcBef>
            </a:pPr>
            <a:r>
              <a:rPr sz="2000" u="heavy" spc="-5" dirty="0">
                <a:uFill>
                  <a:solidFill>
                    <a:srgbClr val="000000"/>
                  </a:solidFill>
                </a:uFill>
                <a:latin typeface="Calibri"/>
                <a:cs typeface="Calibri"/>
              </a:rPr>
              <a:t>Project</a:t>
            </a:r>
            <a:r>
              <a:rPr sz="2000" u="heavy" spc="-25" dirty="0">
                <a:uFill>
                  <a:solidFill>
                    <a:srgbClr val="000000"/>
                  </a:solidFill>
                </a:uFill>
                <a:latin typeface="Calibri"/>
                <a:cs typeface="Calibri"/>
              </a:rPr>
              <a:t> </a:t>
            </a:r>
            <a:r>
              <a:rPr sz="2000" u="heavy" spc="-5" dirty="0">
                <a:uFill>
                  <a:solidFill>
                    <a:srgbClr val="000000"/>
                  </a:solidFill>
                </a:uFill>
                <a:latin typeface="Calibri"/>
                <a:cs typeface="Calibri"/>
              </a:rPr>
              <a:t>Title:</a:t>
            </a:r>
            <a:r>
              <a:rPr sz="2000" u="heavy" spc="-10" dirty="0">
                <a:uFill>
                  <a:solidFill>
                    <a:srgbClr val="000000"/>
                  </a:solidFill>
                </a:uFill>
                <a:latin typeface="Calibri"/>
                <a:cs typeface="Calibri"/>
              </a:rPr>
              <a:t> </a:t>
            </a:r>
            <a:r>
              <a:rPr sz="2000" u="heavy" spc="-5" dirty="0">
                <a:uFill>
                  <a:solidFill>
                    <a:srgbClr val="000000"/>
                  </a:solidFill>
                </a:uFill>
                <a:latin typeface="Calibri"/>
                <a:cs typeface="Calibri"/>
              </a:rPr>
              <a:t>" </a:t>
            </a:r>
            <a:r>
              <a:rPr sz="2000" u="heavy" dirty="0">
                <a:uFill>
                  <a:solidFill>
                    <a:srgbClr val="000000"/>
                  </a:solidFill>
                </a:uFill>
                <a:latin typeface="Calibri"/>
                <a:cs typeface="Calibri"/>
              </a:rPr>
              <a:t>“</a:t>
            </a:r>
            <a:endParaRPr sz="2000" dirty="0">
              <a:latin typeface="Calibri"/>
              <a:cs typeface="Calibri"/>
            </a:endParaRPr>
          </a:p>
        </p:txBody>
      </p:sp>
      <p:sp>
        <p:nvSpPr>
          <p:cNvPr id="17" name="object 17"/>
          <p:cNvSpPr txBox="1"/>
          <p:nvPr/>
        </p:nvSpPr>
        <p:spPr>
          <a:xfrm>
            <a:off x="596900" y="2257170"/>
            <a:ext cx="8378190" cy="3732432"/>
          </a:xfrm>
          <a:prstGeom prst="rect">
            <a:avLst/>
          </a:prstGeom>
        </p:spPr>
        <p:txBody>
          <a:bodyPr vert="horz" wrap="square" lIns="0" tIns="13335" rIns="0" bIns="0" rtlCol="0">
            <a:spAutoFit/>
          </a:bodyPr>
          <a:lstStyle/>
          <a:p>
            <a:pPr marL="12700" marR="5080">
              <a:lnSpc>
                <a:spcPct val="100000"/>
              </a:lnSpc>
              <a:spcBef>
                <a:spcPts val="105"/>
              </a:spcBef>
            </a:pPr>
            <a:r>
              <a:rPr lang="en-IN" sz="2000" b="1" u="heavy" dirty="0">
                <a:uFill>
                  <a:solidFill>
                    <a:srgbClr val="000000"/>
                  </a:solidFill>
                </a:uFill>
                <a:latin typeface="Calibri"/>
                <a:cs typeface="Calibri"/>
              </a:rPr>
              <a:t>Introduction:</a:t>
            </a:r>
            <a:r>
              <a:rPr lang="en-US" sz="2000" b="1" dirty="0">
                <a:latin typeface="Calibri"/>
                <a:cs typeface="Calibri"/>
              </a:rPr>
              <a:t> </a:t>
            </a:r>
            <a:r>
              <a:rPr lang="en-US" sz="2000" dirty="0">
                <a:latin typeface="Calibri"/>
                <a:cs typeface="Calibri"/>
              </a:rPr>
              <a:t> In the realm of image processing, denoising—removing unwanted noise from images—is a fundamental task with applications spanning from medical imaging to surveillance. Convolutional Autoencoders (CAEs) have emerged as a powerful tool for this purpose, leveraging deep learning to effectively learn and remove noise patterns from images.</a:t>
            </a:r>
          </a:p>
          <a:p>
            <a:pPr marL="12700" marR="5080">
              <a:lnSpc>
                <a:spcPct val="100000"/>
              </a:lnSpc>
              <a:spcBef>
                <a:spcPts val="105"/>
              </a:spcBef>
            </a:pPr>
            <a:endParaRPr lang="en-US" sz="2000" dirty="0">
              <a:latin typeface="Calibri"/>
              <a:cs typeface="Calibri"/>
            </a:endParaRPr>
          </a:p>
          <a:p>
            <a:pPr marL="12700" marR="5080">
              <a:lnSpc>
                <a:spcPct val="100000"/>
              </a:lnSpc>
              <a:spcBef>
                <a:spcPts val="105"/>
              </a:spcBef>
            </a:pPr>
            <a:r>
              <a:rPr lang="en-US" sz="2000" dirty="0">
                <a:latin typeface="Calibri"/>
                <a:cs typeface="Calibri"/>
              </a:rPr>
              <a:t>This repository presents an implementation of image denoising using a Convolutional Autoencoder. By training the CAE on noisy images and reconstructing them, the model learns to filter out noise, resulting in cleaner images. Through this approach, we aim to demonstrate the efficacy of deep learning in enhancing image quality and facilitating clearer visual analysis across various domains.</a:t>
            </a:r>
            <a:endParaRPr lang="en-IN" sz="2000" dirty="0">
              <a:latin typeface="Calibri"/>
              <a:cs typeface="Calibri"/>
            </a:endParaRPr>
          </a:p>
        </p:txBody>
      </p:sp>
      <p:sp>
        <p:nvSpPr>
          <p:cNvPr id="18" name="object 18"/>
          <p:cNvSpPr txBox="1"/>
          <p:nvPr/>
        </p:nvSpPr>
        <p:spPr>
          <a:xfrm>
            <a:off x="11380089" y="6464604"/>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2</a:t>
            </a:r>
            <a:endParaRPr sz="1100">
              <a:latin typeface="Trebuchet MS"/>
              <a:cs typeface="Trebuchet MS"/>
            </a:endParaRPr>
          </a:p>
        </p:txBody>
      </p:sp>
      <p:grpSp>
        <p:nvGrpSpPr>
          <p:cNvPr id="19" name="object 19"/>
          <p:cNvGrpSpPr/>
          <p:nvPr/>
        </p:nvGrpSpPr>
        <p:grpSpPr>
          <a:xfrm>
            <a:off x="466725" y="6410325"/>
            <a:ext cx="3705225" cy="295275"/>
            <a:chOff x="466725" y="6410325"/>
            <a:chExt cx="3705225" cy="295275"/>
          </a:xfrm>
        </p:grpSpPr>
        <p:pic>
          <p:nvPicPr>
            <p:cNvPr id="20" name="object 20"/>
            <p:cNvPicPr/>
            <p:nvPr/>
          </p:nvPicPr>
          <p:blipFill>
            <a:blip r:embed="rId2" cstate="print"/>
            <a:stretch>
              <a:fillRect/>
            </a:stretch>
          </p:blipFill>
          <p:spPr>
            <a:xfrm>
              <a:off x="676275" y="6467475"/>
              <a:ext cx="2143125" cy="200025"/>
            </a:xfrm>
            <a:prstGeom prst="rect">
              <a:avLst/>
            </a:prstGeom>
          </p:spPr>
        </p:pic>
        <p:pic>
          <p:nvPicPr>
            <p:cNvPr id="21" name="object 21"/>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a:p>
        </p:txBody>
      </p:sp>
      <p:grpSp>
        <p:nvGrpSpPr>
          <p:cNvPr id="3" name="object 3"/>
          <p:cNvGrpSpPr/>
          <p:nvPr/>
        </p:nvGrpSpPr>
        <p:grpSpPr>
          <a:xfrm>
            <a:off x="7443787" y="0"/>
            <a:ext cx="4752975" cy="6863080"/>
            <a:chOff x="7443787" y="0"/>
            <a:chExt cx="4752975" cy="6863080"/>
          </a:xfrm>
        </p:grpSpPr>
        <p:sp>
          <p:nvSpPr>
            <p:cNvPr id="4" name="object 4"/>
            <p:cNvSpPr/>
            <p:nvPr/>
          </p:nvSpPr>
          <p:spPr>
            <a:xfrm>
              <a:off x="7448550" y="4825"/>
              <a:ext cx="4743450" cy="6853555"/>
            </a:xfrm>
            <a:custGeom>
              <a:avLst/>
              <a:gdLst/>
              <a:ahLst/>
              <a:cxnLst/>
              <a:rect l="l" t="t" r="r" b="b"/>
              <a:pathLst>
                <a:path w="4743450" h="6853555">
                  <a:moveTo>
                    <a:pt x="1928876" y="0"/>
                  </a:moveTo>
                  <a:lnTo>
                    <a:pt x="3147186" y="6853169"/>
                  </a:lnTo>
                </a:path>
                <a:path w="4743450" h="6853555">
                  <a:moveTo>
                    <a:pt x="4743450" y="3690112"/>
                  </a:moveTo>
                  <a:lnTo>
                    <a:pt x="0" y="6853170"/>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6" name="object 6"/>
            <p:cNvSpPr/>
            <p:nvPr/>
          </p:nvSpPr>
          <p:spPr>
            <a:xfrm>
              <a:off x="9602851" y="0"/>
              <a:ext cx="2589530" cy="6858000"/>
            </a:xfrm>
            <a:custGeom>
              <a:avLst/>
              <a:gdLst/>
              <a:ahLst/>
              <a:cxnLst/>
              <a:rect l="l" t="t" r="r" b="b"/>
              <a:pathLst>
                <a:path w="2589529" h="6858000">
                  <a:moveTo>
                    <a:pt x="2589149" y="0"/>
                  </a:moveTo>
                  <a:lnTo>
                    <a:pt x="0" y="0"/>
                  </a:lnTo>
                  <a:lnTo>
                    <a:pt x="1208913" y="6857995"/>
                  </a:lnTo>
                  <a:lnTo>
                    <a:pt x="2589149" y="6857995"/>
                  </a:lnTo>
                  <a:lnTo>
                    <a:pt x="2589149"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4450" y="3048000"/>
              <a:ext cx="3257550" cy="3810000"/>
            </a:xfrm>
            <a:custGeom>
              <a:avLst/>
              <a:gdLst/>
              <a:ahLst/>
              <a:cxnLst/>
              <a:rect l="l" t="t" r="r" b="b"/>
              <a:pathLst>
                <a:path w="3257550" h="3810000">
                  <a:moveTo>
                    <a:pt x="3257550" y="0"/>
                  </a:moveTo>
                  <a:lnTo>
                    <a:pt x="0" y="3809999"/>
                  </a:lnTo>
                  <a:lnTo>
                    <a:pt x="3257550" y="3809999"/>
                  </a:lnTo>
                  <a:lnTo>
                    <a:pt x="3257550"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929" y="0"/>
              <a:ext cx="2854325" cy="6858000"/>
            </a:xfrm>
            <a:custGeom>
              <a:avLst/>
              <a:gdLst/>
              <a:ahLst/>
              <a:cxnLst/>
              <a:rect l="l" t="t" r="r" b="b"/>
              <a:pathLst>
                <a:path w="2854325" h="6858000">
                  <a:moveTo>
                    <a:pt x="2854071" y="0"/>
                  </a:moveTo>
                  <a:lnTo>
                    <a:pt x="0" y="0"/>
                  </a:lnTo>
                  <a:lnTo>
                    <a:pt x="2470023" y="6857995"/>
                  </a:lnTo>
                  <a:lnTo>
                    <a:pt x="2854071" y="6857995"/>
                  </a:lnTo>
                  <a:lnTo>
                    <a:pt x="2854071"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776" y="0"/>
                  </a:moveTo>
                  <a:lnTo>
                    <a:pt x="0" y="0"/>
                  </a:lnTo>
                  <a:lnTo>
                    <a:pt x="1114552" y="6857995"/>
                  </a:lnTo>
                  <a:lnTo>
                    <a:pt x="1255776" y="6857995"/>
                  </a:lnTo>
                  <a:lnTo>
                    <a:pt x="1255776"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725" y="3590925"/>
              <a:ext cx="1819275" cy="3267075"/>
            </a:xfrm>
            <a:custGeom>
              <a:avLst/>
              <a:gdLst/>
              <a:ahLst/>
              <a:cxnLst/>
              <a:rect l="l" t="t" r="r" b="b"/>
              <a:pathLst>
                <a:path w="1819275" h="3267075">
                  <a:moveTo>
                    <a:pt x="1819275" y="0"/>
                  </a:moveTo>
                  <a:lnTo>
                    <a:pt x="0" y="3267074"/>
                  </a:lnTo>
                  <a:lnTo>
                    <a:pt x="1819275" y="3267074"/>
                  </a:lnTo>
                  <a:lnTo>
                    <a:pt x="181927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10025"/>
            <a:ext cx="447675" cy="2847975"/>
          </a:xfrm>
          <a:custGeom>
            <a:avLst/>
            <a:gdLst/>
            <a:ahLst/>
            <a:cxnLst/>
            <a:rect l="l" t="t" r="r" b="b"/>
            <a:pathLst>
              <a:path w="447675" h="2847975">
                <a:moveTo>
                  <a:pt x="0" y="0"/>
                </a:moveTo>
                <a:lnTo>
                  <a:pt x="0" y="2847974"/>
                </a:lnTo>
                <a:lnTo>
                  <a:pt x="447675" y="2847974"/>
                </a:lnTo>
                <a:lnTo>
                  <a:pt x="0" y="0"/>
                </a:lnTo>
                <a:close/>
              </a:path>
            </a:pathLst>
          </a:custGeom>
          <a:solidFill>
            <a:srgbClr val="5FC9ED">
              <a:alpha val="70195"/>
            </a:srgbClr>
          </a:solidFill>
        </p:spPr>
        <p:txBody>
          <a:bodyPr wrap="square" lIns="0" tIns="0" rIns="0" bIns="0" rtlCol="0"/>
          <a:lstStyle/>
          <a:p>
            <a:endParaRPr/>
          </a:p>
        </p:txBody>
      </p:sp>
      <p:sp>
        <p:nvSpPr>
          <p:cNvPr id="13" name="object 13"/>
          <p:cNvSpPr txBox="1"/>
          <p:nvPr/>
        </p:nvSpPr>
        <p:spPr>
          <a:xfrm>
            <a:off x="752551" y="6488605"/>
            <a:ext cx="1737995" cy="163195"/>
          </a:xfrm>
          <a:prstGeom prst="rect">
            <a:avLst/>
          </a:prstGeom>
        </p:spPr>
        <p:txBody>
          <a:bodyPr vert="horz" wrap="square" lIns="0" tIns="0" rIns="0" bIns="0" rtlCol="0">
            <a:spAutoFit/>
          </a:bodyPr>
          <a:lstStyle/>
          <a:p>
            <a:pPr>
              <a:lnSpc>
                <a:spcPts val="1255"/>
              </a:lnSpc>
              <a:tabLst>
                <a:tab pos="786130" algn="l"/>
              </a:tabLst>
            </a:pPr>
            <a:r>
              <a:rPr sz="1100" spc="-5" dirty="0">
                <a:solidFill>
                  <a:srgbClr val="2C83C3"/>
                </a:solidFill>
                <a:latin typeface="Trebuchet MS"/>
                <a:cs typeface="Trebuchet MS"/>
              </a:rPr>
              <a:t>3/21/202</a:t>
            </a:r>
            <a:r>
              <a:rPr sz="1100" dirty="0">
                <a:solidFill>
                  <a:srgbClr val="2C83C3"/>
                </a:solidFill>
                <a:latin typeface="Trebuchet MS"/>
                <a:cs typeface="Trebuchet MS"/>
              </a:rPr>
              <a:t>4	</a:t>
            </a:r>
            <a:r>
              <a:rPr sz="1100" b="1" spc="-5" dirty="0">
                <a:solidFill>
                  <a:srgbClr val="2C83C3"/>
                </a:solidFill>
                <a:latin typeface="Trebuchet MS"/>
                <a:cs typeface="Trebuchet MS"/>
              </a:rPr>
              <a:t>A</a:t>
            </a:r>
            <a:r>
              <a:rPr sz="1100" b="1" spc="-10" dirty="0">
                <a:solidFill>
                  <a:srgbClr val="2C83C3"/>
                </a:solidFill>
                <a:latin typeface="Trebuchet MS"/>
                <a:cs typeface="Trebuchet MS"/>
              </a:rPr>
              <a:t>n</a:t>
            </a:r>
            <a:r>
              <a:rPr sz="1100" b="1" spc="-5" dirty="0">
                <a:solidFill>
                  <a:srgbClr val="2C83C3"/>
                </a:solidFill>
                <a:latin typeface="Trebuchet MS"/>
                <a:cs typeface="Trebuchet MS"/>
              </a:rPr>
              <a:t>nu</a:t>
            </a:r>
            <a:r>
              <a:rPr sz="1100" b="1" dirty="0">
                <a:solidFill>
                  <a:srgbClr val="2C83C3"/>
                </a:solidFill>
                <a:latin typeface="Trebuchet MS"/>
                <a:cs typeface="Trebuchet MS"/>
              </a:rPr>
              <a:t>al</a:t>
            </a:r>
            <a:r>
              <a:rPr sz="1100" b="1" spc="-60" dirty="0">
                <a:solidFill>
                  <a:srgbClr val="2C83C3"/>
                </a:solidFill>
                <a:latin typeface="Trebuchet MS"/>
                <a:cs typeface="Trebuchet MS"/>
              </a:rPr>
              <a:t> </a:t>
            </a:r>
            <a:r>
              <a:rPr sz="1100" b="1" spc="-15" dirty="0">
                <a:solidFill>
                  <a:srgbClr val="2C83C3"/>
                </a:solidFill>
                <a:latin typeface="Trebuchet MS"/>
                <a:cs typeface="Trebuchet MS"/>
              </a:rPr>
              <a:t>Re</a:t>
            </a:r>
            <a:r>
              <a:rPr sz="1100" b="1" spc="-10" dirty="0">
                <a:solidFill>
                  <a:srgbClr val="2C83C3"/>
                </a:solidFill>
                <a:latin typeface="Trebuchet MS"/>
                <a:cs typeface="Trebuchet MS"/>
              </a:rPr>
              <a:t>v</a:t>
            </a:r>
            <a:r>
              <a:rPr sz="1100" b="1" spc="-20" dirty="0">
                <a:solidFill>
                  <a:srgbClr val="2C83C3"/>
                </a:solidFill>
                <a:latin typeface="Trebuchet MS"/>
                <a:cs typeface="Trebuchet MS"/>
              </a:rPr>
              <a:t>i</a:t>
            </a:r>
            <a:r>
              <a:rPr sz="1100" b="1" spc="-15" dirty="0">
                <a:solidFill>
                  <a:srgbClr val="2C83C3"/>
                </a:solidFill>
                <a:latin typeface="Trebuchet MS"/>
                <a:cs typeface="Trebuchet MS"/>
              </a:rPr>
              <a:t>e</a:t>
            </a:r>
            <a:r>
              <a:rPr sz="1100" b="1" dirty="0">
                <a:solidFill>
                  <a:srgbClr val="2C83C3"/>
                </a:solidFill>
                <a:latin typeface="Trebuchet MS"/>
                <a:cs typeface="Trebuchet MS"/>
              </a:rPr>
              <a:t>w</a:t>
            </a:r>
            <a:endParaRPr sz="1100">
              <a:latin typeface="Trebuchet MS"/>
              <a:cs typeface="Trebuchet MS"/>
            </a:endParaRPr>
          </a:p>
        </p:txBody>
      </p:sp>
      <p:sp>
        <p:nvSpPr>
          <p:cNvPr id="14" name="object 14"/>
          <p:cNvSpPr/>
          <p:nvPr/>
        </p:nvSpPr>
        <p:spPr>
          <a:xfrm>
            <a:off x="7362825" y="447675"/>
            <a:ext cx="361950" cy="361950"/>
          </a:xfrm>
          <a:custGeom>
            <a:avLst/>
            <a:gdLst/>
            <a:ahLst/>
            <a:cxnLst/>
            <a:rect l="l" t="t" r="r" b="b"/>
            <a:pathLst>
              <a:path w="361950" h="361950">
                <a:moveTo>
                  <a:pt x="180975" y="0"/>
                </a:moveTo>
                <a:lnTo>
                  <a:pt x="132842" y="6476"/>
                </a:lnTo>
                <a:lnTo>
                  <a:pt x="89661" y="24764"/>
                </a:lnTo>
                <a:lnTo>
                  <a:pt x="52958" y="52959"/>
                </a:lnTo>
                <a:lnTo>
                  <a:pt x="24765" y="89662"/>
                </a:lnTo>
                <a:lnTo>
                  <a:pt x="6476" y="132841"/>
                </a:lnTo>
                <a:lnTo>
                  <a:pt x="0" y="180975"/>
                </a:lnTo>
                <a:lnTo>
                  <a:pt x="6476" y="229108"/>
                </a:lnTo>
                <a:lnTo>
                  <a:pt x="24765" y="272288"/>
                </a:lnTo>
                <a:lnTo>
                  <a:pt x="52958" y="308990"/>
                </a:lnTo>
                <a:lnTo>
                  <a:pt x="89661" y="337185"/>
                </a:lnTo>
                <a:lnTo>
                  <a:pt x="132842" y="355473"/>
                </a:lnTo>
                <a:lnTo>
                  <a:pt x="180975" y="361950"/>
                </a:lnTo>
                <a:lnTo>
                  <a:pt x="229107" y="355473"/>
                </a:lnTo>
                <a:lnTo>
                  <a:pt x="272288" y="337185"/>
                </a:lnTo>
                <a:lnTo>
                  <a:pt x="308991" y="308990"/>
                </a:lnTo>
                <a:lnTo>
                  <a:pt x="337184" y="272288"/>
                </a:lnTo>
                <a:lnTo>
                  <a:pt x="355473" y="229108"/>
                </a:lnTo>
                <a:lnTo>
                  <a:pt x="361950" y="180975"/>
                </a:lnTo>
                <a:lnTo>
                  <a:pt x="355473" y="132841"/>
                </a:lnTo>
                <a:lnTo>
                  <a:pt x="337184" y="89662"/>
                </a:lnTo>
                <a:lnTo>
                  <a:pt x="308991" y="52959"/>
                </a:lnTo>
                <a:lnTo>
                  <a:pt x="272288" y="24764"/>
                </a:lnTo>
                <a:lnTo>
                  <a:pt x="229107" y="6476"/>
                </a:lnTo>
                <a:lnTo>
                  <a:pt x="180975" y="0"/>
                </a:lnTo>
                <a:close/>
              </a:path>
            </a:pathLst>
          </a:custGeom>
          <a:solidFill>
            <a:srgbClr val="EBEBEB"/>
          </a:solidFill>
        </p:spPr>
        <p:txBody>
          <a:bodyPr wrap="square" lIns="0" tIns="0" rIns="0" bIns="0" rtlCol="0"/>
          <a:lstStyle/>
          <a:p>
            <a:endParaRPr/>
          </a:p>
        </p:txBody>
      </p:sp>
      <p:sp>
        <p:nvSpPr>
          <p:cNvPr id="15" name="object 15"/>
          <p:cNvSpPr/>
          <p:nvPr/>
        </p:nvSpPr>
        <p:spPr>
          <a:xfrm>
            <a:off x="11010900" y="5610225"/>
            <a:ext cx="647700" cy="647700"/>
          </a:xfrm>
          <a:custGeom>
            <a:avLst/>
            <a:gdLst/>
            <a:ahLst/>
            <a:cxnLst/>
            <a:rect l="l" t="t" r="r" b="b"/>
            <a:pathLst>
              <a:path w="647700" h="647700">
                <a:moveTo>
                  <a:pt x="323850" y="0"/>
                </a:moveTo>
                <a:lnTo>
                  <a:pt x="275971" y="3505"/>
                </a:lnTo>
                <a:lnTo>
                  <a:pt x="230377" y="13715"/>
                </a:lnTo>
                <a:lnTo>
                  <a:pt x="187325" y="30099"/>
                </a:lnTo>
                <a:lnTo>
                  <a:pt x="147574" y="52171"/>
                </a:lnTo>
                <a:lnTo>
                  <a:pt x="111378" y="79438"/>
                </a:lnTo>
                <a:lnTo>
                  <a:pt x="79501" y="111378"/>
                </a:lnTo>
                <a:lnTo>
                  <a:pt x="52197" y="147510"/>
                </a:lnTo>
                <a:lnTo>
                  <a:pt x="30099" y="187325"/>
                </a:lnTo>
                <a:lnTo>
                  <a:pt x="13716" y="230314"/>
                </a:lnTo>
                <a:lnTo>
                  <a:pt x="3555" y="275996"/>
                </a:lnTo>
                <a:lnTo>
                  <a:pt x="0" y="323850"/>
                </a:lnTo>
                <a:lnTo>
                  <a:pt x="3555" y="371703"/>
                </a:lnTo>
                <a:lnTo>
                  <a:pt x="13716" y="417385"/>
                </a:lnTo>
                <a:lnTo>
                  <a:pt x="30099" y="460375"/>
                </a:lnTo>
                <a:lnTo>
                  <a:pt x="52197" y="500189"/>
                </a:lnTo>
                <a:lnTo>
                  <a:pt x="79501" y="536321"/>
                </a:lnTo>
                <a:lnTo>
                  <a:pt x="111378" y="568261"/>
                </a:lnTo>
                <a:lnTo>
                  <a:pt x="147574" y="595528"/>
                </a:lnTo>
                <a:lnTo>
                  <a:pt x="187325" y="617601"/>
                </a:lnTo>
                <a:lnTo>
                  <a:pt x="230377" y="633984"/>
                </a:lnTo>
                <a:lnTo>
                  <a:pt x="275971" y="644182"/>
                </a:lnTo>
                <a:lnTo>
                  <a:pt x="323850" y="647700"/>
                </a:lnTo>
                <a:lnTo>
                  <a:pt x="371728" y="644182"/>
                </a:lnTo>
                <a:lnTo>
                  <a:pt x="417322" y="633984"/>
                </a:lnTo>
                <a:lnTo>
                  <a:pt x="460375" y="617601"/>
                </a:lnTo>
                <a:lnTo>
                  <a:pt x="500125" y="595528"/>
                </a:lnTo>
                <a:lnTo>
                  <a:pt x="536321" y="568261"/>
                </a:lnTo>
                <a:lnTo>
                  <a:pt x="568198" y="536321"/>
                </a:lnTo>
                <a:lnTo>
                  <a:pt x="595502" y="500189"/>
                </a:lnTo>
                <a:lnTo>
                  <a:pt x="617601" y="460375"/>
                </a:lnTo>
                <a:lnTo>
                  <a:pt x="633983" y="417385"/>
                </a:lnTo>
                <a:lnTo>
                  <a:pt x="644144" y="371703"/>
                </a:lnTo>
                <a:lnTo>
                  <a:pt x="647700" y="323850"/>
                </a:lnTo>
                <a:lnTo>
                  <a:pt x="644144" y="275996"/>
                </a:lnTo>
                <a:lnTo>
                  <a:pt x="633983" y="230314"/>
                </a:lnTo>
                <a:lnTo>
                  <a:pt x="617601" y="187325"/>
                </a:lnTo>
                <a:lnTo>
                  <a:pt x="595502" y="147510"/>
                </a:lnTo>
                <a:lnTo>
                  <a:pt x="568198" y="111378"/>
                </a:lnTo>
                <a:lnTo>
                  <a:pt x="536321" y="79438"/>
                </a:lnTo>
                <a:lnTo>
                  <a:pt x="500125" y="52171"/>
                </a:lnTo>
                <a:lnTo>
                  <a:pt x="460375" y="30099"/>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6" name="object 16"/>
          <p:cNvPicPr/>
          <p:nvPr/>
        </p:nvPicPr>
        <p:blipFill>
          <a:blip r:embed="rId2" cstate="print"/>
          <a:stretch>
            <a:fillRect/>
          </a:stretch>
        </p:blipFill>
        <p:spPr>
          <a:xfrm>
            <a:off x="10687050" y="6134100"/>
            <a:ext cx="247650" cy="247650"/>
          </a:xfrm>
          <a:prstGeom prst="rect">
            <a:avLst/>
          </a:prstGeom>
        </p:spPr>
      </p:pic>
      <p:grpSp>
        <p:nvGrpSpPr>
          <p:cNvPr id="17" name="object 17"/>
          <p:cNvGrpSpPr/>
          <p:nvPr/>
        </p:nvGrpSpPr>
        <p:grpSpPr>
          <a:xfrm>
            <a:off x="47625" y="3819519"/>
            <a:ext cx="4124325" cy="3009900"/>
            <a:chOff x="47625" y="3819519"/>
            <a:chExt cx="4124325" cy="3009900"/>
          </a:xfrm>
        </p:grpSpPr>
        <p:pic>
          <p:nvPicPr>
            <p:cNvPr id="18" name="object 18"/>
            <p:cNvPicPr/>
            <p:nvPr/>
          </p:nvPicPr>
          <p:blipFill>
            <a:blip r:embed="rId3" cstate="print"/>
            <a:stretch>
              <a:fillRect/>
            </a:stretch>
          </p:blipFill>
          <p:spPr>
            <a:xfrm>
              <a:off x="466725" y="6410325"/>
              <a:ext cx="3705225" cy="295275"/>
            </a:xfrm>
            <a:prstGeom prst="rect">
              <a:avLst/>
            </a:prstGeom>
          </p:spPr>
        </p:pic>
        <p:pic>
          <p:nvPicPr>
            <p:cNvPr id="19" name="object 19"/>
            <p:cNvPicPr/>
            <p:nvPr/>
          </p:nvPicPr>
          <p:blipFill>
            <a:blip r:embed="rId4" cstate="print"/>
            <a:stretch>
              <a:fillRect/>
            </a:stretch>
          </p:blipFill>
          <p:spPr>
            <a:xfrm>
              <a:off x="47625" y="3819519"/>
              <a:ext cx="1733550" cy="3009900"/>
            </a:xfrm>
            <a:prstGeom prst="rect">
              <a:avLst/>
            </a:prstGeom>
          </p:spPr>
        </p:pic>
      </p:grpSp>
      <p:sp>
        <p:nvSpPr>
          <p:cNvPr id="20" name="object 20"/>
          <p:cNvSpPr txBox="1">
            <a:spLocks noGrp="1"/>
          </p:cNvSpPr>
          <p:nvPr>
            <p:ph type="title"/>
          </p:nvPr>
        </p:nvSpPr>
        <p:spPr>
          <a:xfrm>
            <a:off x="739241" y="139159"/>
            <a:ext cx="2864485" cy="1428750"/>
          </a:xfrm>
          <a:prstGeom prst="rect">
            <a:avLst/>
          </a:prstGeom>
        </p:spPr>
        <p:txBody>
          <a:bodyPr vert="horz" wrap="square" lIns="0" tIns="301625" rIns="0" bIns="0" rtlCol="0">
            <a:spAutoFit/>
          </a:bodyPr>
          <a:lstStyle/>
          <a:p>
            <a:pPr marL="12700">
              <a:lnSpc>
                <a:spcPct val="100000"/>
              </a:lnSpc>
              <a:spcBef>
                <a:spcPts val="2375"/>
              </a:spcBef>
            </a:pPr>
            <a:r>
              <a:rPr spc="-15" dirty="0"/>
              <a:t>AGENDA</a:t>
            </a:r>
          </a:p>
          <a:p>
            <a:pPr marL="1089660">
              <a:lnSpc>
                <a:spcPct val="100000"/>
              </a:lnSpc>
              <a:spcBef>
                <a:spcPts val="850"/>
              </a:spcBef>
            </a:pPr>
            <a:r>
              <a:rPr sz="1800" b="0" dirty="0">
                <a:latin typeface="Calibri"/>
                <a:cs typeface="Calibri"/>
              </a:rPr>
              <a:t>1.)</a:t>
            </a:r>
            <a:r>
              <a:rPr sz="1800" b="0" spc="-70" dirty="0">
                <a:latin typeface="Calibri"/>
                <a:cs typeface="Calibri"/>
              </a:rPr>
              <a:t> </a:t>
            </a:r>
            <a:r>
              <a:rPr sz="1800" b="0" spc="-5" dirty="0">
                <a:latin typeface="Calibri"/>
                <a:cs typeface="Calibri"/>
              </a:rPr>
              <a:t>INTRODUCTION</a:t>
            </a:r>
            <a:endParaRPr sz="1800">
              <a:latin typeface="Calibri"/>
              <a:cs typeface="Calibri"/>
            </a:endParaRPr>
          </a:p>
        </p:txBody>
      </p:sp>
      <p:sp>
        <p:nvSpPr>
          <p:cNvPr id="21" name="object 21"/>
          <p:cNvSpPr txBox="1"/>
          <p:nvPr/>
        </p:nvSpPr>
        <p:spPr>
          <a:xfrm>
            <a:off x="1816354" y="1816430"/>
            <a:ext cx="4093845" cy="3592829"/>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2.)</a:t>
            </a:r>
            <a:r>
              <a:rPr sz="1800" spc="-20" dirty="0">
                <a:latin typeface="Calibri"/>
                <a:cs typeface="Calibri"/>
              </a:rPr>
              <a:t> </a:t>
            </a:r>
            <a:r>
              <a:rPr sz="1800" spc="-10" dirty="0">
                <a:latin typeface="Calibri"/>
                <a:cs typeface="Calibri"/>
              </a:rPr>
              <a:t>PROBLEM</a:t>
            </a:r>
            <a:r>
              <a:rPr sz="1800" spc="-15" dirty="0">
                <a:latin typeface="Calibri"/>
                <a:cs typeface="Calibri"/>
              </a:rPr>
              <a:t> </a:t>
            </a:r>
            <a:r>
              <a:rPr sz="1800" spc="-5" dirty="0">
                <a:latin typeface="Calibri"/>
                <a:cs typeface="Calibri"/>
              </a:rPr>
              <a:t>STATEMENT</a:t>
            </a:r>
            <a:endParaRPr sz="1800" dirty="0">
              <a:latin typeface="Calibri"/>
              <a:cs typeface="Calibri"/>
            </a:endParaRPr>
          </a:p>
          <a:p>
            <a:pPr>
              <a:lnSpc>
                <a:spcPct val="100000"/>
              </a:lnSpc>
              <a:spcBef>
                <a:spcPts val="25"/>
              </a:spcBef>
            </a:pPr>
            <a:endParaRPr sz="1750" dirty="0">
              <a:latin typeface="Calibri"/>
              <a:cs typeface="Calibri"/>
            </a:endParaRPr>
          </a:p>
          <a:p>
            <a:pPr marL="12700">
              <a:lnSpc>
                <a:spcPct val="100000"/>
              </a:lnSpc>
            </a:pPr>
            <a:r>
              <a:rPr sz="1800" dirty="0">
                <a:latin typeface="Calibri"/>
                <a:cs typeface="Calibri"/>
              </a:rPr>
              <a:t>3.)</a:t>
            </a:r>
            <a:r>
              <a:rPr sz="1800" spc="-15" dirty="0">
                <a:latin typeface="Calibri"/>
                <a:cs typeface="Calibri"/>
              </a:rPr>
              <a:t> </a:t>
            </a:r>
            <a:r>
              <a:rPr sz="1800" spc="-5" dirty="0">
                <a:latin typeface="Calibri"/>
                <a:cs typeface="Calibri"/>
              </a:rPr>
              <a:t>PROJECT</a:t>
            </a:r>
            <a:r>
              <a:rPr sz="1800" spc="-15" dirty="0">
                <a:latin typeface="Calibri"/>
                <a:cs typeface="Calibri"/>
              </a:rPr>
              <a:t> </a:t>
            </a:r>
            <a:r>
              <a:rPr sz="1800" spc="-10" dirty="0">
                <a:latin typeface="Calibri"/>
                <a:cs typeface="Calibri"/>
              </a:rPr>
              <a:t>OVERVEIW</a:t>
            </a:r>
            <a:endParaRPr sz="1800" dirty="0">
              <a:latin typeface="Calibri"/>
              <a:cs typeface="Calibri"/>
            </a:endParaRPr>
          </a:p>
          <a:p>
            <a:pPr>
              <a:lnSpc>
                <a:spcPct val="100000"/>
              </a:lnSpc>
              <a:spcBef>
                <a:spcPts val="20"/>
              </a:spcBef>
            </a:pPr>
            <a:endParaRPr sz="1750" dirty="0">
              <a:latin typeface="Calibri"/>
              <a:cs typeface="Calibri"/>
            </a:endParaRPr>
          </a:p>
          <a:p>
            <a:pPr marL="12700">
              <a:lnSpc>
                <a:spcPct val="100000"/>
              </a:lnSpc>
              <a:spcBef>
                <a:spcPts val="5"/>
              </a:spcBef>
            </a:pPr>
            <a:r>
              <a:rPr sz="1800" dirty="0">
                <a:latin typeface="Calibri"/>
                <a:cs typeface="Calibri"/>
              </a:rPr>
              <a:t>4.)</a:t>
            </a:r>
            <a:r>
              <a:rPr sz="1800" spc="-25" dirty="0">
                <a:latin typeface="Calibri"/>
                <a:cs typeface="Calibri"/>
              </a:rPr>
              <a:t> </a:t>
            </a:r>
            <a:r>
              <a:rPr sz="1800" spc="-5" dirty="0">
                <a:latin typeface="Calibri"/>
                <a:cs typeface="Calibri"/>
              </a:rPr>
              <a:t>END</a:t>
            </a:r>
            <a:r>
              <a:rPr sz="1800" spc="-25" dirty="0">
                <a:latin typeface="Calibri"/>
                <a:cs typeface="Calibri"/>
              </a:rPr>
              <a:t> </a:t>
            </a:r>
            <a:r>
              <a:rPr sz="1800" spc="-5" dirty="0">
                <a:latin typeface="Calibri"/>
                <a:cs typeface="Calibri"/>
              </a:rPr>
              <a:t>USERS</a:t>
            </a:r>
            <a:endParaRPr sz="1800" dirty="0">
              <a:latin typeface="Calibri"/>
              <a:cs typeface="Calibri"/>
            </a:endParaRPr>
          </a:p>
          <a:p>
            <a:pPr>
              <a:lnSpc>
                <a:spcPct val="100000"/>
              </a:lnSpc>
              <a:spcBef>
                <a:spcPts val="25"/>
              </a:spcBef>
            </a:pPr>
            <a:endParaRPr sz="1750" dirty="0">
              <a:latin typeface="Calibri"/>
              <a:cs typeface="Calibri"/>
            </a:endParaRPr>
          </a:p>
          <a:p>
            <a:pPr marL="12700">
              <a:lnSpc>
                <a:spcPct val="100000"/>
              </a:lnSpc>
            </a:pPr>
            <a:r>
              <a:rPr sz="1800" dirty="0">
                <a:latin typeface="Calibri"/>
                <a:cs typeface="Calibri"/>
              </a:rPr>
              <a:t>5.)</a:t>
            </a:r>
            <a:r>
              <a:rPr sz="1800" spc="-10" dirty="0">
                <a:latin typeface="Calibri"/>
                <a:cs typeface="Calibri"/>
              </a:rPr>
              <a:t> </a:t>
            </a:r>
            <a:r>
              <a:rPr sz="1800" spc="-5" dirty="0">
                <a:latin typeface="Calibri"/>
                <a:cs typeface="Calibri"/>
              </a:rPr>
              <a:t>SOLUTION</a:t>
            </a:r>
            <a:r>
              <a:rPr sz="1800" spc="-25" dirty="0">
                <a:latin typeface="Calibri"/>
                <a:cs typeface="Calibri"/>
              </a:rPr>
              <a:t> </a:t>
            </a:r>
            <a:r>
              <a:rPr sz="1800" dirty="0">
                <a:latin typeface="Calibri"/>
                <a:cs typeface="Calibri"/>
              </a:rPr>
              <a:t>AND ITS</a:t>
            </a:r>
            <a:r>
              <a:rPr sz="1800" spc="-20" dirty="0">
                <a:latin typeface="Calibri"/>
                <a:cs typeface="Calibri"/>
              </a:rPr>
              <a:t> </a:t>
            </a:r>
            <a:r>
              <a:rPr sz="1800" spc="-5" dirty="0">
                <a:latin typeface="Calibri"/>
                <a:cs typeface="Calibri"/>
              </a:rPr>
              <a:t>VALUE </a:t>
            </a:r>
            <a:r>
              <a:rPr sz="1800" spc="-10" dirty="0">
                <a:latin typeface="Calibri"/>
                <a:cs typeface="Calibri"/>
              </a:rPr>
              <a:t>PROPOSITION</a:t>
            </a:r>
            <a:endParaRPr sz="1800" dirty="0">
              <a:latin typeface="Calibri"/>
              <a:cs typeface="Calibri"/>
            </a:endParaRPr>
          </a:p>
          <a:p>
            <a:pPr>
              <a:lnSpc>
                <a:spcPct val="100000"/>
              </a:lnSpc>
              <a:spcBef>
                <a:spcPts val="20"/>
              </a:spcBef>
            </a:pPr>
            <a:endParaRPr sz="1750" dirty="0">
              <a:latin typeface="Calibri"/>
              <a:cs typeface="Calibri"/>
            </a:endParaRPr>
          </a:p>
          <a:p>
            <a:pPr marL="12700">
              <a:lnSpc>
                <a:spcPct val="100000"/>
              </a:lnSpc>
              <a:spcBef>
                <a:spcPts val="5"/>
              </a:spcBef>
            </a:pPr>
            <a:r>
              <a:rPr sz="1800" spc="-5" dirty="0">
                <a:latin typeface="Calibri"/>
                <a:cs typeface="Calibri"/>
              </a:rPr>
              <a:t>6.)THE</a:t>
            </a:r>
            <a:r>
              <a:rPr sz="1800" spc="-15" dirty="0">
                <a:latin typeface="Calibri"/>
                <a:cs typeface="Calibri"/>
              </a:rPr>
              <a:t> </a:t>
            </a:r>
            <a:r>
              <a:rPr sz="1800" dirty="0">
                <a:latin typeface="Calibri"/>
                <a:cs typeface="Calibri"/>
              </a:rPr>
              <a:t>BENEFITS</a:t>
            </a:r>
            <a:r>
              <a:rPr sz="1800" spc="-15" dirty="0">
                <a:latin typeface="Calibri"/>
                <a:cs typeface="Calibri"/>
              </a:rPr>
              <a:t> </a:t>
            </a:r>
            <a:r>
              <a:rPr sz="1800" spc="-5" dirty="0">
                <a:latin typeface="Calibri"/>
                <a:cs typeface="Calibri"/>
              </a:rPr>
              <a:t>OF</a:t>
            </a:r>
            <a:r>
              <a:rPr sz="1800" spc="-15" dirty="0">
                <a:latin typeface="Calibri"/>
                <a:cs typeface="Calibri"/>
              </a:rPr>
              <a:t> </a:t>
            </a:r>
            <a:r>
              <a:rPr sz="1800" spc="-5" dirty="0">
                <a:latin typeface="Calibri"/>
                <a:cs typeface="Calibri"/>
              </a:rPr>
              <a:t>THE</a:t>
            </a:r>
            <a:r>
              <a:rPr sz="1800" dirty="0">
                <a:latin typeface="Calibri"/>
                <a:cs typeface="Calibri"/>
              </a:rPr>
              <a:t> </a:t>
            </a:r>
            <a:r>
              <a:rPr sz="1800" spc="-10" dirty="0">
                <a:latin typeface="Calibri"/>
                <a:cs typeface="Calibri"/>
              </a:rPr>
              <a:t>SOLUTION</a:t>
            </a:r>
            <a:endParaRPr sz="1800" dirty="0">
              <a:latin typeface="Calibri"/>
              <a:cs typeface="Calibri"/>
            </a:endParaRPr>
          </a:p>
          <a:p>
            <a:pPr>
              <a:lnSpc>
                <a:spcPct val="100000"/>
              </a:lnSpc>
              <a:spcBef>
                <a:spcPts val="25"/>
              </a:spcBef>
            </a:pPr>
            <a:endParaRPr sz="1750" dirty="0">
              <a:latin typeface="Calibri"/>
              <a:cs typeface="Calibri"/>
            </a:endParaRPr>
          </a:p>
          <a:p>
            <a:pPr marL="12700">
              <a:lnSpc>
                <a:spcPct val="100000"/>
              </a:lnSpc>
            </a:pPr>
            <a:r>
              <a:rPr sz="1800" spc="-5" dirty="0">
                <a:latin typeface="Calibri"/>
                <a:cs typeface="Calibri"/>
              </a:rPr>
              <a:t>7.)MODELLING</a:t>
            </a:r>
            <a:endParaRPr sz="1800" dirty="0">
              <a:latin typeface="Calibri"/>
              <a:cs typeface="Calibri"/>
            </a:endParaRPr>
          </a:p>
          <a:p>
            <a:pPr>
              <a:lnSpc>
                <a:spcPct val="100000"/>
              </a:lnSpc>
              <a:spcBef>
                <a:spcPts val="25"/>
              </a:spcBef>
            </a:pPr>
            <a:endParaRPr sz="1750" dirty="0">
              <a:latin typeface="Calibri"/>
              <a:cs typeface="Calibri"/>
            </a:endParaRPr>
          </a:p>
          <a:p>
            <a:pPr marL="12700">
              <a:lnSpc>
                <a:spcPct val="100000"/>
              </a:lnSpc>
            </a:pPr>
            <a:r>
              <a:rPr sz="1800" spc="-5" dirty="0">
                <a:latin typeface="Calibri"/>
                <a:cs typeface="Calibri"/>
              </a:rPr>
              <a:t>8.)RESULTS</a:t>
            </a:r>
            <a:endParaRPr sz="1800" dirty="0">
              <a:latin typeface="Calibri"/>
              <a:cs typeface="Calibri"/>
            </a:endParaRPr>
          </a:p>
        </p:txBody>
      </p:sp>
      <p:sp>
        <p:nvSpPr>
          <p:cNvPr id="22" name="object 22"/>
          <p:cNvSpPr txBox="1"/>
          <p:nvPr/>
        </p:nvSpPr>
        <p:spPr>
          <a:xfrm>
            <a:off x="11380089" y="6464604"/>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3</a:t>
            </a:r>
            <a:endParaRPr sz="110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7991475" y="2933700"/>
            <a:ext cx="2762250" cy="3257550"/>
            <a:chOff x="7991475" y="2933700"/>
            <a:chExt cx="2762250" cy="3257550"/>
          </a:xfrm>
        </p:grpSpPr>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7" name="object 7"/>
          <p:cNvSpPr txBox="1">
            <a:spLocks noGrp="1"/>
          </p:cNvSpPr>
          <p:nvPr>
            <p:ph type="title"/>
          </p:nvPr>
        </p:nvSpPr>
        <p:spPr>
          <a:xfrm>
            <a:off x="532891" y="598424"/>
            <a:ext cx="5652135" cy="673100"/>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z="4250" spc="-15" dirty="0"/>
              <a:t>PROBLEM	</a:t>
            </a:r>
            <a:r>
              <a:rPr sz="4250" spc="-70" dirty="0"/>
              <a:t>STATEMENT</a:t>
            </a:r>
            <a:endParaRPr sz="4250"/>
          </a:p>
        </p:txBody>
      </p:sp>
      <p:sp>
        <p:nvSpPr>
          <p:cNvPr id="8" name="object 8"/>
          <p:cNvSpPr txBox="1"/>
          <p:nvPr/>
        </p:nvSpPr>
        <p:spPr>
          <a:xfrm>
            <a:off x="520700" y="2097151"/>
            <a:ext cx="7385050" cy="1552348"/>
          </a:xfrm>
          <a:prstGeom prst="rect">
            <a:avLst/>
          </a:prstGeom>
        </p:spPr>
        <p:txBody>
          <a:bodyPr vert="horz" wrap="square" lIns="0" tIns="13335" rIns="0" bIns="0" rtlCol="0">
            <a:spAutoFit/>
          </a:bodyPr>
          <a:lstStyle/>
          <a:p>
            <a:pPr marL="12700" marR="5080">
              <a:lnSpc>
                <a:spcPct val="100000"/>
              </a:lnSpc>
              <a:spcBef>
                <a:spcPts val="105"/>
              </a:spcBef>
            </a:pPr>
            <a:r>
              <a:rPr lang="en-US" sz="2000" spc="-5" dirty="0">
                <a:latin typeface="Calibri"/>
                <a:cs typeface="Calibri"/>
              </a:rPr>
              <a:t>In many real-world scenarios, images captured by cameras or sensors are often corrupted by noise, which can degrade their quality and hinder subsequent analysis and interpretation. The presence of noise can obscure important details, making it challenging for end-users to extract meaningful information from the images.</a:t>
            </a:r>
            <a:endParaRPr sz="2000" dirty="0">
              <a:latin typeface="Calibri"/>
              <a:cs typeface="Calibri"/>
            </a:endParaRPr>
          </a:p>
        </p:txBody>
      </p:sp>
      <p:sp>
        <p:nvSpPr>
          <p:cNvPr id="9" name="object 9"/>
          <p:cNvSpPr txBox="1"/>
          <p:nvPr/>
        </p:nvSpPr>
        <p:spPr>
          <a:xfrm>
            <a:off x="11380089" y="6464604"/>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4</a:t>
            </a:r>
            <a:endParaRPr sz="1100">
              <a:latin typeface="Trebuchet MS"/>
              <a:cs typeface="Trebuchet MS"/>
            </a:endParaRPr>
          </a:p>
        </p:txBody>
      </p:sp>
      <p:pic>
        <p:nvPicPr>
          <p:cNvPr id="10" name="object 10"/>
          <p:cNvPicPr/>
          <p:nvPr/>
        </p:nvPicPr>
        <p:blipFill>
          <a:blip r:embed="rId3" cstate="print"/>
          <a:stretch>
            <a:fillRect/>
          </a:stretch>
        </p:blipFill>
        <p:spPr>
          <a:xfrm>
            <a:off x="1666875" y="6467475"/>
            <a:ext cx="76200" cy="177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658225" y="2647950"/>
            <a:ext cx="3533775" cy="3810000"/>
            <a:chOff x="8658225" y="2647950"/>
            <a:chExt cx="3533775" cy="3810000"/>
          </a:xfrm>
        </p:grpSpPr>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4"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7" name="object 7"/>
          <p:cNvSpPr txBox="1">
            <a:spLocks noGrp="1"/>
          </p:cNvSpPr>
          <p:nvPr>
            <p:ph type="title"/>
          </p:nvPr>
        </p:nvSpPr>
        <p:spPr>
          <a:xfrm>
            <a:off x="532891" y="217119"/>
            <a:ext cx="5266055" cy="673735"/>
          </a:xfrm>
          <a:prstGeom prst="rect">
            <a:avLst/>
          </a:prstGeom>
        </p:spPr>
        <p:txBody>
          <a:bodyPr vert="horz" wrap="square" lIns="0" tIns="12700" rIns="0" bIns="0" rtlCol="0">
            <a:spAutoFit/>
          </a:bodyPr>
          <a:lstStyle/>
          <a:p>
            <a:pPr marL="12700">
              <a:lnSpc>
                <a:spcPct val="100000"/>
              </a:lnSpc>
              <a:spcBef>
                <a:spcPts val="100"/>
              </a:spcBef>
              <a:tabLst>
                <a:tab pos="2644775" algn="l"/>
              </a:tabLst>
            </a:pPr>
            <a:r>
              <a:rPr sz="4250" spc="-15" dirty="0"/>
              <a:t>PROJECT	</a:t>
            </a:r>
            <a:r>
              <a:rPr sz="4250" spc="-20" dirty="0"/>
              <a:t>OVERVIEW</a:t>
            </a:r>
            <a:endParaRPr sz="4250"/>
          </a:p>
        </p:txBody>
      </p:sp>
      <p:sp>
        <p:nvSpPr>
          <p:cNvPr id="8" name="object 8"/>
          <p:cNvSpPr txBox="1"/>
          <p:nvPr/>
        </p:nvSpPr>
        <p:spPr>
          <a:xfrm>
            <a:off x="520700" y="1037589"/>
            <a:ext cx="8405495" cy="2193549"/>
          </a:xfrm>
          <a:prstGeom prst="rect">
            <a:avLst/>
          </a:prstGeom>
        </p:spPr>
        <p:txBody>
          <a:bodyPr vert="horz" wrap="square" lIns="0" tIns="13335" rIns="0" bIns="0" rtlCol="0">
            <a:spAutoFit/>
          </a:bodyPr>
          <a:lstStyle/>
          <a:p>
            <a:pPr marL="12700" marR="858519">
              <a:lnSpc>
                <a:spcPct val="100000"/>
              </a:lnSpc>
              <a:spcBef>
                <a:spcPts val="105"/>
              </a:spcBef>
            </a:pPr>
            <a:r>
              <a:rPr lang="en-US" sz="2000" spc="-5" dirty="0">
                <a:latin typeface="Calibri"/>
                <a:cs typeface="Calibri"/>
              </a:rPr>
              <a:t>This project aims to address the problem of image noise by developing an image denoising system based on Convolutional Autoencoders (CAEs). CAEs are deep learning models capable of learning compact representations of input images and reconstructing them, making them ideal for tasks like image denoising.</a:t>
            </a:r>
          </a:p>
          <a:p>
            <a:pPr marL="12700" marR="858519">
              <a:lnSpc>
                <a:spcPct val="100000"/>
              </a:lnSpc>
              <a:spcBef>
                <a:spcPts val="105"/>
              </a:spcBef>
            </a:pPr>
            <a:endParaRPr lang="en-US" sz="2000" spc="-5" dirty="0">
              <a:latin typeface="Calibri"/>
              <a:cs typeface="Calibri"/>
            </a:endParaRPr>
          </a:p>
          <a:p>
            <a:pPr marL="12700" marR="858519">
              <a:lnSpc>
                <a:spcPct val="100000"/>
              </a:lnSpc>
              <a:spcBef>
                <a:spcPts val="105"/>
              </a:spcBef>
            </a:pPr>
            <a:endParaRPr sz="2000" dirty="0">
              <a:latin typeface="Calibri"/>
              <a:cs typeface="Calibri"/>
            </a:endParaRPr>
          </a:p>
        </p:txBody>
      </p:sp>
      <p:sp>
        <p:nvSpPr>
          <p:cNvPr id="9" name="object 9"/>
          <p:cNvSpPr txBox="1"/>
          <p:nvPr/>
        </p:nvSpPr>
        <p:spPr>
          <a:xfrm>
            <a:off x="11380089" y="6464604"/>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5</a:t>
            </a:r>
            <a:endParaRPr sz="1100">
              <a:latin typeface="Trebuchet MS"/>
              <a:cs typeface="Trebuchet MS"/>
            </a:endParaRPr>
          </a:p>
        </p:txBody>
      </p:sp>
      <p:pic>
        <p:nvPicPr>
          <p:cNvPr id="10" name="object 10"/>
          <p:cNvPicPr/>
          <p:nvPr/>
        </p:nvPicPr>
        <p:blipFill>
          <a:blip r:embed="rId3" cstate="print"/>
          <a:stretch>
            <a:fillRect/>
          </a:stretch>
        </p:blipFill>
        <p:spPr>
          <a:xfrm>
            <a:off x="1666875" y="6467475"/>
            <a:ext cx="76200" cy="177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0700" y="808989"/>
            <a:ext cx="8627745" cy="2475678"/>
          </a:xfrm>
          <a:prstGeom prst="rect">
            <a:avLst/>
          </a:prstGeom>
        </p:spPr>
        <p:txBody>
          <a:bodyPr vert="horz" wrap="square" lIns="0" tIns="13335" rIns="0" bIns="0" rtlCol="0">
            <a:spAutoFit/>
          </a:bodyPr>
          <a:lstStyle/>
          <a:p>
            <a:pPr marL="12700" marR="5080">
              <a:lnSpc>
                <a:spcPct val="100000"/>
              </a:lnSpc>
              <a:spcBef>
                <a:spcPts val="105"/>
              </a:spcBef>
            </a:pPr>
            <a:r>
              <a:rPr lang="en-US" sz="2000" dirty="0">
                <a:latin typeface="Calibri"/>
                <a:cs typeface="Calibri"/>
              </a:rPr>
              <a:t>This project focuses on developing an image denoising system using Convolutional Autoencoders (CAEs). The goal is to remove noise from images, enhancing their quality and making them suitable for various applications. By leveraging deep learning techniques, particularly CAEs, the system learns to effectively filter out noise patterns from input images, resulting in cleaner and clearer outputs. The project aims to provide a versatile and automated solution for image denoising, benefiting professionals across domains such as medical imaging, surveillance, and photography.</a:t>
            </a:r>
            <a:endParaRPr sz="200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5" name="object 5"/>
          <p:cNvSpPr txBox="1">
            <a:spLocks noGrp="1"/>
          </p:cNvSpPr>
          <p:nvPr>
            <p:ph type="title"/>
          </p:nvPr>
        </p:nvSpPr>
        <p:spPr>
          <a:xfrm>
            <a:off x="827024" y="955294"/>
            <a:ext cx="4982845" cy="513715"/>
          </a:xfrm>
          <a:prstGeom prst="rect">
            <a:avLst/>
          </a:prstGeom>
        </p:spPr>
        <p:txBody>
          <a:bodyPr vert="horz" wrap="square" lIns="0" tIns="13335" rIns="0" bIns="0" rtlCol="0">
            <a:spAutoFit/>
          </a:bodyPr>
          <a:lstStyle/>
          <a:p>
            <a:pPr marL="12700">
              <a:lnSpc>
                <a:spcPct val="100000"/>
              </a:lnSpc>
              <a:spcBef>
                <a:spcPts val="105"/>
              </a:spcBef>
            </a:pPr>
            <a:r>
              <a:rPr sz="3200" dirty="0"/>
              <a:t>WHO</a:t>
            </a:r>
            <a:r>
              <a:rPr sz="3200" spc="-275" dirty="0"/>
              <a:t> </a:t>
            </a:r>
            <a:r>
              <a:rPr sz="3200" spc="-5" dirty="0"/>
              <a:t>AR</a:t>
            </a:r>
            <a:r>
              <a:rPr sz="3200" dirty="0"/>
              <a:t>E</a:t>
            </a:r>
            <a:r>
              <a:rPr sz="3200" spc="-75" dirty="0"/>
              <a:t> </a:t>
            </a:r>
            <a:r>
              <a:rPr sz="3200" dirty="0"/>
              <a:t>THE</a:t>
            </a:r>
            <a:r>
              <a:rPr sz="3200" spc="-65" dirty="0"/>
              <a:t> </a:t>
            </a:r>
            <a:r>
              <a:rPr sz="3200" dirty="0"/>
              <a:t>END</a:t>
            </a:r>
            <a:r>
              <a:rPr sz="3200" spc="-60" dirty="0"/>
              <a:t> </a:t>
            </a:r>
            <a:r>
              <a:rPr sz="3200" spc="-15" dirty="0"/>
              <a:t>U</a:t>
            </a:r>
            <a:r>
              <a:rPr sz="3200" spc="-20" dirty="0"/>
              <a:t>S</a:t>
            </a:r>
            <a:r>
              <a:rPr sz="3200" spc="-10" dirty="0"/>
              <a:t>E</a:t>
            </a:r>
            <a:r>
              <a:rPr sz="3200" spc="-15" dirty="0"/>
              <a:t>R</a:t>
            </a:r>
            <a:r>
              <a:rPr sz="3200" spc="-20" dirty="0"/>
              <a:t>S</a:t>
            </a:r>
            <a:r>
              <a:rPr sz="3200" dirty="0"/>
              <a:t>?</a:t>
            </a:r>
          </a:p>
        </p:txBody>
      </p:sp>
      <p:sp>
        <p:nvSpPr>
          <p:cNvPr id="6" name="object 6"/>
          <p:cNvSpPr txBox="1"/>
          <p:nvPr/>
        </p:nvSpPr>
        <p:spPr>
          <a:xfrm>
            <a:off x="1028065" y="1896779"/>
            <a:ext cx="8554085" cy="4014561"/>
          </a:xfrm>
          <a:prstGeom prst="rect">
            <a:avLst/>
          </a:prstGeom>
        </p:spPr>
        <p:txBody>
          <a:bodyPr vert="horz" wrap="square" lIns="0" tIns="13335" rIns="0" bIns="0" rtlCol="0">
            <a:spAutoFit/>
          </a:bodyPr>
          <a:lstStyle/>
          <a:p>
            <a:pPr algn="l"/>
            <a:r>
              <a:rPr lang="en-US" sz="2000" dirty="0">
                <a:solidFill>
                  <a:schemeClr val="bg1"/>
                </a:solidFill>
                <a:latin typeface="Söhne"/>
              </a:rPr>
              <a:t> </a:t>
            </a:r>
            <a:r>
              <a:rPr lang="en-US" sz="2000" b="1" i="0" dirty="0">
                <a:effectLst/>
                <a:latin typeface="Söhne"/>
              </a:rPr>
              <a:t>Medical Professionals</a:t>
            </a:r>
          </a:p>
          <a:p>
            <a:pPr algn="l">
              <a:buFont typeface="Arial" panose="020B0604020202020204" pitchFamily="34" charset="0"/>
              <a:buChar char="•"/>
            </a:pPr>
            <a:r>
              <a:rPr lang="en-US" sz="2000" b="1" i="0" dirty="0">
                <a:effectLst/>
                <a:latin typeface="Söhne"/>
              </a:rPr>
              <a:t>Doctors</a:t>
            </a:r>
            <a:r>
              <a:rPr lang="en-US" sz="2000" b="0" i="0" dirty="0">
                <a:effectLst/>
                <a:latin typeface="Söhne"/>
              </a:rPr>
              <a:t>: Radiologists and physicians can benefit from noise-free images for accurate diagnosis in medical imaging applications such as X-rays, MRI scans, and CT scans.</a:t>
            </a:r>
          </a:p>
          <a:p>
            <a:pPr algn="l">
              <a:buFont typeface="Arial" panose="020B0604020202020204" pitchFamily="34" charset="0"/>
              <a:buChar char="•"/>
            </a:pPr>
            <a:r>
              <a:rPr lang="en-US" sz="2000" b="1" i="0" dirty="0">
                <a:effectLst/>
                <a:latin typeface="Söhne"/>
              </a:rPr>
              <a:t>Researchers</a:t>
            </a:r>
            <a:r>
              <a:rPr lang="en-US" sz="2000" b="0" i="0" dirty="0">
                <a:effectLst/>
                <a:latin typeface="Söhne"/>
              </a:rPr>
              <a:t>: Scientists conducting medical research rely on clear images for analyzing cellular structures, identifying anomalies, and studying disease progression.</a:t>
            </a:r>
          </a:p>
          <a:p>
            <a:pPr algn="l"/>
            <a:r>
              <a:rPr lang="en-US" sz="2000" b="1" i="0" dirty="0">
                <a:effectLst/>
                <a:latin typeface="Söhne"/>
              </a:rPr>
              <a:t>Surveillance Personnel</a:t>
            </a:r>
          </a:p>
          <a:p>
            <a:pPr algn="l">
              <a:buFont typeface="Arial" panose="020B0604020202020204" pitchFamily="34" charset="0"/>
              <a:buChar char="•"/>
            </a:pPr>
            <a:r>
              <a:rPr lang="en-US" sz="2000" b="1" i="0" dirty="0">
                <a:effectLst/>
                <a:latin typeface="Söhne"/>
              </a:rPr>
              <a:t>Security Experts</a:t>
            </a:r>
            <a:r>
              <a:rPr lang="en-US" sz="2000" b="0" i="0" dirty="0">
                <a:effectLst/>
                <a:latin typeface="Söhne"/>
              </a:rPr>
              <a:t>: Surveillance systems often capture noisy images, making it challenging to identify individuals or objects. Clearer images obtained through denoising facilitate better threat detection and surveillance operations.</a:t>
            </a:r>
          </a:p>
          <a:p>
            <a:pPr algn="l"/>
            <a:endParaRPr lang="en-US" sz="2000" b="0" i="0" dirty="0">
              <a:effectLst/>
              <a:latin typeface="Söhne"/>
            </a:endParaRPr>
          </a:p>
          <a:p>
            <a:pPr algn="l"/>
            <a:endParaRPr lang="en-US" sz="2000" b="0" i="0" dirty="0">
              <a:solidFill>
                <a:srgbClr val="ECECEC"/>
              </a:solidFill>
              <a:effectLst/>
              <a:latin typeface="Söhne"/>
            </a:endParaRPr>
          </a:p>
        </p:txBody>
      </p:sp>
      <p:sp>
        <p:nvSpPr>
          <p:cNvPr id="7" name="object 7"/>
          <p:cNvSpPr txBox="1"/>
          <p:nvPr/>
        </p:nvSpPr>
        <p:spPr>
          <a:xfrm>
            <a:off x="11380089" y="6464604"/>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7</a:t>
            </a:r>
            <a:endParaRPr sz="1100">
              <a:latin typeface="Trebuchet MS"/>
              <a:cs typeface="Trebuchet MS"/>
            </a:endParaRPr>
          </a:p>
        </p:txBody>
      </p:sp>
      <p:pic>
        <p:nvPicPr>
          <p:cNvPr id="8" name="object 8"/>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6900" y="275336"/>
            <a:ext cx="8680450" cy="6488956"/>
          </a:xfrm>
          <a:prstGeom prst="rect">
            <a:avLst/>
          </a:prstGeom>
        </p:spPr>
        <p:txBody>
          <a:bodyPr vert="horz" wrap="square" lIns="0" tIns="12700" rIns="0" bIns="0" rtlCol="0">
            <a:spAutoFit/>
          </a:bodyPr>
          <a:lstStyle/>
          <a:p>
            <a:pPr algn="l"/>
            <a:r>
              <a:rPr lang="en-US" sz="2000" b="1" i="0" dirty="0">
                <a:effectLst/>
                <a:latin typeface="Söhne"/>
              </a:rPr>
              <a:t>Photographers and Graphic Designers</a:t>
            </a:r>
          </a:p>
          <a:p>
            <a:pPr algn="l">
              <a:buFont typeface="Arial" panose="020B0604020202020204" pitchFamily="34" charset="0"/>
              <a:buChar char="•"/>
            </a:pPr>
            <a:r>
              <a:rPr lang="en-US" sz="2000" b="1" i="0" dirty="0">
                <a:effectLst/>
                <a:latin typeface="Söhne"/>
              </a:rPr>
              <a:t>Photographers</a:t>
            </a:r>
            <a:r>
              <a:rPr lang="en-US" sz="2000" b="0" i="0" dirty="0">
                <a:effectLst/>
                <a:latin typeface="Söhne"/>
              </a:rPr>
              <a:t>: Professional photographers and hobbyists can use denoising techniques to improve the quality of their photographs, especially in low-light conditions or high ISO settings.</a:t>
            </a:r>
          </a:p>
          <a:p>
            <a:pPr algn="l">
              <a:buFont typeface="Arial" panose="020B0604020202020204" pitchFamily="34" charset="0"/>
              <a:buChar char="•"/>
            </a:pPr>
            <a:r>
              <a:rPr lang="en-US" sz="2000" b="1" i="0" dirty="0">
                <a:effectLst/>
                <a:latin typeface="Söhne"/>
              </a:rPr>
              <a:t>Graphic Designers</a:t>
            </a:r>
            <a:r>
              <a:rPr lang="en-US" sz="2000" b="0" i="0" dirty="0">
                <a:effectLst/>
                <a:latin typeface="Söhne"/>
              </a:rPr>
              <a:t>: Designers working on digital media projects require noise-free images for creating visually appealing graphics and illustrations.</a:t>
            </a:r>
          </a:p>
          <a:p>
            <a:pPr algn="l"/>
            <a:r>
              <a:rPr lang="en-US" sz="2000" b="1" i="0" dirty="0">
                <a:effectLst/>
                <a:latin typeface="Söhne"/>
              </a:rPr>
              <a:t>Industrial Inspectors</a:t>
            </a:r>
          </a:p>
          <a:p>
            <a:pPr algn="l">
              <a:buFont typeface="Arial" panose="020B0604020202020204" pitchFamily="34" charset="0"/>
              <a:buChar char="•"/>
            </a:pPr>
            <a:r>
              <a:rPr lang="en-US" sz="2000" b="1" i="0" dirty="0">
                <a:effectLst/>
                <a:latin typeface="Söhne"/>
              </a:rPr>
              <a:t>Quality Control Inspectors</a:t>
            </a:r>
            <a:r>
              <a:rPr lang="en-US" sz="2000" b="0" i="0" dirty="0">
                <a:effectLst/>
                <a:latin typeface="Söhne"/>
              </a:rPr>
              <a:t>: Inspecting machinery, components, and infrastructure often involves analyzing images captured by cameras. Denoising these images enhances the accuracy of defect detection and quality assessment in manufacturing and construction industries.</a:t>
            </a:r>
          </a:p>
          <a:p>
            <a:pPr algn="l"/>
            <a:r>
              <a:rPr lang="en-US" sz="2000" b="1" i="0" dirty="0">
                <a:effectLst/>
                <a:latin typeface="Söhne"/>
              </a:rPr>
              <a:t>Autonomous Vehicles</a:t>
            </a:r>
          </a:p>
          <a:p>
            <a:pPr algn="l">
              <a:buFont typeface="Arial" panose="020B0604020202020204" pitchFamily="34" charset="0"/>
              <a:buChar char="•"/>
            </a:pPr>
            <a:r>
              <a:rPr lang="en-US" sz="2000" b="1" i="0" dirty="0">
                <a:effectLst/>
                <a:latin typeface="Söhne"/>
              </a:rPr>
              <a:t>Autonomous Vehicle Developers</a:t>
            </a:r>
            <a:r>
              <a:rPr lang="en-US" sz="2000" b="0" i="0" dirty="0">
                <a:effectLst/>
                <a:latin typeface="Söhne"/>
              </a:rPr>
              <a:t>: Cameras mounted on autonomous vehicles capture noisy images due to various environmental factors. Denoising these images is crucial for accurate object detection, navigation, and decision-making in self-driving cars and drones.</a:t>
            </a:r>
          </a:p>
          <a:p>
            <a:pPr algn="l"/>
            <a:r>
              <a:rPr lang="en-US" sz="2000" b="1" i="0" dirty="0">
                <a:effectLst/>
                <a:latin typeface="Söhne"/>
              </a:rPr>
              <a:t>Environmental Scientists</a:t>
            </a:r>
          </a:p>
          <a:p>
            <a:pPr algn="l">
              <a:buFont typeface="Arial" panose="020B0604020202020204" pitchFamily="34" charset="0"/>
              <a:buChar char="•"/>
            </a:pPr>
            <a:r>
              <a:rPr lang="en-US" sz="2000" b="1" i="0" dirty="0">
                <a:effectLst/>
                <a:latin typeface="Söhne"/>
              </a:rPr>
              <a:t>Environmental Researchers</a:t>
            </a:r>
            <a:r>
              <a:rPr lang="en-US" sz="2000" b="0" i="0" dirty="0">
                <a:effectLst/>
                <a:latin typeface="Söhne"/>
              </a:rPr>
              <a:t>: Scientists studying environmental phenomena, such as satellite imagery of Earth's surface, rely on noise-free images for monitoring changes, analyzing ecosystems, and studying natural disasters.</a:t>
            </a:r>
          </a:p>
          <a:p>
            <a:pPr marL="12700" marR="73660">
              <a:lnSpc>
                <a:spcPct val="100000"/>
              </a:lnSpc>
              <a:spcBef>
                <a:spcPts val="100"/>
              </a:spcBef>
            </a:pPr>
            <a:endParaRPr sz="20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219200"/>
            <a:ext cx="1524000" cy="22098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6" name="object 6"/>
          <p:cNvSpPr txBox="1">
            <a:spLocks noGrp="1"/>
          </p:cNvSpPr>
          <p:nvPr>
            <p:ph type="title"/>
          </p:nvPr>
        </p:nvSpPr>
        <p:spPr>
          <a:xfrm>
            <a:off x="380491" y="459485"/>
            <a:ext cx="9722485" cy="574040"/>
          </a:xfrm>
          <a:prstGeom prst="rect">
            <a:avLst/>
          </a:prstGeom>
        </p:spPr>
        <p:txBody>
          <a:bodyPr vert="horz" wrap="square" lIns="0" tIns="12700" rIns="0" bIns="0" rtlCol="0">
            <a:spAutoFit/>
          </a:bodyPr>
          <a:lstStyle/>
          <a:p>
            <a:pPr marL="12700">
              <a:lnSpc>
                <a:spcPct val="100000"/>
              </a:lnSpc>
              <a:spcBef>
                <a:spcPts val="100"/>
              </a:spcBef>
            </a:pPr>
            <a:r>
              <a:rPr sz="3600" spc="-5" dirty="0"/>
              <a:t>YOU</a:t>
            </a:r>
            <a:r>
              <a:rPr sz="3600" dirty="0"/>
              <a:t>R</a:t>
            </a:r>
            <a:r>
              <a:rPr sz="3600" spc="-90" dirty="0"/>
              <a:t> </a:t>
            </a:r>
            <a:r>
              <a:rPr sz="3600" spc="-20" dirty="0"/>
              <a:t>S</a:t>
            </a:r>
            <a:r>
              <a:rPr sz="3600" spc="-5" dirty="0"/>
              <a:t>O</a:t>
            </a:r>
            <a:r>
              <a:rPr sz="3600" spc="-25" dirty="0"/>
              <a:t>L</a:t>
            </a:r>
            <a:r>
              <a:rPr sz="3600" spc="-20" dirty="0"/>
              <a:t>U</a:t>
            </a:r>
            <a:r>
              <a:rPr sz="3600" dirty="0"/>
              <a:t>T</a:t>
            </a:r>
            <a:r>
              <a:rPr sz="3600" spc="-25" dirty="0"/>
              <a:t>I</a:t>
            </a:r>
            <a:r>
              <a:rPr sz="3600" spc="-5" dirty="0"/>
              <a:t>O</a:t>
            </a:r>
            <a:r>
              <a:rPr sz="3600" dirty="0"/>
              <a:t>N</a:t>
            </a:r>
            <a:r>
              <a:rPr sz="3600" spc="-340" dirty="0"/>
              <a:t> </a:t>
            </a:r>
            <a:r>
              <a:rPr sz="3600" spc="-5" dirty="0"/>
              <a:t>AN</a:t>
            </a:r>
            <a:r>
              <a:rPr sz="3600" dirty="0"/>
              <a:t>D</a:t>
            </a:r>
            <a:r>
              <a:rPr sz="3600" spc="-30" dirty="0"/>
              <a:t> </a:t>
            </a:r>
            <a:r>
              <a:rPr sz="3600" spc="-5" dirty="0"/>
              <a:t>IT</a:t>
            </a:r>
            <a:r>
              <a:rPr sz="3600" dirty="0"/>
              <a:t>S</a:t>
            </a:r>
            <a:r>
              <a:rPr sz="3600" spc="-5" dirty="0"/>
              <a:t> </a:t>
            </a:r>
            <a:r>
              <a:rPr sz="3600" spc="-35" dirty="0"/>
              <a:t>V</a:t>
            </a:r>
            <a:r>
              <a:rPr sz="3600" spc="-25" dirty="0"/>
              <a:t>AL</a:t>
            </a:r>
            <a:r>
              <a:rPr sz="3600" spc="-30" dirty="0"/>
              <a:t>U</a:t>
            </a:r>
            <a:r>
              <a:rPr sz="3600" dirty="0"/>
              <a:t>E</a:t>
            </a:r>
            <a:r>
              <a:rPr sz="3600" spc="-120" dirty="0"/>
              <a:t> </a:t>
            </a:r>
            <a:r>
              <a:rPr sz="3600" spc="-15" dirty="0"/>
              <a:t>PR</a:t>
            </a:r>
            <a:r>
              <a:rPr sz="3600" spc="-5" dirty="0"/>
              <a:t>O</a:t>
            </a:r>
            <a:r>
              <a:rPr sz="3600" spc="-30" dirty="0"/>
              <a:t>P</a:t>
            </a:r>
            <a:r>
              <a:rPr sz="3600" spc="-5" dirty="0"/>
              <a:t>O</a:t>
            </a:r>
            <a:r>
              <a:rPr sz="3600" spc="-30" dirty="0"/>
              <a:t>S</a:t>
            </a:r>
            <a:r>
              <a:rPr sz="3600" spc="-20" dirty="0"/>
              <a:t>I</a:t>
            </a:r>
            <a:r>
              <a:rPr sz="3600" dirty="0"/>
              <a:t>T</a:t>
            </a:r>
            <a:r>
              <a:rPr sz="3600" spc="-25" dirty="0"/>
              <a:t>I</a:t>
            </a:r>
            <a:r>
              <a:rPr sz="3600" spc="-5" dirty="0"/>
              <a:t>ON</a:t>
            </a:r>
            <a:endParaRPr sz="3600" dirty="0"/>
          </a:p>
        </p:txBody>
      </p:sp>
      <p:sp>
        <p:nvSpPr>
          <p:cNvPr id="7" name="object 7"/>
          <p:cNvSpPr txBox="1"/>
          <p:nvPr/>
        </p:nvSpPr>
        <p:spPr>
          <a:xfrm>
            <a:off x="1587753" y="1191514"/>
            <a:ext cx="7393940" cy="5227072"/>
          </a:xfrm>
          <a:prstGeom prst="rect">
            <a:avLst/>
          </a:prstGeom>
        </p:spPr>
        <p:txBody>
          <a:bodyPr vert="horz" wrap="square" lIns="0" tIns="12700" rIns="0" bIns="0" rtlCol="0">
            <a:spAutoFit/>
          </a:bodyPr>
          <a:lstStyle/>
          <a:p>
            <a:pPr algn="l">
              <a:buFont typeface="Arial" panose="020B0604020202020204" pitchFamily="34" charset="0"/>
              <a:buChar char="•"/>
            </a:pPr>
            <a:r>
              <a:rPr lang="en-US" sz="1600" b="1" i="0" dirty="0">
                <a:effectLst/>
                <a:latin typeface="Söhne"/>
              </a:rPr>
              <a:t>Convolutional Autoencoder (CAE)</a:t>
            </a:r>
            <a:r>
              <a:rPr lang="en-US" sz="1600" b="0" i="0" dirty="0">
                <a:effectLst/>
                <a:latin typeface="Söhne"/>
              </a:rPr>
              <a:t>: Our solution utilizes CAEs, a type of deep neural network specifically designed for learning efficient representations of images. CAEs consist of an encoder and a decoder, which learn to compress noisy input images into a lower-dimensional representation and then reconstruct clean output images.</a:t>
            </a:r>
          </a:p>
          <a:p>
            <a:pPr algn="l"/>
            <a:r>
              <a:rPr lang="en-US" sz="1600" b="0" i="0" dirty="0">
                <a:effectLst/>
                <a:latin typeface="Söhne"/>
              </a:rPr>
              <a:t>Value Proposition</a:t>
            </a:r>
          </a:p>
          <a:p>
            <a:pPr algn="l">
              <a:buFont typeface="+mj-lt"/>
              <a:buAutoNum type="arabicPeriod"/>
            </a:pPr>
            <a:r>
              <a:rPr lang="en-US" sz="1600" b="1" i="0" dirty="0">
                <a:effectLst/>
                <a:latin typeface="Söhne"/>
              </a:rPr>
              <a:t>Enhanced Image Quality</a:t>
            </a:r>
            <a:r>
              <a:rPr lang="en-US" sz="1600" b="0" i="0" dirty="0">
                <a:effectLst/>
                <a:latin typeface="Söhne"/>
              </a:rPr>
              <a:t>: By effectively removing noise from input images, our solution significantly improves their visual quality and clarity, making them suitable for various applications such as medical diagnosis, surveillance, and photography.</a:t>
            </a:r>
          </a:p>
          <a:p>
            <a:pPr algn="l">
              <a:buFont typeface="+mj-lt"/>
              <a:buAutoNum type="arabicPeriod"/>
            </a:pPr>
            <a:r>
              <a:rPr lang="en-US" sz="1600" b="1" i="0" dirty="0">
                <a:effectLst/>
                <a:latin typeface="Söhne"/>
              </a:rPr>
              <a:t>Automation and Efficiency</a:t>
            </a:r>
            <a:r>
              <a:rPr lang="en-US" sz="1600" b="0" i="0" dirty="0">
                <a:effectLst/>
                <a:latin typeface="Söhne"/>
              </a:rPr>
              <a:t>: The automated denoising process reduces the need for manual intervention, saving time and resources for end-users. This efficiency allows for the processing of large volumes of noisy images in a timely manner.</a:t>
            </a:r>
          </a:p>
          <a:p>
            <a:pPr algn="l">
              <a:buFont typeface="+mj-lt"/>
              <a:buAutoNum type="arabicPeriod"/>
            </a:pPr>
            <a:r>
              <a:rPr lang="en-US" sz="1600" b="1" i="0" dirty="0">
                <a:effectLst/>
                <a:latin typeface="Söhne"/>
              </a:rPr>
              <a:t>Adaptability and Versatility</a:t>
            </a:r>
            <a:r>
              <a:rPr lang="en-US" sz="1600" b="0" i="0" dirty="0">
                <a:effectLst/>
                <a:latin typeface="Söhne"/>
              </a:rPr>
              <a:t>: The trained CAE model can be applied to different types of noisy images across various domains, providing a versatile solution that caters to the diverse needs of end-users in industries ranging from healthcare to manufacturing.</a:t>
            </a:r>
          </a:p>
          <a:p>
            <a:pPr algn="l">
              <a:buFont typeface="+mj-lt"/>
              <a:buAutoNum type="arabicPeriod"/>
            </a:pPr>
            <a:r>
              <a:rPr lang="en-US" sz="1600" b="1" i="0" dirty="0">
                <a:effectLst/>
                <a:latin typeface="Söhne"/>
              </a:rPr>
              <a:t>Accuracy and Reliability</a:t>
            </a:r>
            <a:r>
              <a:rPr lang="en-US" sz="1600" b="0" i="0" dirty="0">
                <a:effectLst/>
                <a:latin typeface="Söhne"/>
              </a:rPr>
              <a:t>: The denoising process conducted by the CAE model is driven by the learned representations of noise patterns, resulting in consistent and reliable noise reduction across different datasets and environments.</a:t>
            </a:r>
          </a:p>
          <a:p>
            <a:pPr algn="l">
              <a:buFont typeface="+mj-lt"/>
              <a:buAutoNum type="arabicPeriod"/>
            </a:pPr>
            <a:r>
              <a:rPr lang="en-US" sz="1600" b="1" i="0" dirty="0">
                <a:effectLst/>
                <a:latin typeface="Söhne"/>
              </a:rPr>
              <a:t>Scalability</a:t>
            </a:r>
            <a:r>
              <a:rPr lang="en-US" sz="1600" b="0" i="0" dirty="0">
                <a:effectLst/>
                <a:latin typeface="Söhne"/>
              </a:rPr>
              <a:t>: Our solution can scale to handle large datasets of noisy images, accommodating the growing demands of organizations and industries for efficient image processing solutions.</a:t>
            </a:r>
          </a:p>
          <a:p>
            <a:pPr marL="12700" marR="105410">
              <a:lnSpc>
                <a:spcPct val="100000"/>
              </a:lnSpc>
              <a:spcBef>
                <a:spcPts val="100"/>
              </a:spcBef>
            </a:pPr>
            <a:endParaRPr sz="1800" dirty="0">
              <a:latin typeface="Calibri"/>
              <a:cs typeface="Calibri"/>
            </a:endParaRPr>
          </a:p>
        </p:txBody>
      </p:sp>
      <p:sp>
        <p:nvSpPr>
          <p:cNvPr id="8" name="object 8"/>
          <p:cNvSpPr txBox="1"/>
          <p:nvPr/>
        </p:nvSpPr>
        <p:spPr>
          <a:xfrm>
            <a:off x="11380089" y="6464604"/>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9</a:t>
            </a:r>
            <a:endParaRPr sz="1100">
              <a:latin typeface="Trebuchet MS"/>
              <a:cs typeface="Trebuchet MS"/>
            </a:endParaRPr>
          </a:p>
        </p:txBody>
      </p:sp>
      <p:pic>
        <p:nvPicPr>
          <p:cNvPr id="9" name="object 9"/>
          <p:cNvPicPr/>
          <p:nvPr/>
        </p:nvPicPr>
        <p:blipFill>
          <a:blip r:embed="rId3" cstate="print"/>
          <a:stretch>
            <a:fillRect/>
          </a:stretch>
        </p:blipFill>
        <p:spPr>
          <a:xfrm>
            <a:off x="1666875" y="6467475"/>
            <a:ext cx="76200" cy="177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TotalTime>
  <Words>1191</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MT</vt:lpstr>
      <vt:lpstr>Calibri</vt:lpstr>
      <vt:lpstr>Söhne</vt:lpstr>
      <vt:lpstr>Trebuchet MS</vt:lpstr>
      <vt:lpstr>Office Theme</vt:lpstr>
      <vt:lpstr>      RESHMA K</vt:lpstr>
      <vt:lpstr>PROJECT TITLE Project Title: " “</vt:lpstr>
      <vt:lpstr>AGENDA 1.) INTRODUCTION</vt:lpstr>
      <vt:lpstr>PROBLEM STATEMENT</vt:lpstr>
      <vt:lpstr>PROJECT OVERVIEW</vt:lpstr>
      <vt:lpstr>PowerPoint Presentation</vt:lpstr>
      <vt:lpstr>WHO ARE THE END USERS?</vt:lpstr>
      <vt:lpstr>PowerPoint Presentation</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reshma kathirvel</cp:lastModifiedBy>
  <cp:revision>2</cp:revision>
  <dcterms:created xsi:type="dcterms:W3CDTF">2024-04-04T18:11:05Z</dcterms:created>
  <dcterms:modified xsi:type="dcterms:W3CDTF">2024-04-10T08:03:27Z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2024-04-04T00:00:00Z</vt:filetime>
  </property>
  <property fmtid="{D5CDD505-2E9C-101B-9397-08002B2CF9AE}" pid="3" name="Creator">
    <vt:lpwstr>Microsoft® Office PowerPoint® 2007</vt:lpwstr>
  </property>
  <property fmtid="{D5CDD505-2E9C-101B-9397-08002B2CF9AE}" pid="4" name="LastSaved">
    <vt:filetime>2024-04-04T00:00:00Z</vt:filetime>
  </property>
</Properties>
</file>