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4" r:id="rId2"/>
    <p:sldId id="257" r:id="rId3"/>
    <p:sldId id="263" r:id="rId4"/>
    <p:sldId id="265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2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9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8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3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9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91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1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1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E70106-0AAF-4B28-BF38-791286B97233}" type="datetimeFigureOut">
              <a:rPr lang="en-IN" smtClean="0"/>
              <a:pPr/>
              <a:t>13/06/2018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227D47-E027-492F-A00E-9B41DDB58CC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77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65760"/>
            <a:ext cx="7520940" cy="1119024"/>
          </a:xfrm>
        </p:spPr>
        <p:txBody>
          <a:bodyPr/>
          <a:lstStyle/>
          <a:p>
            <a:r>
              <a:rPr lang="en-IN" sz="4000" dirty="0"/>
              <a:t>DATA STRUCTURE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3284983"/>
            <a:ext cx="7520940" cy="1395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Roll </a:t>
            </a:r>
            <a:r>
              <a:rPr lang="en-IN" sz="2800" dirty="0"/>
              <a:t>no: 2015BIT026</a:t>
            </a:r>
          </a:p>
          <a:p>
            <a:pPr marL="0" indent="0">
              <a:buNone/>
            </a:pPr>
            <a:r>
              <a:rPr lang="en-IN" sz="2800" dirty="0" smtClean="0"/>
              <a:t>Roll </a:t>
            </a:r>
            <a:r>
              <a:rPr lang="en-IN" sz="2800" dirty="0"/>
              <a:t>no</a:t>
            </a:r>
            <a:r>
              <a:rPr lang="en-IN" sz="2800" dirty="0" smtClean="0"/>
              <a:t>: </a:t>
            </a:r>
            <a:r>
              <a:rPr lang="en-IN" sz="2800" dirty="0" smtClean="0"/>
              <a:t>2015BCS026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676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7"/>
            <a:ext cx="7848600" cy="10801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+mn-lt"/>
              </a:rPr>
              <a:t>Problem statement :</a:t>
            </a:r>
            <a:br>
              <a:rPr lang="en-IN" sz="3600" dirty="0" smtClean="0">
                <a:latin typeface="+mn-lt"/>
              </a:rPr>
            </a:br>
            <a:endParaRPr lang="en-IN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556793"/>
            <a:ext cx="7846640" cy="50405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Write a program to find weight of minimum spanning tree in a graph using Prim’s Algorithm.</a:t>
            </a:r>
          </a:p>
          <a:p>
            <a:endParaRPr lang="en-IN" dirty="0" smtClean="0"/>
          </a:p>
          <a:p>
            <a:r>
              <a:rPr lang="en-IN" dirty="0" smtClean="0"/>
              <a:t>Output format :</a:t>
            </a:r>
          </a:p>
          <a:p>
            <a:endParaRPr lang="en-IN" dirty="0" smtClean="0"/>
          </a:p>
          <a:p>
            <a:r>
              <a:rPr lang="en-IN" dirty="0" smtClean="0"/>
              <a:t>Source vertex    destination vertex    weight</a:t>
            </a:r>
          </a:p>
          <a:p>
            <a:r>
              <a:rPr lang="en-IN" dirty="0" smtClean="0"/>
              <a:t>------</a:t>
            </a:r>
          </a:p>
          <a:p>
            <a:r>
              <a:rPr lang="en-IN" dirty="0" smtClean="0"/>
              <a:t>------</a:t>
            </a:r>
            <a:endParaRPr lang="en-IN" dirty="0"/>
          </a:p>
          <a:p>
            <a:r>
              <a:rPr lang="en-IN" dirty="0" smtClean="0"/>
              <a:t>-----</a:t>
            </a:r>
          </a:p>
          <a:p>
            <a:r>
              <a:rPr lang="en-IN" dirty="0" smtClean="0"/>
              <a:t>Total weight of minimum spanning tree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7" y="188640"/>
            <a:ext cx="7520940" cy="432048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Algorithm :</a:t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3" y="620688"/>
            <a:ext cx="7520940" cy="600871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1.Initialize a tree with a single vertex, chosen arbitrarily from the graph.</a:t>
            </a:r>
          </a:p>
          <a:p>
            <a:r>
              <a:rPr lang="en-IN" dirty="0"/>
              <a:t>2.Grow the tree by one edge: of the edges that connect the tree to vertices not yet in the tree,      find the minimum-weight edge, and transfer it to the tree.</a:t>
            </a:r>
          </a:p>
          <a:p>
            <a:r>
              <a:rPr lang="en-IN" dirty="0"/>
              <a:t>3.Repeat step 2 (until all vertices are in the tree).</a:t>
            </a:r>
          </a:p>
          <a:p>
            <a:r>
              <a:rPr lang="en-IN" dirty="0" smtClean="0"/>
              <a:t>It </a:t>
            </a:r>
            <a:r>
              <a:rPr lang="en-IN" dirty="0"/>
              <a:t>may be implemented following the </a:t>
            </a:r>
            <a:r>
              <a:rPr lang="en-IN" dirty="0" err="1"/>
              <a:t>pseudocode</a:t>
            </a:r>
            <a:r>
              <a:rPr lang="en-IN" dirty="0"/>
              <a:t> below.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1.Associate with each vertex v of the graph a number C[v] (the cheapest cost of a connection to v) and an edge E[v] (the edge providing that cheapest connection). To initialize these values, set all values of C[v] to +∞ (or to any number larger than the maximum edge weight) and set each E[v] to a special flag value indicating that there is no edge connecting v to earlier vertices.</a:t>
            </a:r>
          </a:p>
          <a:p>
            <a:r>
              <a:rPr lang="en-IN" dirty="0"/>
              <a:t>2.Initialize </a:t>
            </a:r>
            <a:r>
              <a:rPr lang="en-IN" dirty="0" smtClean="0"/>
              <a:t>cost to zero </a:t>
            </a:r>
            <a:r>
              <a:rPr lang="en-IN" dirty="0"/>
              <a:t>and a set </a:t>
            </a:r>
            <a:r>
              <a:rPr lang="en-IN" dirty="0" smtClean="0"/>
              <a:t>of </a:t>
            </a:r>
            <a:r>
              <a:rPr lang="en-IN" dirty="0"/>
              <a:t>vertices that have not yet been included in F (initially, all vertices).</a:t>
            </a:r>
          </a:p>
          <a:p>
            <a:r>
              <a:rPr lang="en-IN" dirty="0"/>
              <a:t>3.Repeat the following steps until </a:t>
            </a:r>
            <a:r>
              <a:rPr lang="en-IN" dirty="0" smtClean="0"/>
              <a:t>all vertices are covered</a:t>
            </a:r>
            <a:endParaRPr lang="en-IN" dirty="0"/>
          </a:p>
          <a:p>
            <a:r>
              <a:rPr lang="en-IN" dirty="0"/>
              <a:t>	Find and remove a vertex v from </a:t>
            </a:r>
            <a:r>
              <a:rPr lang="en-IN" dirty="0" err="1" smtClean="0"/>
              <a:t>grapghhaving</a:t>
            </a:r>
            <a:r>
              <a:rPr lang="en-IN" dirty="0" smtClean="0"/>
              <a:t> </a:t>
            </a:r>
            <a:r>
              <a:rPr lang="en-IN" dirty="0"/>
              <a:t>the minimum possible value of </a:t>
            </a:r>
            <a:r>
              <a:rPr lang="en-IN" dirty="0" smtClean="0"/>
              <a:t>C[v] and</a:t>
            </a:r>
            <a:r>
              <a:rPr lang="en-IN" dirty="0"/>
              <a:t>, if E[v] is not the special flag value, also add E[v] to </a:t>
            </a:r>
            <a:r>
              <a:rPr lang="en-IN" dirty="0" smtClean="0"/>
              <a:t>cost</a:t>
            </a:r>
            <a:endParaRPr lang="en-IN" dirty="0"/>
          </a:p>
          <a:p>
            <a:r>
              <a:rPr lang="en-IN" dirty="0"/>
              <a:t>	Loop over the edges </a:t>
            </a:r>
            <a:r>
              <a:rPr lang="en-IN" dirty="0" err="1"/>
              <a:t>vw</a:t>
            </a:r>
            <a:r>
              <a:rPr lang="en-IN" dirty="0"/>
              <a:t> connecting v to other vertices w. For each such edge, if w still 	belongs to </a:t>
            </a:r>
            <a:r>
              <a:rPr lang="en-IN" dirty="0" err="1" smtClean="0"/>
              <a:t>grapg</a:t>
            </a:r>
            <a:r>
              <a:rPr lang="en-IN" dirty="0" smtClean="0"/>
              <a:t> and </a:t>
            </a:r>
            <a:r>
              <a:rPr lang="en-IN" dirty="0" err="1"/>
              <a:t>vw</a:t>
            </a:r>
            <a:r>
              <a:rPr lang="en-IN" dirty="0"/>
              <a:t> has smaller weight than C[w], perform the following steps:</a:t>
            </a:r>
          </a:p>
          <a:p>
            <a:r>
              <a:rPr lang="en-IN" dirty="0"/>
              <a:t>			Set C[w] to the cost of edge </a:t>
            </a:r>
            <a:r>
              <a:rPr lang="en-IN" dirty="0" err="1"/>
              <a:t>vw</a:t>
            </a:r>
            <a:endParaRPr lang="en-IN" dirty="0"/>
          </a:p>
          <a:p>
            <a:r>
              <a:rPr lang="en-IN" dirty="0"/>
              <a:t>			Set E[w] to point to edge </a:t>
            </a:r>
            <a:r>
              <a:rPr lang="en-IN" dirty="0" err="1"/>
              <a:t>vw</a:t>
            </a:r>
            <a:r>
              <a:rPr lang="en-IN" dirty="0"/>
              <a:t>.</a:t>
            </a:r>
          </a:p>
          <a:p>
            <a:r>
              <a:rPr lang="en-IN" dirty="0"/>
              <a:t>Return </a:t>
            </a:r>
            <a:r>
              <a:rPr lang="en-IN" dirty="0" smtClean="0"/>
              <a:t>cost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6200"/>
            <a:ext cx="6248400" cy="6781800"/>
          </a:xfrm>
        </p:spPr>
        <p:txBody>
          <a:bodyPr>
            <a:noAutofit/>
          </a:bodyPr>
          <a:lstStyle/>
          <a:p>
            <a:r>
              <a:rPr lang="en-IN" sz="700" dirty="0"/>
              <a:t>Algorithm prim(</a:t>
            </a:r>
            <a:r>
              <a:rPr lang="en-IN" sz="700" dirty="0" err="1"/>
              <a:t>matrix,nov,stvertex</a:t>
            </a:r>
            <a:r>
              <a:rPr lang="en-IN" sz="700" dirty="0"/>
              <a:t>)</a:t>
            </a:r>
          </a:p>
          <a:p>
            <a:r>
              <a:rPr lang="en-IN" sz="700" dirty="0" err="1"/>
              <a:t>pre:matrix</a:t>
            </a:r>
            <a:r>
              <a:rPr lang="en-IN" sz="700" dirty="0"/>
              <a:t> is array ,</a:t>
            </a:r>
            <a:r>
              <a:rPr lang="en-IN" sz="700" dirty="0" err="1"/>
              <a:t>nov</a:t>
            </a:r>
            <a:r>
              <a:rPr lang="en-IN" sz="700" dirty="0"/>
              <a:t> is the total no of </a:t>
            </a:r>
            <a:r>
              <a:rPr lang="en-IN" sz="700" dirty="0" err="1"/>
              <a:t>vertices,stvertex</a:t>
            </a:r>
            <a:r>
              <a:rPr lang="en-IN" sz="700" dirty="0"/>
              <a:t> is the starting vertex</a:t>
            </a:r>
          </a:p>
          <a:p>
            <a:r>
              <a:rPr lang="en-IN" sz="700" dirty="0" err="1"/>
              <a:t>post:cost</a:t>
            </a:r>
            <a:r>
              <a:rPr lang="en-IN" sz="700" dirty="0"/>
              <a:t> of minimum spanning tree is returned//</a:t>
            </a:r>
          </a:p>
          <a:p>
            <a:r>
              <a:rPr lang="en-IN" sz="700" dirty="0"/>
              <a:t>set </a:t>
            </a:r>
            <a:r>
              <a:rPr lang="en-IN" sz="700" dirty="0" err="1"/>
              <a:t>i</a:t>
            </a:r>
            <a:r>
              <a:rPr lang="en-IN" sz="700" dirty="0"/>
              <a:t> to 0</a:t>
            </a:r>
          </a:p>
          <a:p>
            <a:r>
              <a:rPr lang="en-IN" sz="700" dirty="0"/>
              <a:t>loop(</a:t>
            </a:r>
            <a:r>
              <a:rPr lang="en-IN" sz="700" dirty="0" err="1"/>
              <a:t>i</a:t>
            </a:r>
            <a:r>
              <a:rPr lang="en-IN" sz="700" dirty="0"/>
              <a:t> less than </a:t>
            </a:r>
            <a:r>
              <a:rPr lang="en-IN" sz="700" dirty="0" err="1"/>
              <a:t>nov</a:t>
            </a:r>
            <a:r>
              <a:rPr lang="en-IN" sz="700" dirty="0"/>
              <a:t>)</a:t>
            </a:r>
          </a:p>
          <a:p>
            <a:r>
              <a:rPr lang="en-IN" sz="700" dirty="0"/>
              <a:t>	set visit[</a:t>
            </a:r>
            <a:r>
              <a:rPr lang="en-IN" sz="700" dirty="0" err="1"/>
              <a:t>i</a:t>
            </a:r>
            <a:r>
              <a:rPr lang="en-IN" sz="700" dirty="0"/>
              <a:t>] to false</a:t>
            </a:r>
          </a:p>
          <a:p>
            <a:r>
              <a:rPr lang="en-IN" sz="700" dirty="0"/>
              <a:t>	</a:t>
            </a:r>
            <a:r>
              <a:rPr lang="en-IN" sz="700" dirty="0" err="1"/>
              <a:t>increament</a:t>
            </a:r>
            <a:r>
              <a:rPr lang="en-IN" sz="700" dirty="0"/>
              <a:t> </a:t>
            </a:r>
            <a:r>
              <a:rPr lang="en-IN" sz="700" dirty="0" err="1"/>
              <a:t>i</a:t>
            </a:r>
            <a:endParaRPr lang="en-IN" sz="700" dirty="0"/>
          </a:p>
          <a:p>
            <a:r>
              <a:rPr lang="en-IN" sz="700" dirty="0"/>
              <a:t>end loop</a:t>
            </a:r>
          </a:p>
          <a:p>
            <a:r>
              <a:rPr lang="en-IN" sz="700" dirty="0"/>
              <a:t>set visit[</a:t>
            </a:r>
            <a:r>
              <a:rPr lang="en-IN" sz="700" dirty="0" err="1"/>
              <a:t>stvertex</a:t>
            </a:r>
            <a:r>
              <a:rPr lang="en-IN" sz="700" dirty="0"/>
              <a:t>] to true</a:t>
            </a:r>
          </a:p>
          <a:p>
            <a:r>
              <a:rPr lang="en-IN" sz="700" dirty="0"/>
              <a:t>set </a:t>
            </a:r>
            <a:r>
              <a:rPr lang="en-IN" sz="700" dirty="0" err="1"/>
              <a:t>nvcount</a:t>
            </a:r>
            <a:r>
              <a:rPr lang="en-IN" sz="700" dirty="0"/>
              <a:t> to 1</a:t>
            </a:r>
          </a:p>
          <a:p>
            <a:r>
              <a:rPr lang="en-IN" sz="700" dirty="0"/>
              <a:t>loop(</a:t>
            </a:r>
            <a:r>
              <a:rPr lang="en-IN" sz="700" dirty="0" err="1"/>
              <a:t>nvcount</a:t>
            </a:r>
            <a:r>
              <a:rPr lang="en-IN" sz="700" dirty="0"/>
              <a:t> less than no)</a:t>
            </a:r>
          </a:p>
          <a:p>
            <a:r>
              <a:rPr lang="en-IN" sz="700" dirty="0"/>
              <a:t>	1.set min to some max value</a:t>
            </a:r>
          </a:p>
          <a:p>
            <a:r>
              <a:rPr lang="en-IN" sz="700" dirty="0"/>
              <a:t>	2.set </a:t>
            </a:r>
            <a:r>
              <a:rPr lang="en-IN" sz="700" dirty="0" err="1"/>
              <a:t>i</a:t>
            </a:r>
            <a:r>
              <a:rPr lang="en-IN" sz="700" dirty="0"/>
              <a:t> to 0 and j to 0</a:t>
            </a:r>
          </a:p>
          <a:p>
            <a:r>
              <a:rPr lang="en-IN" sz="700" dirty="0"/>
              <a:t>	3.loop(</a:t>
            </a:r>
            <a:r>
              <a:rPr lang="en-IN" sz="700" dirty="0" err="1"/>
              <a:t>i</a:t>
            </a:r>
            <a:r>
              <a:rPr lang="en-IN" sz="700" dirty="0"/>
              <a:t> less than </a:t>
            </a:r>
            <a:r>
              <a:rPr lang="en-IN" sz="700" dirty="0" err="1"/>
              <a:t>nov</a:t>
            </a:r>
            <a:r>
              <a:rPr lang="en-IN" sz="700" dirty="0"/>
              <a:t>)</a:t>
            </a:r>
          </a:p>
          <a:p>
            <a:r>
              <a:rPr lang="en-IN" sz="700" dirty="0"/>
              <a:t>		1.if(visit[</a:t>
            </a:r>
            <a:r>
              <a:rPr lang="en-IN" sz="700" dirty="0" err="1"/>
              <a:t>i</a:t>
            </a:r>
            <a:r>
              <a:rPr lang="en-IN" sz="700" dirty="0"/>
              <a:t>] is true)</a:t>
            </a:r>
          </a:p>
          <a:p>
            <a:r>
              <a:rPr lang="en-IN" sz="700" dirty="0"/>
              <a:t>		2.loop(j less than </a:t>
            </a:r>
            <a:r>
              <a:rPr lang="en-IN" sz="700" dirty="0" err="1"/>
              <a:t>nov</a:t>
            </a:r>
            <a:r>
              <a:rPr lang="en-IN" sz="700" dirty="0"/>
              <a:t>)</a:t>
            </a:r>
          </a:p>
          <a:p>
            <a:r>
              <a:rPr lang="en-IN" sz="700" dirty="0"/>
              <a:t>		3.if(visit[j] is false)</a:t>
            </a:r>
          </a:p>
          <a:p>
            <a:r>
              <a:rPr lang="en-IN" sz="700" dirty="0"/>
              <a:t>			1.if(matrix entry not zero)</a:t>
            </a:r>
          </a:p>
          <a:p>
            <a:r>
              <a:rPr lang="en-IN" sz="700" dirty="0"/>
              <a:t>				if(min &gt;matrix entry)</a:t>
            </a:r>
          </a:p>
          <a:p>
            <a:r>
              <a:rPr lang="en-IN" sz="700" dirty="0"/>
              <a:t>					set min to matrix entry</a:t>
            </a:r>
          </a:p>
          <a:p>
            <a:r>
              <a:rPr lang="en-IN" sz="700" dirty="0"/>
              <a:t>				set x to </a:t>
            </a:r>
            <a:r>
              <a:rPr lang="en-IN" sz="700" dirty="0" err="1"/>
              <a:t>i</a:t>
            </a:r>
            <a:r>
              <a:rPr lang="en-IN" sz="700" dirty="0" smtClean="0"/>
              <a:t> and set </a:t>
            </a:r>
            <a:r>
              <a:rPr lang="en-IN" sz="700" dirty="0"/>
              <a:t>y to j</a:t>
            </a:r>
          </a:p>
          <a:p>
            <a:r>
              <a:rPr lang="en-IN" sz="700" dirty="0"/>
              <a:t>set cost to </a:t>
            </a:r>
            <a:r>
              <a:rPr lang="en-IN" sz="700" dirty="0" err="1"/>
              <a:t>cost+min</a:t>
            </a:r>
            <a:endParaRPr lang="en-IN" sz="700" dirty="0"/>
          </a:p>
          <a:p>
            <a:r>
              <a:rPr lang="en-IN" sz="700" dirty="0"/>
              <a:t>set visit[y] to true</a:t>
            </a:r>
          </a:p>
          <a:p>
            <a:r>
              <a:rPr lang="en-IN" sz="700" dirty="0" err="1"/>
              <a:t>increament</a:t>
            </a:r>
            <a:r>
              <a:rPr lang="en-IN" sz="700" dirty="0"/>
              <a:t> </a:t>
            </a:r>
            <a:r>
              <a:rPr lang="en-IN" sz="700" dirty="0" err="1"/>
              <a:t>nvcount</a:t>
            </a:r>
            <a:endParaRPr lang="en-IN" sz="700" dirty="0"/>
          </a:p>
          <a:p>
            <a:r>
              <a:rPr lang="en-IN" sz="700" dirty="0"/>
              <a:t>return cost</a:t>
            </a:r>
          </a:p>
          <a:p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36716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3" y="1100139"/>
            <a:ext cx="8621335" cy="5065166"/>
          </a:xfrm>
        </p:spPr>
      </p:pic>
    </p:spTree>
    <p:extLst>
      <p:ext uri="{BB962C8B-B14F-4D97-AF65-F5344CB8AC3E}">
        <p14:creationId xmlns:p14="http://schemas.microsoft.com/office/powerpoint/2010/main" val="28623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5" y="836712"/>
            <a:ext cx="7520940" cy="571648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 </a:t>
            </a:r>
          </a:p>
          <a:p>
            <a:pPr>
              <a:buFont typeface="+mj-lt"/>
              <a:buAutoNum type="arabicPeriod"/>
            </a:pPr>
            <a:r>
              <a:rPr lang="en-IN" dirty="0"/>
              <a:t>Building a connected network. There are scenarios where we have a limited set of possible routes, and we want to select a subset that will make our network (e.g., electrical grid, computer </a:t>
            </a:r>
            <a:r>
              <a:rPr lang="en-IN" dirty="0" smtClean="0"/>
              <a:t>network) </a:t>
            </a:r>
            <a:r>
              <a:rPr lang="en-IN" dirty="0"/>
              <a:t>fully connected at the lowest cost.</a:t>
            </a:r>
          </a:p>
          <a:p>
            <a:pPr>
              <a:buFont typeface="+mj-lt"/>
              <a:buAutoNum type="arabicPeriod"/>
            </a:pPr>
            <a:r>
              <a:rPr lang="en-IN" dirty="0"/>
              <a:t>Clustering. If you want to cluster a bunch of points into </a:t>
            </a:r>
            <a:r>
              <a:rPr lang="en-IN" dirty="0" err="1"/>
              <a:t>kk</a:t>
            </a:r>
            <a:r>
              <a:rPr lang="en-IN" dirty="0"/>
              <a:t> clusters, then one approach </a:t>
            </a:r>
            <a:r>
              <a:rPr lang="en-IN" dirty="0" smtClean="0"/>
              <a:t>  is </a:t>
            </a:r>
            <a:r>
              <a:rPr lang="en-IN" dirty="0"/>
              <a:t>to compute a minimum spanning tree and then drop the k−1k−1 most expensive edges of the MST. This separates the MST into a forest with </a:t>
            </a:r>
            <a:r>
              <a:rPr lang="en-IN" dirty="0" err="1"/>
              <a:t>kk</a:t>
            </a:r>
            <a:r>
              <a:rPr lang="en-IN" dirty="0"/>
              <a:t> </a:t>
            </a:r>
            <a:r>
              <a:rPr lang="en-IN" dirty="0" smtClean="0"/>
              <a:t>connected </a:t>
            </a:r>
            <a:r>
              <a:rPr lang="en-IN" dirty="0"/>
              <a:t>components; each component is a cluster.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Cluster </a:t>
            </a:r>
            <a:r>
              <a:rPr lang="en-IN" dirty="0"/>
              <a:t>analysis: clustering points in the plane, single-linkage clustering, graph-theoretic clustering, and clustering gene expression </a:t>
            </a:r>
            <a:r>
              <a:rPr lang="en-IN" dirty="0" smtClean="0"/>
              <a:t>data.</a:t>
            </a:r>
          </a:p>
          <a:p>
            <a:pPr>
              <a:buAutoNum type="arabicPlain" startAt="3"/>
            </a:pPr>
            <a:r>
              <a:rPr lang="en-IN" dirty="0" smtClean="0"/>
              <a:t> Constructing </a:t>
            </a:r>
            <a:r>
              <a:rPr lang="en-IN" dirty="0"/>
              <a:t>trees for broadcasting in computer networks. On Ethernet networks this is accomplished by means of the Spanning tree protocol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AutoNum type="arabicPlain" startAt="4"/>
            </a:pPr>
            <a:r>
              <a:rPr lang="en-IN" dirty="0" smtClean="0"/>
              <a:t> comparing </a:t>
            </a:r>
            <a:r>
              <a:rPr lang="en-IN" dirty="0"/>
              <a:t>homogeneity of two-dimensional materials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AutoNum type="arabicPlain" startAt="4"/>
            </a:pPr>
            <a:r>
              <a:rPr lang="en-IN" dirty="0" smtClean="0"/>
              <a:t> Circuit </a:t>
            </a:r>
            <a:r>
              <a:rPr lang="en-IN" dirty="0"/>
              <a:t>design: implementing efficient multiple constant multiplications, as used in finite impulse response filters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AutoNum type="arabicPlain" startAt="4"/>
            </a:pPr>
            <a:r>
              <a:rPr lang="en-IN" dirty="0" smtClean="0"/>
              <a:t> In salesman problem </a:t>
            </a:r>
            <a:endParaRPr lang="en-IN" dirty="0"/>
          </a:p>
          <a:p>
            <a:pPr>
              <a:buFont typeface="Arial" pitchFamily="34" charset="0"/>
              <a:buAutoNum type="arabicPlain" startAt="4"/>
            </a:pPr>
            <a:endParaRPr lang="en-IN" dirty="0"/>
          </a:p>
          <a:p>
            <a:pPr>
              <a:buAutoNum type="arabicPlain" startAt="4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0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60649"/>
            <a:ext cx="7520940" cy="1008112"/>
          </a:xfrm>
        </p:spPr>
        <p:txBody>
          <a:bodyPr>
            <a:normAutofit fontScale="90000"/>
          </a:bodyPr>
          <a:lstStyle/>
          <a:p>
            <a:r>
              <a:rPr lang="en-IN" sz="4800" dirty="0" smtClean="0"/>
              <a:t>Complexity :</a:t>
            </a:r>
            <a:br>
              <a:rPr lang="en-IN" sz="4800" dirty="0" smtClean="0"/>
            </a:b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5" y="1916833"/>
            <a:ext cx="7520940" cy="3051677"/>
          </a:xfrm>
        </p:spPr>
        <p:txBody>
          <a:bodyPr>
            <a:normAutofit/>
          </a:bodyPr>
          <a:lstStyle/>
          <a:p>
            <a:r>
              <a:rPr lang="en-IN" sz="3200" dirty="0"/>
              <a:t>the complexity of Prim’s algorithm for a graph having n vertices = </a:t>
            </a:r>
            <a:r>
              <a:rPr lang="en-IN" sz="3200" dirty="0" smtClean="0"/>
              <a:t>O(n^2)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010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prim’s algorithm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Disadvantages of Prim’s algorithm:</a:t>
            </a:r>
          </a:p>
          <a:p>
            <a:r>
              <a:rPr lang="en-IN" dirty="0"/>
              <a:t>	1.List of edges has to be searched from beginning as new edge gets added.</a:t>
            </a:r>
          </a:p>
          <a:p>
            <a:r>
              <a:rPr lang="en-IN" dirty="0"/>
              <a:t>	2.If there are more than one edges having same weight  then  all possible spanning trees are required to be found for final minimal </a:t>
            </a:r>
            <a:r>
              <a:rPr lang="en-IN" dirty="0" smtClean="0"/>
              <a:t>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8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185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DATA STRUCTURE PROJECT</vt:lpstr>
      <vt:lpstr>Problem statement : </vt:lpstr>
      <vt:lpstr>Algorithm : </vt:lpstr>
      <vt:lpstr>PowerPoint Presentation</vt:lpstr>
      <vt:lpstr>Process :</vt:lpstr>
      <vt:lpstr>Applications : </vt:lpstr>
      <vt:lpstr>Complexity : </vt:lpstr>
      <vt:lpstr>Disadvantages of prim’s algorithm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PROJECT</dc:title>
  <dc:creator>Kirti-HP</dc:creator>
  <cp:lastModifiedBy>Dell</cp:lastModifiedBy>
  <cp:revision>16</cp:revision>
  <dcterms:created xsi:type="dcterms:W3CDTF">2016-11-04T02:49:56Z</dcterms:created>
  <dcterms:modified xsi:type="dcterms:W3CDTF">2018-06-13T04:30:43Z</dcterms:modified>
</cp:coreProperties>
</file>