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38"/>
  </p:notesMasterIdLst>
  <p:sldIdLst>
    <p:sldId id="256" r:id="rId2"/>
    <p:sldId id="257" r:id="rId3"/>
    <p:sldId id="269" r:id="rId4"/>
    <p:sldId id="270" r:id="rId5"/>
    <p:sldId id="298" r:id="rId6"/>
    <p:sldId id="299" r:id="rId7"/>
    <p:sldId id="289" r:id="rId8"/>
    <p:sldId id="300" r:id="rId9"/>
    <p:sldId id="301" r:id="rId10"/>
    <p:sldId id="302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1" r:id="rId19"/>
    <p:sldId id="274" r:id="rId20"/>
    <p:sldId id="30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67" r:id="rId36"/>
    <p:sldId id="26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E772-68E3-984B-9D34-B93E858BCD00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8EF2-F63F-6348-886C-F349B4BD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96A0139-7996-7D46-909A-09E45DED8AA3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B8C5651-0C75-FE43-BAFB-CE09F1811C95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9160520-6F10-634B-904B-1DB222808D39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A7F3432-C17B-3E48-B074-FEAA82411C4B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CD97736-1570-FD46-9B95-1C53FBC1421E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B17A53C-0D2F-3445-8FBB-0C3908655C86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576C126-842A-2F49-89AA-EE6C56C85EC2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140F034-BC82-B94A-92A3-F7C0A9098918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7F8007F-9ACA-AE41-B200-E85C6CE311FA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77105DA-519F-7A49-86A5-7C77EFD4EAE4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A1C2BDE-9598-F94E-9300-A754A9644C85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6BB60CE-900A-004E-A85B-3D1C24B0F168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7D87747-1A8E-AC41-94A9-B83D4A4362E1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FCDB704-F6AF-8B41-8FE1-DC09AFD640D0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CDCDB21-52FC-1847-AB32-2616E14A7693}" type="slidenum">
              <a:rPr lang="en-US" sz="1200">
                <a:latin typeface="Times New Roman" charset="0"/>
              </a:rPr>
              <a:pPr/>
              <a:t>34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0B96E7B-8C77-054B-875D-3D822E56368F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5FCDC6-37B0-6043-A4AE-396BF8ABA77C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0B96E7B-8C77-054B-875D-3D822E56368F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5FCDC6-37B0-6043-A4AE-396BF8ABA77C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BFFF82-06F9-8B42-B365-ABBAC2455D35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9352200-D4DB-1F44-B8EA-E024DAC01558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31286" indent="-281264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25055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75077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25099" indent="-225011" defTabSz="914108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75121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25143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375165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25187" indent="-225011" defTabSz="914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6095786-2CC4-AB49-A18D-D776A4BDC146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56B1A6-DEF0-C242-B51E-6DFA8E2427B8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8AD792-337D-CD41-999E-095CB75AA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eej.us/guide/bgnet/output/html/multipag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963" y="4208929"/>
            <a:ext cx="7212405" cy="104868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Socket programming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2775" y="1128599"/>
            <a:ext cx="7772400" cy="11430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Socket programming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6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0"/>
            <a:ext cx="7772400" cy="1099788"/>
          </a:xfrm>
        </p:spPr>
        <p:txBody>
          <a:bodyPr/>
          <a:lstStyle/>
          <a:p>
            <a:r>
              <a:rPr lang="en-US" sz="4000" dirty="0">
                <a:solidFill>
                  <a:srgbClr val="A2B170"/>
                </a:solidFill>
                <a:latin typeface="Gill Sans MT" charset="0"/>
              </a:rPr>
              <a:t>Socket programming </a:t>
            </a:r>
            <a:r>
              <a:rPr lang="en-US" sz="4000" i="1" dirty="0">
                <a:solidFill>
                  <a:srgbClr val="CC0000"/>
                </a:solidFill>
                <a:latin typeface="Gill Sans MT" charset="0"/>
              </a:rPr>
              <a:t>with UDP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40676"/>
            <a:ext cx="7823312" cy="507970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UDP: no 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charset="0"/>
              </a:rPr>
              <a:t>connection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 charset="0"/>
              </a:rPr>
              <a:t> between client &amp; server</a:t>
            </a:r>
          </a:p>
          <a:p>
            <a:r>
              <a:rPr lang="en-US" dirty="0">
                <a:latin typeface="Gill Sans MT" charset="0"/>
              </a:rPr>
              <a:t>no handshaking before sending data</a:t>
            </a:r>
          </a:p>
          <a:p>
            <a:r>
              <a:rPr lang="en-US" dirty="0">
                <a:latin typeface="Gill Sans MT" charset="0"/>
              </a:rPr>
              <a:t>sender explicitly attaches IP destination address and port # to each packet</a:t>
            </a:r>
          </a:p>
          <a:p>
            <a:r>
              <a:rPr lang="en-US" dirty="0" err="1">
                <a:latin typeface="Gill Sans MT" charset="0"/>
              </a:rPr>
              <a:t>rcvr</a:t>
            </a:r>
            <a:r>
              <a:rPr lang="en-US" dirty="0">
                <a:latin typeface="Gill Sans MT" charset="0"/>
              </a:rPr>
              <a:t> extracts sender IP address and port# from received packet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UDP: transmitted data may be lost or received out-of-order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Application viewpoint: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</a:pPr>
            <a:r>
              <a:rPr lang="en-US" dirty="0">
                <a:latin typeface="Gill Sans MT" charset="0"/>
              </a:rPr>
              <a:t>UDP provides </a:t>
            </a:r>
            <a:r>
              <a:rPr lang="en-US" i="1" dirty="0">
                <a:latin typeface="Gill Sans MT" charset="0"/>
              </a:rPr>
              <a:t>unreliable</a:t>
            </a:r>
            <a:r>
              <a:rPr lang="en-US" dirty="0">
                <a:latin typeface="Gill Sans MT" charset="0"/>
              </a:rPr>
              <a:t> transfer  of groups of bytes (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datagrams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)  between client and server</a:t>
            </a:r>
            <a:endParaRPr lang="en-US" altLang="ja-JP" dirty="0">
              <a:latin typeface="Gill Sans MT" charset="0"/>
            </a:endParaRPr>
          </a:p>
        </p:txBody>
      </p:sp>
      <p:sp>
        <p:nvSpPr>
          <p:cNvPr id="24576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16FA2BDB-806D-634B-8808-2142FBFF33FE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24576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9978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95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A2B170"/>
                </a:solidFill>
                <a:latin typeface="Gill Sans MT" charset="0"/>
              </a:rPr>
              <a:t>Client/server socket interaction: UDP</a:t>
            </a:r>
            <a:endParaRPr lang="en-US" dirty="0">
              <a:solidFill>
                <a:srgbClr val="A2B170"/>
              </a:solidFill>
              <a:latin typeface="Gill Sans MT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10213" y="4081463"/>
            <a:ext cx="2211387" cy="2111375"/>
            <a:chOff x="3485" y="2550"/>
            <a:chExt cx="1393" cy="1330"/>
          </a:xfrm>
        </p:grpSpPr>
        <p:grpSp>
          <p:nvGrpSpPr>
            <p:cNvPr id="246810" name="Group 5"/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246812" name="Text Box 6"/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CC0000"/>
                    </a:solidFill>
                  </a:rPr>
                  <a:t>clientSocke</a:t>
                </a:r>
                <a:r>
                  <a:rPr lang="en-US" sz="1800">
                    <a:solidFill>
                      <a:srgbClr val="FF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46813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814" name="Text Box 8"/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read datagram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CC0000"/>
                    </a:solidFill>
                  </a:rPr>
                  <a:t>clientSocket</a:t>
                </a:r>
                <a:endParaRPr lang="en-US" sz="180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46811" name="Line 9"/>
            <p:cNvSpPr>
              <a:spLocks noChangeShapeType="1"/>
            </p:cNvSpPr>
            <p:nvPr/>
          </p:nvSpPr>
          <p:spPr bwMode="auto">
            <a:xfrm>
              <a:off x="3864" y="2550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0375" y="1333500"/>
            <a:ext cx="6203950" cy="2690813"/>
            <a:chOff x="1890" y="840"/>
            <a:chExt cx="3908" cy="1695"/>
          </a:xfrm>
        </p:grpSpPr>
        <p:grpSp>
          <p:nvGrpSpPr>
            <p:cNvPr id="246803" name="Group 11"/>
            <p:cNvGrpSpPr>
              <a:grpSpLocks/>
            </p:cNvGrpSpPr>
            <p:nvPr/>
          </p:nvGrpSpPr>
          <p:grpSpPr bwMode="auto"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246808" name="Text Box 12"/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create socket: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46809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sz="1800">
                    <a:solidFill>
                      <a:srgbClr val="CC0000"/>
                    </a:solidFill>
                  </a:rPr>
                  <a:t>clientSocket =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sz="1800">
                    <a:solidFill>
                      <a:srgbClr val="CC0000"/>
                    </a:solidFill>
                  </a:rPr>
                  <a:t>socket(AF_INET,SOCK_DGRAM)</a:t>
                </a:r>
                <a:endParaRPr lang="en-US" sz="180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46804" name="Text Box 14"/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6805" name="Text Box 15"/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Create datagram with server IP 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port=x; send datagram via</a:t>
              </a:r>
              <a:r>
                <a:rPr lang="en-US" sz="1800">
                  <a:solidFill>
                    <a:srgbClr val="CC0000"/>
                  </a:solidFill>
                </a:rPr>
                <a:t/>
              </a:r>
              <a:br>
                <a:rPr lang="en-US" sz="1800">
                  <a:solidFill>
                    <a:srgbClr val="CC0000"/>
                  </a:solidFill>
                </a:rPr>
              </a:br>
              <a:r>
                <a:rPr lang="en-US" sz="1800">
                  <a:solidFill>
                    <a:srgbClr val="CC0000"/>
                  </a:solidFill>
                </a:rPr>
                <a:t>clientSocket</a:t>
              </a:r>
              <a:endParaRPr lang="en-US" sz="18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46806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07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6788" name="Text Box 18"/>
          <p:cNvSpPr txBox="1">
            <a:spLocks noChangeArrowheads="1"/>
          </p:cNvSpPr>
          <p:nvPr/>
        </p:nvSpPr>
        <p:spPr bwMode="auto">
          <a:xfrm>
            <a:off x="820738" y="2187575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create socket, port= x: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6789" name="Text Box 19"/>
          <p:cNvSpPr txBox="1">
            <a:spLocks noChangeArrowheads="1"/>
          </p:cNvSpPr>
          <p:nvPr/>
        </p:nvSpPr>
        <p:spPr bwMode="auto">
          <a:xfrm>
            <a:off x="833438" y="2482850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800">
                <a:solidFill>
                  <a:srgbClr val="CC0000"/>
                </a:solidFill>
              </a:rPr>
              <a:t>serverSocket =</a:t>
            </a:r>
          </a:p>
          <a:p>
            <a:pPr>
              <a:lnSpc>
                <a:spcPts val="2000"/>
              </a:lnSpc>
            </a:pPr>
            <a:r>
              <a:rPr lang="en-US" sz="1800">
                <a:solidFill>
                  <a:srgbClr val="CC0000"/>
                </a:solidFill>
              </a:rPr>
              <a:t>socket(AF_INET,SOCK_DGRAM)</a:t>
            </a:r>
            <a:endParaRPr lang="en-US" sz="1800">
              <a:solidFill>
                <a:srgbClr val="CC0000"/>
              </a:solidFill>
              <a:latin typeface="Times New Roman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316038" y="3146425"/>
            <a:ext cx="2211387" cy="1122363"/>
            <a:chOff x="885" y="1982"/>
            <a:chExt cx="1393" cy="707"/>
          </a:xfrm>
        </p:grpSpPr>
        <p:sp>
          <p:nvSpPr>
            <p:cNvPr id="246801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02" name="Text Box 22"/>
            <p:cNvSpPr txBox="1">
              <a:spLocks noChangeArrowheads="1"/>
            </p:cNvSpPr>
            <p:nvPr/>
          </p:nvSpPr>
          <p:spPr bwMode="auto">
            <a:xfrm>
              <a:off x="885" y="2282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read datagram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serverSocke</a:t>
              </a:r>
              <a:r>
                <a:rPr lang="en-US" sz="1800">
                  <a:solidFill>
                    <a:srgbClr val="FF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38263" y="4295775"/>
            <a:ext cx="3973512" cy="1660525"/>
            <a:chOff x="899" y="2720"/>
            <a:chExt cx="2503" cy="1046"/>
          </a:xfrm>
        </p:grpSpPr>
        <p:sp>
          <p:nvSpPr>
            <p:cNvPr id="246798" name="Text Box 24"/>
            <p:cNvSpPr txBox="1">
              <a:spLocks noChangeArrowheads="1"/>
            </p:cNvSpPr>
            <p:nvPr/>
          </p:nvSpPr>
          <p:spPr bwMode="auto">
            <a:xfrm>
              <a:off x="899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specifying </a:t>
              </a:r>
              <a:br>
                <a:rPr lang="en-US" sz="1800">
                  <a:solidFill>
                    <a:srgbClr val="000000"/>
                  </a:solidFill>
                </a:rPr>
              </a:br>
              <a:r>
                <a:rPr lang="en-US" sz="1800">
                  <a:solidFill>
                    <a:srgbClr val="000000"/>
                  </a:solidFill>
                </a:rPr>
                <a:t>client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port number</a:t>
              </a: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6799" name="Line 25"/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00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6792" name="Footer Placeholder 2"/>
          <p:cNvSpPr txBox="1">
            <a:spLocks noGrp="1"/>
          </p:cNvSpPr>
          <p:nvPr/>
        </p:nvSpPr>
        <p:spPr bwMode="auto">
          <a:xfrm>
            <a:off x="7618413" y="6532563"/>
            <a:ext cx="14525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Application  2-</a:t>
            </a:r>
            <a:fld id="{965130E1-D9B3-3247-8CF2-87DEF678BC31}" type="slidenum">
              <a:rPr lang="en-US" sz="1200">
                <a:solidFill>
                  <a:srgbClr val="000000"/>
                </a:solidFill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46793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0" y="11287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94" name="Text Box 22"/>
          <p:cNvSpPr txBox="1">
            <a:spLocks noChangeArrowheads="1"/>
          </p:cNvSpPr>
          <p:nvPr/>
        </p:nvSpPr>
        <p:spPr bwMode="auto">
          <a:xfrm>
            <a:off x="647700" y="1304925"/>
            <a:ext cx="3686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charset="0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Gill Sans MT" charset="0"/>
              </a:rPr>
              <a:t> (running</a:t>
            </a:r>
            <a:r>
              <a:rPr lang="en-US">
                <a:solidFill>
                  <a:srgbClr val="000000"/>
                </a:solidFill>
                <a:latin typeface="Gill Sans MT" charset="0"/>
              </a:rPr>
              <a:t> on</a:t>
            </a:r>
            <a:r>
              <a:rPr lang="en-US" sz="1800">
                <a:solidFill>
                  <a:srgbClr val="000000"/>
                </a:solidFill>
                <a:latin typeface="Comic Sans MS" charset="0"/>
              </a:rPr>
              <a:t> serverIP</a:t>
            </a:r>
            <a:r>
              <a:rPr lang="en-US" sz="2400">
                <a:solidFill>
                  <a:srgbClr val="000000"/>
                </a:solidFill>
                <a:latin typeface="Gill Sans MT" charset="0"/>
              </a:rPr>
              <a:t>)</a:t>
            </a:r>
          </a:p>
        </p:txBody>
      </p:sp>
      <p:sp>
        <p:nvSpPr>
          <p:cNvPr id="246795" name="Text Box 23"/>
          <p:cNvSpPr txBox="1">
            <a:spLocks noChangeArrowheads="1"/>
          </p:cNvSpPr>
          <p:nvPr/>
        </p:nvSpPr>
        <p:spPr bwMode="auto">
          <a:xfrm>
            <a:off x="5411788" y="1301750"/>
            <a:ext cx="96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charset="0"/>
              </a:rPr>
              <a:t>client</a:t>
            </a:r>
          </a:p>
        </p:txBody>
      </p:sp>
      <p:sp>
        <p:nvSpPr>
          <p:cNvPr id="246796" name="Line 35"/>
          <p:cNvSpPr>
            <a:spLocks noChangeShapeType="1"/>
          </p:cNvSpPr>
          <p:nvPr/>
        </p:nvSpPr>
        <p:spPr bwMode="auto">
          <a:xfrm>
            <a:off x="804863" y="1755775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7" name="Line 36"/>
          <p:cNvSpPr>
            <a:spLocks noChangeShapeType="1"/>
          </p:cNvSpPr>
          <p:nvPr/>
        </p:nvSpPr>
        <p:spPr bwMode="auto">
          <a:xfrm>
            <a:off x="5545138" y="1766888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4DFB2F98-C3F7-CA4D-B230-E985C9C237E0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47811" name="Rectangle 2"/>
          <p:cNvSpPr>
            <a:spLocks noChangeArrowheads="1"/>
          </p:cNvSpPr>
          <p:nvPr/>
        </p:nvSpPr>
        <p:spPr bwMode="auto">
          <a:xfrm>
            <a:off x="445018" y="101949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Example app: UDP client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47812" name="TextBox 1"/>
          <p:cNvSpPr txBox="1">
            <a:spLocks noChangeArrowheads="1"/>
          </p:cNvSpPr>
          <p:nvPr/>
        </p:nvSpPr>
        <p:spPr bwMode="auto">
          <a:xfrm>
            <a:off x="2705100" y="1651000"/>
            <a:ext cx="6167438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dirty="0" err="1"/>
              <a:t>serverName</a:t>
            </a:r>
            <a:r>
              <a:rPr lang="en-US" dirty="0"/>
              <a:t> = ‘hostname’</a:t>
            </a:r>
          </a:p>
          <a:p>
            <a:pPr>
              <a:lnSpc>
                <a:spcPts val="2800"/>
              </a:lnSpc>
            </a:pPr>
            <a:r>
              <a:rPr lang="en-US" dirty="0" err="1"/>
              <a:t>serverPort</a:t>
            </a:r>
            <a:r>
              <a:rPr lang="en-US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</a:t>
            </a:r>
            <a:r>
              <a:rPr lang="en-US" dirty="0"/>
              <a:t> = socket(</a:t>
            </a:r>
            <a:r>
              <a:rPr lang="en-US" dirty="0" err="1"/>
              <a:t>socket.AF_INET</a:t>
            </a:r>
            <a:r>
              <a:rPr lang="en-US" dirty="0"/>
              <a:t>, </a:t>
            </a:r>
          </a:p>
          <a:p>
            <a:pPr>
              <a:lnSpc>
                <a:spcPts val="2800"/>
              </a:lnSpc>
            </a:pPr>
            <a:r>
              <a:rPr lang="en-US" dirty="0"/>
              <a:t>                                   </a:t>
            </a:r>
            <a:r>
              <a:rPr lang="en-US" dirty="0" err="1"/>
              <a:t>socket.SOCK_DGRAM</a:t>
            </a:r>
            <a:r>
              <a:rPr lang="en-US" dirty="0"/>
              <a:t>)</a:t>
            </a:r>
          </a:p>
          <a:p>
            <a:pPr>
              <a:lnSpc>
                <a:spcPts val="2800"/>
              </a:lnSpc>
            </a:pPr>
            <a:r>
              <a:rPr lang="en-US" dirty="0"/>
              <a:t>message = </a:t>
            </a:r>
            <a:r>
              <a:rPr lang="en-US" dirty="0" err="1"/>
              <a:t>raw_input</a:t>
            </a:r>
            <a:r>
              <a:rPr lang="en-US" dirty="0"/>
              <a:t>(’Input lowercase sentence:’)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clientSocket.sendto</a:t>
            </a:r>
            <a:r>
              <a:rPr lang="en-US" sz="1800" dirty="0"/>
              <a:t>(message,(</a:t>
            </a:r>
            <a:r>
              <a:rPr lang="en-US" sz="1800" dirty="0" err="1"/>
              <a:t>serverName</a:t>
            </a:r>
            <a:r>
              <a:rPr lang="en-US" sz="1800" dirty="0"/>
              <a:t>, </a:t>
            </a:r>
            <a:r>
              <a:rPr lang="en-US" sz="1800" dirty="0" err="1"/>
              <a:t>serverPort</a:t>
            </a:r>
            <a:r>
              <a:rPr lang="en-US" sz="1800" dirty="0"/>
              <a:t>))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modifiedMessage</a:t>
            </a:r>
            <a:r>
              <a:rPr lang="en-US" dirty="0"/>
              <a:t>, </a:t>
            </a:r>
            <a:r>
              <a:rPr lang="en-US" dirty="0" err="1"/>
              <a:t>serverAddress</a:t>
            </a:r>
            <a:r>
              <a:rPr lang="en-US" dirty="0"/>
              <a:t> = </a:t>
            </a:r>
          </a:p>
          <a:p>
            <a:pPr>
              <a:lnSpc>
                <a:spcPts val="2800"/>
              </a:lnSpc>
            </a:pPr>
            <a:r>
              <a:rPr lang="en-US" dirty="0"/>
              <a:t>                                   </a:t>
            </a:r>
            <a:r>
              <a:rPr lang="en-US" dirty="0" err="1"/>
              <a:t>clientSocket.recvfrom</a:t>
            </a:r>
            <a:r>
              <a:rPr lang="en-US" dirty="0"/>
              <a:t>(2048)</a:t>
            </a:r>
          </a:p>
          <a:p>
            <a:pPr>
              <a:lnSpc>
                <a:spcPts val="2800"/>
              </a:lnSpc>
            </a:pPr>
            <a:r>
              <a:rPr lang="en-US" dirty="0"/>
              <a:t>print </a:t>
            </a:r>
            <a:r>
              <a:rPr lang="en-US" dirty="0" err="1"/>
              <a:t>modifiedMessage</a:t>
            </a:r>
            <a:endParaRPr lang="en-US" dirty="0"/>
          </a:p>
          <a:p>
            <a:pPr>
              <a:lnSpc>
                <a:spcPts val="2800"/>
              </a:lnSpc>
            </a:pPr>
            <a:r>
              <a:rPr lang="en-US" dirty="0" err="1"/>
              <a:t>clientSocket.close</a:t>
            </a:r>
            <a:r>
              <a:rPr lang="en-US" dirty="0"/>
              <a:t>()</a:t>
            </a:r>
          </a:p>
        </p:txBody>
      </p:sp>
      <p:sp>
        <p:nvSpPr>
          <p:cNvPr id="247813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UDPClient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8600" y="1606550"/>
            <a:ext cx="2451100" cy="546100"/>
            <a:chOff x="228727" y="1605758"/>
            <a:chExt cx="2450973" cy="547500"/>
          </a:xfrm>
        </p:grpSpPr>
        <p:sp>
          <p:nvSpPr>
            <p:cNvPr id="247832" name="TextBox 3"/>
            <p:cNvSpPr txBox="1">
              <a:spLocks noChangeArrowheads="1"/>
            </p:cNvSpPr>
            <p:nvPr/>
          </p:nvSpPr>
          <p:spPr bwMode="auto">
            <a:xfrm>
              <a:off x="228727" y="1605758"/>
              <a:ext cx="2057612" cy="54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include Python’s socket 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library</a:t>
              </a:r>
            </a:p>
          </p:txBody>
        </p:sp>
        <p:cxnSp>
          <p:nvCxnSpPr>
            <p:cNvPr id="247833" name="Straight Connector 10"/>
            <p:cNvCxnSpPr>
              <a:cxnSpLocks noChangeShapeType="1"/>
            </p:cNvCxnSpPr>
            <p:nvPr/>
          </p:nvCxnSpPr>
          <p:spPr bwMode="auto">
            <a:xfrm flipV="1">
              <a:off x="952522" y="1930400"/>
              <a:ext cx="1727178" cy="8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0500" y="2757075"/>
            <a:ext cx="2587625" cy="523875"/>
            <a:chOff x="189714" y="2918150"/>
            <a:chExt cx="2587958" cy="523220"/>
          </a:xfrm>
        </p:grpSpPr>
        <p:sp>
          <p:nvSpPr>
            <p:cNvPr id="247830" name="TextBox 31"/>
            <p:cNvSpPr txBox="1">
              <a:spLocks noChangeArrowheads="1"/>
            </p:cNvSpPr>
            <p:nvPr/>
          </p:nvSpPr>
          <p:spPr bwMode="auto">
            <a:xfrm>
              <a:off x="189714" y="2918150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99"/>
                  </a:solidFill>
                </a:rPr>
                <a:t>create UDP socket for server</a:t>
              </a:r>
            </a:p>
          </p:txBody>
        </p:sp>
        <p:cxnSp>
          <p:nvCxnSpPr>
            <p:cNvPr id="247831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15900" y="3305550"/>
            <a:ext cx="2505075" cy="547688"/>
            <a:chOff x="215900" y="3530600"/>
            <a:chExt cx="2505529" cy="547500"/>
          </a:xfrm>
        </p:grpSpPr>
        <p:sp>
          <p:nvSpPr>
            <p:cNvPr id="247828" name="TextBox 34"/>
            <p:cNvSpPr txBox="1">
              <a:spLocks noChangeArrowheads="1"/>
            </p:cNvSpPr>
            <p:nvPr/>
          </p:nvSpPr>
          <p:spPr bwMode="auto">
            <a:xfrm>
              <a:off x="215900" y="3530600"/>
              <a:ext cx="1621833" cy="54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get user keyboard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input </a:t>
              </a:r>
            </a:p>
          </p:txBody>
        </p:sp>
        <p:cxnSp>
          <p:nvCxnSpPr>
            <p:cNvPr id="247829" name="Straight Connector 35"/>
            <p:cNvCxnSpPr>
              <a:cxnSpLocks noChangeShapeType="1"/>
            </p:cNvCxnSpPr>
            <p:nvPr/>
          </p:nvCxnSpPr>
          <p:spPr bwMode="auto">
            <a:xfrm flipV="1">
              <a:off x="762000" y="3968752"/>
              <a:ext cx="1959429" cy="453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66688" y="3710350"/>
            <a:ext cx="2568575" cy="523875"/>
            <a:chOff x="166472" y="4064002"/>
            <a:chExt cx="2568858" cy="522566"/>
          </a:xfrm>
        </p:grpSpPr>
        <p:sp>
          <p:nvSpPr>
            <p:cNvPr id="247826" name="TextBox 36"/>
            <p:cNvSpPr txBox="1">
              <a:spLocks noChangeArrowheads="1"/>
            </p:cNvSpPr>
            <p:nvPr/>
          </p:nvSpPr>
          <p:spPr bwMode="auto">
            <a:xfrm>
              <a:off x="166472" y="4064002"/>
              <a:ext cx="2349500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Attach server name, port to message; send into socket</a:t>
              </a:r>
            </a:p>
          </p:txBody>
        </p:sp>
        <p:cxnSp>
          <p:nvCxnSpPr>
            <p:cNvPr id="247827" name="Straight Connector 39"/>
            <p:cNvCxnSpPr>
              <a:cxnSpLocks noChangeShapeType="1"/>
            </p:cNvCxnSpPr>
            <p:nvPr/>
          </p:nvCxnSpPr>
          <p:spPr bwMode="auto">
            <a:xfrm>
              <a:off x="2069589" y="4443249"/>
              <a:ext cx="66574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214313" y="4909488"/>
            <a:ext cx="2511425" cy="523875"/>
            <a:chOff x="214386" y="5472277"/>
            <a:chExt cx="2511708" cy="523220"/>
          </a:xfrm>
        </p:grpSpPr>
        <p:sp>
          <p:nvSpPr>
            <p:cNvPr id="247824" name="TextBox 61"/>
            <p:cNvSpPr txBox="1">
              <a:spLocks noChangeArrowheads="1"/>
            </p:cNvSpPr>
            <p:nvPr/>
          </p:nvSpPr>
          <p:spPr bwMode="auto">
            <a:xfrm>
              <a:off x="214386" y="5472277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print out received string and close socket</a:t>
              </a:r>
            </a:p>
          </p:txBody>
        </p:sp>
        <p:cxnSp>
          <p:nvCxnSpPr>
            <p:cNvPr id="247825" name="Straight Connector 62"/>
            <p:cNvCxnSpPr>
              <a:cxnSpLocks noChangeShapeType="1"/>
            </p:cNvCxnSpPr>
            <p:nvPr/>
          </p:nvCxnSpPr>
          <p:spPr bwMode="auto">
            <a:xfrm>
              <a:off x="2230329" y="5657589"/>
              <a:ext cx="495765" cy="24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-157163" y="4112775"/>
            <a:ext cx="2900363" cy="677863"/>
            <a:chOff x="-157119" y="4530536"/>
            <a:chExt cx="2900123" cy="678317"/>
          </a:xfrm>
        </p:grpSpPr>
        <p:sp>
          <p:nvSpPr>
            <p:cNvPr id="247821" name="TextBox 56"/>
            <p:cNvSpPr txBox="1">
              <a:spLocks noChangeArrowheads="1"/>
            </p:cNvSpPr>
            <p:nvPr/>
          </p:nvSpPr>
          <p:spPr bwMode="auto">
            <a:xfrm>
              <a:off x="192835" y="4642544"/>
              <a:ext cx="2349500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read reply characters from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socket into string</a:t>
              </a:r>
            </a:p>
          </p:txBody>
        </p:sp>
        <p:cxnSp>
          <p:nvCxnSpPr>
            <p:cNvPr id="247822" name="Straight Connector 59"/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823" name="TextBox 53"/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15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51BE7233-B77E-EB42-9632-8C1C8270ACAE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48835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Example app: UDP server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48836" name="TextBox 1"/>
          <p:cNvSpPr txBox="1">
            <a:spLocks noChangeArrowheads="1"/>
          </p:cNvSpPr>
          <p:nvPr/>
        </p:nvSpPr>
        <p:spPr bwMode="auto">
          <a:xfrm>
            <a:off x="2717800" y="1651000"/>
            <a:ext cx="61436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/>
              <a:t>serverSocket = socket(AF_INET, SOCK_DGRAM)</a:t>
            </a:r>
          </a:p>
          <a:p>
            <a:pPr>
              <a:lnSpc>
                <a:spcPts val="2800"/>
              </a:lnSpc>
            </a:pPr>
            <a:r>
              <a:rPr lang="en-US"/>
              <a:t>serverSocket.bind((</a:t>
            </a:r>
            <a:r>
              <a:rPr lang="fr-FR"/>
              <a:t>''</a:t>
            </a:r>
            <a:r>
              <a:rPr lang="en-US"/>
              <a:t>, serverPort))</a:t>
            </a:r>
          </a:p>
          <a:p>
            <a:pPr>
              <a:lnSpc>
                <a:spcPts val="2800"/>
              </a:lnSpc>
            </a:pPr>
            <a:r>
              <a:rPr lang="en-US"/>
              <a:t>print </a:t>
            </a:r>
            <a:r>
              <a:rPr lang="ja-JP" altLang="en-US"/>
              <a:t>“</a:t>
            </a:r>
            <a:r>
              <a:rPr lang="en-US" altLang="ja-JP" i="1"/>
              <a:t>The server is ready to receive</a:t>
            </a:r>
            <a:r>
              <a:rPr lang="en-US"/>
              <a:t>”</a:t>
            </a:r>
            <a:endParaRPr lang="en-US" altLang="ja-JP"/>
          </a:p>
          <a:p>
            <a:pPr>
              <a:lnSpc>
                <a:spcPts val="2800"/>
              </a:lnSpc>
            </a:pPr>
            <a:r>
              <a:rPr lang="en-US"/>
              <a:t>while 1:</a:t>
            </a:r>
          </a:p>
          <a:p>
            <a:pPr>
              <a:lnSpc>
                <a:spcPts val="2400"/>
              </a:lnSpc>
            </a:pPr>
            <a:r>
              <a:rPr lang="en-US" sz="1800"/>
              <a:t>    message, clientAddress = serverSocket.recvfrom(2048)</a:t>
            </a:r>
          </a:p>
          <a:p>
            <a:pPr>
              <a:lnSpc>
                <a:spcPts val="2400"/>
              </a:lnSpc>
            </a:pPr>
            <a:r>
              <a:rPr lang="en-US" sz="1800"/>
              <a:t>    modifiedMessage = message.upper()</a:t>
            </a:r>
          </a:p>
          <a:p>
            <a:pPr>
              <a:lnSpc>
                <a:spcPts val="2400"/>
              </a:lnSpc>
            </a:pPr>
            <a:r>
              <a:rPr lang="en-US" sz="1800"/>
              <a:t>    serverSocket.sendto(modifiedMessage, clientAddress)</a:t>
            </a:r>
          </a:p>
        </p:txBody>
      </p:sp>
      <p:sp>
        <p:nvSpPr>
          <p:cNvPr id="248837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86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UDPServer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5100" y="2457838"/>
            <a:ext cx="2587625" cy="307975"/>
            <a:chOff x="164314" y="2554972"/>
            <a:chExt cx="2587958" cy="307777"/>
          </a:xfrm>
        </p:grpSpPr>
        <p:sp>
          <p:nvSpPr>
            <p:cNvPr id="248852" name="TextBox 31"/>
            <p:cNvSpPr txBox="1">
              <a:spLocks noChangeArrowheads="1"/>
            </p:cNvSpPr>
            <p:nvPr/>
          </p:nvSpPr>
          <p:spPr bwMode="auto">
            <a:xfrm>
              <a:off x="164314" y="2554972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UDP socket</a:t>
              </a:r>
            </a:p>
          </p:txBody>
        </p:sp>
        <p:cxnSp>
          <p:nvCxnSpPr>
            <p:cNvPr id="248853" name="Straight Connector 32"/>
            <p:cNvCxnSpPr>
              <a:cxnSpLocks noChangeShapeType="1"/>
            </p:cNvCxnSpPr>
            <p:nvPr/>
          </p:nvCxnSpPr>
          <p:spPr bwMode="auto">
            <a:xfrm>
              <a:off x="1822045" y="27484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9863" y="2755888"/>
            <a:ext cx="2540000" cy="523875"/>
            <a:chOff x="169076" y="2884812"/>
            <a:chExt cx="2541127" cy="523220"/>
          </a:xfrm>
        </p:grpSpPr>
        <p:sp>
          <p:nvSpPr>
            <p:cNvPr id="248850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bind socket to local port number 12000</a:t>
              </a:r>
            </a:p>
          </p:txBody>
        </p:sp>
        <p:cxnSp>
          <p:nvCxnSpPr>
            <p:cNvPr id="248851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2563" y="3564313"/>
            <a:ext cx="2527300" cy="298450"/>
            <a:chOff x="182564" y="3788573"/>
            <a:chExt cx="2528092" cy="299227"/>
          </a:xfrm>
        </p:grpSpPr>
        <p:sp>
          <p:nvSpPr>
            <p:cNvPr id="248848" name="TextBox 34"/>
            <p:cNvSpPr txBox="1">
              <a:spLocks noChangeArrowheads="1"/>
            </p:cNvSpPr>
            <p:nvPr/>
          </p:nvSpPr>
          <p:spPr bwMode="auto">
            <a:xfrm>
              <a:off x="182564" y="378857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248849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6213" y="3813738"/>
            <a:ext cx="2743200" cy="708025"/>
            <a:chOff x="176621" y="4151971"/>
            <a:chExt cx="2743174" cy="707869"/>
          </a:xfrm>
        </p:grpSpPr>
        <p:sp>
          <p:nvSpPr>
            <p:cNvPr id="248846" name="TextBox 36"/>
            <p:cNvSpPr txBox="1">
              <a:spLocks noChangeArrowheads="1"/>
            </p:cNvSpPr>
            <p:nvPr/>
          </p:nvSpPr>
          <p:spPr bwMode="auto">
            <a:xfrm>
              <a:off x="176621" y="4151971"/>
              <a:ext cx="2349500" cy="707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248847" name="Straight Connector 39"/>
            <p:cNvCxnSpPr>
              <a:cxnSpLocks noChangeShapeType="1"/>
            </p:cNvCxnSpPr>
            <p:nvPr/>
          </p:nvCxnSpPr>
          <p:spPr bwMode="auto">
            <a:xfrm flipV="1">
              <a:off x="1981317" y="4399595"/>
              <a:ext cx="938478" cy="126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12738" y="4546363"/>
            <a:ext cx="2695575" cy="523875"/>
            <a:chOff x="212916" y="4997129"/>
            <a:chExt cx="2696483" cy="523220"/>
          </a:xfrm>
        </p:grpSpPr>
        <p:sp>
          <p:nvSpPr>
            <p:cNvPr id="248844" name="TextBox 61"/>
            <p:cNvSpPr txBox="1">
              <a:spLocks noChangeArrowheads="1"/>
            </p:cNvSpPr>
            <p:nvPr/>
          </p:nvSpPr>
          <p:spPr bwMode="auto">
            <a:xfrm>
              <a:off x="212916" y="4997129"/>
              <a:ext cx="234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send upper case string back to this client</a:t>
              </a:r>
            </a:p>
          </p:txBody>
        </p:sp>
        <p:cxnSp>
          <p:nvCxnSpPr>
            <p:cNvPr id="248845" name="Straight Connector 62"/>
            <p:cNvCxnSpPr>
              <a:cxnSpLocks noChangeShapeType="1"/>
            </p:cNvCxnSpPr>
            <p:nvPr/>
          </p:nvCxnSpPr>
          <p:spPr bwMode="auto">
            <a:xfrm>
              <a:off x="2147293" y="5106673"/>
              <a:ext cx="762106" cy="120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47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96850"/>
            <a:ext cx="7772400" cy="903288"/>
          </a:xfrm>
        </p:spPr>
        <p:txBody>
          <a:bodyPr/>
          <a:lstStyle/>
          <a:p>
            <a:r>
              <a:rPr lang="en-US" sz="4000" dirty="0">
                <a:solidFill>
                  <a:srgbClr val="A2B170"/>
                </a:solidFill>
                <a:latin typeface="Gill Sans MT" charset="0"/>
              </a:rPr>
              <a:t>Socket programming </a:t>
            </a:r>
            <a:r>
              <a:rPr lang="en-US" sz="4000" i="1" dirty="0">
                <a:solidFill>
                  <a:srgbClr val="CC0000"/>
                </a:solidFill>
                <a:latin typeface="Gill Sans MT" charset="0"/>
              </a:rPr>
              <a:t>with TCP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24986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352550"/>
            <a:ext cx="3810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client must contact server</a:t>
            </a:r>
          </a:p>
          <a:p>
            <a:r>
              <a:rPr lang="en-US" sz="2200">
                <a:latin typeface="Gill Sans MT" charset="0"/>
              </a:rPr>
              <a:t>server process must first be running</a:t>
            </a:r>
          </a:p>
          <a:p>
            <a:r>
              <a:rPr lang="en-US" sz="2200">
                <a:latin typeface="Gill Sans MT" charset="0"/>
              </a:rPr>
              <a:t>server must have created socket (door) that welcomes client</a:t>
            </a:r>
            <a:r>
              <a:rPr lang="ja-JP" altLang="en-US" sz="2200">
                <a:latin typeface="Gill Sans MT" charset="0"/>
              </a:rPr>
              <a:t>’</a:t>
            </a:r>
            <a:r>
              <a:rPr lang="en-US" altLang="ja-JP" sz="2200">
                <a:latin typeface="Gill Sans MT" charset="0"/>
              </a:rPr>
              <a:t>s contact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client contacts server by:</a:t>
            </a:r>
          </a:p>
          <a:p>
            <a:r>
              <a:rPr lang="en-US" sz="2200">
                <a:latin typeface="Gill Sans MT" charset="0"/>
              </a:rPr>
              <a:t>Creating TCP socket, specifying IP address, port number of server process</a:t>
            </a:r>
          </a:p>
          <a:p>
            <a:r>
              <a:rPr lang="en-US" sz="2200" i="1">
                <a:solidFill>
                  <a:srgbClr val="CC0000"/>
                </a:solidFill>
                <a:latin typeface="Gill Sans MT" charset="0"/>
              </a:rPr>
              <a:t>when client creates socket:</a:t>
            </a:r>
            <a:r>
              <a:rPr lang="en-US" sz="2200">
                <a:latin typeface="Gill Sans MT" charset="0"/>
              </a:rPr>
              <a:t> client TCP establishes connection to server TCP</a:t>
            </a:r>
          </a:p>
          <a:p>
            <a:endParaRPr lang="en-US" sz="2000">
              <a:latin typeface="Gill Sans MT" charset="0"/>
            </a:endParaRPr>
          </a:p>
        </p:txBody>
      </p:sp>
      <p:sp>
        <p:nvSpPr>
          <p:cNvPr id="24986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390650"/>
            <a:ext cx="3962400" cy="300037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latin typeface="Gill Sans MT" charset="0"/>
              </a:rPr>
              <a:t>when contacted by client,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server TCP creates new socket</a:t>
            </a:r>
            <a:r>
              <a:rPr lang="en-US" sz="2200" dirty="0">
                <a:latin typeface="Gill Sans MT" charset="0"/>
              </a:rPr>
              <a:t> for server process to communicate with that particular client</a:t>
            </a:r>
          </a:p>
          <a:p>
            <a:pPr lvl="1"/>
            <a:r>
              <a:rPr lang="en-US" sz="2200" dirty="0">
                <a:latin typeface="Gill Sans MT" charset="0"/>
              </a:rPr>
              <a:t>allows server to talk with multiple clients</a:t>
            </a:r>
          </a:p>
          <a:p>
            <a:pPr lvl="1"/>
            <a:r>
              <a:rPr lang="en-US" sz="2200" dirty="0">
                <a:latin typeface="Gill Sans MT" charset="0"/>
              </a:rPr>
              <a:t>source port numbers used to distinguish </a:t>
            </a:r>
            <a:r>
              <a:rPr lang="en-US" sz="2200" dirty="0" smtClean="0">
                <a:latin typeface="Gill Sans MT" charset="0"/>
              </a:rPr>
              <a:t>clients</a:t>
            </a:r>
            <a:endParaRPr lang="en-US" sz="2200" i="1" dirty="0">
              <a:latin typeface="Gill Sans MT" charset="0"/>
            </a:endParaRPr>
          </a:p>
        </p:txBody>
      </p:sp>
      <p:sp>
        <p:nvSpPr>
          <p:cNvPr id="24985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58746DFB-6D5D-154B-BD87-2CBA58F0C628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49863" name="Text Box 6"/>
          <p:cNvSpPr txBox="1">
            <a:spLocks noChangeArrowheads="1"/>
          </p:cNvSpPr>
          <p:nvPr/>
        </p:nvSpPr>
        <p:spPr bwMode="auto">
          <a:xfrm>
            <a:off x="4733925" y="4964113"/>
            <a:ext cx="404336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TCP provides reliable, in-order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byte-stream transfer (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pipe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)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between client and server</a:t>
            </a:r>
          </a:p>
        </p:txBody>
      </p:sp>
      <p:grpSp>
        <p:nvGrpSpPr>
          <p:cNvPr id="249864" name="Group 8"/>
          <p:cNvGrpSpPr>
            <a:grpSpLocks/>
          </p:cNvGrpSpPr>
          <p:nvPr/>
        </p:nvGrpSpPr>
        <p:grpSpPr bwMode="auto">
          <a:xfrm>
            <a:off x="4605338" y="4521200"/>
            <a:ext cx="2862262" cy="460375"/>
            <a:chOff x="-9" y="3823"/>
            <a:chExt cx="1803" cy="290"/>
          </a:xfrm>
        </p:grpSpPr>
        <p:sp>
          <p:nvSpPr>
            <p:cNvPr id="249865" name="Rectangle 9"/>
            <p:cNvSpPr>
              <a:spLocks noChangeArrowheads="1"/>
            </p:cNvSpPr>
            <p:nvPr/>
          </p:nvSpPr>
          <p:spPr bwMode="auto">
            <a:xfrm>
              <a:off x="96" y="3825"/>
              <a:ext cx="1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buClr>
                  <a:srgbClr val="3333CC"/>
                </a:buClr>
              </a:pPr>
              <a:endParaRPr lang="en-US" sz="24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249866" name="Text Box 10"/>
            <p:cNvSpPr txBox="1">
              <a:spLocks noChangeArrowheads="1"/>
            </p:cNvSpPr>
            <p:nvPr/>
          </p:nvSpPr>
          <p:spPr bwMode="auto">
            <a:xfrm>
              <a:off x="-9" y="3823"/>
              <a:ext cx="1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</a:rPr>
                <a:t>application viewpoint: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88900"/>
            <a:ext cx="7772400" cy="9477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A2B170"/>
                </a:solidFill>
                <a:latin typeface="Gill Sans MT" charset="0"/>
              </a:rPr>
              <a:t>Client/server socket interaction: TCP</a:t>
            </a:r>
            <a:endParaRPr lang="en-US" dirty="0">
              <a:solidFill>
                <a:srgbClr val="A2B170"/>
              </a:solidFill>
              <a:latin typeface="Gill Sans MT" charset="0"/>
            </a:endParaRPr>
          </a:p>
        </p:txBody>
      </p:sp>
      <p:sp>
        <p:nvSpPr>
          <p:cNvPr id="2508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CD93520B-61D7-014A-A260-E6D1EBF58E85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15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57313" y="3016250"/>
            <a:ext cx="1931987" cy="930275"/>
            <a:chOff x="827" y="2027"/>
            <a:chExt cx="1217" cy="586"/>
          </a:xfrm>
        </p:grpSpPr>
        <p:sp>
          <p:nvSpPr>
            <p:cNvPr id="250921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connection request</a:t>
              </a: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0922" name="Text Box 5"/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serverSocket.accept()</a:t>
              </a:r>
              <a:endParaRPr lang="en-US" sz="2400">
                <a:solidFill>
                  <a:srgbClr val="CC0000"/>
                </a:solidFill>
                <a:latin typeface="Times New Roman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38263" y="1776413"/>
            <a:ext cx="2357437" cy="1317625"/>
            <a:chOff x="821" y="1246"/>
            <a:chExt cx="1485" cy="830"/>
          </a:xfrm>
        </p:grpSpPr>
        <p:grpSp>
          <p:nvGrpSpPr>
            <p:cNvPr id="250917" name="Group 7"/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250919" name="Text Box 8"/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port=</a:t>
                </a:r>
                <a:r>
                  <a:rPr lang="en-US" sz="1400" b="1">
                    <a:solidFill>
                      <a:srgbClr val="000000"/>
                    </a:solidFill>
                    <a:latin typeface="Courier New" charset="0"/>
                  </a:rPr>
                  <a:t>x</a:t>
                </a:r>
                <a:r>
                  <a:rPr lang="en-US" sz="1400">
                    <a:solidFill>
                      <a:srgbClr val="000000"/>
                    </a:solidFill>
                  </a:rPr>
                  <a:t>, for incoming request:</a:t>
                </a: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50920" name="Text Box 9"/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rgbClr val="CC0000"/>
                    </a:solidFill>
                  </a:rPr>
                  <a:t>serverSocket = socket()</a:t>
                </a:r>
                <a:endParaRPr lang="en-US" sz="240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250918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135563" y="3024188"/>
            <a:ext cx="2357437" cy="728662"/>
            <a:chOff x="3333" y="1204"/>
            <a:chExt cx="1485" cy="459"/>
          </a:xfrm>
        </p:grpSpPr>
        <p:sp>
          <p:nvSpPr>
            <p:cNvPr id="250915" name="Text Box 12"/>
            <p:cNvSpPr txBox="1">
              <a:spLocks noChangeArrowheads="1"/>
            </p:cNvSpPr>
            <p:nvPr/>
          </p:nvSpPr>
          <p:spPr bwMode="auto">
            <a:xfrm>
              <a:off x="3335" y="1204"/>
              <a:ext cx="14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connect to </a:t>
              </a:r>
              <a:r>
                <a:rPr lang="en-US" sz="1400" b="1">
                  <a:solidFill>
                    <a:srgbClr val="000000"/>
                  </a:solidFill>
                  <a:latin typeface="Courier New" charset="0"/>
                </a:rPr>
                <a:t>hostid</a:t>
              </a:r>
              <a:r>
                <a:rPr lang="en-US" sz="1400">
                  <a:solidFill>
                    <a:srgbClr val="000000"/>
                  </a:solidFill>
                </a:rPr>
                <a:t>, port=</a:t>
              </a:r>
              <a:r>
                <a:rPr lang="en-US" sz="1400" b="1">
                  <a:solidFill>
                    <a:srgbClr val="000000"/>
                  </a:solidFill>
                  <a:latin typeface="Courier New" charset="0"/>
                </a:rPr>
                <a:t>x</a:t>
              </a: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0916" name="Text Box 13"/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clientSocket = socket()</a:t>
              </a:r>
              <a:endParaRPr lang="en-US" sz="2400">
                <a:solidFill>
                  <a:srgbClr val="CC0000"/>
                </a:solidFill>
                <a:latin typeface="Times New Roman" charset="0"/>
              </a:endParaRPr>
            </a:p>
          </p:txBody>
        </p:sp>
      </p:grpSp>
      <p:sp>
        <p:nvSpPr>
          <p:cNvPr id="250887" name="Text Box 22"/>
          <p:cNvSpPr txBox="1">
            <a:spLocks noChangeArrowheads="1"/>
          </p:cNvSpPr>
          <p:nvPr/>
        </p:nvSpPr>
        <p:spPr bwMode="auto">
          <a:xfrm>
            <a:off x="725488" y="1139825"/>
            <a:ext cx="353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charset="0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Gill Sans MT" charset="0"/>
              </a:rPr>
              <a:t> (running</a:t>
            </a:r>
            <a:r>
              <a:rPr lang="en-US">
                <a:solidFill>
                  <a:srgbClr val="000000"/>
                </a:solidFill>
                <a:latin typeface="Gill Sans MT" charset="0"/>
              </a:rPr>
              <a:t> on</a:t>
            </a:r>
            <a:r>
              <a:rPr lang="en-US" sz="180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urier New" charset="0"/>
              </a:rPr>
              <a:t>hostid</a:t>
            </a:r>
            <a:r>
              <a:rPr lang="en-US" sz="2400">
                <a:solidFill>
                  <a:srgbClr val="000000"/>
                </a:solidFill>
                <a:latin typeface="Gill Sans MT" charset="0"/>
              </a:rPr>
              <a:t>)</a:t>
            </a:r>
          </a:p>
        </p:txBody>
      </p:sp>
      <p:sp>
        <p:nvSpPr>
          <p:cNvPr id="250888" name="Text Box 23"/>
          <p:cNvSpPr txBox="1">
            <a:spLocks noChangeArrowheads="1"/>
          </p:cNvSpPr>
          <p:nvPr/>
        </p:nvSpPr>
        <p:spPr bwMode="auto">
          <a:xfrm>
            <a:off x="5411788" y="1135063"/>
            <a:ext cx="96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Gill Sans MT" charset="0"/>
              </a:rPr>
              <a:t>client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978150" y="3808413"/>
            <a:ext cx="4041775" cy="1371600"/>
            <a:chOff x="1848" y="2526"/>
            <a:chExt cx="2546" cy="864"/>
          </a:xfrm>
        </p:grpSpPr>
        <p:sp>
          <p:nvSpPr>
            <p:cNvPr id="250910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0911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250912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  <p:sp>
            <p:nvSpPr>
              <p:cNvPr id="250913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914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347788" y="3903663"/>
            <a:ext cx="4097337" cy="1487487"/>
            <a:chOff x="821" y="2586"/>
            <a:chExt cx="2581" cy="937"/>
          </a:xfrm>
        </p:grpSpPr>
        <p:sp>
          <p:nvSpPr>
            <p:cNvPr id="250905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</a:t>
              </a:r>
              <a:r>
                <a:rPr lang="en-US" sz="1400">
                  <a:solidFill>
                    <a:srgbClr val="FF0000"/>
                  </a:solidFill>
                </a:rPr>
                <a:t>t</a:t>
              </a: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0906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</a:t>
              </a:r>
              <a:endParaRPr lang="en-US" sz="24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50907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0908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0909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0892" name="Line 49"/>
          <p:cNvSpPr>
            <a:spLocks noChangeShapeType="1"/>
          </p:cNvSpPr>
          <p:nvPr/>
        </p:nvSpPr>
        <p:spPr bwMode="auto">
          <a:xfrm>
            <a:off x="804863" y="1589088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967038" y="3103563"/>
            <a:ext cx="2200275" cy="587375"/>
            <a:chOff x="3043" y="1189"/>
            <a:chExt cx="1386" cy="370"/>
          </a:xfrm>
        </p:grpSpPr>
        <p:sp>
          <p:nvSpPr>
            <p:cNvPr id="250903" name="Line 37"/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0904" name="Text Box 38"/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CC0000"/>
                  </a:solidFill>
                </a:rPr>
                <a:t>connection setup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250894" name="Line 50"/>
          <p:cNvSpPr>
            <a:spLocks noChangeShapeType="1"/>
          </p:cNvSpPr>
          <p:nvPr/>
        </p:nvSpPr>
        <p:spPr bwMode="auto">
          <a:xfrm>
            <a:off x="5545138" y="1600200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298575" y="4251325"/>
            <a:ext cx="5440363" cy="1951038"/>
            <a:chOff x="832" y="2713"/>
            <a:chExt cx="3427" cy="1229"/>
          </a:xfrm>
        </p:grpSpPr>
        <p:sp>
          <p:nvSpPr>
            <p:cNvPr id="250896" name="Text Box 15"/>
            <p:cNvSpPr txBox="1">
              <a:spLocks noChangeArrowheads="1"/>
            </p:cNvSpPr>
            <p:nvPr/>
          </p:nvSpPr>
          <p:spPr bwMode="auto">
            <a:xfrm>
              <a:off x="867" y="3514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CC0000"/>
                  </a:solidFill>
                </a:rPr>
                <a:t>connectionSocket</a:t>
              </a:r>
              <a:endParaRPr lang="en-US" sz="24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50897" name="Line 16"/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0898" name="Freeform 17"/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0899" name="Group 18"/>
            <p:cNvGrpSpPr>
              <a:grpSpLocks/>
            </p:cNvGrpSpPr>
            <p:nvPr/>
          </p:nvGrpSpPr>
          <p:grpSpPr bwMode="auto">
            <a:xfrm>
              <a:off x="3393" y="3250"/>
              <a:ext cx="866" cy="692"/>
              <a:chOff x="3365" y="3377"/>
              <a:chExt cx="866" cy="692"/>
            </a:xfrm>
          </p:grpSpPr>
          <p:sp>
            <p:nvSpPr>
              <p:cNvPr id="250900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  <p:sp>
            <p:nvSpPr>
              <p:cNvPr id="250901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>
                    <a:solidFill>
                      <a:srgbClr val="CC0000"/>
                    </a:solidFill>
                  </a:rPr>
                  <a:t>clientSocket</a:t>
                </a:r>
                <a:endParaRPr lang="en-US" sz="2400">
                  <a:solidFill>
                    <a:srgbClr val="CC0000"/>
                  </a:solidFill>
                  <a:latin typeface="Times New Roman" charset="0"/>
                </a:endParaRPr>
              </a:p>
            </p:txBody>
          </p:sp>
          <p:sp>
            <p:nvSpPr>
              <p:cNvPr id="250902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7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16D307D5-2322-2242-BB4C-4BB95378CC76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16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51907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Example  app: TCP client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51908" name="TextBox 1"/>
          <p:cNvSpPr txBox="1">
            <a:spLocks noChangeArrowheads="1"/>
          </p:cNvSpPr>
          <p:nvPr/>
        </p:nvSpPr>
        <p:spPr bwMode="auto">
          <a:xfrm>
            <a:off x="2705100" y="1651000"/>
            <a:ext cx="58943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dirty="0" err="1"/>
              <a:t>serverName</a:t>
            </a:r>
            <a:r>
              <a:rPr lang="en-US" dirty="0"/>
              <a:t> = ’</a:t>
            </a:r>
            <a:r>
              <a:rPr lang="en-US" altLang="ja-JP" dirty="0" err="1"/>
              <a:t>servername</a:t>
            </a:r>
            <a:r>
              <a:rPr lang="en-US" dirty="0"/>
              <a:t>’</a:t>
            </a:r>
            <a:endParaRPr lang="en-US" altLang="ja-JP" dirty="0"/>
          </a:p>
          <a:p>
            <a:pPr>
              <a:lnSpc>
                <a:spcPts val="2800"/>
              </a:lnSpc>
            </a:pPr>
            <a:r>
              <a:rPr lang="en-US" dirty="0" err="1"/>
              <a:t>serverPort</a:t>
            </a:r>
            <a:r>
              <a:rPr lang="en-US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</a:t>
            </a:r>
            <a:r>
              <a:rPr lang="en-US" dirty="0"/>
              <a:t> = socket(AF_INET, SOCK_STREAM)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clientSocket.connect</a:t>
            </a:r>
            <a:r>
              <a:rPr lang="en-US" dirty="0"/>
              <a:t>((</a:t>
            </a:r>
            <a:r>
              <a:rPr lang="en-US" dirty="0" err="1"/>
              <a:t>serverName,serverPort</a:t>
            </a:r>
            <a:r>
              <a:rPr lang="en-US" dirty="0"/>
              <a:t>))</a:t>
            </a:r>
          </a:p>
          <a:p>
            <a:pPr>
              <a:lnSpc>
                <a:spcPts val="2800"/>
              </a:lnSpc>
            </a:pPr>
            <a:r>
              <a:rPr lang="en-US" dirty="0"/>
              <a:t>sentence = </a:t>
            </a:r>
            <a:r>
              <a:rPr lang="en-US" dirty="0" err="1"/>
              <a:t>raw_input</a:t>
            </a:r>
            <a:r>
              <a:rPr lang="en-US" dirty="0"/>
              <a:t>(‘Input lowercase sentence:’)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clientSocket.send</a:t>
            </a:r>
            <a:r>
              <a:rPr lang="en-US" dirty="0"/>
              <a:t>(sentence)</a:t>
            </a:r>
          </a:p>
          <a:p>
            <a:pPr>
              <a:lnSpc>
                <a:spcPts val="2800"/>
              </a:lnSpc>
            </a:pPr>
            <a:r>
              <a:rPr lang="en-US" dirty="0" err="1"/>
              <a:t>modifiedSentence</a:t>
            </a:r>
            <a:r>
              <a:rPr lang="en-US" dirty="0"/>
              <a:t> = </a:t>
            </a:r>
            <a:r>
              <a:rPr lang="en-US" dirty="0" err="1"/>
              <a:t>clientSocket.recv</a:t>
            </a:r>
            <a:r>
              <a:rPr lang="en-US" dirty="0"/>
              <a:t>(1024)</a:t>
            </a:r>
          </a:p>
          <a:p>
            <a:pPr>
              <a:lnSpc>
                <a:spcPts val="2800"/>
              </a:lnSpc>
            </a:pPr>
            <a:r>
              <a:rPr lang="en-US" dirty="0"/>
              <a:t>print ‘From Server:’, </a:t>
            </a:r>
            <a:r>
              <a:rPr lang="en-US" dirty="0" err="1"/>
              <a:t>modifiedSentence</a:t>
            </a:r>
            <a:endParaRPr lang="en-US" dirty="0"/>
          </a:p>
          <a:p>
            <a:pPr>
              <a:lnSpc>
                <a:spcPts val="2800"/>
              </a:lnSpc>
            </a:pPr>
            <a:r>
              <a:rPr lang="en-US" dirty="0" err="1"/>
              <a:t>clientSocket.close</a:t>
            </a:r>
            <a:r>
              <a:rPr lang="en-US" dirty="0"/>
              <a:t>()</a:t>
            </a:r>
          </a:p>
        </p:txBody>
      </p:sp>
      <p:sp>
        <p:nvSpPr>
          <p:cNvPr id="251909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TCPClient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0" y="2525500"/>
            <a:ext cx="2778125" cy="523875"/>
            <a:chOff x="-811" y="2671324"/>
            <a:chExt cx="2778483" cy="523220"/>
          </a:xfrm>
        </p:grpSpPr>
        <p:sp>
          <p:nvSpPr>
            <p:cNvPr id="251916" name="TextBox 31"/>
            <p:cNvSpPr txBox="1">
              <a:spLocks noChangeArrowheads="1"/>
            </p:cNvSpPr>
            <p:nvPr/>
          </p:nvSpPr>
          <p:spPr bwMode="auto">
            <a:xfrm>
              <a:off x="-811" y="2671324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TCP socket for server, remote port 12000</a:t>
              </a:r>
            </a:p>
          </p:txBody>
        </p:sp>
        <p:cxnSp>
          <p:nvCxnSpPr>
            <p:cNvPr id="251917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86500" y="2689825"/>
            <a:ext cx="2247900" cy="508000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/>
            <a:endParaRPr lang="en-US" sz="2400">
              <a:latin typeface="Comic Sans MS" charset="0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0" y="4157663"/>
            <a:ext cx="2794000" cy="523875"/>
            <a:chOff x="-17288" y="2918148"/>
            <a:chExt cx="2794960" cy="522566"/>
          </a:xfrm>
        </p:grpSpPr>
        <p:sp>
          <p:nvSpPr>
            <p:cNvPr id="251914" name="TextBox 31"/>
            <p:cNvSpPr txBox="1">
              <a:spLocks noChangeArrowheads="1"/>
            </p:cNvSpPr>
            <p:nvPr/>
          </p:nvSpPr>
          <p:spPr bwMode="auto">
            <a:xfrm>
              <a:off x="-17288" y="2918148"/>
              <a:ext cx="2271818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No need to attach server name, port </a:t>
              </a:r>
            </a:p>
          </p:txBody>
        </p:sp>
        <p:cxnSp>
          <p:nvCxnSpPr>
            <p:cNvPr id="251915" name="Straight Connector 32"/>
            <p:cNvCxnSpPr>
              <a:cxnSpLocks noChangeShapeType="1"/>
            </p:cNvCxnSpPr>
            <p:nvPr/>
          </p:nvCxnSpPr>
          <p:spPr bwMode="auto">
            <a:xfrm>
              <a:off x="2050143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5845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DACACBDF-C52D-0D4B-9041-1A045BA2D657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17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52931" name="Rectangle 2"/>
          <p:cNvSpPr>
            <a:spLocks noChangeArrowheads="1"/>
          </p:cNvSpPr>
          <p:nvPr/>
        </p:nvSpPr>
        <p:spPr bwMode="auto">
          <a:xfrm>
            <a:off x="422275" y="88900"/>
            <a:ext cx="7772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99"/>
                </a:solidFill>
                <a:latin typeface="Gill Sans MT" charset="0"/>
              </a:rPr>
              <a:t>Example app: TCP server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52932" name="TextBox 1"/>
          <p:cNvSpPr txBox="1">
            <a:spLocks noChangeArrowheads="1"/>
          </p:cNvSpPr>
          <p:nvPr/>
        </p:nvSpPr>
        <p:spPr bwMode="auto">
          <a:xfrm>
            <a:off x="2717800" y="1651000"/>
            <a:ext cx="59975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 from socket import *</a:t>
            </a:r>
          </a:p>
          <a:p>
            <a:r>
              <a:rPr lang="en-US"/>
              <a:t>serverPort = 12000</a:t>
            </a:r>
          </a:p>
          <a:p>
            <a:r>
              <a:rPr lang="en-US"/>
              <a:t>serverSocket = socket(AF_INET,SOCK_STREAM)</a:t>
            </a:r>
          </a:p>
          <a:p>
            <a:r>
              <a:rPr lang="en-US"/>
              <a:t>serverSocket.bind((‘’,serverPort))</a:t>
            </a:r>
          </a:p>
          <a:p>
            <a:r>
              <a:rPr lang="en-US"/>
              <a:t>serverSocket.listen(1)</a:t>
            </a:r>
          </a:p>
          <a:p>
            <a:r>
              <a:rPr lang="en-US"/>
              <a:t>print ‘The server is ready to receive’</a:t>
            </a:r>
          </a:p>
          <a:p>
            <a:r>
              <a:rPr lang="en-US"/>
              <a:t>while 1:</a:t>
            </a:r>
          </a:p>
          <a:p>
            <a:r>
              <a:rPr lang="en-US"/>
              <a:t>     connectionSocket, addr = serverSocket.accept()</a:t>
            </a:r>
          </a:p>
          <a:p>
            <a:r>
              <a:rPr lang="en-US"/>
              <a:t>     </a:t>
            </a:r>
          </a:p>
          <a:p>
            <a:r>
              <a:rPr lang="en-US"/>
              <a:t>     sentence = connectionSocket.recv(1024)</a:t>
            </a:r>
          </a:p>
          <a:p>
            <a:r>
              <a:rPr lang="en-US"/>
              <a:t>     capitalizedSentence = sentence.upper()</a:t>
            </a:r>
          </a:p>
          <a:p>
            <a:r>
              <a:rPr lang="en-US"/>
              <a:t>     connectionSocket.send(capitalizedSentence)</a:t>
            </a:r>
          </a:p>
          <a:p>
            <a:r>
              <a:rPr lang="en-US"/>
              <a:t>     connectionSocket.close()</a:t>
            </a:r>
            <a:endParaRPr lang="en-US" sz="1800"/>
          </a:p>
        </p:txBody>
      </p:sp>
      <p:sp>
        <p:nvSpPr>
          <p:cNvPr id="252933" name="TextBox 2"/>
          <p:cNvSpPr txBox="1">
            <a:spLocks noChangeArrowheads="1"/>
          </p:cNvSpPr>
          <p:nvPr/>
        </p:nvSpPr>
        <p:spPr bwMode="auto">
          <a:xfrm>
            <a:off x="2717800" y="116840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>
                <a:solidFill>
                  <a:srgbClr val="CC0000"/>
                </a:solidFill>
              </a:rPr>
              <a:t>Python TCPServer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2076838"/>
            <a:ext cx="2559050" cy="566737"/>
            <a:chOff x="151614" y="2173972"/>
            <a:chExt cx="2559082" cy="566309"/>
          </a:xfrm>
        </p:grpSpPr>
        <p:sp>
          <p:nvSpPr>
            <p:cNvPr id="252951" name="TextBox 31"/>
            <p:cNvSpPr txBox="1">
              <a:spLocks noChangeArrowheads="1"/>
            </p:cNvSpPr>
            <p:nvPr/>
          </p:nvSpPr>
          <p:spPr bwMode="auto">
            <a:xfrm>
              <a:off x="151614" y="2173972"/>
              <a:ext cx="2559082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create TCP welcoming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socket</a:t>
              </a:r>
            </a:p>
          </p:txBody>
        </p:sp>
        <p:cxnSp>
          <p:nvCxnSpPr>
            <p:cNvPr id="252952" name="Straight Connector 32"/>
            <p:cNvCxnSpPr>
              <a:cxnSpLocks noChangeShapeType="1"/>
            </p:cNvCxnSpPr>
            <p:nvPr/>
          </p:nvCxnSpPr>
          <p:spPr bwMode="auto">
            <a:xfrm>
              <a:off x="1695045" y="2596011"/>
              <a:ext cx="930227" cy="113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1763" y="2843988"/>
            <a:ext cx="2540000" cy="523875"/>
            <a:chOff x="169076" y="2884812"/>
            <a:chExt cx="2541127" cy="523220"/>
          </a:xfrm>
        </p:grpSpPr>
        <p:sp>
          <p:nvSpPr>
            <p:cNvPr id="252949" name="TextBox 26"/>
            <p:cNvSpPr txBox="1">
              <a:spLocks noChangeArrowheads="1"/>
            </p:cNvSpPr>
            <p:nvPr/>
          </p:nvSpPr>
          <p:spPr bwMode="auto">
            <a:xfrm>
              <a:off x="169076" y="2884812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server begins listening for  incoming TCP requests</a:t>
              </a:r>
            </a:p>
          </p:txBody>
        </p:sp>
        <p:cxnSp>
          <p:nvCxnSpPr>
            <p:cNvPr id="252950" name="Straight Connector 30"/>
            <p:cNvCxnSpPr>
              <a:cxnSpLocks noChangeShapeType="1"/>
            </p:cNvCxnSpPr>
            <p:nvPr/>
          </p:nvCxnSpPr>
          <p:spPr bwMode="auto">
            <a:xfrm>
              <a:off x="1982674" y="3169104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8638" y="3462700"/>
            <a:ext cx="2155825" cy="298450"/>
            <a:chOff x="553383" y="3714241"/>
            <a:chExt cx="2157273" cy="299227"/>
          </a:xfrm>
        </p:grpSpPr>
        <p:sp>
          <p:nvSpPr>
            <p:cNvPr id="252947" name="TextBox 34"/>
            <p:cNvSpPr txBox="1">
              <a:spLocks noChangeArrowheads="1"/>
            </p:cNvSpPr>
            <p:nvPr/>
          </p:nvSpPr>
          <p:spPr bwMode="auto">
            <a:xfrm>
              <a:off x="553383" y="3714241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252948" name="Straight Connector 35"/>
            <p:cNvCxnSpPr>
              <a:cxnSpLocks noChangeShapeType="1"/>
            </p:cNvCxnSpPr>
            <p:nvPr/>
          </p:nvCxnSpPr>
          <p:spPr bwMode="auto">
            <a:xfrm flipV="1">
              <a:off x="1266031" y="3964781"/>
              <a:ext cx="1444625" cy="39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8438" y="3774838"/>
            <a:ext cx="2813050" cy="752475"/>
            <a:chOff x="380319" y="3965998"/>
            <a:chExt cx="2392469" cy="752685"/>
          </a:xfrm>
        </p:grpSpPr>
        <p:sp>
          <p:nvSpPr>
            <p:cNvPr id="252945" name="TextBox 36"/>
            <p:cNvSpPr txBox="1">
              <a:spLocks noChangeArrowheads="1"/>
            </p:cNvSpPr>
            <p:nvPr/>
          </p:nvSpPr>
          <p:spPr bwMode="auto">
            <a:xfrm>
              <a:off x="380319" y="3965998"/>
              <a:ext cx="2184910" cy="75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server waits on accept()</a:t>
              </a:r>
            </a:p>
            <a:p>
              <a:pPr>
                <a:lnSpc>
                  <a:spcPts val="1600"/>
                </a:lnSpc>
              </a:pPr>
              <a:r>
                <a:rPr lang="en-US" sz="1400">
                  <a:solidFill>
                    <a:srgbClr val="000099"/>
                  </a:solidFill>
                </a:rPr>
                <a:t>for incoming requests, new socket created on return</a:t>
              </a:r>
            </a:p>
          </p:txBody>
        </p:sp>
        <p:cxnSp>
          <p:nvCxnSpPr>
            <p:cNvPr id="252946" name="Straight Connector 39"/>
            <p:cNvCxnSpPr>
              <a:cxnSpLocks noChangeShapeType="1"/>
            </p:cNvCxnSpPr>
            <p:nvPr/>
          </p:nvCxnSpPr>
          <p:spPr bwMode="auto">
            <a:xfrm flipV="1">
              <a:off x="2231565" y="4229808"/>
              <a:ext cx="541223" cy="58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8763" y="4651525"/>
            <a:ext cx="2860675" cy="523875"/>
            <a:chOff x="316741" y="4661874"/>
            <a:chExt cx="2859521" cy="524153"/>
          </a:xfrm>
        </p:grpSpPr>
        <p:sp>
          <p:nvSpPr>
            <p:cNvPr id="252943" name="TextBox 61"/>
            <p:cNvSpPr txBox="1">
              <a:spLocks noChangeArrowheads="1"/>
            </p:cNvSpPr>
            <p:nvPr/>
          </p:nvSpPr>
          <p:spPr bwMode="auto">
            <a:xfrm>
              <a:off x="316741" y="4661874"/>
              <a:ext cx="2349500" cy="524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000099"/>
                  </a:solidFill>
                </a:rPr>
                <a:t>read bytes from socket (but not address as in UDP)</a:t>
              </a:r>
            </a:p>
          </p:txBody>
        </p:sp>
        <p:cxnSp>
          <p:nvCxnSpPr>
            <p:cNvPr id="252944" name="Straight Connector 62"/>
            <p:cNvCxnSpPr>
              <a:cxnSpLocks noChangeShapeType="1"/>
            </p:cNvCxnSpPr>
            <p:nvPr/>
          </p:nvCxnSpPr>
          <p:spPr bwMode="auto">
            <a:xfrm>
              <a:off x="1875609" y="4682209"/>
              <a:ext cx="1300653" cy="4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7000" y="5373650"/>
            <a:ext cx="2878138" cy="738188"/>
            <a:chOff x="162014" y="4686636"/>
            <a:chExt cx="2878315" cy="738664"/>
          </a:xfrm>
        </p:grpSpPr>
        <p:sp>
          <p:nvSpPr>
            <p:cNvPr id="252941" name="TextBox 29"/>
            <p:cNvSpPr txBox="1">
              <a:spLocks noChangeArrowheads="1"/>
            </p:cNvSpPr>
            <p:nvPr/>
          </p:nvSpPr>
          <p:spPr bwMode="auto">
            <a:xfrm>
              <a:off x="162014" y="4686636"/>
              <a:ext cx="23495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99"/>
                  </a:solidFill>
                </a:rPr>
                <a:t>close connection to this client (but </a:t>
              </a:r>
              <a:r>
                <a:rPr lang="en-US" sz="1400" i="1" dirty="0">
                  <a:solidFill>
                    <a:srgbClr val="000099"/>
                  </a:solidFill>
                </a:rPr>
                <a:t>not</a:t>
              </a:r>
              <a:r>
                <a:rPr lang="en-US" sz="1400" dirty="0">
                  <a:solidFill>
                    <a:srgbClr val="000099"/>
                  </a:solidFill>
                </a:rPr>
                <a:t> welcoming socket)</a:t>
              </a:r>
            </a:p>
          </p:txBody>
        </p:sp>
        <p:cxnSp>
          <p:nvCxnSpPr>
            <p:cNvPr id="252942" name="Straight Connector 33"/>
            <p:cNvCxnSpPr>
              <a:cxnSpLocks noChangeShapeType="1"/>
            </p:cNvCxnSpPr>
            <p:nvPr/>
          </p:nvCxnSpPr>
          <p:spPr bwMode="auto">
            <a:xfrm>
              <a:off x="2184198" y="4843734"/>
              <a:ext cx="856131" cy="226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031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Socket Creation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charset="0"/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41950"/>
            <a:ext cx="8153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int s = socket(domain, type, protocol);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s</a:t>
            </a:r>
            <a:r>
              <a:rPr lang="en-US">
                <a:latin typeface="Century Gothic" charset="0"/>
              </a:rPr>
              <a:t>: socket descriptor, an integer (like a file-handle)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domain</a:t>
            </a:r>
            <a:r>
              <a:rPr lang="en-US">
                <a:latin typeface="Century Gothic" charset="0"/>
              </a:rPr>
              <a:t>: integer, communication domain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e.g.,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PF_INET</a:t>
            </a:r>
            <a:r>
              <a:rPr lang="en-US">
                <a:latin typeface="Century Gothic" charset="0"/>
              </a:rPr>
              <a:t> (IPv4 protocol) – typically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type</a:t>
            </a:r>
            <a:r>
              <a:rPr lang="en-US">
                <a:latin typeface="Century Gothic" charset="0"/>
              </a:rPr>
              <a:t>: communication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SOCK_STREAM</a:t>
            </a:r>
            <a:r>
              <a:rPr lang="en-US">
                <a:latin typeface="Century Gothic" charset="0"/>
              </a:rPr>
              <a:t>: reliable, 2-way, connection-based service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SOCK_DGRAM</a:t>
            </a:r>
            <a:r>
              <a:rPr lang="en-US">
                <a:latin typeface="Century Gothic" charset="0"/>
              </a:rPr>
              <a:t>: unreliable, connectionless,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other values: need root permission, rarely used, or obsolete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protocol</a:t>
            </a:r>
            <a:r>
              <a:rPr lang="en-US">
                <a:latin typeface="Century Gothic" charset="0"/>
              </a:rPr>
              <a:t>: specifies protocol (see file </a:t>
            </a:r>
            <a:r>
              <a:rPr lang="en-US">
                <a:latin typeface="Arial" charset="0"/>
              </a:rPr>
              <a:t>/etc/protocols</a:t>
            </a:r>
            <a:r>
              <a:rPr lang="en-US">
                <a:latin typeface="Century Gothic" charset="0"/>
              </a:rPr>
              <a:t> for a list of options) - usually set to 0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entury Gothic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>
                <a:latin typeface="Century Gothic" charset="0"/>
              </a:rPr>
              <a:t>NOTE: </a:t>
            </a:r>
            <a:r>
              <a:rPr lang="en-US" sz="2000">
                <a:latin typeface="Arial" charset="0"/>
              </a:rPr>
              <a:t>socket</a:t>
            </a:r>
            <a:r>
              <a:rPr lang="en-US" sz="2000">
                <a:latin typeface="Century Gothic" charset="0"/>
              </a:rPr>
              <a:t> call does not specify where data will be coming from, nor where it will be going to - it just creates the interface.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322311D-DC64-5D43-A20D-44A89712A2FB}" type="slidenum">
              <a:rPr lang="en-US" sz="1200">
                <a:solidFill>
                  <a:schemeClr val="tx2"/>
                </a:solidFill>
              </a:rPr>
              <a:pPr/>
              <a:t>18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The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bind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5875"/>
            <a:ext cx="82296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Century Gothic" charset="0"/>
              </a:rPr>
              <a:t>The bind function associates and (can exclusively) reserves a port for use by the socket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" charset="0"/>
              </a:rPr>
              <a:t>int status = bind(sockid, &amp;addrport, size);</a:t>
            </a:r>
          </a:p>
          <a:p>
            <a:pPr lvl="1" eaLnBrk="1" hangingPunct="1"/>
            <a:r>
              <a:rPr lang="en-US">
                <a:latin typeface="Arial" charset="0"/>
              </a:rPr>
              <a:t>status</a:t>
            </a:r>
            <a:r>
              <a:rPr lang="en-US">
                <a:latin typeface="Century Gothic" charset="0"/>
              </a:rPr>
              <a:t>: error status, = -1 if bind failed</a:t>
            </a:r>
          </a:p>
          <a:p>
            <a:pPr lvl="1" eaLnBrk="1" hangingPunct="1"/>
            <a:r>
              <a:rPr lang="en-US">
                <a:latin typeface="Arial" charset="0"/>
              </a:rPr>
              <a:t>sockid</a:t>
            </a:r>
            <a:r>
              <a:rPr lang="en-US">
                <a:latin typeface="Century Gothic" charset="0"/>
              </a:rPr>
              <a:t>: integer, socket descriptor</a:t>
            </a:r>
          </a:p>
          <a:p>
            <a:pPr lvl="1" eaLnBrk="1" hangingPunct="1"/>
            <a:r>
              <a:rPr lang="en-US">
                <a:latin typeface="Arial" charset="0"/>
              </a:rPr>
              <a:t>addrport</a:t>
            </a:r>
            <a:r>
              <a:rPr lang="en-US">
                <a:latin typeface="Century Gothic" charset="0"/>
              </a:rPr>
              <a:t>: </a:t>
            </a:r>
            <a:r>
              <a:rPr lang="en-US">
                <a:latin typeface="Arial" charset="0"/>
              </a:rPr>
              <a:t>struct sockaddr</a:t>
            </a:r>
            <a:r>
              <a:rPr lang="en-US">
                <a:latin typeface="Century Gothic" charset="0"/>
              </a:rPr>
              <a:t>, the (IP) address and port of the machine (address usually set to </a:t>
            </a:r>
            <a:r>
              <a:rPr lang="en-US">
                <a:latin typeface="Arial" charset="0"/>
              </a:rPr>
              <a:t>INADDR_ANY </a:t>
            </a:r>
            <a:r>
              <a:rPr lang="en-US">
                <a:latin typeface="Century Gothic" charset="0"/>
              </a:rPr>
              <a:t>– chooses a local address)</a:t>
            </a:r>
          </a:p>
          <a:p>
            <a:pPr lvl="1" eaLnBrk="1" hangingPunct="1"/>
            <a:r>
              <a:rPr lang="en-US">
                <a:latin typeface="Arial" charset="0"/>
              </a:rPr>
              <a:t>size</a:t>
            </a:r>
            <a:r>
              <a:rPr lang="en-US">
                <a:latin typeface="Century Gothic" charset="0"/>
              </a:rPr>
              <a:t>: the size (in bytes) of the </a:t>
            </a:r>
            <a:r>
              <a:rPr lang="en-US">
                <a:latin typeface="Arial" charset="0"/>
              </a:rPr>
              <a:t>addrport</a:t>
            </a:r>
            <a:r>
              <a:rPr lang="en-US">
                <a:latin typeface="Century Gothic" charset="0"/>
              </a:rPr>
              <a:t> structure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bind </a:t>
            </a:r>
            <a:r>
              <a:rPr lang="en-US">
                <a:latin typeface="Century Gothic" charset="0"/>
              </a:rPr>
              <a:t>can be skipped for both types of sockets.  When and why?</a:t>
            </a:r>
          </a:p>
          <a:p>
            <a:pPr eaLnBrk="1" hangingPunct="1"/>
            <a:endParaRPr lang="en-US">
              <a:latin typeface="Century Gothic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043F22B-947E-3D4B-8F0F-FC1691EB8AF1}" type="slidenum">
              <a:rPr lang="en-US" sz="1200">
                <a:solidFill>
                  <a:schemeClr val="tx2"/>
                </a:solidFill>
              </a:rPr>
              <a:pPr/>
              <a:t>19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1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What is a socket?</a:t>
            </a:r>
            <a:endParaRPr lang="en-US" dirty="0">
              <a:latin typeface="Gill Sans MT" charset="0"/>
            </a:endParaRPr>
          </a:p>
        </p:txBody>
      </p:sp>
      <p:sp>
        <p:nvSpPr>
          <p:cNvPr id="243716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395413"/>
            <a:ext cx="8021638" cy="153352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>
                <a:solidFill>
                  <a:srgbClr val="000000"/>
                </a:solidFill>
                <a:latin typeface="Gill Sans MT" charset="0"/>
              </a:rPr>
              <a:t> learn how to build client/server applications that communicate using sockets</a:t>
            </a:r>
            <a:endParaRPr lang="en-US" i="1">
              <a:solidFill>
                <a:srgbClr val="CC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socket:</a:t>
            </a:r>
            <a:r>
              <a:rPr lang="en-US">
                <a:latin typeface="Gill Sans MT" charset="0"/>
              </a:rPr>
              <a:t> door between application process and end-end-transport protocol </a:t>
            </a:r>
          </a:p>
        </p:txBody>
      </p:sp>
      <p:sp>
        <p:nvSpPr>
          <p:cNvPr id="24371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82C21CAC-0827-2248-804F-79C3A053A600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43717" name="Group 60"/>
          <p:cNvGrpSpPr>
            <a:grpSpLocks/>
          </p:cNvGrpSpPr>
          <p:nvPr/>
        </p:nvGrpSpPr>
        <p:grpSpPr bwMode="auto">
          <a:xfrm>
            <a:off x="296863" y="3335338"/>
            <a:ext cx="8208962" cy="2536825"/>
            <a:chOff x="358775" y="3459163"/>
            <a:chExt cx="8208963" cy="2536825"/>
          </a:xfrm>
        </p:grpSpPr>
        <p:sp>
          <p:nvSpPr>
            <p:cNvPr id="243719" name="Freeform 44"/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20" name="Freeform 7"/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1" name="Text Box 51"/>
            <p:cNvSpPr txBox="1">
              <a:spLocks noChangeArrowheads="1"/>
            </p:cNvSpPr>
            <p:nvPr/>
          </p:nvSpPr>
          <p:spPr bwMode="auto">
            <a:xfrm>
              <a:off x="3778250" y="4897438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Internet</a:t>
              </a:r>
            </a:p>
          </p:txBody>
        </p:sp>
        <p:sp>
          <p:nvSpPr>
            <p:cNvPr id="243722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3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by OS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43724" name="Text Box 56"/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controlled by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app developer</a:t>
              </a:r>
            </a:p>
          </p:txBody>
        </p:sp>
        <p:sp>
          <p:nvSpPr>
            <p:cNvPr id="243725" name="Freeform 50"/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26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3727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3728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9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transport</a:t>
              </a:r>
            </a:p>
          </p:txBody>
        </p:sp>
        <p:sp>
          <p:nvSpPr>
            <p:cNvPr id="243730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1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Tahoma" charset="0"/>
                </a:rPr>
                <a:t>application</a:t>
              </a:r>
            </a:p>
          </p:txBody>
        </p:sp>
        <p:sp>
          <p:nvSpPr>
            <p:cNvPr id="243734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physical</a:t>
              </a:r>
            </a:p>
          </p:txBody>
        </p:sp>
        <p:sp>
          <p:nvSpPr>
            <p:cNvPr id="243735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link</a:t>
              </a:r>
            </a:p>
          </p:txBody>
        </p:sp>
        <p:sp>
          <p:nvSpPr>
            <p:cNvPr id="243736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network</a:t>
              </a:r>
            </a:p>
          </p:txBody>
        </p:sp>
        <p:sp>
          <p:nvSpPr>
            <p:cNvPr id="243737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243738" name="Group 63"/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243768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69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70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71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3739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3740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3741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42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transport</a:t>
              </a:r>
            </a:p>
          </p:txBody>
        </p:sp>
        <p:sp>
          <p:nvSpPr>
            <p:cNvPr id="243743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44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45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46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000000"/>
                  </a:solidFill>
                  <a:latin typeface="Tahoma" charset="0"/>
                </a:rPr>
                <a:t>application</a:t>
              </a:r>
            </a:p>
          </p:txBody>
        </p:sp>
        <p:sp>
          <p:nvSpPr>
            <p:cNvPr id="243747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physical</a:t>
              </a:r>
            </a:p>
          </p:txBody>
        </p:sp>
        <p:sp>
          <p:nvSpPr>
            <p:cNvPr id="243748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link</a:t>
              </a:r>
            </a:p>
          </p:txBody>
        </p:sp>
        <p:sp>
          <p:nvSpPr>
            <p:cNvPr id="243749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>
                  <a:solidFill>
                    <a:srgbClr val="969696"/>
                  </a:solidFill>
                  <a:latin typeface="Tahoma" charset="0"/>
                </a:rPr>
                <a:t>network</a:t>
              </a:r>
            </a:p>
          </p:txBody>
        </p:sp>
        <p:sp>
          <p:nvSpPr>
            <p:cNvPr id="243750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</a:rPr>
                <a:t>process</a:t>
              </a:r>
            </a:p>
          </p:txBody>
        </p:sp>
        <p:grpSp>
          <p:nvGrpSpPr>
            <p:cNvPr id="243751" name="Group 81"/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243764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65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66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67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3333CC"/>
                  </a:buClr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3752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3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4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5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i="1">
                  <a:solidFill>
                    <a:srgbClr val="CC0000"/>
                  </a:solidFill>
                </a:rPr>
                <a:t>socket</a:t>
              </a:r>
            </a:p>
          </p:txBody>
        </p:sp>
        <p:sp>
          <p:nvSpPr>
            <p:cNvPr id="243756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7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3758" name="Group 93"/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243762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763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3759" name="Group 96"/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243760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761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5879-233C-8643-97C9-B2C7FAFEC892}" type="slidenum">
              <a:rPr lang="en-US"/>
              <a:pPr/>
              <a:t>20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2B170"/>
                </a:solidFill>
              </a:rPr>
              <a:t>Skipping the </a:t>
            </a:r>
            <a:r>
              <a:rPr lang="en-US" dirty="0">
                <a:solidFill>
                  <a:srgbClr val="A2B170"/>
                </a:solidFill>
                <a:latin typeface="Arial" charset="0"/>
              </a:rPr>
              <a:t>bind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SOCK_DGRAM</a:t>
            </a:r>
            <a:r>
              <a:rPr lang="en-US"/>
              <a:t>:</a:t>
            </a:r>
          </a:p>
          <a:p>
            <a:pPr lvl="1"/>
            <a:r>
              <a:rPr lang="en-US"/>
              <a:t>if only sending, no need to bind.  The OS finds a port each time the socket sends a pkt</a:t>
            </a:r>
          </a:p>
          <a:p>
            <a:pPr lvl="1"/>
            <a:r>
              <a:rPr lang="en-US"/>
              <a:t>if receiving, need to bind</a:t>
            </a:r>
          </a:p>
          <a:p>
            <a:r>
              <a:rPr lang="en-US">
                <a:latin typeface="Arial" charset="0"/>
              </a:rPr>
              <a:t>SOCK_STREAM</a:t>
            </a:r>
            <a:r>
              <a:rPr lang="en-US"/>
              <a:t>:</a:t>
            </a:r>
          </a:p>
          <a:p>
            <a:pPr lvl="1"/>
            <a:r>
              <a:rPr lang="en-US"/>
              <a:t>destination determined during conn. setup</a:t>
            </a:r>
          </a:p>
          <a:p>
            <a:pPr lvl="1"/>
            <a:r>
              <a:rPr lang="en-US"/>
              <a:t>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need to know port sending from (during connection setup, receiving end is informed of port) </a:t>
            </a:r>
          </a:p>
        </p:txBody>
      </p:sp>
    </p:spTree>
    <p:extLst>
      <p:ext uri="{BB962C8B-B14F-4D97-AF65-F5344CB8AC3E}">
        <p14:creationId xmlns:p14="http://schemas.microsoft.com/office/powerpoint/2010/main" val="174929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On the connecting end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charset="0"/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14424" y="2186202"/>
            <a:ext cx="7610476" cy="4080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When connecting to another host (i.e., </a:t>
            </a:r>
            <a:r>
              <a:rPr lang="en-US" sz="2200" dirty="0" smtClean="0">
                <a:solidFill>
                  <a:schemeClr val="accent2"/>
                </a:solidFill>
                <a:ea typeface="+mn-ea"/>
              </a:rPr>
              <a:t>connecting end </a:t>
            </a:r>
            <a:r>
              <a:rPr lang="en-US" sz="2200" dirty="0" smtClean="0">
                <a:ea typeface="+mn-ea"/>
              </a:rPr>
              <a:t>is the </a:t>
            </a:r>
            <a:r>
              <a:rPr lang="en-US" sz="2200" dirty="0" smtClean="0">
                <a:solidFill>
                  <a:schemeClr val="accent2"/>
                </a:solidFill>
                <a:ea typeface="+mn-ea"/>
              </a:rPr>
              <a:t>client</a:t>
            </a:r>
            <a:r>
              <a:rPr lang="en-US" sz="2200" dirty="0" smtClean="0">
                <a:ea typeface="+mn-ea"/>
              </a:rPr>
              <a:t> and the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a typeface="+mn-ea"/>
              </a:rPr>
              <a:t>receiving end </a:t>
            </a:r>
            <a:r>
              <a:rPr lang="en-US" sz="2200" dirty="0" smtClean="0">
                <a:ea typeface="+mn-ea"/>
              </a:rPr>
              <a:t>is the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ea typeface="+mn-ea"/>
              </a:rPr>
              <a:t>server</a:t>
            </a:r>
            <a:r>
              <a:rPr lang="en-US" sz="2200" dirty="0" smtClean="0">
                <a:ea typeface="+mn-ea"/>
              </a:rPr>
              <a:t>), the OS automatically assigns a free port for the outgoing </a:t>
            </a:r>
            <a:r>
              <a:rPr lang="en-US" sz="2200" dirty="0" smtClean="0">
                <a:ea typeface="+mn-ea"/>
              </a:rPr>
              <a:t>connection.</a:t>
            </a:r>
            <a:endParaRPr lang="en-US" sz="2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During </a:t>
            </a:r>
            <a:r>
              <a:rPr lang="en-US" sz="2200" dirty="0">
                <a:ea typeface="+mn-ea"/>
              </a:rPr>
              <a:t>connection setup, receiving end is informed of port) </a:t>
            </a:r>
            <a:endParaRPr lang="en-US" sz="22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You </a:t>
            </a:r>
            <a:r>
              <a:rPr lang="en-US" sz="2200" dirty="0" smtClean="0">
                <a:ea typeface="+mn-ea"/>
              </a:rPr>
              <a:t>can however bind to a specific port if need be.</a:t>
            </a:r>
            <a:endParaRPr lang="en-US" sz="2200" dirty="0">
              <a:ea typeface="+mn-ea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3568812-775E-4C4E-8AE5-F9C05D0A113F}" type="slidenum">
              <a:rPr lang="en-US" sz="1200">
                <a:solidFill>
                  <a:schemeClr val="tx2"/>
                </a:solidFill>
              </a:rPr>
              <a:pPr/>
              <a:t>21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Connection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Setup 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14424" y="2298726"/>
            <a:ext cx="7610476" cy="427034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A connection occurs between two ends</a:t>
            </a:r>
          </a:p>
          <a:p>
            <a:pPr lvl="1" eaLnBrk="1" hangingPunct="1"/>
            <a:r>
              <a:rPr lang="en-US" dirty="0">
                <a:solidFill>
                  <a:srgbClr val="CD921B"/>
                </a:solidFill>
                <a:latin typeface="Century Gothic" charset="0"/>
              </a:rPr>
              <a:t>Server</a:t>
            </a:r>
            <a:r>
              <a:rPr lang="en-US" dirty="0">
                <a:latin typeface="Century Gothic" charset="0"/>
              </a:rPr>
              <a:t>: waits for an active participant to request connection</a:t>
            </a: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Client</a:t>
            </a:r>
            <a:r>
              <a:rPr lang="en-US" dirty="0">
                <a:latin typeface="Century Gothic" charset="0"/>
              </a:rPr>
              <a:t>: initiates connection request to passive side</a:t>
            </a:r>
          </a:p>
          <a:p>
            <a:pPr eaLnBrk="1" hangingPunct="1"/>
            <a:endParaRPr lang="en-US" dirty="0">
              <a:latin typeface="Century Gothic" charset="0"/>
            </a:endParaRPr>
          </a:p>
          <a:p>
            <a:pPr eaLnBrk="1" hangingPunct="1"/>
            <a:r>
              <a:rPr lang="en-US" dirty="0">
                <a:latin typeface="Century Gothic" charset="0"/>
              </a:rPr>
              <a:t>Once connection is established, server and client ends are </a:t>
            </a:r>
            <a:r>
              <a:rPr lang="ja-JP" altLang="en-US" dirty="0">
                <a:latin typeface="Century Gothic" charset="0"/>
              </a:rPr>
              <a:t>“</a:t>
            </a:r>
            <a:r>
              <a:rPr lang="en-US" dirty="0">
                <a:latin typeface="Century Gothic" charset="0"/>
              </a:rPr>
              <a:t>similar</a:t>
            </a:r>
            <a:r>
              <a:rPr lang="ja-JP" altLang="en-US" dirty="0">
                <a:latin typeface="Century Gothic" charset="0"/>
              </a:rPr>
              <a:t>”</a:t>
            </a:r>
            <a:endParaRPr lang="en-US" dirty="0">
              <a:latin typeface="Century Gothic" charset="0"/>
            </a:endParaRPr>
          </a:p>
          <a:p>
            <a:pPr lvl="1" eaLnBrk="1" hangingPunct="1"/>
            <a:r>
              <a:rPr lang="en-US" dirty="0">
                <a:latin typeface="Century Gothic" charset="0"/>
              </a:rPr>
              <a:t>both can send &amp; receive data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either can terminate the connection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374B0F7-9344-8149-978A-9428CB3E74F1}" type="slidenum">
              <a:rPr lang="en-US" sz="1200">
                <a:solidFill>
                  <a:schemeClr val="tx2"/>
                </a:solidFill>
              </a:rPr>
              <a:pPr/>
              <a:t>22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913813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Server and clients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73D0EF1-6774-744C-8F2B-8A404C49B8E6}" type="slidenum">
              <a:rPr lang="en-US" sz="1200">
                <a:solidFill>
                  <a:schemeClr val="tx2"/>
                </a:solidFill>
              </a:rPr>
              <a:pPr/>
              <a:t>23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54713" y="19812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socket()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954713" y="25146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bind()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5954713" y="30480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listen()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954713" y="35814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accept()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5954713" y="51816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write()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5954713" y="44958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read()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5954713" y="57912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read()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913438" y="1600200"/>
            <a:ext cx="1554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TCP Server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5980113" y="6357938"/>
            <a:ext cx="1425575" cy="3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close()</a:t>
            </a:r>
          </a:p>
        </p:txBody>
      </p:sp>
      <p:sp>
        <p:nvSpPr>
          <p:cNvPr id="17421" name="Text Box 17"/>
          <p:cNvSpPr txBox="1">
            <a:spLocks noChangeArrowheads="1"/>
          </p:cNvSpPr>
          <p:nvPr/>
        </p:nvSpPr>
        <p:spPr bwMode="auto">
          <a:xfrm>
            <a:off x="1166813" y="350520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socket()</a:t>
            </a:r>
          </a:p>
        </p:txBody>
      </p:sp>
      <p:sp>
        <p:nvSpPr>
          <p:cNvPr id="17422" name="Line 18"/>
          <p:cNvSpPr>
            <a:spLocks noChangeShapeType="1"/>
          </p:cNvSpPr>
          <p:nvPr/>
        </p:nvSpPr>
        <p:spPr bwMode="auto">
          <a:xfrm>
            <a:off x="1852613" y="3810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Text Box 19"/>
          <p:cNvSpPr txBox="1">
            <a:spLocks noChangeArrowheads="1"/>
          </p:cNvSpPr>
          <p:nvPr/>
        </p:nvSpPr>
        <p:spPr bwMode="auto">
          <a:xfrm>
            <a:off x="1143000" y="3048000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b="1">
                <a:solidFill>
                  <a:srgbClr val="CC0000"/>
                </a:solidFill>
                <a:latin typeface="Arial" charset="0"/>
              </a:rPr>
              <a:t>TCP Client</a:t>
            </a:r>
          </a:p>
        </p:txBody>
      </p:sp>
      <p:sp>
        <p:nvSpPr>
          <p:cNvPr id="17424" name="Text Box 20"/>
          <p:cNvSpPr txBox="1">
            <a:spLocks noChangeArrowheads="1"/>
          </p:cNvSpPr>
          <p:nvPr/>
        </p:nvSpPr>
        <p:spPr bwMode="auto">
          <a:xfrm>
            <a:off x="1166813" y="39941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connect()</a:t>
            </a:r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1166813" y="46037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write()</a:t>
            </a:r>
          </a:p>
        </p:txBody>
      </p:sp>
      <p:sp>
        <p:nvSpPr>
          <p:cNvPr id="17426" name="Text Box 22"/>
          <p:cNvSpPr txBox="1">
            <a:spLocks noChangeArrowheads="1"/>
          </p:cNvSpPr>
          <p:nvPr/>
        </p:nvSpPr>
        <p:spPr bwMode="auto">
          <a:xfrm>
            <a:off x="1166813" y="5441950"/>
            <a:ext cx="142557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read()</a:t>
            </a:r>
          </a:p>
        </p:txBody>
      </p:sp>
      <p:sp>
        <p:nvSpPr>
          <p:cNvPr id="17427" name="Text Box 23"/>
          <p:cNvSpPr txBox="1">
            <a:spLocks noChangeArrowheads="1"/>
          </p:cNvSpPr>
          <p:nvPr/>
        </p:nvSpPr>
        <p:spPr bwMode="auto">
          <a:xfrm>
            <a:off x="1166813" y="5976938"/>
            <a:ext cx="1425575" cy="347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>
                <a:latin typeface="Courier New" charset="0"/>
              </a:rPr>
              <a:t>close()</a:t>
            </a:r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611438" y="4191000"/>
            <a:ext cx="4056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5"/>
          <p:cNvSpPr>
            <a:spLocks noChangeShapeType="1"/>
          </p:cNvSpPr>
          <p:nvPr/>
        </p:nvSpPr>
        <p:spPr bwMode="auto">
          <a:xfrm flipV="1">
            <a:off x="2611438" y="4724400"/>
            <a:ext cx="330200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6"/>
          <p:cNvSpPr>
            <a:spLocks noChangeShapeType="1"/>
          </p:cNvSpPr>
          <p:nvPr/>
        </p:nvSpPr>
        <p:spPr bwMode="auto">
          <a:xfrm flipH="1">
            <a:off x="2611438" y="5410200"/>
            <a:ext cx="33432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7"/>
          <p:cNvSpPr>
            <a:spLocks noChangeShapeType="1"/>
          </p:cNvSpPr>
          <p:nvPr/>
        </p:nvSpPr>
        <p:spPr bwMode="auto">
          <a:xfrm>
            <a:off x="2611438" y="6172200"/>
            <a:ext cx="33686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743200" y="3808413"/>
            <a:ext cx="30908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connection establishment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92488" y="4343400"/>
            <a:ext cx="1636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data request</a:t>
            </a:r>
          </a:p>
        </p:txBody>
      </p:sp>
      <p:sp>
        <p:nvSpPr>
          <p:cNvPr id="17434" name="Line 30"/>
          <p:cNvSpPr>
            <a:spLocks noChangeShapeType="1"/>
          </p:cNvSpPr>
          <p:nvPr/>
        </p:nvSpPr>
        <p:spPr bwMode="auto">
          <a:xfrm>
            <a:off x="4198938" y="49911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581400" y="5116513"/>
            <a:ext cx="13398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data</a:t>
            </a:r>
            <a:r>
              <a:rPr lang="en-US" sz="1800" dirty="0"/>
              <a:t> </a:t>
            </a:r>
            <a:r>
              <a:rPr lang="en-US" sz="1800" dirty="0">
                <a:latin typeface="+mn-lt"/>
              </a:rPr>
              <a:t>reply</a:t>
            </a:r>
          </a:p>
        </p:txBody>
      </p:sp>
      <p:sp>
        <p:nvSpPr>
          <p:cNvPr id="17436" name="Line 32"/>
          <p:cNvSpPr>
            <a:spLocks noChangeShapeType="1"/>
          </p:cNvSpPr>
          <p:nvPr/>
        </p:nvSpPr>
        <p:spPr bwMode="auto">
          <a:xfrm>
            <a:off x="6713538" y="2286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33"/>
          <p:cNvSpPr>
            <a:spLocks noChangeShapeType="1"/>
          </p:cNvSpPr>
          <p:nvPr/>
        </p:nvSpPr>
        <p:spPr bwMode="auto">
          <a:xfrm>
            <a:off x="6713538" y="2819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>
            <a:off x="6713538" y="3962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6713538" y="5486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7"/>
          <p:cNvSpPr>
            <a:spLocks noChangeShapeType="1"/>
          </p:cNvSpPr>
          <p:nvPr/>
        </p:nvSpPr>
        <p:spPr bwMode="auto">
          <a:xfrm>
            <a:off x="6713538" y="6138863"/>
            <a:ext cx="0" cy="261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6713538" y="4876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>
            <a:off x="1852613" y="4343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40"/>
          <p:cNvSpPr>
            <a:spLocks noChangeShapeType="1"/>
          </p:cNvSpPr>
          <p:nvPr/>
        </p:nvSpPr>
        <p:spPr bwMode="auto">
          <a:xfrm>
            <a:off x="1852613" y="5791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41"/>
          <p:cNvSpPr>
            <a:spLocks noChangeShapeType="1"/>
          </p:cNvSpPr>
          <p:nvPr/>
        </p:nvSpPr>
        <p:spPr bwMode="auto">
          <a:xfrm>
            <a:off x="1852613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302000" y="5865813"/>
            <a:ext cx="26511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end-of-file notification</a:t>
            </a:r>
          </a:p>
        </p:txBody>
      </p:sp>
      <p:sp>
        <p:nvSpPr>
          <p:cNvPr id="17447" name="Line 33"/>
          <p:cNvSpPr>
            <a:spLocks noChangeShapeType="1"/>
          </p:cNvSpPr>
          <p:nvPr/>
        </p:nvSpPr>
        <p:spPr bwMode="auto">
          <a:xfrm>
            <a:off x="6713538" y="3352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Connection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setup steps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95800" y="1600200"/>
            <a:ext cx="3810000" cy="50069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entury Gothic" charset="0"/>
              </a:rPr>
              <a:t>Server end: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step 1: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listen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Century Gothic" charset="0"/>
              </a:rPr>
              <a:t>(for incoming requests)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step 3: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accept</a:t>
            </a:r>
            <a:r>
              <a:rPr lang="en-US" sz="2000">
                <a:latin typeface="Century Gothic" charset="0"/>
              </a:rPr>
              <a:t> (a request)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entury Gothic" charset="0"/>
              </a:rPr>
              <a:t>step 4: send/recv</a:t>
            </a:r>
          </a:p>
          <a:p>
            <a:pPr eaLnBrk="1" hangingPunct="1">
              <a:lnSpc>
                <a:spcPct val="90000"/>
              </a:lnSpc>
            </a:pPr>
            <a:endParaRPr lang="en-US" sz="2200">
              <a:latin typeface="Century 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Century Gothic" charset="0"/>
              </a:rPr>
              <a:t>The accepted connection is on a new socket</a:t>
            </a:r>
          </a:p>
          <a:p>
            <a:pPr eaLnBrk="1" hangingPunct="1">
              <a:lnSpc>
                <a:spcPct val="90000"/>
              </a:lnSpc>
            </a:pPr>
            <a:endParaRPr lang="en-US" sz="2200">
              <a:latin typeface="Century 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Century Gothic" charset="0"/>
              </a:rPr>
              <a:t>The old socket continues to listen for other active participants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1600200"/>
            <a:ext cx="3810000" cy="2286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>
                <a:latin typeface="Century Gothic" charset="0"/>
              </a:rPr>
              <a:t>Client end:</a:t>
            </a:r>
          </a:p>
          <a:p>
            <a:pPr lvl="1" eaLnBrk="1" hangingPunct="1"/>
            <a:endParaRPr lang="en-US" sz="2000">
              <a:latin typeface="Century Gothic" charset="0"/>
            </a:endParaRPr>
          </a:p>
          <a:p>
            <a:pPr lvl="1" eaLnBrk="1" hangingPunct="1"/>
            <a:r>
              <a:rPr lang="en-US" sz="2000">
                <a:latin typeface="Century Gothic" charset="0"/>
              </a:rPr>
              <a:t>step 2: request &amp; establish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connect</a:t>
            </a:r>
            <a:r>
              <a:rPr lang="en-US" sz="2000">
                <a:latin typeface="Century Gothic" charset="0"/>
              </a:rPr>
              <a:t>ion</a:t>
            </a:r>
          </a:p>
          <a:p>
            <a:pPr lvl="1" eaLnBrk="1" hangingPunct="1"/>
            <a:r>
              <a:rPr lang="en-US" sz="2000">
                <a:latin typeface="Century Gothic" charset="0"/>
              </a:rPr>
              <a:t>step 4: send/recv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457B661-B6D7-A440-842F-1F3930BE6B57}" type="slidenum">
              <a:rPr lang="en-US" sz="1200">
                <a:solidFill>
                  <a:schemeClr val="tx2"/>
                </a:solidFill>
              </a:rPr>
              <a:pPr/>
              <a:t>24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>
            <a:off x="3657600" y="2133600"/>
            <a:ext cx="1066800" cy="419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657600" y="2819400"/>
            <a:ext cx="1219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3400" y="3733800"/>
            <a:ext cx="3581400" cy="1036638"/>
          </a:xfrm>
          <a:prstGeom prst="rect">
            <a:avLst/>
          </a:prstGeom>
          <a:solidFill>
            <a:srgbClr val="3366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Server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8441" name="Group 15"/>
          <p:cNvGrpSpPr>
            <a:grpSpLocks/>
          </p:cNvGrpSpPr>
          <p:nvPr/>
        </p:nvGrpSpPr>
        <p:grpSpPr bwMode="auto">
          <a:xfrm>
            <a:off x="1828800" y="4191000"/>
            <a:ext cx="990600" cy="533400"/>
            <a:chOff x="3024" y="3168"/>
            <a:chExt cx="624" cy="336"/>
          </a:xfrm>
        </p:grpSpPr>
        <p:sp>
          <p:nvSpPr>
            <p:cNvPr id="18461" name="Oval 9"/>
            <p:cNvSpPr>
              <a:spLocks noChangeArrowheads="1"/>
            </p:cNvSpPr>
            <p:nvPr/>
          </p:nvSpPr>
          <p:spPr bwMode="auto">
            <a:xfrm>
              <a:off x="3024" y="3168"/>
              <a:ext cx="624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62" name="Text Box 10"/>
            <p:cNvSpPr txBox="1">
              <a:spLocks noChangeArrowheads="1"/>
            </p:cNvSpPr>
            <p:nvPr/>
          </p:nvSpPr>
          <p:spPr bwMode="auto">
            <a:xfrm>
              <a:off x="3024" y="32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l-sock</a:t>
              </a:r>
            </a:p>
          </p:txBody>
        </p:sp>
      </p:grp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533400" y="4191000"/>
            <a:ext cx="1295400" cy="533400"/>
            <a:chOff x="3888" y="3168"/>
            <a:chExt cx="816" cy="336"/>
          </a:xfrm>
        </p:grpSpPr>
        <p:sp>
          <p:nvSpPr>
            <p:cNvPr id="18459" name="Oval 11"/>
            <p:cNvSpPr>
              <a:spLocks noChangeArrowheads="1"/>
            </p:cNvSpPr>
            <p:nvPr/>
          </p:nvSpPr>
          <p:spPr bwMode="auto">
            <a:xfrm>
              <a:off x="3888" y="3168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60" name="Text Box 12"/>
            <p:cNvSpPr txBox="1">
              <a:spLocks noChangeArrowheads="1"/>
            </p:cNvSpPr>
            <p:nvPr/>
          </p:nvSpPr>
          <p:spPr bwMode="auto">
            <a:xfrm>
              <a:off x="3888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a-sock-1</a:t>
              </a: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2819400" y="4191000"/>
            <a:ext cx="1295400" cy="533400"/>
            <a:chOff x="3984" y="3744"/>
            <a:chExt cx="816" cy="336"/>
          </a:xfrm>
        </p:grpSpPr>
        <p:sp>
          <p:nvSpPr>
            <p:cNvPr id="18457" name="Oval 13"/>
            <p:cNvSpPr>
              <a:spLocks noChangeArrowheads="1"/>
            </p:cNvSpPr>
            <p:nvPr/>
          </p:nvSpPr>
          <p:spPr bwMode="auto">
            <a:xfrm>
              <a:off x="3984" y="3744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8" name="Text Box 14"/>
            <p:cNvSpPr txBox="1">
              <a:spLocks noChangeArrowheads="1"/>
            </p:cNvSpPr>
            <p:nvPr/>
          </p:nvSpPr>
          <p:spPr bwMode="auto">
            <a:xfrm>
              <a:off x="3984" y="379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a-sock-2</a:t>
              </a:r>
            </a:p>
          </p:txBody>
        </p:sp>
      </p:grpSp>
      <p:sp>
        <p:nvSpPr>
          <p:cNvPr id="18444" name="Text Box 18"/>
          <p:cNvSpPr txBox="1">
            <a:spLocks noChangeArrowheads="1"/>
          </p:cNvSpPr>
          <p:nvPr/>
        </p:nvSpPr>
        <p:spPr bwMode="auto">
          <a:xfrm>
            <a:off x="533400" y="5486400"/>
            <a:ext cx="1371600" cy="1036638"/>
          </a:xfrm>
          <a:prstGeom prst="rect">
            <a:avLst/>
          </a:prstGeom>
          <a:solidFill>
            <a:srgbClr val="3366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Client1</a:t>
            </a:r>
          </a:p>
        </p:txBody>
      </p: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609600" y="5562600"/>
            <a:ext cx="1295400" cy="533400"/>
            <a:chOff x="3888" y="3168"/>
            <a:chExt cx="816" cy="336"/>
          </a:xfrm>
        </p:grpSpPr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3888" y="3168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3888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socket</a:t>
              </a:r>
            </a:p>
          </p:txBody>
        </p:sp>
      </p:grpSp>
      <p:sp>
        <p:nvSpPr>
          <p:cNvPr id="18446" name="Text Box 20"/>
          <p:cNvSpPr txBox="1">
            <a:spLocks noChangeArrowheads="1"/>
          </p:cNvSpPr>
          <p:nvPr/>
        </p:nvSpPr>
        <p:spPr bwMode="auto">
          <a:xfrm>
            <a:off x="2743200" y="5486400"/>
            <a:ext cx="1600200" cy="1036638"/>
          </a:xfrm>
          <a:prstGeom prst="rect">
            <a:avLst/>
          </a:prstGeom>
          <a:solidFill>
            <a:srgbClr val="3366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Client2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2895600" y="5562600"/>
            <a:ext cx="1295400" cy="533400"/>
            <a:chOff x="3888" y="3168"/>
            <a:chExt cx="816" cy="336"/>
          </a:xfrm>
        </p:grpSpPr>
        <p:sp>
          <p:nvSpPr>
            <p:cNvPr id="18453" name="Oval 26"/>
            <p:cNvSpPr>
              <a:spLocks noChangeArrowheads="1"/>
            </p:cNvSpPr>
            <p:nvPr/>
          </p:nvSpPr>
          <p:spPr bwMode="auto">
            <a:xfrm>
              <a:off x="3888" y="3168"/>
              <a:ext cx="816" cy="336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4" name="Text Box 27"/>
            <p:cNvSpPr txBox="1">
              <a:spLocks noChangeArrowheads="1"/>
            </p:cNvSpPr>
            <p:nvPr/>
          </p:nvSpPr>
          <p:spPr bwMode="auto">
            <a:xfrm>
              <a:off x="3888" y="32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socket</a:t>
              </a:r>
            </a:p>
          </p:txBody>
        </p:sp>
      </p:grp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1447800" y="4724400"/>
            <a:ext cx="838200" cy="9144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1219200" y="4724400"/>
            <a:ext cx="0" cy="8382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 flipV="1">
            <a:off x="2362200" y="4724400"/>
            <a:ext cx="990600" cy="9144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H="1">
            <a:off x="3505200" y="4724400"/>
            <a:ext cx="0" cy="838200"/>
          </a:xfrm>
          <a:prstGeom prst="line">
            <a:avLst/>
          </a:prstGeom>
          <a:noFill/>
          <a:ln w="41275">
            <a:solidFill>
              <a:srgbClr val="FF33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2400" y="6596063"/>
            <a:ext cx="8029575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100">
                <a:solidFill>
                  <a:srgbClr val="B5AE53"/>
                </a:solidFill>
              </a:rPr>
              <a:t>From: Dan Rubenstein</a:t>
            </a:r>
            <a:r>
              <a:rPr lang="ja-JP" altLang="en-US" sz="1100">
                <a:solidFill>
                  <a:srgbClr val="B5AE53"/>
                </a:solidFill>
              </a:rPr>
              <a:t>’</a:t>
            </a:r>
            <a:r>
              <a:rPr lang="en-US" sz="1100">
                <a:solidFill>
                  <a:srgbClr val="B5AE53"/>
                </a:solidFill>
              </a:rPr>
              <a:t>s slides:  http://www.cs.columbia.edu/~danr/courses/6761/Summer03/intro/6761-1b-sockets.ppt</a:t>
            </a:r>
          </a:p>
        </p:txBody>
      </p:sp>
    </p:spTree>
    <p:extLst>
      <p:ext uri="{BB962C8B-B14F-4D97-AF65-F5344CB8AC3E}">
        <p14:creationId xmlns:p14="http://schemas.microsoft.com/office/powerpoint/2010/main" val="207549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nimBg="1"/>
      <p:bldP spid="19485" grpId="0" animBg="1"/>
      <p:bldP spid="19486" grpId="0" animBg="1"/>
      <p:bldP spid="194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Server Socket: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listen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accept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772400" cy="5026878"/>
          </a:xfrm>
        </p:spPr>
        <p:txBody>
          <a:bodyPr>
            <a:normAutofit/>
          </a:bodyPr>
          <a:lstStyle/>
          <a:p>
            <a:pPr marL="11430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dirty="0">
                <a:latin typeface="Century Gothic" charset="0"/>
              </a:rPr>
              <a:t>Called on server side:</a:t>
            </a:r>
          </a:p>
          <a:p>
            <a:pPr marL="114300" indent="0" eaLnBrk="1" hangingPunct="1">
              <a:lnSpc>
                <a:spcPct val="80000"/>
              </a:lnSpc>
            </a:pPr>
            <a:r>
              <a:rPr lang="en-US" sz="22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sz="2200" dirty="0">
                <a:solidFill>
                  <a:schemeClr val="accent2"/>
                </a:solidFill>
                <a:latin typeface="Arial" charset="0"/>
              </a:rPr>
              <a:t> status = listen(sock, </a:t>
            </a:r>
            <a:r>
              <a:rPr lang="en-US" sz="2200" dirty="0" err="1">
                <a:solidFill>
                  <a:schemeClr val="accent2"/>
                </a:solidFill>
                <a:latin typeface="Arial" charset="0"/>
              </a:rPr>
              <a:t>queuelen</a:t>
            </a:r>
            <a:r>
              <a:rPr lang="en-US" sz="2200" dirty="0">
                <a:solidFill>
                  <a:schemeClr val="accent2"/>
                </a:solidFill>
                <a:latin typeface="Arial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status</a:t>
            </a:r>
            <a:r>
              <a:rPr lang="en-US" sz="1900" dirty="0">
                <a:latin typeface="Century Gothic" charset="0"/>
              </a:rPr>
              <a:t>: 0 if listening, -1 if error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sock</a:t>
            </a:r>
            <a:r>
              <a:rPr lang="en-US" sz="1900" dirty="0">
                <a:latin typeface="Century Gothic" charset="0"/>
              </a:rPr>
              <a:t>: integer, socket descriptor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err="1">
                <a:latin typeface="Arial" charset="0"/>
              </a:rPr>
              <a:t>queuelen</a:t>
            </a:r>
            <a:r>
              <a:rPr lang="en-US" sz="1900" dirty="0">
                <a:latin typeface="Century Gothic" charset="0"/>
              </a:rPr>
              <a:t>: integer, # of active participants that can </a:t>
            </a:r>
            <a:r>
              <a:rPr lang="ja-JP" altLang="en-US" sz="1900" dirty="0">
                <a:latin typeface="Century Gothic" charset="0"/>
              </a:rPr>
              <a:t>“</a:t>
            </a:r>
            <a:r>
              <a:rPr lang="en-US" sz="1900" dirty="0">
                <a:latin typeface="Century Gothic" charset="0"/>
              </a:rPr>
              <a:t>wait</a:t>
            </a:r>
            <a:r>
              <a:rPr lang="ja-JP" altLang="en-US" sz="1900" dirty="0">
                <a:latin typeface="Century Gothic" charset="0"/>
              </a:rPr>
              <a:t>”</a:t>
            </a:r>
            <a:r>
              <a:rPr lang="en-US" sz="1900" dirty="0">
                <a:latin typeface="Century Gothic" charset="0"/>
              </a:rPr>
              <a:t> for a 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listen</a:t>
            </a:r>
            <a:r>
              <a:rPr lang="en-US" sz="1900" dirty="0">
                <a:latin typeface="Century Gothic" charset="0"/>
              </a:rPr>
              <a:t> is </a:t>
            </a:r>
            <a:r>
              <a:rPr lang="en-US" sz="1900" b="1" u="sng" dirty="0">
                <a:latin typeface="Century Gothic" charset="0"/>
              </a:rPr>
              <a:t>non-blocking</a:t>
            </a:r>
            <a:r>
              <a:rPr lang="en-US" sz="1900" dirty="0">
                <a:latin typeface="Century Gothic" charset="0"/>
              </a:rPr>
              <a:t>: returns </a:t>
            </a:r>
            <a:r>
              <a:rPr lang="en-US" sz="1900" dirty="0" smtClean="0">
                <a:latin typeface="Century Gothic" charset="0"/>
              </a:rPr>
              <a:t>immediately</a:t>
            </a:r>
            <a:endParaRPr lang="en-US" sz="2200" dirty="0">
              <a:solidFill>
                <a:schemeClr val="accent2"/>
              </a:solidFill>
              <a:latin typeface="Arial" charset="0"/>
            </a:endParaRPr>
          </a:p>
          <a:p>
            <a:pPr marL="114300" indent="0" eaLnBrk="1" hangingPunct="1">
              <a:lnSpc>
                <a:spcPct val="80000"/>
              </a:lnSpc>
            </a:pPr>
            <a:r>
              <a:rPr lang="en-US" sz="2200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sz="2200" dirty="0">
                <a:solidFill>
                  <a:schemeClr val="accent2"/>
                </a:solidFill>
                <a:latin typeface="Arial" charset="0"/>
              </a:rPr>
              <a:t> s = accept(sock, &amp;</a:t>
            </a:r>
            <a:r>
              <a:rPr lang="en-US" sz="2200" dirty="0" err="1">
                <a:solidFill>
                  <a:schemeClr val="accent2"/>
                </a:solidFill>
                <a:latin typeface="Arial" charset="0"/>
              </a:rPr>
              <a:t>addr</a:t>
            </a:r>
            <a:r>
              <a:rPr lang="en-US" sz="2200" dirty="0">
                <a:solidFill>
                  <a:schemeClr val="accent2"/>
                </a:solidFill>
                <a:latin typeface="Arial" charset="0"/>
              </a:rPr>
              <a:t>, &amp;</a:t>
            </a:r>
            <a:r>
              <a:rPr lang="en-US" sz="2200" dirty="0" err="1">
                <a:solidFill>
                  <a:schemeClr val="accent2"/>
                </a:solidFill>
                <a:latin typeface="Arial" charset="0"/>
              </a:rPr>
              <a:t>addrlen</a:t>
            </a:r>
            <a:r>
              <a:rPr lang="en-US" sz="2200" dirty="0">
                <a:solidFill>
                  <a:schemeClr val="accent2"/>
                </a:solidFill>
                <a:latin typeface="Arial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</a:t>
            </a:r>
            <a:r>
              <a:rPr lang="en-US" sz="1900" dirty="0">
                <a:latin typeface="Century Gothic" charset="0"/>
              </a:rPr>
              <a:t>: integer, the new socket (used for data-transfer)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sock</a:t>
            </a:r>
            <a:r>
              <a:rPr lang="en-US" sz="1900" dirty="0">
                <a:latin typeface="Century Gothic" charset="0"/>
              </a:rPr>
              <a:t>: integer, the orig. socket (being listened 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err="1">
                <a:latin typeface="Arial" charset="0"/>
              </a:rPr>
              <a:t>addr</a:t>
            </a:r>
            <a:r>
              <a:rPr lang="en-US" sz="1900" dirty="0">
                <a:latin typeface="Century Gothic" charset="0"/>
              </a:rPr>
              <a:t>: </a:t>
            </a:r>
            <a:r>
              <a:rPr lang="en-US" sz="1900" dirty="0" err="1">
                <a:latin typeface="Arial" charset="0"/>
              </a:rPr>
              <a:t>struct</a:t>
            </a:r>
            <a:r>
              <a:rPr lang="en-US" sz="1900" dirty="0">
                <a:latin typeface="Arial" charset="0"/>
              </a:rPr>
              <a:t> </a:t>
            </a:r>
            <a:r>
              <a:rPr lang="en-US" sz="1900" dirty="0" err="1">
                <a:latin typeface="Arial" charset="0"/>
              </a:rPr>
              <a:t>sockaddr</a:t>
            </a:r>
            <a:r>
              <a:rPr lang="en-US" sz="1900" dirty="0">
                <a:latin typeface="Century Gothic" charset="0"/>
              </a:rPr>
              <a:t>, address of the active participant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err="1">
                <a:latin typeface="Arial" charset="0"/>
              </a:rPr>
              <a:t>addrlen</a:t>
            </a:r>
            <a:r>
              <a:rPr lang="en-US" sz="1900" dirty="0">
                <a:latin typeface="Century Gothic" charset="0"/>
              </a:rPr>
              <a:t>: </a:t>
            </a:r>
            <a:r>
              <a:rPr lang="en-US" sz="1900" dirty="0" err="1">
                <a:latin typeface="Arial" charset="0"/>
              </a:rPr>
              <a:t>sizeof</a:t>
            </a:r>
            <a:r>
              <a:rPr lang="en-US" sz="1900" dirty="0">
                <a:latin typeface="Arial" charset="0"/>
              </a:rPr>
              <a:t>(</a:t>
            </a:r>
            <a:r>
              <a:rPr lang="en-US" sz="1900" dirty="0" err="1">
                <a:latin typeface="Arial" charset="0"/>
              </a:rPr>
              <a:t>addr</a:t>
            </a:r>
            <a:r>
              <a:rPr lang="en-US" sz="1900" dirty="0">
                <a:latin typeface="Arial" charset="0"/>
              </a:rPr>
              <a:t>):</a:t>
            </a:r>
            <a:r>
              <a:rPr lang="en-US" sz="1900" dirty="0">
                <a:latin typeface="Century Gothic" charset="0"/>
              </a:rPr>
              <a:t> value/result parameter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>
                <a:latin typeface="Century Gothic" charset="0"/>
              </a:rPr>
              <a:t>must be set appropriately before call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>
                <a:latin typeface="Century Gothic" charset="0"/>
              </a:rPr>
              <a:t>adjusted by OS upon return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accept </a:t>
            </a:r>
            <a:r>
              <a:rPr lang="en-US" sz="1900" dirty="0">
                <a:latin typeface="Century Gothic" charset="0"/>
              </a:rPr>
              <a:t>is </a:t>
            </a:r>
            <a:r>
              <a:rPr lang="en-US" sz="1900" b="1" u="sng" dirty="0">
                <a:latin typeface="Century Gothic" charset="0"/>
              </a:rPr>
              <a:t>blocking</a:t>
            </a:r>
            <a:r>
              <a:rPr lang="en-US" sz="1900" dirty="0">
                <a:latin typeface="Century Gothic" charset="0"/>
              </a:rPr>
              <a:t>: waits for connection before returning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C5DB66-DE52-6641-A6F0-A3FDF8BA309A}" type="slidenum">
              <a:rPr lang="en-US" sz="1200">
                <a:solidFill>
                  <a:schemeClr val="tx2"/>
                </a:solidFill>
              </a:rPr>
              <a:pPr/>
              <a:t>25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4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connect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Arial" charset="0"/>
              </a:rPr>
              <a:t>int status = connect(sock, &amp;addr, addrlen);</a:t>
            </a:r>
          </a:p>
          <a:p>
            <a:pPr lvl="1" eaLnBrk="1" hangingPunct="1"/>
            <a:r>
              <a:rPr lang="en-US">
                <a:latin typeface="Arial" charset="0"/>
              </a:rPr>
              <a:t>status</a:t>
            </a:r>
            <a:r>
              <a:rPr lang="en-US">
                <a:latin typeface="Century Gothic" charset="0"/>
              </a:rPr>
              <a:t>: 0 if successful connect, -1 otherwise</a:t>
            </a:r>
          </a:p>
          <a:p>
            <a:pPr lvl="1" eaLnBrk="1" hangingPunct="1"/>
            <a:r>
              <a:rPr lang="en-US">
                <a:latin typeface="Arial" charset="0"/>
              </a:rPr>
              <a:t>sock</a:t>
            </a:r>
            <a:r>
              <a:rPr lang="en-US">
                <a:latin typeface="Century Gothic" charset="0"/>
              </a:rPr>
              <a:t>: integer, socket to be used in connection</a:t>
            </a:r>
          </a:p>
          <a:p>
            <a:pPr lvl="1" eaLnBrk="1" hangingPunct="1"/>
            <a:r>
              <a:rPr lang="en-US">
                <a:latin typeface="Arial" charset="0"/>
              </a:rPr>
              <a:t>addr</a:t>
            </a:r>
            <a:r>
              <a:rPr lang="en-US">
                <a:latin typeface="Century Gothic" charset="0"/>
              </a:rPr>
              <a:t>: </a:t>
            </a:r>
            <a:r>
              <a:rPr lang="en-US">
                <a:latin typeface="Arial" charset="0"/>
              </a:rPr>
              <a:t>struct sockaddr</a:t>
            </a:r>
            <a:r>
              <a:rPr lang="en-US">
                <a:latin typeface="Century Gothic" charset="0"/>
              </a:rPr>
              <a:t>: address of passive participant</a:t>
            </a:r>
          </a:p>
          <a:p>
            <a:pPr lvl="1" eaLnBrk="1" hangingPunct="1"/>
            <a:r>
              <a:rPr lang="en-US">
                <a:latin typeface="Arial" charset="0"/>
              </a:rPr>
              <a:t>addrlen</a:t>
            </a:r>
            <a:r>
              <a:rPr lang="en-US">
                <a:latin typeface="Century Gothic" charset="0"/>
              </a:rPr>
              <a:t>: integer, </a:t>
            </a:r>
            <a:r>
              <a:rPr lang="en-US">
                <a:latin typeface="Arial" charset="0"/>
              </a:rPr>
              <a:t>sizeof(addr)</a:t>
            </a:r>
          </a:p>
          <a:p>
            <a:pPr eaLnBrk="1" hangingPunct="1"/>
            <a:r>
              <a:rPr lang="en-US">
                <a:latin typeface="Arial" charset="0"/>
              </a:rPr>
              <a:t>connect </a:t>
            </a:r>
            <a:r>
              <a:rPr lang="en-US">
                <a:latin typeface="Century Gothic" charset="0"/>
              </a:rPr>
              <a:t>is </a:t>
            </a:r>
            <a:r>
              <a:rPr lang="en-US" b="1" u="sng">
                <a:latin typeface="Century Gothic" charset="0"/>
              </a:rPr>
              <a:t>blocking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4BA5A43-E5E8-B848-8093-406198A43324}" type="slidenum">
              <a:rPr lang="en-US" sz="1200">
                <a:solidFill>
                  <a:schemeClr val="tx2"/>
                </a:solidFill>
              </a:rPr>
              <a:pPr/>
              <a:t>26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3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Sending / Receiving Data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2276"/>
            <a:ext cx="8077200" cy="450332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count = send(sock, &amp;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buf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len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, flags);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count</a:t>
            </a:r>
            <a:r>
              <a:rPr lang="en-US" dirty="0">
                <a:latin typeface="Century Gothic" charset="0"/>
              </a:rPr>
              <a:t>: # bytes transmitted (-1 if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buf</a:t>
            </a:r>
            <a:r>
              <a:rPr lang="en-US" dirty="0">
                <a:latin typeface="Century Gothic" charset="0"/>
              </a:rPr>
              <a:t>: </a:t>
            </a:r>
            <a:r>
              <a:rPr lang="en-US" dirty="0">
                <a:latin typeface="Arial" charset="0"/>
              </a:rPr>
              <a:t>void*,</a:t>
            </a:r>
            <a:r>
              <a:rPr lang="en-US" dirty="0">
                <a:latin typeface="Century Gothic" charset="0"/>
              </a:rPr>
              <a:t> buffer to be transmitted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len</a:t>
            </a:r>
            <a:r>
              <a:rPr lang="en-US" dirty="0">
                <a:latin typeface="Century Gothic" charset="0"/>
              </a:rPr>
              <a:t>: integer, length of buffer (in bytes) to transmit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flags</a:t>
            </a:r>
            <a:r>
              <a:rPr lang="en-US" dirty="0">
                <a:latin typeface="Century Gothic" charset="0"/>
              </a:rPr>
              <a:t>: integer, special options, usually just 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count =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recv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(sock, &amp;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buf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, 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len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, flags);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count</a:t>
            </a:r>
            <a:r>
              <a:rPr lang="en-US" dirty="0">
                <a:latin typeface="Century Gothic" charset="0"/>
              </a:rPr>
              <a:t>: # bytes received (-1 if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buf</a:t>
            </a:r>
            <a:r>
              <a:rPr lang="en-US" dirty="0">
                <a:latin typeface="Century Gothic" charset="0"/>
              </a:rPr>
              <a:t>: </a:t>
            </a:r>
            <a:r>
              <a:rPr lang="en-US" dirty="0">
                <a:latin typeface="Arial" charset="0"/>
              </a:rPr>
              <a:t>void*,</a:t>
            </a:r>
            <a:r>
              <a:rPr lang="en-US" dirty="0">
                <a:latin typeface="Century Gothic" charset="0"/>
              </a:rPr>
              <a:t> stores received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len</a:t>
            </a:r>
            <a:r>
              <a:rPr lang="en-US" dirty="0">
                <a:latin typeface="Century Gothic" charset="0"/>
              </a:rPr>
              <a:t>: # bytes received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flags</a:t>
            </a:r>
            <a:r>
              <a:rPr lang="en-US" dirty="0">
                <a:latin typeface="Century Gothic" charset="0"/>
              </a:rPr>
              <a:t>: integer, special options, usually just 0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entury 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entury Gothic" charset="0"/>
              </a:rPr>
              <a:t>Calls are </a:t>
            </a:r>
            <a:r>
              <a:rPr lang="en-US" b="1" u="sng" dirty="0">
                <a:latin typeface="Century Gothic" charset="0"/>
              </a:rPr>
              <a:t>blocking</a:t>
            </a:r>
            <a:r>
              <a:rPr lang="en-US" dirty="0">
                <a:latin typeface="Century Gothic" charset="0"/>
              </a:rPr>
              <a:t> [returns only after data is sent (to socket </a:t>
            </a:r>
            <a:r>
              <a:rPr lang="en-US" dirty="0" err="1">
                <a:latin typeface="Century Gothic" charset="0"/>
              </a:rPr>
              <a:t>buf</a:t>
            </a:r>
            <a:r>
              <a:rPr lang="en-US" dirty="0">
                <a:latin typeface="Century Gothic" charset="0"/>
              </a:rPr>
              <a:t>) / received]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3782A5D-7328-134F-ADD9-CF1DEF6127CE}" type="slidenum">
              <a:rPr lang="en-US" sz="1200">
                <a:solidFill>
                  <a:schemeClr val="tx2"/>
                </a:solidFill>
              </a:rPr>
              <a:pPr/>
              <a:t>27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close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Century Gothic" charset="0"/>
              </a:rPr>
              <a:t>When finished using a socket, the socket should be closed:</a:t>
            </a:r>
          </a:p>
          <a:p>
            <a:pPr eaLnBrk="1" hangingPunct="1"/>
            <a:endParaRPr lang="en-US">
              <a:solidFill>
                <a:schemeClr val="accent2"/>
              </a:solidFill>
              <a:latin typeface="Arial" charset="0"/>
            </a:endParaRP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" charset="0"/>
              </a:rPr>
              <a:t>status = close(s);</a:t>
            </a:r>
          </a:p>
          <a:p>
            <a:pPr lvl="1" eaLnBrk="1" hangingPunct="1"/>
            <a:r>
              <a:rPr lang="en-US">
                <a:latin typeface="Arial" charset="0"/>
              </a:rPr>
              <a:t>status</a:t>
            </a:r>
            <a:r>
              <a:rPr lang="en-US">
                <a:latin typeface="Century Gothic" charset="0"/>
              </a:rPr>
              <a:t>: 0 if successful, -1 if error</a:t>
            </a:r>
          </a:p>
          <a:p>
            <a:pPr lvl="1" eaLnBrk="1" hangingPunct="1"/>
            <a:r>
              <a:rPr lang="en-US">
                <a:latin typeface="Arial" charset="0"/>
              </a:rPr>
              <a:t>s</a:t>
            </a:r>
            <a:r>
              <a:rPr lang="en-US">
                <a:latin typeface="Century Gothic" charset="0"/>
              </a:rPr>
              <a:t>: the file descriptor (socket being closed)</a:t>
            </a:r>
          </a:p>
          <a:p>
            <a:pPr eaLnBrk="1" hangingPunct="1"/>
            <a:endParaRPr lang="en-US">
              <a:latin typeface="Century Gothic" charset="0"/>
            </a:endParaRPr>
          </a:p>
          <a:p>
            <a:pPr eaLnBrk="1" hangingPunct="1"/>
            <a:r>
              <a:rPr lang="en-US">
                <a:latin typeface="Century Gothic" charset="0"/>
              </a:rPr>
              <a:t>Closing a socket</a:t>
            </a:r>
          </a:p>
          <a:p>
            <a:pPr lvl="1" eaLnBrk="1" hangingPunct="1"/>
            <a:r>
              <a:rPr lang="en-US">
                <a:latin typeface="Century Gothic" charset="0"/>
              </a:rPr>
              <a:t>closes a connection </a:t>
            </a:r>
          </a:p>
          <a:p>
            <a:pPr lvl="1" eaLnBrk="1" hangingPunct="1"/>
            <a:r>
              <a:rPr lang="en-US">
                <a:latin typeface="Century Gothic" charset="0"/>
              </a:rPr>
              <a:t>frees up the port used by the socket</a:t>
            </a:r>
          </a:p>
          <a:p>
            <a:pPr lvl="1" eaLnBrk="1" hangingPunct="1">
              <a:buFont typeface="ZapfDingbats" charset="0"/>
              <a:buNone/>
            </a:pPr>
            <a:endParaRPr lang="en-US">
              <a:latin typeface="Century Gothic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AFDC4A5-D81C-8847-B46C-FC396D9AE099}" type="slidenum">
              <a:rPr lang="en-US" sz="1200">
                <a:solidFill>
                  <a:schemeClr val="tx2"/>
                </a:solidFill>
              </a:rPr>
              <a:pPr/>
              <a:t>28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477000"/>
            <a:ext cx="80295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100">
                <a:solidFill>
                  <a:srgbClr val="B5AE53"/>
                </a:solidFill>
              </a:rPr>
              <a:t>From: Dan Rubenstein</a:t>
            </a:r>
            <a:r>
              <a:rPr lang="ja-JP" altLang="en-US" sz="1100">
                <a:solidFill>
                  <a:srgbClr val="B5AE53"/>
                </a:solidFill>
              </a:rPr>
              <a:t>’</a:t>
            </a:r>
            <a:r>
              <a:rPr lang="en-US" sz="1100">
                <a:solidFill>
                  <a:srgbClr val="B5AE53"/>
                </a:solidFill>
              </a:rPr>
              <a:t>s slides:  http://www.cs.columbia.edu/~danr/courses/6761/Summer03/intro/6761-1b-sockets.ppt</a:t>
            </a:r>
          </a:p>
        </p:txBody>
      </p:sp>
    </p:spTree>
    <p:extLst>
      <p:ext uri="{BB962C8B-B14F-4D97-AF65-F5344CB8AC3E}">
        <p14:creationId xmlns:p14="http://schemas.microsoft.com/office/powerpoint/2010/main" val="356771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The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charset="0"/>
                <a:ea typeface="+mj-ea"/>
              </a:rPr>
              <a:t>struct sockaddr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Century Gothic" charset="0"/>
              </a:rPr>
              <a:t>The struct to store the Internet address of a host:</a:t>
            </a:r>
          </a:p>
          <a:p>
            <a:pPr lvl="1" eaLnBrk="1" hangingPunct="1">
              <a:spcBef>
                <a:spcPct val="0"/>
              </a:spcBef>
              <a:buFont typeface="ZapfDingbats" charset="0"/>
              <a:buNone/>
            </a:pPr>
            <a:endParaRPr lang="en-US">
              <a:solidFill>
                <a:schemeClr val="accent2"/>
              </a:solidFill>
              <a:latin typeface="Arial" charset="0"/>
            </a:endParaRPr>
          </a:p>
          <a:p>
            <a:pPr lvl="1" eaLnBrk="1" hangingPunct="1">
              <a:spcBef>
                <a:spcPct val="0"/>
              </a:spcBef>
              <a:buFont typeface="ZapfDingbat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struct sockaddr_in 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short sin_family;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u_short sin_port;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struct in_addr sin_addr;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char sin_zero[8];</a:t>
            </a:r>
          </a:p>
          <a:p>
            <a:pPr lvl="1" eaLnBrk="1" hangingPunct="1">
              <a:spcBef>
                <a:spcPct val="0"/>
              </a:spcBef>
              <a:buFont typeface="ZapfDingbats" charset="0"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};</a:t>
            </a:r>
          </a:p>
          <a:p>
            <a:pPr lvl="1" eaLnBrk="1" hangingPunct="1">
              <a:spcBef>
                <a:spcPct val="0"/>
              </a:spcBef>
              <a:buFont typeface="ZapfDingbats" charset="0"/>
              <a:buNone/>
            </a:pPr>
            <a:endParaRPr lang="en-US">
              <a:solidFill>
                <a:schemeClr val="accent2"/>
              </a:solidFill>
              <a:latin typeface="Arial" charset="0"/>
            </a:endParaRPr>
          </a:p>
          <a:p>
            <a:pPr lvl="1" eaLnBrk="1" hangingPunct="1"/>
            <a:r>
              <a:rPr lang="en-US">
                <a:latin typeface="Arial" charset="0"/>
              </a:rPr>
              <a:t>sin_family = AF_INET	   </a:t>
            </a:r>
            <a:r>
              <a:rPr lang="en-US">
                <a:latin typeface="Century Gothic" charset="0"/>
              </a:rPr>
              <a:t>// Specifies the address family</a:t>
            </a:r>
          </a:p>
          <a:p>
            <a:pPr lvl="1" eaLnBrk="1" hangingPunct="1"/>
            <a:r>
              <a:rPr lang="en-US">
                <a:latin typeface="Arial" charset="0"/>
              </a:rPr>
              <a:t>sin_port</a:t>
            </a:r>
            <a:r>
              <a:rPr lang="en-US">
                <a:latin typeface="Century Gothic" charset="0"/>
              </a:rPr>
              <a:t>: 			   // Specifies the port #(0-65535)</a:t>
            </a:r>
          </a:p>
          <a:p>
            <a:pPr lvl="1" eaLnBrk="1" hangingPunct="1"/>
            <a:r>
              <a:rPr lang="en-US">
                <a:latin typeface="Arial" charset="0"/>
              </a:rPr>
              <a:t>sin_addr</a:t>
            </a:r>
            <a:r>
              <a:rPr lang="en-US">
                <a:latin typeface="Century Gothic" charset="0"/>
              </a:rPr>
              <a:t>: 		                // Specifies the IP address</a:t>
            </a:r>
          </a:p>
          <a:p>
            <a:pPr lvl="1" eaLnBrk="1" hangingPunct="1"/>
            <a:r>
              <a:rPr lang="en-US">
                <a:latin typeface="Arial" charset="0"/>
              </a:rPr>
              <a:t>sin_zero</a:t>
            </a:r>
            <a:r>
              <a:rPr lang="en-US">
                <a:latin typeface="Century Gothic" charset="0"/>
              </a:rPr>
              <a:t>: unused		   // unused!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FC92097-B5C2-204E-8466-D3A03B488AEC}" type="slidenum">
              <a:rPr lang="en-US" sz="1200">
                <a:solidFill>
                  <a:schemeClr val="tx2"/>
                </a:solidFill>
              </a:rPr>
              <a:pPr/>
              <a:t>29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6477000"/>
            <a:ext cx="80295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100">
                <a:solidFill>
                  <a:srgbClr val="B5AE53"/>
                </a:solidFill>
              </a:rPr>
              <a:t>From: Dan Rubenstein</a:t>
            </a:r>
            <a:r>
              <a:rPr lang="ja-JP" altLang="en-US" sz="1100">
                <a:solidFill>
                  <a:srgbClr val="B5AE53"/>
                </a:solidFill>
              </a:rPr>
              <a:t>’</a:t>
            </a:r>
            <a:r>
              <a:rPr lang="en-US" sz="1100">
                <a:solidFill>
                  <a:srgbClr val="B5AE53"/>
                </a:solidFill>
              </a:rPr>
              <a:t>s slides:  http://www.cs.columbia.edu/~danr/courses/6761/Summer03/intro/6761-1b-sockets.ppt</a:t>
            </a:r>
          </a:p>
        </p:txBody>
      </p:sp>
    </p:spTree>
    <p:extLst>
      <p:ext uri="{BB962C8B-B14F-4D97-AF65-F5344CB8AC3E}">
        <p14:creationId xmlns:p14="http://schemas.microsoft.com/office/powerpoint/2010/main" val="387228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What is a socket?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Socket is an interface between application and network (the lower levels of the protocol stack)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The application creates a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The socket </a:t>
            </a:r>
            <a:r>
              <a:rPr lang="en-US" i="1">
                <a:solidFill>
                  <a:srgbClr val="FF0000"/>
                </a:solidFill>
                <a:latin typeface="Century Gothic" charset="0"/>
              </a:rPr>
              <a:t>type</a:t>
            </a:r>
            <a:r>
              <a:rPr lang="en-US" i="1">
                <a:latin typeface="Century Gothic" charset="0"/>
              </a:rPr>
              <a:t> </a:t>
            </a:r>
            <a:r>
              <a:rPr lang="en-US">
                <a:latin typeface="Century Gothic" charset="0"/>
              </a:rPr>
              <a:t>dictates the style of communication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reliable vs. best effort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connection-oriented vs. connectionless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entury 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Once a socket is setup the application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pass data to the socket for network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entury Gothic" charset="0"/>
              </a:rPr>
              <a:t>receive data from the socket (transmitted through the network, received from some other host)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C6EF63-5D69-D147-AC52-D962F98E903A}" type="slidenum">
              <a:rPr lang="en-US" sz="1200">
                <a:solidFill>
                  <a:schemeClr val="tx2"/>
                </a:solidFill>
              </a:rPr>
              <a:pPr/>
              <a:t>3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A2B170"/>
                </a:solidFill>
                <a:ea typeface="+mj-ea"/>
              </a:rPr>
              <a:t>SOCKADDR Example</a:t>
            </a:r>
            <a:endParaRPr lang="en-US" dirty="0">
              <a:solidFill>
                <a:srgbClr val="A2B170"/>
              </a:solidFill>
              <a:ea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 marL="114300" indent="0">
              <a:lnSpc>
                <a:spcPct val="90000"/>
              </a:lnSpc>
              <a:buFont typeface="Arial" charset="0"/>
              <a:buNone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struct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sockaddr_in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server;		 // Definition</a:t>
            </a:r>
          </a:p>
          <a:p>
            <a:pPr marL="114300" indent="0">
              <a:lnSpc>
                <a:spcPct val="90000"/>
              </a:lnSpc>
              <a:buFont typeface="Arial" charset="0"/>
              <a:buNone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memset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(&amp;server, 0,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(server));	 //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Initilize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to 0</a:t>
            </a:r>
          </a:p>
          <a:p>
            <a:pPr marL="114300" indent="0">
              <a:lnSpc>
                <a:spcPct val="90000"/>
              </a:lnSpc>
              <a:buFont typeface="Arial" charset="0"/>
              <a:buNone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server.sin_family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= AF_INET;		 // Set address family</a:t>
            </a:r>
          </a:p>
          <a:p>
            <a:pPr marL="114300" indent="0">
              <a:lnSpc>
                <a:spcPct val="90000"/>
              </a:lnSpc>
              <a:buFont typeface="Arial" charset="0"/>
              <a:buNone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server.sin_port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htons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(MYPORTNUM); // Set port    </a:t>
            </a:r>
          </a:p>
          <a:p>
            <a:pPr marL="114300" indent="0">
              <a:lnSpc>
                <a:spcPct val="90000"/>
              </a:lnSpc>
              <a:buFont typeface="Arial" charset="0"/>
              <a:buNone/>
            </a:pP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server.sin_addr.s_addr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htonl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(INADDR_ANY);// Set address</a:t>
            </a:r>
          </a:p>
          <a:p>
            <a:pPr marL="114300" indent="0">
              <a:lnSpc>
                <a:spcPct val="90000"/>
              </a:lnSpc>
            </a:pPr>
            <a:endParaRPr lang="en-US" sz="2000" dirty="0">
              <a:latin typeface="Century Gothic" charset="0"/>
            </a:endParaRPr>
          </a:p>
          <a:p>
            <a:pPr marL="114300" indent="0">
              <a:lnSpc>
                <a:spcPct val="90000"/>
              </a:lnSpc>
            </a:pPr>
            <a:r>
              <a:rPr lang="en-US" sz="2000" dirty="0">
                <a:latin typeface="Century Gothic" charset="0"/>
              </a:rPr>
              <a:t>Host Byte-Ordering: the byte ordering used by a host (big-endian or little-endian</a:t>
            </a:r>
            <a:r>
              <a:rPr lang="en-US" sz="2000" dirty="0" smtClean="0">
                <a:latin typeface="Century Gothic" charset="0"/>
              </a:rPr>
              <a:t>)</a:t>
            </a:r>
            <a:endParaRPr lang="en-US" sz="2000" dirty="0">
              <a:latin typeface="Century Gothic" charset="0"/>
            </a:endParaRPr>
          </a:p>
          <a:p>
            <a:pPr marL="114300" indent="0">
              <a:lnSpc>
                <a:spcPct val="90000"/>
              </a:lnSpc>
            </a:pPr>
            <a:r>
              <a:rPr lang="en-US" sz="2000" dirty="0">
                <a:latin typeface="Century Gothic" charset="0"/>
              </a:rPr>
              <a:t>Network Byte-Ordering: the byte ordering used by the network – always big-</a:t>
            </a:r>
            <a:r>
              <a:rPr lang="en-US" sz="2000" dirty="0" smtClean="0">
                <a:latin typeface="Century Gothic" charset="0"/>
              </a:rPr>
              <a:t>endian</a:t>
            </a:r>
            <a:endParaRPr lang="en-US" sz="2000" dirty="0">
              <a:latin typeface="Century Gothic" charset="0"/>
            </a:endParaRPr>
          </a:p>
          <a:p>
            <a:pPr marL="114300" indent="0">
              <a:lnSpc>
                <a:spcPct val="90000"/>
              </a:lnSpc>
            </a:pPr>
            <a:r>
              <a:rPr lang="en-US" sz="2000" dirty="0">
                <a:latin typeface="Century Gothic" charset="0"/>
              </a:rPr>
              <a:t>Any words sent through the network should be converted to Network Byte-Order prior to transmission (and back to Host Byte-Order once received)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FD732FD-56E9-3047-8048-7813919CC49D}" type="slidenum">
              <a:rPr lang="en-US" sz="1200">
                <a:solidFill>
                  <a:schemeClr val="tx2"/>
                </a:solidFill>
              </a:rPr>
              <a:pPr/>
              <a:t>30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3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407988"/>
            <a:ext cx="8261350" cy="10398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Network Byte-Ordering</a:t>
            </a:r>
            <a:endParaRPr lang="en-US" dirty="0">
              <a:ea typeface="+mj-ea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00200"/>
            <a:ext cx="39624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u_long htonl(u_long x);</a:t>
            </a:r>
          </a:p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u_short htons(u_short x);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386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u_long ntohl(u_long x);</a:t>
            </a:r>
          </a:p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u_short ntohs(u_short x);</a:t>
            </a:r>
          </a:p>
          <a:p>
            <a:endParaRPr lang="en-US" sz="2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5602" name="Slide Number Placeholder 3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B8F2EA1-D3F7-6448-9914-8B83D3F3FCC2}" type="slidenum">
              <a:rPr lang="en-US" sz="1200">
                <a:solidFill>
                  <a:schemeClr val="tx2"/>
                </a:solidFill>
              </a:rPr>
              <a:pPr/>
              <a:t>31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57200" y="2895600"/>
            <a:ext cx="8397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•"/>
            </a:pPr>
            <a:r>
              <a:rPr lang="en-US" dirty="0"/>
              <a:t>On big-endian machines, these routines do nothing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Arial" charset="0"/>
              <a:buChar char="•"/>
            </a:pPr>
            <a:r>
              <a:rPr lang="en-US" dirty="0"/>
              <a:t>On little-endian machines, they reverse the byte order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257800" y="4495800"/>
            <a:ext cx="3657600" cy="1371600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8600" y="4572000"/>
            <a:ext cx="3886200" cy="1371600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4724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128.119.40.12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1447800" y="5486400"/>
            <a:ext cx="2438400" cy="398463"/>
            <a:chOff x="1392" y="3936"/>
            <a:chExt cx="1536" cy="251"/>
          </a:xfrm>
        </p:grpSpPr>
        <p:sp>
          <p:nvSpPr>
            <p:cNvPr id="25637" name="Text Box 11"/>
            <p:cNvSpPr txBox="1">
              <a:spLocks noChangeArrowheads="1"/>
            </p:cNvSpPr>
            <p:nvPr/>
          </p:nvSpPr>
          <p:spPr bwMode="auto">
            <a:xfrm>
              <a:off x="1392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128</a:t>
              </a:r>
            </a:p>
          </p:txBody>
        </p:sp>
        <p:sp>
          <p:nvSpPr>
            <p:cNvPr id="25638" name="Text Box 12"/>
            <p:cNvSpPr txBox="1">
              <a:spLocks noChangeArrowheads="1"/>
            </p:cNvSpPr>
            <p:nvPr/>
          </p:nvSpPr>
          <p:spPr bwMode="auto">
            <a:xfrm>
              <a:off x="1776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119</a:t>
              </a:r>
            </a:p>
          </p:txBody>
        </p:sp>
        <p:sp>
          <p:nvSpPr>
            <p:cNvPr id="25639" name="Text Box 13"/>
            <p:cNvSpPr txBox="1">
              <a:spLocks noChangeArrowheads="1"/>
            </p:cNvSpPr>
            <p:nvPr/>
          </p:nvSpPr>
          <p:spPr bwMode="auto">
            <a:xfrm>
              <a:off x="2160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40</a:t>
              </a:r>
            </a:p>
          </p:txBody>
        </p:sp>
        <p:sp>
          <p:nvSpPr>
            <p:cNvPr id="25640" name="Text Box 14"/>
            <p:cNvSpPr txBox="1">
              <a:spLocks noChangeArrowheads="1"/>
            </p:cNvSpPr>
            <p:nvPr/>
          </p:nvSpPr>
          <p:spPr bwMode="auto">
            <a:xfrm>
              <a:off x="2544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</a:t>
              </a:r>
            </a:p>
          </p:txBody>
        </p:sp>
      </p:grp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010400" y="4572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128.119.40.12</a:t>
            </a:r>
          </a:p>
        </p:txBody>
      </p: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5486400" y="5410200"/>
            <a:ext cx="2438400" cy="398463"/>
            <a:chOff x="1392" y="3936"/>
            <a:chExt cx="1536" cy="251"/>
          </a:xfrm>
        </p:grpSpPr>
        <p:sp>
          <p:nvSpPr>
            <p:cNvPr id="25633" name="Text Box 17"/>
            <p:cNvSpPr txBox="1">
              <a:spLocks noChangeArrowheads="1"/>
            </p:cNvSpPr>
            <p:nvPr/>
          </p:nvSpPr>
          <p:spPr bwMode="auto">
            <a:xfrm>
              <a:off x="1392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128</a:t>
              </a:r>
            </a:p>
          </p:txBody>
        </p:sp>
        <p:sp>
          <p:nvSpPr>
            <p:cNvPr id="25634" name="Text Box 18"/>
            <p:cNvSpPr txBox="1">
              <a:spLocks noChangeArrowheads="1"/>
            </p:cNvSpPr>
            <p:nvPr/>
          </p:nvSpPr>
          <p:spPr bwMode="auto">
            <a:xfrm>
              <a:off x="1776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119</a:t>
              </a:r>
            </a:p>
          </p:txBody>
        </p:sp>
        <p:sp>
          <p:nvSpPr>
            <p:cNvPr id="25635" name="Text Box 19"/>
            <p:cNvSpPr txBox="1">
              <a:spLocks noChangeArrowheads="1"/>
            </p:cNvSpPr>
            <p:nvPr/>
          </p:nvSpPr>
          <p:spPr bwMode="auto">
            <a:xfrm>
              <a:off x="2160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40</a:t>
              </a:r>
            </a:p>
          </p:txBody>
        </p:sp>
        <p:sp>
          <p:nvSpPr>
            <p:cNvPr id="25636" name="Text Box 20"/>
            <p:cNvSpPr txBox="1">
              <a:spLocks noChangeArrowheads="1"/>
            </p:cNvSpPr>
            <p:nvPr/>
          </p:nvSpPr>
          <p:spPr bwMode="auto">
            <a:xfrm>
              <a:off x="2544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</a:t>
              </a:r>
            </a:p>
          </p:txBody>
        </p:sp>
      </p:grpSp>
      <p:sp>
        <p:nvSpPr>
          <p:cNvPr id="25613" name="Text Box 21"/>
          <p:cNvSpPr txBox="1">
            <a:spLocks noChangeArrowheads="1"/>
          </p:cNvSpPr>
          <p:nvPr/>
        </p:nvSpPr>
        <p:spPr bwMode="auto">
          <a:xfrm>
            <a:off x="2590800" y="4191000"/>
            <a:ext cx="1698625" cy="838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Big-Endian</a:t>
            </a:r>
          </a:p>
          <a:p>
            <a:pPr algn="r"/>
            <a:r>
              <a:rPr lang="en-US"/>
              <a:t>machine</a:t>
            </a:r>
          </a:p>
        </p:txBody>
      </p: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4732338" y="4191000"/>
            <a:ext cx="2049462" cy="838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Little-Endian</a:t>
            </a:r>
          </a:p>
          <a:p>
            <a:r>
              <a:rPr lang="en-US"/>
              <a:t>machine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62400" y="5638800"/>
            <a:ext cx="1524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304800" y="4876800"/>
            <a:ext cx="990600" cy="914400"/>
            <a:chOff x="192" y="3552"/>
            <a:chExt cx="624" cy="576"/>
          </a:xfrm>
        </p:grpSpPr>
        <p:sp>
          <p:nvSpPr>
            <p:cNvPr id="25631" name="Freeform 25"/>
            <p:cNvSpPr>
              <a:spLocks/>
            </p:cNvSpPr>
            <p:nvPr/>
          </p:nvSpPr>
          <p:spPr bwMode="auto">
            <a:xfrm>
              <a:off x="336" y="3696"/>
              <a:ext cx="480" cy="400"/>
            </a:xfrm>
            <a:custGeom>
              <a:avLst/>
              <a:gdLst>
                <a:gd name="T0" fmla="*/ 192 w 480"/>
                <a:gd name="T1" fmla="*/ 0 h 400"/>
                <a:gd name="T2" fmla="*/ 48 w 480"/>
                <a:gd name="T3" fmla="*/ 336 h 400"/>
                <a:gd name="T4" fmla="*/ 480 w 480"/>
                <a:gd name="T5" fmla="*/ 384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400">
                  <a:moveTo>
                    <a:pt x="192" y="0"/>
                  </a:moveTo>
                  <a:cubicBezTo>
                    <a:pt x="168" y="56"/>
                    <a:pt x="0" y="272"/>
                    <a:pt x="48" y="336"/>
                  </a:cubicBezTo>
                  <a:cubicBezTo>
                    <a:pt x="96" y="400"/>
                    <a:pt x="300" y="388"/>
                    <a:pt x="480" y="384"/>
                  </a:cubicBezTo>
                </a:path>
              </a:pathLst>
            </a:custGeom>
            <a:noFill/>
            <a:ln w="79375" cap="flat" cmpd="sng">
              <a:solidFill>
                <a:srgbClr val="FF3300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25632" name="Text Box 27"/>
            <p:cNvSpPr txBox="1">
              <a:spLocks noChangeArrowheads="1"/>
            </p:cNvSpPr>
            <p:nvPr/>
          </p:nvSpPr>
          <p:spPr bwMode="auto">
            <a:xfrm rot="-3552529">
              <a:off x="29" y="3715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Arial" charset="0"/>
                </a:rPr>
                <a:t>htonl</a:t>
              </a:r>
            </a:p>
          </p:txBody>
        </p:sp>
      </p:grpSp>
      <p:grpSp>
        <p:nvGrpSpPr>
          <p:cNvPr id="31785" name="Group 41"/>
          <p:cNvGrpSpPr>
            <a:grpSpLocks/>
          </p:cNvGrpSpPr>
          <p:nvPr/>
        </p:nvGrpSpPr>
        <p:grpSpPr bwMode="auto">
          <a:xfrm>
            <a:off x="7999413" y="4953000"/>
            <a:ext cx="855662" cy="990600"/>
            <a:chOff x="5039" y="3600"/>
            <a:chExt cx="539" cy="624"/>
          </a:xfrm>
        </p:grpSpPr>
        <p:sp>
          <p:nvSpPr>
            <p:cNvPr id="25629" name="Freeform 26"/>
            <p:cNvSpPr>
              <a:spLocks/>
            </p:cNvSpPr>
            <p:nvPr/>
          </p:nvSpPr>
          <p:spPr bwMode="auto">
            <a:xfrm>
              <a:off x="5039" y="3600"/>
              <a:ext cx="321" cy="503"/>
            </a:xfrm>
            <a:custGeom>
              <a:avLst/>
              <a:gdLst>
                <a:gd name="T0" fmla="*/ 0 w 321"/>
                <a:gd name="T1" fmla="*/ 431 h 503"/>
                <a:gd name="T2" fmla="*/ 288 w 321"/>
                <a:gd name="T3" fmla="*/ 431 h 503"/>
                <a:gd name="T4" fmla="*/ 201 w 321"/>
                <a:gd name="T5" fmla="*/ 0 h 5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" h="503">
                  <a:moveTo>
                    <a:pt x="0" y="431"/>
                  </a:moveTo>
                  <a:cubicBezTo>
                    <a:pt x="116" y="467"/>
                    <a:pt x="255" y="503"/>
                    <a:pt x="288" y="431"/>
                  </a:cubicBezTo>
                  <a:cubicBezTo>
                    <a:pt x="321" y="359"/>
                    <a:pt x="219" y="90"/>
                    <a:pt x="201" y="0"/>
                  </a:cubicBezTo>
                </a:path>
              </a:pathLst>
            </a:custGeom>
            <a:noFill/>
            <a:ln w="79375" cap="flat" cmpd="sng">
              <a:solidFill>
                <a:srgbClr val="FF3300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25630" name="Text Box 28"/>
            <p:cNvSpPr txBox="1">
              <a:spLocks noChangeArrowheads="1"/>
            </p:cNvSpPr>
            <p:nvPr/>
          </p:nvSpPr>
          <p:spPr bwMode="auto">
            <a:xfrm rot="5400000">
              <a:off x="5165" y="3811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latin typeface="Arial" charset="0"/>
                </a:rPr>
                <a:t>ntohl</a:t>
              </a:r>
            </a:p>
          </p:txBody>
        </p:sp>
      </p:grp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304800" y="4648200"/>
            <a:ext cx="2438400" cy="398463"/>
            <a:chOff x="1392" y="3936"/>
            <a:chExt cx="1536" cy="251"/>
          </a:xfrm>
        </p:grpSpPr>
        <p:sp>
          <p:nvSpPr>
            <p:cNvPr id="25625" name="Text Box 30"/>
            <p:cNvSpPr txBox="1">
              <a:spLocks noChangeArrowheads="1"/>
            </p:cNvSpPr>
            <p:nvPr/>
          </p:nvSpPr>
          <p:spPr bwMode="auto">
            <a:xfrm>
              <a:off x="1392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128</a:t>
              </a:r>
            </a:p>
          </p:txBody>
        </p:sp>
        <p:sp>
          <p:nvSpPr>
            <p:cNvPr id="25626" name="Text Box 31"/>
            <p:cNvSpPr txBox="1">
              <a:spLocks noChangeArrowheads="1"/>
            </p:cNvSpPr>
            <p:nvPr/>
          </p:nvSpPr>
          <p:spPr bwMode="auto">
            <a:xfrm>
              <a:off x="1776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119</a:t>
              </a:r>
            </a:p>
          </p:txBody>
        </p:sp>
        <p:sp>
          <p:nvSpPr>
            <p:cNvPr id="25627" name="Text Box 32"/>
            <p:cNvSpPr txBox="1">
              <a:spLocks noChangeArrowheads="1"/>
            </p:cNvSpPr>
            <p:nvPr/>
          </p:nvSpPr>
          <p:spPr bwMode="auto">
            <a:xfrm>
              <a:off x="2160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40</a:t>
              </a:r>
            </a:p>
          </p:txBody>
        </p:sp>
        <p:sp>
          <p:nvSpPr>
            <p:cNvPr id="25628" name="Text Box 33"/>
            <p:cNvSpPr txBox="1">
              <a:spLocks noChangeArrowheads="1"/>
            </p:cNvSpPr>
            <p:nvPr/>
          </p:nvSpPr>
          <p:spPr bwMode="auto">
            <a:xfrm>
              <a:off x="2544" y="3936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</a:t>
              </a:r>
            </a:p>
          </p:txBody>
        </p:sp>
      </p:grpSp>
      <p:grpSp>
        <p:nvGrpSpPr>
          <p:cNvPr id="31783" name="Group 39"/>
          <p:cNvGrpSpPr>
            <a:grpSpLocks/>
          </p:cNvGrpSpPr>
          <p:nvPr/>
        </p:nvGrpSpPr>
        <p:grpSpPr bwMode="auto">
          <a:xfrm>
            <a:off x="6477000" y="4572000"/>
            <a:ext cx="2438400" cy="398463"/>
            <a:chOff x="2832" y="2592"/>
            <a:chExt cx="1536" cy="251"/>
          </a:xfrm>
        </p:grpSpPr>
        <p:sp>
          <p:nvSpPr>
            <p:cNvPr id="25621" name="Text Box 35"/>
            <p:cNvSpPr txBox="1">
              <a:spLocks noChangeArrowheads="1"/>
            </p:cNvSpPr>
            <p:nvPr/>
          </p:nvSpPr>
          <p:spPr bwMode="auto">
            <a:xfrm>
              <a:off x="3984" y="2592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128</a:t>
              </a:r>
            </a:p>
          </p:txBody>
        </p:sp>
        <p:sp>
          <p:nvSpPr>
            <p:cNvPr id="25622" name="Text Box 36"/>
            <p:cNvSpPr txBox="1">
              <a:spLocks noChangeArrowheads="1"/>
            </p:cNvSpPr>
            <p:nvPr/>
          </p:nvSpPr>
          <p:spPr bwMode="auto">
            <a:xfrm>
              <a:off x="3600" y="2592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119</a:t>
              </a:r>
            </a:p>
          </p:txBody>
        </p:sp>
        <p:sp>
          <p:nvSpPr>
            <p:cNvPr id="25623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40</a:t>
              </a:r>
            </a:p>
          </p:txBody>
        </p:sp>
        <p:sp>
          <p:nvSpPr>
            <p:cNvPr id="25624" name="Text Box 38"/>
            <p:cNvSpPr txBox="1">
              <a:spLocks noChangeArrowheads="1"/>
            </p:cNvSpPr>
            <p:nvPr/>
          </p:nvSpPr>
          <p:spPr bwMode="auto">
            <a:xfrm>
              <a:off x="2832" y="2592"/>
              <a:ext cx="384" cy="251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12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2400" y="6477000"/>
            <a:ext cx="802957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100">
                <a:solidFill>
                  <a:srgbClr val="B5AE53"/>
                </a:solidFill>
              </a:rPr>
              <a:t>From: Dan Rubenstein</a:t>
            </a:r>
            <a:r>
              <a:rPr lang="ja-JP" altLang="en-US" sz="1100">
                <a:solidFill>
                  <a:srgbClr val="B5AE53"/>
                </a:solidFill>
              </a:rPr>
              <a:t>’</a:t>
            </a:r>
            <a:r>
              <a:rPr lang="en-US" sz="1100">
                <a:solidFill>
                  <a:srgbClr val="B5AE53"/>
                </a:solidFill>
              </a:rPr>
              <a:t>s slides:  http://www.cs.columbia.edu/~danr/courses/6761/Summer03/intro/6761-1b-sockets.ppt</a:t>
            </a:r>
          </a:p>
        </p:txBody>
      </p:sp>
    </p:spTree>
    <p:extLst>
      <p:ext uri="{BB962C8B-B14F-4D97-AF65-F5344CB8AC3E}">
        <p14:creationId xmlns:p14="http://schemas.microsoft.com/office/powerpoint/2010/main" val="391145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TIPS 1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14424" y="2038256"/>
            <a:ext cx="7610476" cy="470068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Sometimes, </a:t>
            </a:r>
            <a:r>
              <a:rPr lang="en-US" dirty="0" smtClean="0">
                <a:ea typeface="+mn-ea"/>
              </a:rPr>
              <a:t>an ungraceful exit </a:t>
            </a:r>
            <a:r>
              <a:rPr lang="en-US" dirty="0">
                <a:ea typeface="+mn-ea"/>
              </a:rPr>
              <a:t>from a program (e.g., </a:t>
            </a:r>
            <a:r>
              <a:rPr lang="en-US" dirty="0">
                <a:latin typeface="Arial" charset="0"/>
                <a:ea typeface="+mn-ea"/>
              </a:rPr>
              <a:t>ctrl-c</a:t>
            </a:r>
            <a:r>
              <a:rPr lang="en-US" dirty="0">
                <a:ea typeface="+mn-ea"/>
              </a:rPr>
              <a:t>) does not properly free up a </a:t>
            </a:r>
            <a:r>
              <a:rPr lang="en-US" dirty="0" smtClean="0">
                <a:ea typeface="+mn-ea"/>
              </a:rPr>
              <a:t>port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Eventually </a:t>
            </a:r>
            <a:r>
              <a:rPr lang="en-US" dirty="0">
                <a:ea typeface="+mn-ea"/>
              </a:rPr>
              <a:t>(after a few minutes), the port will be </a:t>
            </a:r>
            <a:r>
              <a:rPr lang="en-US" dirty="0" smtClean="0">
                <a:ea typeface="+mn-ea"/>
              </a:rPr>
              <a:t>freed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You can kill the process, </a:t>
            </a:r>
            <a:r>
              <a:rPr lang="en-US" dirty="0" smtClean="0">
                <a:ea typeface="+mn-ea"/>
              </a:rPr>
              <a:t>or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To </a:t>
            </a:r>
            <a:r>
              <a:rPr lang="en-US" dirty="0">
                <a:ea typeface="+mn-ea"/>
              </a:rPr>
              <a:t>reduce the likelihood of this problem, include the following code</a:t>
            </a:r>
            <a:r>
              <a:rPr lang="en-US" dirty="0" smtClean="0">
                <a:ea typeface="+mn-ea"/>
              </a:rPr>
              <a:t>: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header include:</a:t>
            </a: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dirty="0">
                <a:latin typeface="Arial" charset="0"/>
                <a:ea typeface="+mn-ea"/>
              </a:rPr>
              <a:t>		#include &lt;</a:t>
            </a:r>
            <a:r>
              <a:rPr lang="en-US" dirty="0" err="1">
                <a:latin typeface="Arial" charset="0"/>
                <a:ea typeface="+mn-ea"/>
              </a:rPr>
              <a:t>signal.h</a:t>
            </a:r>
            <a:r>
              <a:rPr lang="en-US" dirty="0">
                <a:latin typeface="Arial" charset="0"/>
                <a:ea typeface="+mn-ea"/>
              </a:rPr>
              <a:t>&gt;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dirty="0">
                <a:latin typeface="Arial" charset="0"/>
                <a:ea typeface="+mn-ea"/>
              </a:rPr>
              <a:t>		void </a:t>
            </a:r>
            <a:r>
              <a:rPr lang="en-US" dirty="0" err="1">
                <a:latin typeface="Arial" charset="0"/>
                <a:ea typeface="+mn-ea"/>
              </a:rPr>
              <a:t>cleanExit</a:t>
            </a:r>
            <a:r>
              <a:rPr lang="en-US" dirty="0">
                <a:latin typeface="Arial" charset="0"/>
                <a:ea typeface="+mn-ea"/>
              </a:rPr>
              <a:t>(){exit(0</a:t>
            </a:r>
            <a:r>
              <a:rPr lang="en-US" dirty="0" smtClean="0">
                <a:latin typeface="Arial" charset="0"/>
                <a:ea typeface="+mn-ea"/>
              </a:rPr>
              <a:t>);}</a:t>
            </a:r>
            <a:endParaRPr lang="en-US" dirty="0">
              <a:latin typeface="Arial" charset="0"/>
              <a:ea typeface="+mn-ea"/>
            </a:endParaRP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</a:t>
            </a:r>
            <a:r>
              <a:rPr lang="en-US" dirty="0">
                <a:ea typeface="+mn-ea"/>
              </a:rPr>
              <a:t>socket code:</a:t>
            </a:r>
          </a:p>
          <a:p>
            <a:pPr marL="640080" lvl="1"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dirty="0">
                <a:latin typeface="Arial" charset="0"/>
                <a:ea typeface="+mn-ea"/>
              </a:rPr>
              <a:t>	signal(SIGTERM, </a:t>
            </a:r>
            <a:r>
              <a:rPr lang="en-US" dirty="0" err="1">
                <a:latin typeface="Arial" charset="0"/>
                <a:ea typeface="+mn-ea"/>
              </a:rPr>
              <a:t>cleanExit</a:t>
            </a:r>
            <a:r>
              <a:rPr lang="en-US" dirty="0">
                <a:latin typeface="Arial" charset="0"/>
                <a:ea typeface="+mn-ea"/>
              </a:rPr>
              <a:t>);</a:t>
            </a:r>
          </a:p>
          <a:p>
            <a:pPr marL="640080" lvl="1"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dirty="0">
                <a:latin typeface="Arial" charset="0"/>
                <a:ea typeface="+mn-ea"/>
              </a:rPr>
              <a:t>	signal(SIGINT, </a:t>
            </a:r>
            <a:r>
              <a:rPr lang="en-US" dirty="0" err="1">
                <a:latin typeface="Arial" charset="0"/>
                <a:ea typeface="+mn-ea"/>
              </a:rPr>
              <a:t>cleanExit</a:t>
            </a:r>
            <a:r>
              <a:rPr lang="en-US" dirty="0">
                <a:latin typeface="Arial" charset="0"/>
                <a:ea typeface="+mn-ea"/>
              </a:rPr>
              <a:t>);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753534E-3DB5-8D4E-B219-E7624A32107B}" type="slidenum">
              <a:rPr lang="en-US" sz="1200">
                <a:solidFill>
                  <a:schemeClr val="tx2"/>
                </a:solidFill>
              </a:rPr>
              <a:pPr/>
              <a:t>32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7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Tips 2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eaLnBrk="1" hangingPunct="1">
              <a:buClr>
                <a:schemeClr val="accent1"/>
              </a:buClr>
            </a:pPr>
            <a:endParaRPr lang="en-US" sz="2200">
              <a:latin typeface="Century Gothic" charset="0"/>
            </a:endParaRPr>
          </a:p>
          <a:p>
            <a:pPr marL="342900" lvl="1" eaLnBrk="1" hangingPunct="1">
              <a:buClr>
                <a:schemeClr val="accent1"/>
              </a:buClr>
            </a:pPr>
            <a:r>
              <a:rPr lang="en-US" sz="2200">
                <a:latin typeface="Century Gothic" charset="0"/>
              </a:rPr>
              <a:t>Check Beej's Guide to Network Programming Using Internet Sockets</a:t>
            </a:r>
            <a:r>
              <a:rPr lang="en-US" sz="2200">
                <a:latin typeface="Century Gothic" charset="0"/>
                <a:hlinkClick r:id="rId3"/>
              </a:rPr>
              <a:t> </a:t>
            </a:r>
            <a:r>
              <a:rPr lang="en-US" sz="1600">
                <a:latin typeface="Century Gothic" charset="0"/>
                <a:hlinkClick r:id="rId3"/>
              </a:rPr>
              <a:t>http://beej.us/guide/bgnet/output/html/multipage/index.html</a:t>
            </a:r>
            <a:endParaRPr lang="en-US" sz="1600">
              <a:latin typeface="Century Gothic" charset="0"/>
            </a:endParaRPr>
          </a:p>
          <a:p>
            <a:pPr eaLnBrk="1" hangingPunct="1"/>
            <a:endParaRPr lang="en-US">
              <a:latin typeface="Century Gothic" charset="0"/>
            </a:endParaRPr>
          </a:p>
          <a:p>
            <a:pPr eaLnBrk="1" hangingPunct="1"/>
            <a:r>
              <a:rPr lang="en-US" sz="2200">
                <a:latin typeface="Century Gothic" charset="0"/>
              </a:rPr>
              <a:t>Search the specification for the function you need to use for more info, or check the man pages.</a:t>
            </a:r>
          </a:p>
          <a:p>
            <a:pPr eaLnBrk="1" hangingPunct="1"/>
            <a:endParaRPr lang="en-US" sz="2200">
              <a:latin typeface="Century Gothic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5FCE20C-2079-DE4F-A422-41FCB74BEB7F}" type="slidenum">
              <a:rPr lang="en-US" sz="1200">
                <a:solidFill>
                  <a:schemeClr val="tx2"/>
                </a:solidFill>
              </a:rPr>
              <a:pPr/>
              <a:t>33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1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Tips 3</a:t>
            </a:r>
            <a:endParaRPr lang="en-US" dirty="0">
              <a:ea typeface="+mj-ea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entury Gothic" charset="0"/>
              </a:rPr>
              <a:t>How to find the IP address of the machine my server program is running on?</a:t>
            </a:r>
          </a:p>
          <a:p>
            <a:endParaRPr lang="en-US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Use 127.0.0.1 or localhost for accessing a server running on your local machine.</a:t>
            </a:r>
          </a:p>
          <a:p>
            <a:endParaRPr lang="en-US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For a remote server running linux use the bash shell command:  </a:t>
            </a:r>
            <a:r>
              <a:rPr lang="ja-JP" altLang="en-US">
                <a:latin typeface="Century Gothic" charset="0"/>
              </a:rPr>
              <a:t>“</a:t>
            </a:r>
            <a:r>
              <a:rPr lang="en-US">
                <a:latin typeface="Century Gothic" charset="0"/>
              </a:rPr>
              <a:t>$ /sbin/ifconfig</a:t>
            </a:r>
            <a:r>
              <a:rPr lang="ja-JP" altLang="en-US">
                <a:latin typeface="Century Gothic" charset="0"/>
              </a:rPr>
              <a:t>”</a:t>
            </a:r>
            <a:endParaRPr lang="en-US">
              <a:latin typeface="Century Gothic" charset="0"/>
            </a:endParaRPr>
          </a:p>
          <a:p>
            <a:pPr lvl="1"/>
            <a:endParaRPr lang="en-US">
              <a:latin typeface="Century Gothic" charset="0"/>
            </a:endParaRPr>
          </a:p>
          <a:p>
            <a:pPr lvl="1"/>
            <a:r>
              <a:rPr lang="en-US">
                <a:latin typeface="Century Gothic" charset="0"/>
              </a:rPr>
              <a:t>For windows, use ipconfig in cmd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DF94A5E-1A48-D64D-9220-46F431126277}" type="slidenum">
              <a:rPr lang="en-US" sz="1200">
                <a:solidFill>
                  <a:schemeClr val="tx2"/>
                </a:solidFill>
              </a:rPr>
              <a:pPr/>
              <a:t>34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95263"/>
            <a:ext cx="5746750" cy="819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2B170"/>
                </a:solidFill>
                <a:latin typeface="Gill Sans MT" charset="0"/>
              </a:rPr>
              <a:t>summary</a:t>
            </a:r>
            <a:endParaRPr lang="en-US" dirty="0">
              <a:solidFill>
                <a:srgbClr val="A2B170"/>
              </a:solidFill>
              <a:latin typeface="Gill Sans MT" charset="0"/>
            </a:endParaRPr>
          </a:p>
        </p:txBody>
      </p:sp>
      <p:sp>
        <p:nvSpPr>
          <p:cNvPr id="25395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350" y="1854200"/>
            <a:ext cx="4313238" cy="367665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Gill Sans MT" charset="0"/>
              </a:rPr>
              <a:t>application architectures</a:t>
            </a:r>
          </a:p>
          <a:p>
            <a:pPr lvl="1"/>
            <a:r>
              <a:rPr lang="en-US" dirty="0">
                <a:latin typeface="Gill Sans MT" charset="0"/>
              </a:rPr>
              <a:t>client-server</a:t>
            </a:r>
          </a:p>
          <a:p>
            <a:pPr lvl="1"/>
            <a:r>
              <a:rPr lang="en-US" dirty="0">
                <a:latin typeface="Gill Sans MT" charset="0"/>
              </a:rPr>
              <a:t>P2P</a:t>
            </a:r>
          </a:p>
          <a:p>
            <a:r>
              <a:rPr lang="en-US" sz="2400" dirty="0">
                <a:latin typeface="Gill Sans MT" charset="0"/>
              </a:rPr>
              <a:t>application service requirements:</a:t>
            </a:r>
          </a:p>
          <a:p>
            <a:pPr lvl="1"/>
            <a:r>
              <a:rPr lang="en-US" dirty="0">
                <a:latin typeface="Gill Sans MT" charset="0"/>
              </a:rPr>
              <a:t>reliability, bandwidth, delay</a:t>
            </a:r>
          </a:p>
          <a:p>
            <a:r>
              <a:rPr lang="en-US" sz="2400" dirty="0">
                <a:latin typeface="Gill Sans MT" charset="0"/>
              </a:rPr>
              <a:t>Internet transport service model</a:t>
            </a:r>
          </a:p>
          <a:p>
            <a:pPr lvl="1"/>
            <a:r>
              <a:rPr lang="en-US" dirty="0">
                <a:latin typeface="Gill Sans MT" charset="0"/>
              </a:rPr>
              <a:t>connection-oriented, reliable: TCP</a:t>
            </a:r>
          </a:p>
          <a:p>
            <a:pPr lvl="1"/>
            <a:r>
              <a:rPr lang="en-US" dirty="0">
                <a:latin typeface="Gill Sans MT" charset="0"/>
              </a:rPr>
              <a:t>unreliable, datagrams: UDP</a:t>
            </a:r>
          </a:p>
        </p:txBody>
      </p:sp>
      <p:sp>
        <p:nvSpPr>
          <p:cNvPr id="25395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1813" y="1201738"/>
            <a:ext cx="7581900" cy="6762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our study of network apps now complete!</a:t>
            </a:r>
          </a:p>
        </p:txBody>
      </p:sp>
      <p:sp>
        <p:nvSpPr>
          <p:cNvPr id="2539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89C856D2-149C-E341-895C-2502DA8B8B9A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35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53959" name="Rectangle 5"/>
          <p:cNvSpPr>
            <a:spLocks noChangeArrowheads="1"/>
          </p:cNvSpPr>
          <p:nvPr/>
        </p:nvSpPr>
        <p:spPr bwMode="auto">
          <a:xfrm>
            <a:off x="4967288" y="1809750"/>
            <a:ext cx="3962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specific protocols: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charset="0"/>
              <a:buChar char="§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HTTP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charset="0"/>
              <a:buChar char="§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FTP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charset="0"/>
              <a:buChar char="§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SMTP, POP, IMAP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charset="0"/>
              <a:buChar char="§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DNS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charset="0"/>
              <a:buChar char="§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P2P: BitTorrent, DHT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socket programming: TCP, UDP sockets</a:t>
            </a:r>
          </a:p>
        </p:txBody>
      </p:sp>
    </p:spTree>
    <p:extLst>
      <p:ext uri="{BB962C8B-B14F-4D97-AF65-F5344CB8AC3E}">
        <p14:creationId xmlns:p14="http://schemas.microsoft.com/office/powerpoint/2010/main" val="238450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992313"/>
            <a:ext cx="3810000" cy="3657600"/>
          </a:xfrm>
        </p:spPr>
        <p:txBody>
          <a:bodyPr>
            <a:normAutofit/>
          </a:bodyPr>
          <a:lstStyle/>
          <a:p>
            <a:r>
              <a:rPr lang="en-US" sz="2400">
                <a:latin typeface="Gill Sans MT" charset="0"/>
              </a:rPr>
              <a:t>typical request/reply message exchange:</a:t>
            </a:r>
          </a:p>
          <a:p>
            <a:pPr lvl="1"/>
            <a:r>
              <a:rPr lang="en-US">
                <a:latin typeface="Gill Sans MT" charset="0"/>
              </a:rPr>
              <a:t>client requests info or service</a:t>
            </a:r>
          </a:p>
          <a:p>
            <a:pPr lvl="1"/>
            <a:r>
              <a:rPr lang="en-US">
                <a:latin typeface="Gill Sans MT" charset="0"/>
              </a:rPr>
              <a:t>server responds with data, status code</a:t>
            </a:r>
          </a:p>
          <a:p>
            <a:r>
              <a:rPr lang="en-US" sz="2400">
                <a:latin typeface="Gill Sans MT" charset="0"/>
              </a:rPr>
              <a:t>message formats:</a:t>
            </a:r>
          </a:p>
          <a:p>
            <a:pPr lvl="1"/>
            <a:r>
              <a:rPr lang="en-US">
                <a:latin typeface="Gill Sans MT" charset="0"/>
              </a:rPr>
              <a:t>headers: fields giving info about data</a:t>
            </a:r>
          </a:p>
          <a:p>
            <a:pPr lvl="1"/>
            <a:r>
              <a:rPr lang="en-US">
                <a:latin typeface="Gill Sans MT" charset="0"/>
              </a:rPr>
              <a:t>data: info being communicated</a:t>
            </a:r>
          </a:p>
        </p:txBody>
      </p:sp>
      <p:sp>
        <p:nvSpPr>
          <p:cNvPr id="2549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12AE7383-14C8-724D-96D4-D12C3C796305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36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54980" name="Rectangle 5"/>
          <p:cNvSpPr>
            <a:spLocks noChangeArrowheads="1"/>
          </p:cNvSpPr>
          <p:nvPr/>
        </p:nvSpPr>
        <p:spPr bwMode="auto">
          <a:xfrm>
            <a:off x="4603750" y="1976438"/>
            <a:ext cx="40814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3333CC"/>
              </a:buClr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important themes:</a:t>
            </a:r>
            <a:r>
              <a:rPr lang="en-US" sz="2400" i="1">
                <a:solidFill>
                  <a:srgbClr val="FF3300"/>
                </a:solidFill>
                <a:latin typeface="Gill Sans MT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control vs. data msgs</a:t>
            </a:r>
          </a:p>
          <a:p>
            <a:pPr marL="742950" lvl="1" indent="-285750">
              <a:buClr>
                <a:srgbClr val="000099"/>
              </a:buClr>
              <a:buSzTx/>
              <a:buFont typeface="Wingdings" charset="0"/>
              <a:buChar char="§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in-band, out-of-band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centralized vs. decentralized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stateless vs. stateful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400">
                <a:solidFill>
                  <a:srgbClr val="000000"/>
                </a:solidFill>
                <a:latin typeface="Gill Sans MT" charset="0"/>
              </a:rPr>
              <a:t>reliable vs. unreliable msg transfer 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ja-JP" altLang="en-US" sz="2400">
                <a:solidFill>
                  <a:srgbClr val="000000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Gill Sans MT" charset="0"/>
              </a:rPr>
              <a:t>complexity at network edge</a:t>
            </a:r>
            <a:r>
              <a:rPr lang="ja-JP" altLang="en-US" sz="2400">
                <a:solidFill>
                  <a:srgbClr val="000000"/>
                </a:solidFill>
                <a:latin typeface="Gill Sans MT" charset="0"/>
              </a:rPr>
              <a:t>”</a:t>
            </a:r>
            <a:endParaRPr lang="en-US" sz="240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54982" name="Rectangle 2"/>
          <p:cNvSpPr>
            <a:spLocks noChangeArrowheads="1"/>
          </p:cNvSpPr>
          <p:nvPr/>
        </p:nvSpPr>
        <p:spPr bwMode="auto">
          <a:xfrm>
            <a:off x="506413" y="109313"/>
            <a:ext cx="5746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</a:rPr>
              <a:t>summary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54983" name="Rectangle 4"/>
          <p:cNvSpPr>
            <a:spLocks noChangeArrowheads="1"/>
          </p:cNvSpPr>
          <p:nvPr/>
        </p:nvSpPr>
        <p:spPr bwMode="auto">
          <a:xfrm>
            <a:off x="531813" y="1201738"/>
            <a:ext cx="75819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most importantly: learned about protocols! </a:t>
            </a:r>
          </a:p>
        </p:txBody>
      </p:sp>
    </p:spTree>
    <p:extLst>
      <p:ext uri="{BB962C8B-B14F-4D97-AF65-F5344CB8AC3E}">
        <p14:creationId xmlns:p14="http://schemas.microsoft.com/office/powerpoint/2010/main" val="95262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Most popular types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of sockets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752600"/>
            <a:ext cx="38100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Arial" charset="0"/>
                <a:ea typeface="+mn-ea"/>
              </a:rPr>
              <a:t>TCP socket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Type: </a:t>
            </a:r>
            <a:r>
              <a:rPr lang="en-US" sz="2000" b="1" dirty="0" smtClean="0">
                <a:ea typeface="+mn-ea"/>
              </a:rPr>
              <a:t>SOCK_STREAM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reliable </a:t>
            </a:r>
            <a:r>
              <a:rPr lang="en-US" sz="2000" dirty="0">
                <a:ea typeface="+mn-ea"/>
              </a:rPr>
              <a:t>delivery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ea typeface="+mn-ea"/>
              </a:rPr>
              <a:t>in-order guaranteed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ea typeface="+mn-ea"/>
              </a:rPr>
              <a:t>connection-oriented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ea typeface="+mn-ea"/>
              </a:rPr>
              <a:t>bidirectional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ea typeface="+mn-ea"/>
            </a:endParaRPr>
          </a:p>
          <a:p>
            <a:pPr marL="303530" lvl="1" indent="0" eaLnBrk="1" fontAlgn="auto" hangingPunct="1">
              <a:spcAft>
                <a:spcPts val="0"/>
              </a:spcAft>
              <a:buNone/>
              <a:defRPr/>
            </a:pPr>
            <a:endParaRPr lang="en-US" sz="2000" dirty="0">
              <a:ea typeface="+mn-ea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752600"/>
            <a:ext cx="43434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UDP socket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Type: </a:t>
            </a:r>
            <a:r>
              <a:rPr lang="en-US" sz="2000" b="1" dirty="0">
                <a:latin typeface="Century Gothic" charset="0"/>
              </a:rPr>
              <a:t>SOCK_DGRAM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unreliable delivery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no order guarantees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no notion of </a:t>
            </a:r>
            <a:r>
              <a:rPr lang="ja-JP" altLang="en-US" sz="2000" dirty="0">
                <a:latin typeface="Century Gothic" charset="0"/>
              </a:rPr>
              <a:t>“</a:t>
            </a:r>
            <a:r>
              <a:rPr lang="en-US" sz="2000" dirty="0">
                <a:latin typeface="Century Gothic" charset="0"/>
              </a:rPr>
              <a:t>connection</a:t>
            </a:r>
            <a:r>
              <a:rPr lang="ja-JP" altLang="en-US" sz="2000" dirty="0">
                <a:latin typeface="Century Gothic" charset="0"/>
              </a:rPr>
              <a:t>”</a:t>
            </a:r>
            <a:r>
              <a:rPr lang="en-US" sz="2000" dirty="0">
                <a:latin typeface="Century Gothic" charset="0"/>
              </a:rPr>
              <a:t> – app indicates destination for each packet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can send or receive</a:t>
            </a:r>
          </a:p>
        </p:txBody>
      </p:sp>
    </p:spTree>
    <p:extLst>
      <p:ext uri="{BB962C8B-B14F-4D97-AF65-F5344CB8AC3E}">
        <p14:creationId xmlns:p14="http://schemas.microsoft.com/office/powerpoint/2010/main" val="387332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Ports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49929"/>
              </p:ext>
            </p:extLst>
          </p:nvPr>
        </p:nvGraphicFramePr>
        <p:xfrm>
          <a:off x="4265613" y="4177138"/>
          <a:ext cx="13081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Clip" r:id="rId4" imgW="1307263" imgH="1084139" progId="MS_ClipArt_Gallery.5">
                  <p:embed/>
                </p:oleObj>
              </mc:Choice>
              <mc:Fallback>
                <p:oleObj name="Clip" r:id="rId4" imgW="1307263" imgH="1084139" progId="MS_ClipArt_Gallery.5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177138"/>
                        <a:ext cx="13081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2C9B87-CD73-EF47-AC2B-3AA0BBCE3DA7}" type="slidenum">
              <a:rPr lang="en-US" sz="1200">
                <a:solidFill>
                  <a:schemeClr val="tx2"/>
                </a:solidFill>
              </a:rPr>
              <a:pPr/>
              <a:t>5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2041950"/>
            <a:ext cx="4265613" cy="4495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Each host machine has an 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IP 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address </a:t>
            </a:r>
            <a:r>
              <a:rPr lang="en-US" dirty="0" smtClean="0">
                <a:ea typeface="+mn-ea"/>
              </a:rPr>
              <a:t>(or more!)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>
                <a:ea typeface="+mn-ea"/>
              </a:rPr>
              <a:t>host has 65,536 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ports</a:t>
            </a:r>
            <a:r>
              <a:rPr lang="en-US" dirty="0" smtClean="0">
                <a:ea typeface="+mn-ea"/>
              </a:rPr>
              <a:t> (2</a:t>
            </a:r>
            <a:r>
              <a:rPr lang="en-US" baseline="30000" dirty="0" smtClean="0">
                <a:ea typeface="+mn-ea"/>
              </a:rPr>
              <a:t>?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 you know s</a:t>
            </a:r>
            <a:r>
              <a:rPr lang="en-US" dirty="0" smtClean="0">
                <a:ea typeface="+mn-ea"/>
              </a:rPr>
              <a:t>ome </a:t>
            </a:r>
            <a:r>
              <a:rPr lang="en-US" dirty="0">
                <a:ea typeface="+mn-ea"/>
              </a:rPr>
              <a:t>ports are </a:t>
            </a:r>
            <a:r>
              <a:rPr lang="en-US" i="1" dirty="0">
                <a:solidFill>
                  <a:schemeClr val="accent2"/>
                </a:solidFill>
                <a:ea typeface="+mn-ea"/>
              </a:rPr>
              <a:t>reserved</a:t>
            </a:r>
            <a:r>
              <a:rPr lang="en-US" i="1" dirty="0">
                <a:ea typeface="+mn-ea"/>
              </a:rPr>
              <a:t> </a:t>
            </a:r>
            <a:r>
              <a:rPr lang="en-US" dirty="0">
                <a:ea typeface="+mn-ea"/>
              </a:rPr>
              <a:t>for specific apps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20,21: FTP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23: Telnet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80: HTTP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see RFC 1700 (about 2000 ports are reserved)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792893" y="2188375"/>
            <a:ext cx="16002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Port 0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792893" y="2645575"/>
            <a:ext cx="16002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Port 1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792893" y="3559975"/>
            <a:ext cx="15240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Port 65535</a:t>
            </a:r>
          </a:p>
        </p:txBody>
      </p:sp>
      <p:grpSp>
        <p:nvGrpSpPr>
          <p:cNvPr id="12297" name="Group 17"/>
          <p:cNvGrpSpPr>
            <a:grpSpLocks noChangeAspect="1"/>
          </p:cNvGrpSpPr>
          <p:nvPr/>
        </p:nvGrpSpPr>
        <p:grpSpPr bwMode="auto">
          <a:xfrm>
            <a:off x="5631093" y="3102775"/>
            <a:ext cx="92075" cy="369888"/>
            <a:chOff x="4656" y="1776"/>
            <a:chExt cx="96" cy="384"/>
          </a:xfrm>
        </p:grpSpPr>
        <p:sp>
          <p:nvSpPr>
            <p:cNvPr id="12307" name="Oval 10"/>
            <p:cNvSpPr>
              <a:spLocks noChangeAspect="1" noChangeArrowheads="1"/>
            </p:cNvSpPr>
            <p:nvPr/>
          </p:nvSpPr>
          <p:spPr bwMode="auto">
            <a:xfrm>
              <a:off x="4656" y="17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11"/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12"/>
            <p:cNvSpPr>
              <a:spLocks noChangeAspect="1"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Line 18"/>
          <p:cNvSpPr>
            <a:spLocks noChangeShapeType="1"/>
          </p:cNvSpPr>
          <p:nvPr/>
        </p:nvSpPr>
        <p:spPr bwMode="auto">
          <a:xfrm>
            <a:off x="4411893" y="2416975"/>
            <a:ext cx="0" cy="411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299" name="AutoShape 21"/>
          <p:cNvCxnSpPr>
            <a:cxnSpLocks noChangeShapeType="1"/>
            <a:stCxn id="12295" idx="1"/>
            <a:endCxn id="12298" idx="1"/>
          </p:cNvCxnSpPr>
          <p:nvPr/>
        </p:nvCxnSpPr>
        <p:spPr bwMode="auto">
          <a:xfrm flipH="1">
            <a:off x="4411893" y="2847188"/>
            <a:ext cx="363538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00" name="Line 26"/>
          <p:cNvSpPr>
            <a:spLocks noChangeShapeType="1"/>
          </p:cNvSpPr>
          <p:nvPr/>
        </p:nvSpPr>
        <p:spPr bwMode="auto">
          <a:xfrm flipH="1">
            <a:off x="4030893" y="2848775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411893" y="2721775"/>
            <a:ext cx="0" cy="1004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9"/>
          <p:cNvSpPr>
            <a:spLocks noChangeShapeType="1"/>
          </p:cNvSpPr>
          <p:nvPr/>
        </p:nvSpPr>
        <p:spPr bwMode="auto">
          <a:xfrm flipH="1">
            <a:off x="4411893" y="2416975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30"/>
          <p:cNvSpPr>
            <a:spLocks noChangeShapeType="1"/>
          </p:cNvSpPr>
          <p:nvPr/>
        </p:nvSpPr>
        <p:spPr bwMode="auto">
          <a:xfrm flipH="1">
            <a:off x="4411893" y="3712375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Rectangle 32"/>
          <p:cNvSpPr>
            <a:spLocks noChangeArrowheads="1"/>
          </p:cNvSpPr>
          <p:nvPr/>
        </p:nvSpPr>
        <p:spPr bwMode="auto">
          <a:xfrm>
            <a:off x="3505200" y="3810000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sz="2800"/>
          </a:p>
        </p:txBody>
      </p:sp>
      <p:sp>
        <p:nvSpPr>
          <p:cNvPr id="12305" name="Rectangle 33"/>
          <p:cNvSpPr>
            <a:spLocks noChangeArrowheads="1"/>
          </p:cNvSpPr>
          <p:nvPr/>
        </p:nvSpPr>
        <p:spPr bwMode="auto">
          <a:xfrm>
            <a:off x="4370388" y="5289936"/>
            <a:ext cx="45434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dirty="0"/>
              <a:t>A socket provides an interface to send data to/from the network through a port</a:t>
            </a:r>
          </a:p>
        </p:txBody>
      </p:sp>
    </p:spTree>
    <p:extLst>
      <p:ext uri="{BB962C8B-B14F-4D97-AF65-F5344CB8AC3E}">
        <p14:creationId xmlns:p14="http://schemas.microsoft.com/office/powerpoint/2010/main" val="94232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Addresses, Ports and Sockets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Like apartments and mailboxes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You are the application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Your apartment building address is the address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Your mailbox is the port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The post-office is the network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The socket is the key that gives you access to the right mailbox (one difference: assume outgoing mail is placed by you in your mailbox)</a:t>
            </a:r>
          </a:p>
          <a:p>
            <a:pPr lvl="1" eaLnBrk="1" hangingPunct="1"/>
            <a:endParaRPr lang="en-US" dirty="0">
              <a:latin typeface="Century Gothic" charset="0"/>
            </a:endParaRPr>
          </a:p>
          <a:p>
            <a:pPr eaLnBrk="1" hangingPunct="1"/>
            <a:r>
              <a:rPr lang="en-US" dirty="0">
                <a:latin typeface="Century Gothic" charset="0"/>
              </a:rPr>
              <a:t>Q: How do you choose which port a socket connects to?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A6A3A00-01F0-914C-8360-ADC941514E72}" type="slidenum">
              <a:rPr lang="en-US" sz="1200">
                <a:solidFill>
                  <a:schemeClr val="tx2"/>
                </a:solidFill>
              </a:rPr>
              <a:pPr/>
              <a:t>6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8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  <a:latin typeface="Gill Sans MT" charset="0"/>
              </a:rPr>
              <a:t>Socket programming </a:t>
            </a:r>
            <a:endParaRPr lang="en-US" dirty="0">
              <a:solidFill>
                <a:schemeClr val="accent6"/>
              </a:solidFill>
              <a:latin typeface="Gill Sans MT" charset="0"/>
            </a:endParaRPr>
          </a:p>
        </p:txBody>
      </p:sp>
      <p:sp>
        <p:nvSpPr>
          <p:cNvPr id="244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2-</a:t>
            </a:r>
            <a:fld id="{D5885FE1-BB97-6C41-A60D-E582AD661AC7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US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85750" y="2981325"/>
            <a:ext cx="8021638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cs typeface="+mn-cs"/>
              </a:rPr>
              <a:t>A</a:t>
            </a:r>
            <a:r>
              <a:rPr lang="en-US" sz="2800" i="1" kern="0" dirty="0" err="1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cs typeface="+mn-cs"/>
              </a:rPr>
              <a:t>pplication</a:t>
            </a: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  <a:latin typeface="Gill Sans MT" pitchFamily="34" charset="0"/>
                <a:cs typeface="+mn-cs"/>
              </a:rPr>
              <a:t> Example: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ea typeface="ＭＳ Ｐゴシック" pitchFamily="34" charset="-128"/>
              </a:rPr>
              <a:t>Client reads a line of characters (data) from its keyboard and sends the data to the server.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ea typeface="ＭＳ Ｐゴシック" pitchFamily="34" charset="-128"/>
              </a:rPr>
              <a:t>The server receives the data and converts characters to uppercase.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ea typeface="ＭＳ Ｐゴシック" pitchFamily="34" charset="-128"/>
              </a:rPr>
              <a:t>The server sends the modified data to the client.</a:t>
            </a:r>
          </a:p>
          <a:p>
            <a:pPr marL="514350" indent="-514350">
              <a:lnSpc>
                <a:spcPct val="85000"/>
              </a:lnSpc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800" kern="0" dirty="0">
                <a:latin typeface="Gill Sans MT" pitchFamily="34" charset="0"/>
                <a:ea typeface="ＭＳ Ｐゴシック" pitchFamily="34" charset="-128"/>
              </a:rPr>
              <a:t>The client receives the modified data and displays the line on its screen.</a:t>
            </a:r>
          </a:p>
        </p:txBody>
      </p:sp>
    </p:spTree>
    <p:extLst>
      <p:ext uri="{BB962C8B-B14F-4D97-AF65-F5344CB8AC3E}">
        <p14:creationId xmlns:p14="http://schemas.microsoft.com/office/powerpoint/2010/main" val="125421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Ports</a:t>
            </a: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49929"/>
              </p:ext>
            </p:extLst>
          </p:nvPr>
        </p:nvGraphicFramePr>
        <p:xfrm>
          <a:off x="4265613" y="4177138"/>
          <a:ext cx="13081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Clip" r:id="rId4" imgW="1307263" imgH="1084139" progId="MS_ClipArt_Gallery.5">
                  <p:embed/>
                </p:oleObj>
              </mc:Choice>
              <mc:Fallback>
                <p:oleObj name="Clip" r:id="rId4" imgW="1307263" imgH="1084139" progId="MS_ClipArt_Gallery.5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177138"/>
                        <a:ext cx="13081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2C9B87-CD73-EF47-AC2B-3AA0BBCE3DA7}" type="slidenum">
              <a:rPr lang="en-US" sz="1200">
                <a:solidFill>
                  <a:schemeClr val="tx2"/>
                </a:solidFill>
              </a:rPr>
              <a:pPr/>
              <a:t>8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2041950"/>
            <a:ext cx="4265613" cy="4495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Each host machine has an 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IP 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address </a:t>
            </a:r>
            <a:r>
              <a:rPr lang="en-US" dirty="0" smtClean="0">
                <a:ea typeface="+mn-ea"/>
              </a:rPr>
              <a:t>(or more!)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>
                <a:ea typeface="+mn-ea"/>
              </a:rPr>
              <a:t>host has 65,536 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ports</a:t>
            </a:r>
            <a:r>
              <a:rPr lang="en-US" dirty="0" smtClean="0">
                <a:ea typeface="+mn-ea"/>
              </a:rPr>
              <a:t> (2</a:t>
            </a:r>
            <a:r>
              <a:rPr lang="en-US" baseline="30000" dirty="0" smtClean="0">
                <a:ea typeface="+mn-ea"/>
              </a:rPr>
              <a:t>?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As you know s</a:t>
            </a:r>
            <a:r>
              <a:rPr lang="en-US" dirty="0" smtClean="0">
                <a:ea typeface="+mn-ea"/>
              </a:rPr>
              <a:t>ome </a:t>
            </a:r>
            <a:r>
              <a:rPr lang="en-US" dirty="0">
                <a:ea typeface="+mn-ea"/>
              </a:rPr>
              <a:t>ports are </a:t>
            </a:r>
            <a:r>
              <a:rPr lang="en-US" i="1" dirty="0">
                <a:solidFill>
                  <a:schemeClr val="accent2"/>
                </a:solidFill>
                <a:ea typeface="+mn-ea"/>
              </a:rPr>
              <a:t>reserved</a:t>
            </a:r>
            <a:r>
              <a:rPr lang="en-US" i="1" dirty="0">
                <a:ea typeface="+mn-ea"/>
              </a:rPr>
              <a:t> </a:t>
            </a:r>
            <a:r>
              <a:rPr lang="en-US" dirty="0">
                <a:ea typeface="+mn-ea"/>
              </a:rPr>
              <a:t>for specific apps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20,21: FTP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23: Telnet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80: HTTP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see RFC 1700 (about 2000 ports are reserved)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4792893" y="2188375"/>
            <a:ext cx="16002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Port 0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792893" y="2645575"/>
            <a:ext cx="16002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Port 1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792893" y="3559975"/>
            <a:ext cx="1524000" cy="401638"/>
          </a:xfrm>
          <a:prstGeom prst="rect">
            <a:avLst/>
          </a:prstGeom>
          <a:solidFill>
            <a:srgbClr val="FFFFFF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Port 65535</a:t>
            </a:r>
          </a:p>
        </p:txBody>
      </p:sp>
      <p:grpSp>
        <p:nvGrpSpPr>
          <p:cNvPr id="12297" name="Group 17"/>
          <p:cNvGrpSpPr>
            <a:grpSpLocks noChangeAspect="1"/>
          </p:cNvGrpSpPr>
          <p:nvPr/>
        </p:nvGrpSpPr>
        <p:grpSpPr bwMode="auto">
          <a:xfrm>
            <a:off x="5631093" y="3102775"/>
            <a:ext cx="92075" cy="369888"/>
            <a:chOff x="4656" y="1776"/>
            <a:chExt cx="96" cy="384"/>
          </a:xfrm>
        </p:grpSpPr>
        <p:sp>
          <p:nvSpPr>
            <p:cNvPr id="12307" name="Oval 10"/>
            <p:cNvSpPr>
              <a:spLocks noChangeAspect="1" noChangeArrowheads="1"/>
            </p:cNvSpPr>
            <p:nvPr/>
          </p:nvSpPr>
          <p:spPr bwMode="auto">
            <a:xfrm>
              <a:off x="4656" y="17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11"/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12"/>
            <p:cNvSpPr>
              <a:spLocks noChangeAspect="1"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Line 18"/>
          <p:cNvSpPr>
            <a:spLocks noChangeShapeType="1"/>
          </p:cNvSpPr>
          <p:nvPr/>
        </p:nvSpPr>
        <p:spPr bwMode="auto">
          <a:xfrm>
            <a:off x="4411893" y="2416975"/>
            <a:ext cx="0" cy="411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299" name="AutoShape 21"/>
          <p:cNvCxnSpPr>
            <a:cxnSpLocks noChangeShapeType="1"/>
            <a:stCxn id="12295" idx="1"/>
            <a:endCxn id="12298" idx="1"/>
          </p:cNvCxnSpPr>
          <p:nvPr/>
        </p:nvCxnSpPr>
        <p:spPr bwMode="auto">
          <a:xfrm flipH="1">
            <a:off x="4411893" y="2847188"/>
            <a:ext cx="363538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00" name="Line 26"/>
          <p:cNvSpPr>
            <a:spLocks noChangeShapeType="1"/>
          </p:cNvSpPr>
          <p:nvPr/>
        </p:nvSpPr>
        <p:spPr bwMode="auto">
          <a:xfrm flipH="1">
            <a:off x="4030893" y="2848775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411893" y="2721775"/>
            <a:ext cx="0" cy="1004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9"/>
          <p:cNvSpPr>
            <a:spLocks noChangeShapeType="1"/>
          </p:cNvSpPr>
          <p:nvPr/>
        </p:nvSpPr>
        <p:spPr bwMode="auto">
          <a:xfrm flipH="1">
            <a:off x="4411893" y="2416975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30"/>
          <p:cNvSpPr>
            <a:spLocks noChangeShapeType="1"/>
          </p:cNvSpPr>
          <p:nvPr/>
        </p:nvSpPr>
        <p:spPr bwMode="auto">
          <a:xfrm flipH="1">
            <a:off x="4411893" y="3712375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Rectangle 32"/>
          <p:cNvSpPr>
            <a:spLocks noChangeArrowheads="1"/>
          </p:cNvSpPr>
          <p:nvPr/>
        </p:nvSpPr>
        <p:spPr bwMode="auto">
          <a:xfrm>
            <a:off x="3505200" y="3810000"/>
            <a:ext cx="5257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sz="2800"/>
          </a:p>
        </p:txBody>
      </p:sp>
      <p:sp>
        <p:nvSpPr>
          <p:cNvPr id="12305" name="Rectangle 33"/>
          <p:cNvSpPr>
            <a:spLocks noChangeArrowheads="1"/>
          </p:cNvSpPr>
          <p:nvPr/>
        </p:nvSpPr>
        <p:spPr bwMode="auto">
          <a:xfrm>
            <a:off x="4370388" y="5289936"/>
            <a:ext cx="45434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dirty="0"/>
              <a:t>A socket provides an interface to send data to/from the network through a port</a:t>
            </a:r>
          </a:p>
        </p:txBody>
      </p:sp>
    </p:spTree>
    <p:extLst>
      <p:ext uri="{BB962C8B-B14F-4D97-AF65-F5344CB8AC3E}">
        <p14:creationId xmlns:p14="http://schemas.microsoft.com/office/powerpoint/2010/main" val="94232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ea typeface="+mj-ea"/>
              </a:rPr>
              <a:t>Addresses, Ports and Sockets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Like apartments and mailboxes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You are the application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Your apartment building address is the address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Your mailbox is the port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The post-office is the network</a:t>
            </a:r>
          </a:p>
          <a:p>
            <a:pPr lvl="1" eaLnBrk="1" hangingPunct="1"/>
            <a:r>
              <a:rPr lang="en-US" dirty="0">
                <a:latin typeface="Century Gothic" charset="0"/>
              </a:rPr>
              <a:t>The socket is the key that gives you access to the right mailbox (one difference: assume outgoing mail is placed by you in your mailbox)</a:t>
            </a:r>
          </a:p>
          <a:p>
            <a:pPr lvl="1" eaLnBrk="1" hangingPunct="1"/>
            <a:endParaRPr lang="en-US" dirty="0">
              <a:latin typeface="Century Gothic" charset="0"/>
            </a:endParaRPr>
          </a:p>
          <a:p>
            <a:pPr eaLnBrk="1" hangingPunct="1"/>
            <a:r>
              <a:rPr lang="en-US" dirty="0">
                <a:latin typeface="Century Gothic" charset="0"/>
              </a:rPr>
              <a:t>Q: How do you choose which port a socket connects to?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A6A3A00-01F0-914C-8360-ADC941514E72}" type="slidenum">
              <a:rPr lang="en-US" sz="1200">
                <a:solidFill>
                  <a:schemeClr val="tx2"/>
                </a:solidFill>
              </a:rPr>
              <a:pPr/>
              <a:t>9</a:t>
            </a:fld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8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62</TotalTime>
  <Words>2837</Words>
  <Application>Microsoft Macintosh PowerPoint</Application>
  <PresentationFormat>On-screen Show (4:3)</PresentationFormat>
  <Paragraphs>544</Paragraphs>
  <Slides>36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Perception</vt:lpstr>
      <vt:lpstr>Microsoft Clip Gallery</vt:lpstr>
      <vt:lpstr>Socket programming</vt:lpstr>
      <vt:lpstr>What is a socket?</vt:lpstr>
      <vt:lpstr>What is a socket?</vt:lpstr>
      <vt:lpstr>Most popular types of sockets</vt:lpstr>
      <vt:lpstr>Ports</vt:lpstr>
      <vt:lpstr>Addresses, Ports and Sockets</vt:lpstr>
      <vt:lpstr>Socket programming </vt:lpstr>
      <vt:lpstr>Ports</vt:lpstr>
      <vt:lpstr>Addresses, Ports and Sockets</vt:lpstr>
      <vt:lpstr>Socket programming with UDP</vt:lpstr>
      <vt:lpstr>Client/server socket interaction: UDP</vt:lpstr>
      <vt:lpstr>PowerPoint Presentation</vt:lpstr>
      <vt:lpstr>PowerPoint Presentation</vt:lpstr>
      <vt:lpstr>Socket programming with TCP</vt:lpstr>
      <vt:lpstr>Client/server socket interaction: TCP</vt:lpstr>
      <vt:lpstr>PowerPoint Presentation</vt:lpstr>
      <vt:lpstr>PowerPoint Presentation</vt:lpstr>
      <vt:lpstr>Socket Creation in C</vt:lpstr>
      <vt:lpstr>The bind function</vt:lpstr>
      <vt:lpstr>Skipping the bind</vt:lpstr>
      <vt:lpstr>On the connecting end</vt:lpstr>
      <vt:lpstr>Connection Setup </vt:lpstr>
      <vt:lpstr>Server and clients</vt:lpstr>
      <vt:lpstr>Connection setup steps</vt:lpstr>
      <vt:lpstr>Server Socket: listen &amp; accept</vt:lpstr>
      <vt:lpstr>connect</vt:lpstr>
      <vt:lpstr>Sending / Receiving Data </vt:lpstr>
      <vt:lpstr>close</vt:lpstr>
      <vt:lpstr>The struct sockaddr</vt:lpstr>
      <vt:lpstr>SOCKADDR Example</vt:lpstr>
      <vt:lpstr>Network Byte-Ordering</vt:lpstr>
      <vt:lpstr>TIPS 1</vt:lpstr>
      <vt:lpstr>Tips 2</vt:lpstr>
      <vt:lpstr>Tips 3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Lenskiy</dc:creator>
  <cp:lastModifiedBy>Artem Lenskiy</cp:lastModifiedBy>
  <cp:revision>7</cp:revision>
  <dcterms:created xsi:type="dcterms:W3CDTF">2012-10-17T16:34:23Z</dcterms:created>
  <dcterms:modified xsi:type="dcterms:W3CDTF">2012-10-17T17:36:47Z</dcterms:modified>
</cp:coreProperties>
</file>