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5" r:id="rId11"/>
    <p:sldId id="263" r:id="rId12"/>
    <p:sldId id="266" r:id="rId13"/>
  </p:sldIdLst>
  <p:sldSz cx="18288000" cy="10287000"/>
  <p:notesSz cx="6858000" cy="9144000"/>
  <p:embeddedFontLst>
    <p:embeddedFont>
      <p:font typeface="Aharoni" panose="02010803020104030203" pitchFamily="2" charset="-79"/>
      <p:bold r:id="rId15"/>
    </p:embeddedFont>
    <p:embeddedFont>
      <p:font typeface="Clear Sans Regular Bold" panose="020B06030302020203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12" autoAdjust="0"/>
    <p:restoredTop sz="73114" autoAdjust="0"/>
  </p:normalViewPr>
  <p:slideViewPr>
    <p:cSldViewPr>
      <p:cViewPr varScale="1">
        <p:scale>
          <a:sx n="60" d="100"/>
          <a:sy n="60" d="100"/>
        </p:scale>
        <p:origin x="7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0FCE8-49DF-404C-877B-BD12F531EFB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114D39A6-F7FD-9D4B-8335-AE101D25CB7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Travel: 53,935</a:t>
          </a:r>
        </a:p>
      </dgm:t>
    </dgm:pt>
    <dgm:pt modelId="{C55EAF2C-5F17-5240-8657-6E459B6DE23C}" type="parTrans" cxnId="{7B0D41E9-14E9-8D47-94A3-43B80A6CDB88}">
      <dgm:prSet/>
      <dgm:spPr/>
      <dgm:t>
        <a:bodyPr/>
        <a:lstStyle/>
        <a:p>
          <a:endParaRPr lang="en-US"/>
        </a:p>
      </dgm:t>
    </dgm:pt>
    <dgm:pt modelId="{A1C50584-712E-DF44-9DB7-26B10E4FB635}" type="sibTrans" cxnId="{7B0D41E9-14E9-8D47-94A3-43B80A6CDB88}">
      <dgm:prSet/>
      <dgm:spPr/>
      <dgm:t>
        <a:bodyPr/>
        <a:lstStyle/>
        <a:p>
          <a:endParaRPr lang="en-US"/>
        </a:p>
      </dgm:t>
    </dgm:pt>
    <dgm:pt modelId="{D3D45D4E-E988-044F-AC36-F6DF9AA3D08B}">
      <dgm:prSet/>
      <dgm:spPr/>
      <dgm:t>
        <a:bodyPr/>
        <a:lstStyle/>
        <a:p>
          <a:r>
            <a:rPr lang="en-US" dirty="0"/>
            <a:t>Science: 53,657</a:t>
          </a:r>
        </a:p>
      </dgm:t>
    </dgm:pt>
    <dgm:pt modelId="{0B5F6882-BC5F-9B49-950A-CC4600DD0E4D}" type="parTrans" cxnId="{35B72614-777C-AA43-AD80-C321C3F4FE5B}">
      <dgm:prSet/>
      <dgm:spPr/>
      <dgm:t>
        <a:bodyPr/>
        <a:lstStyle/>
        <a:p>
          <a:endParaRPr lang="en-US"/>
        </a:p>
      </dgm:t>
    </dgm:pt>
    <dgm:pt modelId="{9F425665-CA93-DA44-9F2C-45793F730077}" type="sibTrans" cxnId="{35B72614-777C-AA43-AD80-C321C3F4FE5B}">
      <dgm:prSet/>
      <dgm:spPr/>
      <dgm:t>
        <a:bodyPr/>
        <a:lstStyle/>
        <a:p>
          <a:endParaRPr lang="en-US"/>
        </a:p>
      </dgm:t>
    </dgm:pt>
    <dgm:pt modelId="{8C80351F-B4AD-E742-BCD9-71723959415D}">
      <dgm:prSet/>
      <dgm:spPr/>
      <dgm:t>
        <a:bodyPr/>
        <a:lstStyle/>
        <a:p>
          <a:r>
            <a:rPr lang="en-US"/>
            <a:t>Healthy Eating: 52,745</a:t>
          </a:r>
          <a:endParaRPr lang="en-US" dirty="0"/>
        </a:p>
      </dgm:t>
    </dgm:pt>
    <dgm:pt modelId="{A2165182-AAD1-DB4F-984A-936F33BAC4F0}" type="parTrans" cxnId="{E56ED607-76AC-9F40-8038-353FA07C6348}">
      <dgm:prSet/>
      <dgm:spPr/>
      <dgm:t>
        <a:bodyPr/>
        <a:lstStyle/>
        <a:p>
          <a:endParaRPr lang="en-US"/>
        </a:p>
      </dgm:t>
    </dgm:pt>
    <dgm:pt modelId="{CACE3F5F-9798-564C-8CC4-309D42656599}" type="sibTrans" cxnId="{E56ED607-76AC-9F40-8038-353FA07C6348}">
      <dgm:prSet/>
      <dgm:spPr/>
      <dgm:t>
        <a:bodyPr/>
        <a:lstStyle/>
        <a:p>
          <a:endParaRPr lang="en-US"/>
        </a:p>
      </dgm:t>
    </dgm:pt>
    <dgm:pt modelId="{D109A8D7-EFA2-FA4D-9614-9F5D25B68B37}">
      <dgm:prSet/>
      <dgm:spPr/>
      <dgm:t>
        <a:bodyPr/>
        <a:lstStyle/>
        <a:p>
          <a:r>
            <a:rPr lang="en-US"/>
            <a:t>Animals: 52,443</a:t>
          </a:r>
          <a:endParaRPr lang="en-US" dirty="0"/>
        </a:p>
      </dgm:t>
    </dgm:pt>
    <dgm:pt modelId="{DDAEC766-83AF-714D-B0D8-98C30BAB5BF5}" type="parTrans" cxnId="{30891FA1-B131-414D-8579-5BBF96AFC906}">
      <dgm:prSet/>
      <dgm:spPr/>
      <dgm:t>
        <a:bodyPr/>
        <a:lstStyle/>
        <a:p>
          <a:endParaRPr lang="en-US"/>
        </a:p>
      </dgm:t>
    </dgm:pt>
    <dgm:pt modelId="{5B04A4A5-516B-7942-918A-5141FE31500E}" type="sibTrans" cxnId="{30891FA1-B131-414D-8579-5BBF96AFC906}">
      <dgm:prSet/>
      <dgm:spPr/>
      <dgm:t>
        <a:bodyPr/>
        <a:lstStyle/>
        <a:p>
          <a:endParaRPr lang="en-US"/>
        </a:p>
      </dgm:t>
    </dgm:pt>
    <dgm:pt modelId="{EB42E797-BE6D-E945-9670-C792E1D33BF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Cooking: 49,681</a:t>
          </a:r>
        </a:p>
      </dgm:t>
    </dgm:pt>
    <dgm:pt modelId="{B2BBC0A0-5BC2-9C49-82B5-1C922020782D}" type="parTrans" cxnId="{FF0FF26D-F0CD-154D-86C7-6256D6B21BC2}">
      <dgm:prSet/>
      <dgm:spPr/>
      <dgm:t>
        <a:bodyPr/>
        <a:lstStyle/>
        <a:p>
          <a:endParaRPr lang="en-US"/>
        </a:p>
      </dgm:t>
    </dgm:pt>
    <dgm:pt modelId="{07816CFB-A39E-C245-BAEF-22500E6371C1}" type="sibTrans" cxnId="{FF0FF26D-F0CD-154D-86C7-6256D6B21BC2}">
      <dgm:prSet/>
      <dgm:spPr/>
      <dgm:t>
        <a:bodyPr/>
        <a:lstStyle/>
        <a:p>
          <a:endParaRPr lang="en-US"/>
        </a:p>
      </dgm:t>
    </dgm:pt>
    <dgm:pt modelId="{04A273DC-392D-474E-8ED0-6AB26757A3CF}" type="pres">
      <dgm:prSet presAssocID="{2C90FCE8-49DF-404C-877B-BD12F531EFBE}" presName="compositeShape" presStyleCnt="0">
        <dgm:presLayoutVars>
          <dgm:chMax val="7"/>
          <dgm:dir/>
          <dgm:resizeHandles val="exact"/>
        </dgm:presLayoutVars>
      </dgm:prSet>
      <dgm:spPr/>
    </dgm:pt>
    <dgm:pt modelId="{EBC2A45D-B76A-AD44-8E88-168E2B3CEBB1}" type="pres">
      <dgm:prSet presAssocID="{2C90FCE8-49DF-404C-877B-BD12F531EFBE}" presName="wedge1" presStyleLbl="node1" presStyleIdx="0" presStyleCnt="5" custLinFactNeighborX="-4008" custLinFactNeighborY="4636"/>
      <dgm:spPr/>
    </dgm:pt>
    <dgm:pt modelId="{8AC7E40C-84CE-A44D-B855-C9A0955DFF23}" type="pres">
      <dgm:prSet presAssocID="{2C90FCE8-49DF-404C-877B-BD12F531EFB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73384A6-9C34-304E-B0F7-35DB5A385640}" type="pres">
      <dgm:prSet presAssocID="{2C90FCE8-49DF-404C-877B-BD12F531EFBE}" presName="wedge2" presStyleLbl="node1" presStyleIdx="1" presStyleCnt="5"/>
      <dgm:spPr/>
    </dgm:pt>
    <dgm:pt modelId="{5B8A1C72-628A-6442-AB73-52BEC55091CA}" type="pres">
      <dgm:prSet presAssocID="{2C90FCE8-49DF-404C-877B-BD12F531EFB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EC3E9DC-7691-3D49-AC43-DA7082E382FB}" type="pres">
      <dgm:prSet presAssocID="{2C90FCE8-49DF-404C-877B-BD12F531EFBE}" presName="wedge3" presStyleLbl="node1" presStyleIdx="2" presStyleCnt="5"/>
      <dgm:spPr/>
    </dgm:pt>
    <dgm:pt modelId="{2E0DF81B-D34D-0844-9C90-B1B268F4F686}" type="pres">
      <dgm:prSet presAssocID="{2C90FCE8-49DF-404C-877B-BD12F531EFB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D76235C-8D7C-1D4E-A607-B71B8724F8E2}" type="pres">
      <dgm:prSet presAssocID="{2C90FCE8-49DF-404C-877B-BD12F531EFBE}" presName="wedge4" presStyleLbl="node1" presStyleIdx="3" presStyleCnt="5"/>
      <dgm:spPr/>
    </dgm:pt>
    <dgm:pt modelId="{2C818489-8FDA-A341-AA82-DAC1777F574B}" type="pres">
      <dgm:prSet presAssocID="{2C90FCE8-49DF-404C-877B-BD12F531EFB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ACF0FB9-1E38-8143-8480-C0B91C0202D4}" type="pres">
      <dgm:prSet presAssocID="{2C90FCE8-49DF-404C-877B-BD12F531EFBE}" presName="wedge5" presStyleLbl="node1" presStyleIdx="4" presStyleCnt="5"/>
      <dgm:spPr/>
    </dgm:pt>
    <dgm:pt modelId="{3802B3B0-8FFF-2847-8727-EA1A257D942D}" type="pres">
      <dgm:prSet presAssocID="{2C90FCE8-49DF-404C-877B-BD12F531EFB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56ED607-76AC-9F40-8038-353FA07C6348}" srcId="{2C90FCE8-49DF-404C-877B-BD12F531EFBE}" destId="{8C80351F-B4AD-E742-BCD9-71723959415D}" srcOrd="2" destOrd="0" parTransId="{A2165182-AAD1-DB4F-984A-936F33BAC4F0}" sibTransId="{CACE3F5F-9798-564C-8CC4-309D42656599}"/>
    <dgm:cxn modelId="{35B72614-777C-AA43-AD80-C321C3F4FE5B}" srcId="{2C90FCE8-49DF-404C-877B-BD12F531EFBE}" destId="{D3D45D4E-E988-044F-AC36-F6DF9AA3D08B}" srcOrd="1" destOrd="0" parTransId="{0B5F6882-BC5F-9B49-950A-CC4600DD0E4D}" sibTransId="{9F425665-CA93-DA44-9F2C-45793F730077}"/>
    <dgm:cxn modelId="{52F9B92A-F3F4-014D-A95F-E1B170C6C66B}" type="presOf" srcId="{D3D45D4E-E988-044F-AC36-F6DF9AA3D08B}" destId="{F73384A6-9C34-304E-B0F7-35DB5A385640}" srcOrd="0" destOrd="0" presId="urn:microsoft.com/office/officeart/2005/8/layout/chart3"/>
    <dgm:cxn modelId="{2F188D33-5C53-914C-B958-4E15EEB7BEE0}" type="presOf" srcId="{EB42E797-BE6D-E945-9670-C792E1D33BF2}" destId="{0ACF0FB9-1E38-8143-8480-C0B91C0202D4}" srcOrd="0" destOrd="0" presId="urn:microsoft.com/office/officeart/2005/8/layout/chart3"/>
    <dgm:cxn modelId="{3342093C-7510-6F41-9DE7-2430F7AC3D96}" type="presOf" srcId="{D109A8D7-EFA2-FA4D-9614-9F5D25B68B37}" destId="{0D76235C-8D7C-1D4E-A607-B71B8724F8E2}" srcOrd="0" destOrd="0" presId="urn:microsoft.com/office/officeart/2005/8/layout/chart3"/>
    <dgm:cxn modelId="{D6371A6A-3966-A74B-81AE-F37AFA6A173D}" type="presOf" srcId="{2C90FCE8-49DF-404C-877B-BD12F531EFBE}" destId="{04A273DC-392D-474E-8ED0-6AB26757A3CF}" srcOrd="0" destOrd="0" presId="urn:microsoft.com/office/officeart/2005/8/layout/chart3"/>
    <dgm:cxn modelId="{FF0FF26D-F0CD-154D-86C7-6256D6B21BC2}" srcId="{2C90FCE8-49DF-404C-877B-BD12F531EFBE}" destId="{EB42E797-BE6D-E945-9670-C792E1D33BF2}" srcOrd="4" destOrd="0" parTransId="{B2BBC0A0-5BC2-9C49-82B5-1C922020782D}" sibTransId="{07816CFB-A39E-C245-BAEF-22500E6371C1}"/>
    <dgm:cxn modelId="{79735175-F10C-4B40-98EA-EF171B7C5959}" type="presOf" srcId="{8C80351F-B4AD-E742-BCD9-71723959415D}" destId="{1EC3E9DC-7691-3D49-AC43-DA7082E382FB}" srcOrd="0" destOrd="0" presId="urn:microsoft.com/office/officeart/2005/8/layout/chart3"/>
    <dgm:cxn modelId="{16A1CB79-80ED-0C49-AC28-27AEDA255FC9}" type="presOf" srcId="{EB42E797-BE6D-E945-9670-C792E1D33BF2}" destId="{3802B3B0-8FFF-2847-8727-EA1A257D942D}" srcOrd="1" destOrd="0" presId="urn:microsoft.com/office/officeart/2005/8/layout/chart3"/>
    <dgm:cxn modelId="{DD8C8181-3042-D64D-A038-5BC1B00C2F12}" type="presOf" srcId="{8C80351F-B4AD-E742-BCD9-71723959415D}" destId="{2E0DF81B-D34D-0844-9C90-B1B268F4F686}" srcOrd="1" destOrd="0" presId="urn:microsoft.com/office/officeart/2005/8/layout/chart3"/>
    <dgm:cxn modelId="{467302A0-DC71-D04E-8042-27EEE82E3082}" type="presOf" srcId="{114D39A6-F7FD-9D4B-8335-AE101D25CB76}" destId="{EBC2A45D-B76A-AD44-8E88-168E2B3CEBB1}" srcOrd="0" destOrd="0" presId="urn:microsoft.com/office/officeart/2005/8/layout/chart3"/>
    <dgm:cxn modelId="{30891FA1-B131-414D-8579-5BBF96AFC906}" srcId="{2C90FCE8-49DF-404C-877B-BD12F531EFBE}" destId="{D109A8D7-EFA2-FA4D-9614-9F5D25B68B37}" srcOrd="3" destOrd="0" parTransId="{DDAEC766-83AF-714D-B0D8-98C30BAB5BF5}" sibTransId="{5B04A4A5-516B-7942-918A-5141FE31500E}"/>
    <dgm:cxn modelId="{ADAE74E3-5044-4040-BDDA-7BFA52452848}" type="presOf" srcId="{D109A8D7-EFA2-FA4D-9614-9F5D25B68B37}" destId="{2C818489-8FDA-A341-AA82-DAC1777F574B}" srcOrd="1" destOrd="0" presId="urn:microsoft.com/office/officeart/2005/8/layout/chart3"/>
    <dgm:cxn modelId="{7B0D41E9-14E9-8D47-94A3-43B80A6CDB88}" srcId="{2C90FCE8-49DF-404C-877B-BD12F531EFBE}" destId="{114D39A6-F7FD-9D4B-8335-AE101D25CB76}" srcOrd="0" destOrd="0" parTransId="{C55EAF2C-5F17-5240-8657-6E459B6DE23C}" sibTransId="{A1C50584-712E-DF44-9DB7-26B10E4FB635}"/>
    <dgm:cxn modelId="{D7F480F6-BB6B-C246-8CF6-3E294B9D7FD8}" type="presOf" srcId="{D3D45D4E-E988-044F-AC36-F6DF9AA3D08B}" destId="{5B8A1C72-628A-6442-AB73-52BEC55091CA}" srcOrd="1" destOrd="0" presId="urn:microsoft.com/office/officeart/2005/8/layout/chart3"/>
    <dgm:cxn modelId="{8716B0FE-B628-2943-A8B2-8DE096B72A24}" type="presOf" srcId="{114D39A6-F7FD-9D4B-8335-AE101D25CB76}" destId="{8AC7E40C-84CE-A44D-B855-C9A0955DFF23}" srcOrd="1" destOrd="0" presId="urn:microsoft.com/office/officeart/2005/8/layout/chart3"/>
    <dgm:cxn modelId="{4AFDF8FB-7659-4242-9B77-CF0A15B275E1}" type="presParOf" srcId="{04A273DC-392D-474E-8ED0-6AB26757A3CF}" destId="{EBC2A45D-B76A-AD44-8E88-168E2B3CEBB1}" srcOrd="0" destOrd="0" presId="urn:microsoft.com/office/officeart/2005/8/layout/chart3"/>
    <dgm:cxn modelId="{0C206C39-FF33-3B4F-AE8F-8CE7CAA954EB}" type="presParOf" srcId="{04A273DC-392D-474E-8ED0-6AB26757A3CF}" destId="{8AC7E40C-84CE-A44D-B855-C9A0955DFF23}" srcOrd="1" destOrd="0" presId="urn:microsoft.com/office/officeart/2005/8/layout/chart3"/>
    <dgm:cxn modelId="{68E18EE7-B4ED-CC4E-8BDB-44A30E0DACD0}" type="presParOf" srcId="{04A273DC-392D-474E-8ED0-6AB26757A3CF}" destId="{F73384A6-9C34-304E-B0F7-35DB5A385640}" srcOrd="2" destOrd="0" presId="urn:microsoft.com/office/officeart/2005/8/layout/chart3"/>
    <dgm:cxn modelId="{157E10C4-85B3-EC4A-A4A2-71EAEF6F56BC}" type="presParOf" srcId="{04A273DC-392D-474E-8ED0-6AB26757A3CF}" destId="{5B8A1C72-628A-6442-AB73-52BEC55091CA}" srcOrd="3" destOrd="0" presId="urn:microsoft.com/office/officeart/2005/8/layout/chart3"/>
    <dgm:cxn modelId="{A45308A2-D688-B04C-A2AD-3D7C74A51716}" type="presParOf" srcId="{04A273DC-392D-474E-8ED0-6AB26757A3CF}" destId="{1EC3E9DC-7691-3D49-AC43-DA7082E382FB}" srcOrd="4" destOrd="0" presId="urn:microsoft.com/office/officeart/2005/8/layout/chart3"/>
    <dgm:cxn modelId="{564E9009-7241-5146-9F06-289285B21305}" type="presParOf" srcId="{04A273DC-392D-474E-8ED0-6AB26757A3CF}" destId="{2E0DF81B-D34D-0844-9C90-B1B268F4F686}" srcOrd="5" destOrd="0" presId="urn:microsoft.com/office/officeart/2005/8/layout/chart3"/>
    <dgm:cxn modelId="{80E87FA1-E634-6047-9E32-8CFED3C3DAC9}" type="presParOf" srcId="{04A273DC-392D-474E-8ED0-6AB26757A3CF}" destId="{0D76235C-8D7C-1D4E-A607-B71B8724F8E2}" srcOrd="6" destOrd="0" presId="urn:microsoft.com/office/officeart/2005/8/layout/chart3"/>
    <dgm:cxn modelId="{C9A6FBDE-0E66-1948-A982-A5ACCD5A740B}" type="presParOf" srcId="{04A273DC-392D-474E-8ED0-6AB26757A3CF}" destId="{2C818489-8FDA-A341-AA82-DAC1777F574B}" srcOrd="7" destOrd="0" presId="urn:microsoft.com/office/officeart/2005/8/layout/chart3"/>
    <dgm:cxn modelId="{060A5ECB-8768-974F-95BF-A837B500C685}" type="presParOf" srcId="{04A273DC-392D-474E-8ED0-6AB26757A3CF}" destId="{0ACF0FB9-1E38-8143-8480-C0B91C0202D4}" srcOrd="8" destOrd="0" presId="urn:microsoft.com/office/officeart/2005/8/layout/chart3"/>
    <dgm:cxn modelId="{B34082FF-9662-CE4A-8EEA-5795E7D8C649}" type="presParOf" srcId="{04A273DC-392D-474E-8ED0-6AB26757A3CF}" destId="{3802B3B0-8FFF-2847-8727-EA1A257D942D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A45D-B76A-AD44-8E88-168E2B3CEBB1}">
      <dsp:nvSpPr>
        <dsp:cNvPr id="0" name=""/>
        <dsp:cNvSpPr/>
      </dsp:nvSpPr>
      <dsp:spPr>
        <a:xfrm>
          <a:off x="2528074" y="802171"/>
          <a:ext cx="6827519" cy="6827519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kern="1200" dirty="0"/>
            <a:t>Travel: 53,935</a:t>
          </a:r>
        </a:p>
      </dsp:txBody>
      <dsp:txXfrm>
        <a:off x="6027991" y="1822235"/>
        <a:ext cx="2316480" cy="1584959"/>
      </dsp:txXfrm>
    </dsp:sp>
    <dsp:sp modelId="{F73384A6-9C34-304E-B0F7-35DB5A385640}">
      <dsp:nvSpPr>
        <dsp:cNvPr id="0" name=""/>
        <dsp:cNvSpPr/>
      </dsp:nvSpPr>
      <dsp:spPr>
        <a:xfrm>
          <a:off x="2562758" y="814832"/>
          <a:ext cx="6827519" cy="6827519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Science: 53,657</a:t>
          </a:r>
        </a:p>
      </dsp:txBody>
      <dsp:txXfrm>
        <a:off x="7025030" y="3903472"/>
        <a:ext cx="2032000" cy="1715007"/>
      </dsp:txXfrm>
    </dsp:sp>
    <dsp:sp modelId="{1EC3E9DC-7691-3D49-AC43-DA7082E382FB}">
      <dsp:nvSpPr>
        <dsp:cNvPr id="0" name=""/>
        <dsp:cNvSpPr/>
      </dsp:nvSpPr>
      <dsp:spPr>
        <a:xfrm>
          <a:off x="2562758" y="814832"/>
          <a:ext cx="6827519" cy="6827519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Healthy Eating: 52,745</a:t>
          </a:r>
          <a:endParaRPr lang="en-US" sz="3200" kern="1200" dirty="0"/>
        </a:p>
      </dsp:txBody>
      <dsp:txXfrm>
        <a:off x="4757318" y="5935472"/>
        <a:ext cx="2438400" cy="1463040"/>
      </dsp:txXfrm>
    </dsp:sp>
    <dsp:sp modelId="{0D76235C-8D7C-1D4E-A607-B71B8724F8E2}">
      <dsp:nvSpPr>
        <dsp:cNvPr id="0" name=""/>
        <dsp:cNvSpPr/>
      </dsp:nvSpPr>
      <dsp:spPr>
        <a:xfrm>
          <a:off x="2562758" y="814832"/>
          <a:ext cx="6827519" cy="6827519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Animals: 52,443</a:t>
          </a:r>
          <a:endParaRPr lang="en-US" sz="3200" kern="1200" dirty="0"/>
        </a:p>
      </dsp:txBody>
      <dsp:txXfrm>
        <a:off x="2887878" y="3903472"/>
        <a:ext cx="2032000" cy="1715007"/>
      </dsp:txXfrm>
    </dsp:sp>
    <dsp:sp modelId="{0ACF0FB9-1E38-8143-8480-C0B91C0202D4}">
      <dsp:nvSpPr>
        <dsp:cNvPr id="0" name=""/>
        <dsp:cNvSpPr/>
      </dsp:nvSpPr>
      <dsp:spPr>
        <a:xfrm>
          <a:off x="2562758" y="814832"/>
          <a:ext cx="6827519" cy="6827519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Cooking: 49,681</a:t>
          </a:r>
        </a:p>
      </dsp:txBody>
      <dsp:txXfrm>
        <a:off x="3558438" y="1855216"/>
        <a:ext cx="2316480" cy="1584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24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6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7.sv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405816" y="812307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67615" y="1268022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296427" y="3120356"/>
            <a:ext cx="7009373" cy="123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800" dirty="0">
                <a:solidFill>
                  <a:schemeClr val="bg1"/>
                </a:solidFill>
              </a:rPr>
              <a:t>Analytics Project Overview</a:t>
            </a:r>
            <a:endParaRPr lang="en-US" sz="4800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8508B-D9C9-5FF5-A0D8-CEBA1B5AE8B2}"/>
              </a:ext>
            </a:extLst>
          </p:cNvPr>
          <p:cNvSpPr txBox="1"/>
          <p:nvPr/>
        </p:nvSpPr>
        <p:spPr>
          <a:xfrm>
            <a:off x="2819400" y="4596121"/>
            <a:ext cx="47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Analysis of Reaction Data for Top Performing Categories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89BB8-78A1-5021-1EBE-2D97ADB3A2D0}"/>
              </a:ext>
            </a:extLst>
          </p:cNvPr>
          <p:cNvSpPr txBox="1"/>
          <p:nvPr/>
        </p:nvSpPr>
        <p:spPr>
          <a:xfrm>
            <a:off x="7146638" y="7684043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Presented by</a:t>
            </a:r>
            <a:r>
              <a:rPr lang="en-US" sz="4400" dirty="0">
                <a:solidFill>
                  <a:schemeClr val="bg1"/>
                </a:solidFill>
              </a:rPr>
              <a:t>: RESHMA MANOJ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1C0147-6C8B-78C5-D8E3-41AE7F07D8B7}"/>
              </a:ext>
            </a:extLst>
          </p:cNvPr>
          <p:cNvSpPr txBox="1"/>
          <p:nvPr/>
        </p:nvSpPr>
        <p:spPr>
          <a:xfrm>
            <a:off x="10902592" y="1393624"/>
            <a:ext cx="63567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User Preferences</a:t>
            </a:r>
            <a:r>
              <a:rPr lang="en-US" sz="3600" dirty="0"/>
              <a:t>: Users show a strong preference for content that is informative, practical, and entertaining.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3600" b="1" dirty="0"/>
              <a:t>Engagement Trends</a:t>
            </a:r>
            <a:r>
              <a:rPr lang="en-US" sz="3600" dirty="0"/>
              <a:t>: Categories with a mix of visual appeal and practical information tend to perform better.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8A270F-E563-341A-5CC8-8C13CCC8F4F7}"/>
              </a:ext>
            </a:extLst>
          </p:cNvPr>
          <p:cNvSpPr txBox="1"/>
          <p:nvPr/>
        </p:nvSpPr>
        <p:spPr>
          <a:xfrm>
            <a:off x="10253330" y="7098440"/>
            <a:ext cx="8001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sz="3600" b="1" dirty="0"/>
              <a:t>  Future Analysis</a:t>
            </a:r>
            <a:r>
              <a:rPr lang="en-US" sz="3600" dirty="0"/>
              <a:t>: Continuously monitor  category performance to adapt to changing user interests and trends.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3B64C90-BA31-3B9E-BCB5-EF98A7947986}"/>
              </a:ext>
            </a:extLst>
          </p:cNvPr>
          <p:cNvSpPr txBox="1"/>
          <p:nvPr/>
        </p:nvSpPr>
        <p:spPr>
          <a:xfrm>
            <a:off x="2428027" y="1120345"/>
            <a:ext cx="14483847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Conclusion &amp; Recommendations </a:t>
            </a:r>
          </a:p>
          <a:p>
            <a:endParaRPr lang="en-US" sz="4000" b="1" dirty="0"/>
          </a:p>
          <a:p>
            <a:r>
              <a:rPr lang="en-US" sz="3600" b="1" dirty="0"/>
              <a:t>Conclusion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Identified top-performing categories based on user reactions.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Travel, Science, and Healthy Eating are leading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b="1" dirty="0"/>
              <a:t>Recommendations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Focus on creating more content in the top-performing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Further analyze user engagement for deeper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en-US" sz="3600" dirty="0">
                <a:solidFill>
                  <a:schemeClr val="bg1"/>
                </a:solidFill>
              </a:rPr>
              <a:t>Open the floor for any questions or discussions.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827761" cy="3909025"/>
            <a:chOff x="0" y="0"/>
            <a:chExt cx="11770348" cy="521203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05757" y="2005514"/>
              <a:ext cx="11564591" cy="320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dirty="0"/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000" dirty="0"/>
                <a:t>Problem Statement</a:t>
              </a:r>
            </a:p>
            <a:p>
              <a:pPr>
                <a:lnSpc>
                  <a:spcPts val="2660"/>
                </a:lnSpc>
              </a:pPr>
              <a:r>
                <a:rPr lang="en-US" sz="2000" dirty="0"/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000" dirty="0"/>
                <a:t>Analysis Process</a:t>
              </a:r>
            </a:p>
            <a:p>
              <a:pPr>
                <a:lnSpc>
                  <a:spcPts val="2660"/>
                </a:lnSpc>
              </a:pPr>
              <a:r>
                <a:rPr lang="en-US" sz="2000" dirty="0"/>
                <a:t>Key Findings</a:t>
              </a:r>
            </a:p>
            <a:p>
              <a:pPr>
                <a:lnSpc>
                  <a:spcPts val="2660"/>
                </a:lnSpc>
              </a:pPr>
              <a:r>
                <a:rPr lang="en-US" sz="2000" dirty="0"/>
                <a:t>Conclusion</a:t>
              </a:r>
            </a:p>
            <a:p>
              <a:pPr>
                <a:lnSpc>
                  <a:spcPts val="2660"/>
                </a:lnSpc>
              </a:pPr>
              <a:r>
                <a:rPr lang="en-US" sz="2000" dirty="0"/>
                <a:t>Recommendations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370710" y="906853"/>
            <a:ext cx="10743775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3600" b="1" dirty="0"/>
          </a:p>
          <a:p>
            <a:r>
              <a:rPr lang="en-US" sz="3600" b="1" dirty="0"/>
              <a:t>Objective</a:t>
            </a:r>
            <a:r>
              <a:rPr lang="en-US" sz="3600" dirty="0"/>
              <a:t>: To identify the top-performing content categories based on user reactions.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Data Used</a:t>
            </a:r>
            <a:r>
              <a:rPr lang="en-US" sz="3600" dirty="0"/>
              <a:t>: Reactions, Content, and Reaction Types data.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Outcome</a:t>
            </a:r>
            <a:r>
              <a:rPr lang="en-US" sz="3600" dirty="0"/>
              <a:t>: Cleaned dataset and identification of top 5 based categories on total scores.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916806" y="112362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165735" y="3126351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766CB-D7DC-0BF4-2EF7-7F53162733E2}"/>
              </a:ext>
            </a:extLst>
          </p:cNvPr>
          <p:cNvSpPr txBox="1"/>
          <p:nvPr/>
        </p:nvSpPr>
        <p:spPr>
          <a:xfrm>
            <a:off x="2368732" y="5364152"/>
            <a:ext cx="71888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can we determine which content categories perform best based on user reactions?</a:t>
            </a:r>
          </a:p>
          <a:p>
            <a:endParaRPr lang="en-US" dirty="0"/>
          </a:p>
          <a:p>
            <a:r>
              <a:rPr lang="en-US" sz="3200" dirty="0">
                <a:solidFill>
                  <a:schemeClr val="bg1"/>
                </a:solidFill>
              </a:rPr>
              <a:t>What insights can we gain from user reactions to improve content strategy?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650232" y="1379771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b="1" dirty="0"/>
          </a:p>
          <a:p>
            <a:endParaRPr lang="en-US" sz="4000" b="1" dirty="0"/>
          </a:p>
          <a:p>
            <a:r>
              <a:rPr lang="en-US" sz="4000" b="1" dirty="0"/>
              <a:t>Andrew Fleming</a:t>
            </a:r>
            <a:r>
              <a:rPr lang="en-US" sz="4000" dirty="0"/>
              <a:t>: Chief Technical Architect</a:t>
            </a:r>
          </a:p>
          <a:p>
            <a:r>
              <a:rPr lang="en-US" sz="4000" b="1" dirty="0"/>
              <a:t>Marcus </a:t>
            </a:r>
            <a:r>
              <a:rPr lang="en-US" sz="4000" b="1" dirty="0" err="1"/>
              <a:t>Rompton</a:t>
            </a:r>
            <a:r>
              <a:rPr lang="en-US" sz="4000" dirty="0"/>
              <a:t>: Senior Principle</a:t>
            </a:r>
          </a:p>
          <a:p>
            <a:r>
              <a:rPr lang="en-US" sz="4000" b="1" dirty="0"/>
              <a:t>Reshma</a:t>
            </a:r>
            <a:r>
              <a:rPr lang="en-US" sz="4000" dirty="0"/>
              <a:t> </a:t>
            </a:r>
            <a:r>
              <a:rPr lang="en-US" sz="4000" b="1" dirty="0"/>
              <a:t>Manoj</a:t>
            </a:r>
            <a:r>
              <a:rPr lang="en-US" sz="4000" dirty="0"/>
              <a:t> </a:t>
            </a:r>
            <a:r>
              <a:rPr lang="en-US" sz="4000" b="1" dirty="0"/>
              <a:t>Kumar</a:t>
            </a:r>
            <a:r>
              <a:rPr lang="en-US" sz="4000" dirty="0"/>
              <a:t> – Data Analyst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426413" y="-730547"/>
            <a:ext cx="7412787" cy="2276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endParaRPr lang="en-US" sz="36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9600"/>
              </a:lnSpc>
            </a:pP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85EF6-EF2E-A77D-0707-5FCA3059E474}"/>
              </a:ext>
            </a:extLst>
          </p:cNvPr>
          <p:cNvSpPr txBox="1"/>
          <p:nvPr/>
        </p:nvSpPr>
        <p:spPr>
          <a:xfrm>
            <a:off x="3975126" y="1327201"/>
            <a:ext cx="8695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Collection</a:t>
            </a:r>
            <a:r>
              <a:rPr lang="en-US" sz="2400" dirty="0">
                <a:solidFill>
                  <a:schemeClr val="bg1"/>
                </a:solidFill>
              </a:rPr>
              <a:t>: Gathered data from three sources - Reactions, Content, and Reaction Types.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9441D8-D1E1-CDA8-412C-5E4A097EA733}"/>
              </a:ext>
            </a:extLst>
          </p:cNvPr>
          <p:cNvSpPr txBox="1"/>
          <p:nvPr/>
        </p:nvSpPr>
        <p:spPr>
          <a:xfrm>
            <a:off x="5501933" y="2583202"/>
            <a:ext cx="92516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Cleaning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Removed rows with missing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Standardized data types.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Removed irrelevant columns.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22AE1-860E-DA01-A57E-85D3F0E81EFE}"/>
              </a:ext>
            </a:extLst>
          </p:cNvPr>
          <p:cNvSpPr txBox="1"/>
          <p:nvPr/>
        </p:nvSpPr>
        <p:spPr>
          <a:xfrm>
            <a:off x="7624897" y="4595871"/>
            <a:ext cx="8872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Merging</a:t>
            </a:r>
            <a:r>
              <a:rPr lang="en-US" sz="2400" dirty="0">
                <a:solidFill>
                  <a:schemeClr val="bg1"/>
                </a:solidFill>
              </a:rPr>
              <a:t>: Merged Reactions with Content, followed by Reaction Types.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DA1586-50E9-51F1-43C5-2F9DE73C2E0E}"/>
              </a:ext>
            </a:extLst>
          </p:cNvPr>
          <p:cNvSpPr txBox="1"/>
          <p:nvPr/>
        </p:nvSpPr>
        <p:spPr>
          <a:xfrm>
            <a:off x="9423367" y="5912897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Analysis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Calculated total scores for each category.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Identified top 5 performing categories.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CD9086-BA22-247F-14F3-269E6A47882C}"/>
              </a:ext>
            </a:extLst>
          </p:cNvPr>
          <p:cNvSpPr txBox="1"/>
          <p:nvPr/>
        </p:nvSpPr>
        <p:spPr>
          <a:xfrm>
            <a:off x="1981200" y="2400300"/>
            <a:ext cx="1478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Collected data from three CSV 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Data sources included user reactions, content details, and reaction types.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E3450-6514-D335-0050-EEA65D7CA0D9}"/>
              </a:ext>
            </a:extLst>
          </p:cNvPr>
          <p:cNvSpPr txBox="1"/>
          <p:nvPr/>
        </p:nvSpPr>
        <p:spPr>
          <a:xfrm>
            <a:off x="1981200" y="118110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A1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FD27B-646C-79AD-3473-D16B1D90CAE8}"/>
              </a:ext>
            </a:extLst>
          </p:cNvPr>
          <p:cNvSpPr txBox="1"/>
          <p:nvPr/>
        </p:nvSpPr>
        <p:spPr>
          <a:xfrm>
            <a:off x="1981200" y="4268995"/>
            <a:ext cx="11734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1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Cleaning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Removed rows with missing values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Changed data types where necessary.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Removed irrelevant columns.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Ensured data consistency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98728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26B87-465C-967A-63F6-1EBB92F3E568}"/>
              </a:ext>
            </a:extLst>
          </p:cNvPr>
          <p:cNvSpPr txBox="1"/>
          <p:nvPr/>
        </p:nvSpPr>
        <p:spPr>
          <a:xfrm>
            <a:off x="914400" y="952500"/>
            <a:ext cx="134112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A100FF"/>
                </a:solidFill>
              </a:rPr>
              <a:t>    </a:t>
            </a:r>
            <a:r>
              <a:rPr lang="en-US" sz="3600" b="1" dirty="0">
                <a:solidFill>
                  <a:srgbClr val="A1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Merging</a:t>
            </a:r>
          </a:p>
          <a:p>
            <a:r>
              <a:rPr lang="en-US" sz="3200" b="1" dirty="0"/>
              <a:t>Steps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Used the Reaction table as the 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First merged with the Content dataset on </a:t>
            </a:r>
            <a:r>
              <a:rPr lang="en-US" sz="3200" dirty="0" err="1"/>
              <a:t>ContentID</a:t>
            </a:r>
            <a:r>
              <a:rPr lang="en-US" sz="3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Then merged with the Reaction Types dataset on </a:t>
            </a:r>
            <a:r>
              <a:rPr lang="en-US" sz="3200" dirty="0" err="1"/>
              <a:t>ReactionTypeID</a:t>
            </a:r>
            <a:r>
              <a:rPr lang="en-US" sz="3200" dirty="0"/>
              <a:t>.</a:t>
            </a:r>
          </a:p>
          <a:p>
            <a:pPr lvl="1"/>
            <a:endParaRPr lang="en-US" b="1" dirty="0"/>
          </a:p>
          <a:p>
            <a:pPr lvl="1"/>
            <a:endParaRPr lang="en-US" sz="3600" b="1" dirty="0">
              <a:solidFill>
                <a:srgbClr val="A100FF"/>
              </a:solidFill>
            </a:endParaRPr>
          </a:p>
          <a:p>
            <a:pPr lvl="1"/>
            <a:endParaRPr lang="en-US" sz="3600" b="1" dirty="0">
              <a:solidFill>
                <a:srgbClr val="A100FF"/>
              </a:solidFill>
            </a:endParaRPr>
          </a:p>
          <a:p>
            <a:pPr lvl="1"/>
            <a:r>
              <a:rPr lang="en-US" sz="3600" b="1" dirty="0">
                <a:solidFill>
                  <a:srgbClr val="A1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</a:t>
            </a:r>
          </a:p>
          <a:p>
            <a:r>
              <a:rPr lang="en-US" sz="3200" b="1" dirty="0"/>
              <a:t>Steps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Summed up scores for each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Used </a:t>
            </a:r>
            <a:r>
              <a:rPr lang="en-US" sz="3200" b="1" dirty="0"/>
              <a:t>SUMIF</a:t>
            </a:r>
            <a:r>
              <a:rPr lang="en-US" sz="3200" dirty="0"/>
              <a:t> equivalent formula to calculate total scores.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Sorted categories by total score to identify the top 5.</a:t>
            </a:r>
          </a:p>
        </p:txBody>
      </p:sp>
    </p:spTree>
    <p:extLst>
      <p:ext uri="{BB962C8B-B14F-4D97-AF65-F5344CB8AC3E}">
        <p14:creationId xmlns:p14="http://schemas.microsoft.com/office/powerpoint/2010/main" val="361450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152114-A8EE-D423-A1A4-0CFDB591C500}"/>
              </a:ext>
            </a:extLst>
          </p:cNvPr>
          <p:cNvSpPr txBox="1"/>
          <p:nvPr/>
        </p:nvSpPr>
        <p:spPr>
          <a:xfrm>
            <a:off x="1066800" y="2641735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100FF"/>
                </a:solidFill>
              </a:rPr>
              <a:t>Key Findings - Top 5 Categories</a:t>
            </a:r>
            <a:r>
              <a:rPr lang="en-US" sz="3200" dirty="0">
                <a:solidFill>
                  <a:srgbClr val="A100FF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Travel: 53,935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Science: 53,657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Healthy Eating: 52,745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Animals: 52,443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Cooking: 49,681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D9B9381-9E26-71A2-0A2D-E6E455C64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704036"/>
              </p:ext>
            </p:extLst>
          </p:nvPr>
        </p:nvGraphicFramePr>
        <p:xfrm>
          <a:off x="5664829" y="-541716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470</Words>
  <Application>Microsoft Macintosh PowerPoint</Application>
  <PresentationFormat>Custom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Graphik Regular</vt:lpstr>
      <vt:lpstr>Arial</vt:lpstr>
      <vt:lpstr>Clear Sans Regular Bold</vt:lpstr>
      <vt:lpstr>Aharoni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Reshma Manoj Kumar</cp:lastModifiedBy>
  <cp:revision>10</cp:revision>
  <dcterms:created xsi:type="dcterms:W3CDTF">2006-08-16T00:00:00Z</dcterms:created>
  <dcterms:modified xsi:type="dcterms:W3CDTF">2024-07-10T14:05:53Z</dcterms:modified>
  <dc:identifier>DAEhDyfaYKE</dc:identifier>
</cp:coreProperties>
</file>