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97" r:id="rId3"/>
    <p:sldId id="259" r:id="rId4"/>
    <p:sldId id="263" r:id="rId5"/>
    <p:sldId id="265" r:id="rId6"/>
    <p:sldId id="267" r:id="rId7"/>
    <p:sldId id="305" r:id="rId8"/>
    <p:sldId id="268" r:id="rId9"/>
    <p:sldId id="307" r:id="rId10"/>
    <p:sldId id="308" r:id="rId11"/>
    <p:sldId id="289" r:id="rId12"/>
    <p:sldId id="290" r:id="rId13"/>
    <p:sldId id="291" r:id="rId14"/>
    <p:sldId id="294" r:id="rId15"/>
    <p:sldId id="293" r:id="rId16"/>
    <p:sldId id="295" r:id="rId17"/>
    <p:sldId id="28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p:cViewPr varScale="1">
        <p:scale>
          <a:sx n="78" d="100"/>
          <a:sy n="78" d="100"/>
        </p:scale>
        <p:origin x="1373"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1"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1048692"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8C7309-628B-47C0-BD32-1E61B6F0DAF2}" type="datetimeFigureOut">
              <a:rPr lang="en-IN" smtClean="0"/>
              <a:t>07-06-2024</a:t>
            </a:fld>
            <a:endParaRPr lang="en-IN"/>
          </a:p>
        </p:txBody>
      </p:sp>
      <p:sp>
        <p:nvSpPr>
          <p:cNvPr id="1048693"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1048694"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5"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1048696"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404E2E-C9A4-4FD6-8797-0BC7AA1EE148}"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602"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603"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604" name="Date Placeholder 29"/>
          <p:cNvSpPr>
            <a:spLocks noGrp="1"/>
          </p:cNvSpPr>
          <p:nvPr>
            <p:ph type="dt" sz="half" idx="10"/>
          </p:nvPr>
        </p:nvSpPr>
        <p:spPr/>
        <p:txBody>
          <a:bodyPr/>
          <a:lstStyle/>
          <a:p>
            <a:fld id="{DF6E62A0-4ED9-47AA-97FB-1F8022A3D35F}" type="datetimeFigureOut">
              <a:rPr lang="en-IN" smtClean="0"/>
              <a:t>07-06-2024</a:t>
            </a:fld>
            <a:endParaRPr lang="en-IN"/>
          </a:p>
        </p:txBody>
      </p:sp>
      <p:sp>
        <p:nvSpPr>
          <p:cNvPr id="1048605" name="Footer Placeholder 18"/>
          <p:cNvSpPr>
            <a:spLocks noGrp="1"/>
          </p:cNvSpPr>
          <p:nvPr>
            <p:ph type="ftr" sz="quarter" idx="11"/>
          </p:nvPr>
        </p:nvSpPr>
        <p:spPr/>
        <p:txBody>
          <a:bodyPr/>
          <a:lstStyle/>
          <a:p>
            <a:endParaRPr lang="en-IN"/>
          </a:p>
        </p:txBody>
      </p:sp>
      <p:sp>
        <p:nvSpPr>
          <p:cNvPr id="1048606" name="Slide Number Placeholder 26"/>
          <p:cNvSpPr>
            <a:spLocks noGrp="1"/>
          </p:cNvSpPr>
          <p:nvPr>
            <p:ph type="sldNum" sz="quarter" idx="12"/>
          </p:nvPr>
        </p:nvSpPr>
        <p:spPr/>
        <p:txBody>
          <a:bodyPr/>
          <a:lstStyle/>
          <a:p>
            <a:fld id="{6A23A18A-EA45-4475-8D59-D402624FE0D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8" name="Title 1"/>
          <p:cNvSpPr>
            <a:spLocks noGrp="1"/>
          </p:cNvSpPr>
          <p:nvPr>
            <p:ph type="title"/>
          </p:nvPr>
        </p:nvSpPr>
        <p:spPr/>
        <p:txBody>
          <a:bodyPr/>
          <a:lstStyle/>
          <a:p>
            <a:r>
              <a:rPr kumimoji="0" lang="en-US"/>
              <a:t>Click to edit Master title style</a:t>
            </a:r>
          </a:p>
        </p:txBody>
      </p:sp>
      <p:sp>
        <p:nvSpPr>
          <p:cNvPr id="1048659"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0" name="Date Placeholder 3"/>
          <p:cNvSpPr>
            <a:spLocks noGrp="1"/>
          </p:cNvSpPr>
          <p:nvPr>
            <p:ph type="dt" sz="half" idx="10"/>
          </p:nvPr>
        </p:nvSpPr>
        <p:spPr/>
        <p:txBody>
          <a:bodyPr/>
          <a:lstStyle/>
          <a:p>
            <a:fld id="{DF6E62A0-4ED9-47AA-97FB-1F8022A3D35F}" type="datetimeFigureOut">
              <a:rPr lang="en-IN" smtClean="0"/>
              <a:t>07-06-2024</a:t>
            </a:fld>
            <a:endParaRPr lang="en-IN"/>
          </a:p>
        </p:txBody>
      </p:sp>
      <p:sp>
        <p:nvSpPr>
          <p:cNvPr id="1048661" name="Footer Placeholder 4"/>
          <p:cNvSpPr>
            <a:spLocks noGrp="1"/>
          </p:cNvSpPr>
          <p:nvPr>
            <p:ph type="ftr" sz="quarter" idx="11"/>
          </p:nvPr>
        </p:nvSpPr>
        <p:spPr/>
        <p:txBody>
          <a:bodyPr/>
          <a:lstStyle/>
          <a:p>
            <a:endParaRPr lang="en-IN"/>
          </a:p>
        </p:txBody>
      </p:sp>
      <p:sp>
        <p:nvSpPr>
          <p:cNvPr id="1048662" name="Slide Number Placeholder 5"/>
          <p:cNvSpPr>
            <a:spLocks noGrp="1"/>
          </p:cNvSpPr>
          <p:nvPr>
            <p:ph type="sldNum" sz="quarter" idx="12"/>
          </p:nvPr>
        </p:nvSpPr>
        <p:spPr/>
        <p:txBody>
          <a:bodyPr/>
          <a:lstStyle/>
          <a:p>
            <a:fld id="{6A23A18A-EA45-4475-8D59-D402624FE0D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3"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1048644"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5" name="Date Placeholder 3"/>
          <p:cNvSpPr>
            <a:spLocks noGrp="1"/>
          </p:cNvSpPr>
          <p:nvPr>
            <p:ph type="dt" sz="half" idx="10"/>
          </p:nvPr>
        </p:nvSpPr>
        <p:spPr/>
        <p:txBody>
          <a:bodyPr/>
          <a:lstStyle/>
          <a:p>
            <a:fld id="{DF6E62A0-4ED9-47AA-97FB-1F8022A3D35F}" type="datetimeFigureOut">
              <a:rPr lang="en-IN" smtClean="0"/>
              <a:t>07-06-2024</a:t>
            </a:fld>
            <a:endParaRPr lang="en-IN"/>
          </a:p>
        </p:txBody>
      </p:sp>
      <p:sp>
        <p:nvSpPr>
          <p:cNvPr id="1048646" name="Footer Placeholder 4"/>
          <p:cNvSpPr>
            <a:spLocks noGrp="1"/>
          </p:cNvSpPr>
          <p:nvPr>
            <p:ph type="ftr" sz="quarter" idx="11"/>
          </p:nvPr>
        </p:nvSpPr>
        <p:spPr/>
        <p:txBody>
          <a:bodyPr/>
          <a:lstStyle/>
          <a:p>
            <a:endParaRPr lang="en-IN"/>
          </a:p>
        </p:txBody>
      </p:sp>
      <p:sp>
        <p:nvSpPr>
          <p:cNvPr id="1048647" name="Slide Number Placeholder 5"/>
          <p:cNvSpPr>
            <a:spLocks noGrp="1"/>
          </p:cNvSpPr>
          <p:nvPr>
            <p:ph type="sldNum" sz="quarter" idx="12"/>
          </p:nvPr>
        </p:nvSpPr>
        <p:spPr/>
        <p:txBody>
          <a:bodyPr/>
          <a:lstStyle/>
          <a:p>
            <a:fld id="{6A23A18A-EA45-4475-8D59-D402624FE0D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5" name="Title 1"/>
          <p:cNvSpPr>
            <a:spLocks noGrp="1"/>
          </p:cNvSpPr>
          <p:nvPr>
            <p:ph type="title"/>
          </p:nvPr>
        </p:nvSpPr>
        <p:spPr/>
        <p:txBody>
          <a:bodyPr/>
          <a:lstStyle/>
          <a:p>
            <a:r>
              <a:rPr kumimoji="0" lang="en-US"/>
              <a:t>Click to edit Master title style</a:t>
            </a:r>
          </a:p>
        </p:txBody>
      </p:sp>
      <p:sp>
        <p:nvSpPr>
          <p:cNvPr id="1048586"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87" name="Date Placeholder 3"/>
          <p:cNvSpPr>
            <a:spLocks noGrp="1"/>
          </p:cNvSpPr>
          <p:nvPr>
            <p:ph type="dt" sz="half" idx="10"/>
          </p:nvPr>
        </p:nvSpPr>
        <p:spPr/>
        <p:txBody>
          <a:bodyPr/>
          <a:lstStyle/>
          <a:p>
            <a:fld id="{DF6E62A0-4ED9-47AA-97FB-1F8022A3D35F}" type="datetimeFigureOut">
              <a:rPr lang="en-IN" smtClean="0"/>
              <a:t>07-06-2024</a:t>
            </a:fld>
            <a:endParaRPr lang="en-IN"/>
          </a:p>
        </p:txBody>
      </p:sp>
      <p:sp>
        <p:nvSpPr>
          <p:cNvPr id="1048588" name="Footer Placeholder 4"/>
          <p:cNvSpPr>
            <a:spLocks noGrp="1"/>
          </p:cNvSpPr>
          <p:nvPr>
            <p:ph type="ftr" sz="quarter" idx="11"/>
          </p:nvPr>
        </p:nvSpPr>
        <p:spPr/>
        <p:txBody>
          <a:bodyPr/>
          <a:lstStyle/>
          <a:p>
            <a:endParaRPr lang="en-IN"/>
          </a:p>
        </p:txBody>
      </p:sp>
      <p:sp>
        <p:nvSpPr>
          <p:cNvPr id="1048589" name="Slide Number Placeholder 5"/>
          <p:cNvSpPr>
            <a:spLocks noGrp="1"/>
          </p:cNvSpPr>
          <p:nvPr>
            <p:ph type="sldNum" sz="quarter" idx="12"/>
          </p:nvPr>
        </p:nvSpPr>
        <p:spPr/>
        <p:txBody>
          <a:bodyPr/>
          <a:lstStyle/>
          <a:p>
            <a:fld id="{6A23A18A-EA45-4475-8D59-D402624FE0D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63"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664"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65" name="Date Placeholder 3"/>
          <p:cNvSpPr>
            <a:spLocks noGrp="1"/>
          </p:cNvSpPr>
          <p:nvPr>
            <p:ph type="dt" sz="half" idx="10"/>
          </p:nvPr>
        </p:nvSpPr>
        <p:spPr/>
        <p:txBody>
          <a:bodyPr/>
          <a:lstStyle/>
          <a:p>
            <a:fld id="{DF6E62A0-4ED9-47AA-97FB-1F8022A3D35F}" type="datetimeFigureOut">
              <a:rPr lang="en-IN" smtClean="0"/>
              <a:t>07-06-2024</a:t>
            </a:fld>
            <a:endParaRPr lang="en-IN"/>
          </a:p>
        </p:txBody>
      </p:sp>
      <p:sp>
        <p:nvSpPr>
          <p:cNvPr id="1048666" name="Footer Placeholder 4"/>
          <p:cNvSpPr>
            <a:spLocks noGrp="1"/>
          </p:cNvSpPr>
          <p:nvPr>
            <p:ph type="ftr" sz="quarter" idx="11"/>
          </p:nvPr>
        </p:nvSpPr>
        <p:spPr/>
        <p:txBody>
          <a:bodyPr/>
          <a:lstStyle/>
          <a:p>
            <a:endParaRPr lang="en-IN"/>
          </a:p>
        </p:txBody>
      </p:sp>
      <p:sp>
        <p:nvSpPr>
          <p:cNvPr id="1048667" name="Slide Number Placeholder 5"/>
          <p:cNvSpPr>
            <a:spLocks noGrp="1"/>
          </p:cNvSpPr>
          <p:nvPr>
            <p:ph type="sldNum" sz="quarter" idx="12"/>
          </p:nvPr>
        </p:nvSpPr>
        <p:spPr/>
        <p:txBody>
          <a:bodyPr/>
          <a:lstStyle/>
          <a:p>
            <a:fld id="{6A23A18A-EA45-4475-8D59-D402624FE0D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8"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1048669"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0"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1" name="Date Placeholder 4"/>
          <p:cNvSpPr>
            <a:spLocks noGrp="1"/>
          </p:cNvSpPr>
          <p:nvPr>
            <p:ph type="dt" sz="half" idx="10"/>
          </p:nvPr>
        </p:nvSpPr>
        <p:spPr/>
        <p:txBody>
          <a:bodyPr/>
          <a:lstStyle/>
          <a:p>
            <a:fld id="{DF6E62A0-4ED9-47AA-97FB-1F8022A3D35F}" type="datetimeFigureOut">
              <a:rPr lang="en-IN" smtClean="0"/>
              <a:t>07-06-2024</a:t>
            </a:fld>
            <a:endParaRPr lang="en-IN"/>
          </a:p>
        </p:txBody>
      </p:sp>
      <p:sp>
        <p:nvSpPr>
          <p:cNvPr id="1048672" name="Footer Placeholder 5"/>
          <p:cNvSpPr>
            <a:spLocks noGrp="1"/>
          </p:cNvSpPr>
          <p:nvPr>
            <p:ph type="ftr" sz="quarter" idx="11"/>
          </p:nvPr>
        </p:nvSpPr>
        <p:spPr/>
        <p:txBody>
          <a:bodyPr/>
          <a:lstStyle/>
          <a:p>
            <a:endParaRPr lang="en-IN"/>
          </a:p>
        </p:txBody>
      </p:sp>
      <p:sp>
        <p:nvSpPr>
          <p:cNvPr id="1048673" name="Slide Number Placeholder 6"/>
          <p:cNvSpPr>
            <a:spLocks noGrp="1"/>
          </p:cNvSpPr>
          <p:nvPr>
            <p:ph type="sldNum" sz="quarter" idx="12"/>
          </p:nvPr>
        </p:nvSpPr>
        <p:spPr/>
        <p:txBody>
          <a:bodyPr/>
          <a:lstStyle/>
          <a:p>
            <a:fld id="{6A23A18A-EA45-4475-8D59-D402624FE0D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4" name="Title 1"/>
          <p:cNvSpPr>
            <a:spLocks noGrp="1"/>
          </p:cNvSpPr>
          <p:nvPr>
            <p:ph type="title"/>
          </p:nvPr>
        </p:nvSpPr>
        <p:spPr>
          <a:xfrm>
            <a:off x="457200" y="704088"/>
            <a:ext cx="8229600" cy="1143000"/>
          </a:xfrm>
        </p:spPr>
        <p:txBody>
          <a:bodyPr tIns="45720" anchor="b"/>
          <a:lstStyle/>
          <a:p>
            <a:r>
              <a:rPr kumimoji="0" lang="en-US"/>
              <a:t>Click to edit Master title style</a:t>
            </a:r>
          </a:p>
        </p:txBody>
      </p:sp>
      <p:sp>
        <p:nvSpPr>
          <p:cNvPr id="1048675"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76"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77"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8"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9" name="Date Placeholder 6"/>
          <p:cNvSpPr>
            <a:spLocks noGrp="1"/>
          </p:cNvSpPr>
          <p:nvPr>
            <p:ph type="dt" sz="half" idx="10"/>
          </p:nvPr>
        </p:nvSpPr>
        <p:spPr/>
        <p:txBody>
          <a:bodyPr/>
          <a:lstStyle/>
          <a:p>
            <a:fld id="{DF6E62A0-4ED9-47AA-97FB-1F8022A3D35F}" type="datetimeFigureOut">
              <a:rPr lang="en-IN" smtClean="0"/>
              <a:t>07-06-2024</a:t>
            </a:fld>
            <a:endParaRPr lang="en-IN"/>
          </a:p>
        </p:txBody>
      </p:sp>
      <p:sp>
        <p:nvSpPr>
          <p:cNvPr id="1048680" name="Footer Placeholder 7"/>
          <p:cNvSpPr>
            <a:spLocks noGrp="1"/>
          </p:cNvSpPr>
          <p:nvPr>
            <p:ph type="ftr" sz="quarter" idx="11"/>
          </p:nvPr>
        </p:nvSpPr>
        <p:spPr/>
        <p:txBody>
          <a:bodyPr/>
          <a:lstStyle/>
          <a:p>
            <a:endParaRPr lang="en-IN"/>
          </a:p>
        </p:txBody>
      </p:sp>
      <p:sp>
        <p:nvSpPr>
          <p:cNvPr id="1048681" name="Slide Number Placeholder 8"/>
          <p:cNvSpPr>
            <a:spLocks noGrp="1"/>
          </p:cNvSpPr>
          <p:nvPr>
            <p:ph type="sldNum" sz="quarter" idx="12"/>
          </p:nvPr>
        </p:nvSpPr>
        <p:spPr/>
        <p:txBody>
          <a:bodyPr/>
          <a:lstStyle/>
          <a:p>
            <a:fld id="{6A23A18A-EA45-4475-8D59-D402624FE0D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7"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1048598" name="Date Placeholder 2"/>
          <p:cNvSpPr>
            <a:spLocks noGrp="1"/>
          </p:cNvSpPr>
          <p:nvPr>
            <p:ph type="dt" sz="half" idx="10"/>
          </p:nvPr>
        </p:nvSpPr>
        <p:spPr/>
        <p:txBody>
          <a:bodyPr/>
          <a:lstStyle/>
          <a:p>
            <a:fld id="{DF6E62A0-4ED9-47AA-97FB-1F8022A3D35F}" type="datetimeFigureOut">
              <a:rPr lang="en-IN" smtClean="0"/>
              <a:t>07-06-2024</a:t>
            </a:fld>
            <a:endParaRPr lang="en-IN"/>
          </a:p>
        </p:txBody>
      </p:sp>
      <p:sp>
        <p:nvSpPr>
          <p:cNvPr id="1048599" name="Footer Placeholder 3"/>
          <p:cNvSpPr>
            <a:spLocks noGrp="1"/>
          </p:cNvSpPr>
          <p:nvPr>
            <p:ph type="ftr" sz="quarter" idx="11"/>
          </p:nvPr>
        </p:nvSpPr>
        <p:spPr/>
        <p:txBody>
          <a:bodyPr/>
          <a:lstStyle/>
          <a:p>
            <a:endParaRPr lang="en-IN"/>
          </a:p>
        </p:txBody>
      </p:sp>
      <p:sp>
        <p:nvSpPr>
          <p:cNvPr id="1048600" name="Slide Number Placeholder 4"/>
          <p:cNvSpPr>
            <a:spLocks noGrp="1"/>
          </p:cNvSpPr>
          <p:nvPr>
            <p:ph type="sldNum" sz="quarter" idx="12"/>
          </p:nvPr>
        </p:nvSpPr>
        <p:spPr/>
        <p:txBody>
          <a:bodyPr/>
          <a:lstStyle/>
          <a:p>
            <a:fld id="{6A23A18A-EA45-4475-8D59-D402624FE0D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82" name="Date Placeholder 1"/>
          <p:cNvSpPr>
            <a:spLocks noGrp="1"/>
          </p:cNvSpPr>
          <p:nvPr>
            <p:ph type="dt" sz="half" idx="10"/>
          </p:nvPr>
        </p:nvSpPr>
        <p:spPr/>
        <p:txBody>
          <a:bodyPr/>
          <a:lstStyle/>
          <a:p>
            <a:fld id="{DF6E62A0-4ED9-47AA-97FB-1F8022A3D35F}" type="datetimeFigureOut">
              <a:rPr lang="en-IN" smtClean="0"/>
              <a:t>07-06-2024</a:t>
            </a:fld>
            <a:endParaRPr lang="en-IN"/>
          </a:p>
        </p:txBody>
      </p:sp>
      <p:sp>
        <p:nvSpPr>
          <p:cNvPr id="1048683" name="Footer Placeholder 2"/>
          <p:cNvSpPr>
            <a:spLocks noGrp="1"/>
          </p:cNvSpPr>
          <p:nvPr>
            <p:ph type="ftr" sz="quarter" idx="11"/>
          </p:nvPr>
        </p:nvSpPr>
        <p:spPr/>
        <p:txBody>
          <a:bodyPr/>
          <a:lstStyle/>
          <a:p>
            <a:endParaRPr lang="en-IN"/>
          </a:p>
        </p:txBody>
      </p:sp>
      <p:sp>
        <p:nvSpPr>
          <p:cNvPr id="1048684" name="Slide Number Placeholder 3"/>
          <p:cNvSpPr>
            <a:spLocks noGrp="1"/>
          </p:cNvSpPr>
          <p:nvPr>
            <p:ph type="sldNum" sz="quarter" idx="12"/>
          </p:nvPr>
        </p:nvSpPr>
        <p:spPr/>
        <p:txBody>
          <a:bodyPr/>
          <a:lstStyle/>
          <a:p>
            <a:fld id="{6A23A18A-EA45-4475-8D59-D402624FE0D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5"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1048686"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1048687"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88" name="Date Placeholder 4"/>
          <p:cNvSpPr>
            <a:spLocks noGrp="1"/>
          </p:cNvSpPr>
          <p:nvPr>
            <p:ph type="dt" sz="half" idx="10"/>
          </p:nvPr>
        </p:nvSpPr>
        <p:spPr/>
        <p:txBody>
          <a:bodyPr/>
          <a:lstStyle/>
          <a:p>
            <a:fld id="{DF6E62A0-4ED9-47AA-97FB-1F8022A3D35F}" type="datetimeFigureOut">
              <a:rPr lang="en-IN" smtClean="0"/>
              <a:t>07-06-2024</a:t>
            </a:fld>
            <a:endParaRPr lang="en-IN"/>
          </a:p>
        </p:txBody>
      </p:sp>
      <p:sp>
        <p:nvSpPr>
          <p:cNvPr id="1048689" name="Footer Placeholder 5"/>
          <p:cNvSpPr>
            <a:spLocks noGrp="1"/>
          </p:cNvSpPr>
          <p:nvPr>
            <p:ph type="ftr" sz="quarter" idx="11"/>
          </p:nvPr>
        </p:nvSpPr>
        <p:spPr/>
        <p:txBody>
          <a:bodyPr/>
          <a:lstStyle/>
          <a:p>
            <a:endParaRPr lang="en-IN"/>
          </a:p>
        </p:txBody>
      </p:sp>
      <p:sp>
        <p:nvSpPr>
          <p:cNvPr id="1048690" name="Slide Number Placeholder 6"/>
          <p:cNvSpPr>
            <a:spLocks noGrp="1"/>
          </p:cNvSpPr>
          <p:nvPr>
            <p:ph type="sldNum" sz="quarter" idx="12"/>
          </p:nvPr>
        </p:nvSpPr>
        <p:spPr/>
        <p:txBody>
          <a:bodyPr/>
          <a:lstStyle/>
          <a:p>
            <a:fld id="{6A23A18A-EA45-4475-8D59-D402624FE0D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48"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49"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50"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1048651"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52" name="Date Placeholder 4"/>
          <p:cNvSpPr>
            <a:spLocks noGrp="1"/>
          </p:cNvSpPr>
          <p:nvPr>
            <p:ph type="dt" sz="half" idx="10"/>
          </p:nvPr>
        </p:nvSpPr>
        <p:spPr/>
        <p:txBody>
          <a:bodyPr/>
          <a:lstStyle/>
          <a:p>
            <a:fld id="{DF6E62A0-4ED9-47AA-97FB-1F8022A3D35F}" type="datetimeFigureOut">
              <a:rPr lang="en-IN" smtClean="0"/>
              <a:t>07-06-2024</a:t>
            </a:fld>
            <a:endParaRPr lang="en-IN"/>
          </a:p>
        </p:txBody>
      </p:sp>
      <p:sp>
        <p:nvSpPr>
          <p:cNvPr id="1048653" name="Footer Placeholder 5"/>
          <p:cNvSpPr>
            <a:spLocks noGrp="1"/>
          </p:cNvSpPr>
          <p:nvPr>
            <p:ph type="ftr" sz="quarter" idx="11"/>
          </p:nvPr>
        </p:nvSpPr>
        <p:spPr/>
        <p:txBody>
          <a:bodyPr/>
          <a:lstStyle/>
          <a:p>
            <a:endParaRPr lang="en-IN"/>
          </a:p>
        </p:txBody>
      </p:sp>
      <p:sp>
        <p:nvSpPr>
          <p:cNvPr id="1048654" name="Slide Number Placeholder 6"/>
          <p:cNvSpPr>
            <a:spLocks noGrp="1"/>
          </p:cNvSpPr>
          <p:nvPr>
            <p:ph type="sldNum" sz="quarter" idx="12"/>
          </p:nvPr>
        </p:nvSpPr>
        <p:spPr>
          <a:xfrm>
            <a:off x="8077200" y="6356350"/>
            <a:ext cx="609600" cy="365125"/>
          </a:xfrm>
        </p:spPr>
        <p:txBody>
          <a:bodyPr/>
          <a:lstStyle/>
          <a:p>
            <a:fld id="{6A23A18A-EA45-4475-8D59-D402624FE0DF}" type="slidenum">
              <a:rPr lang="en-IN" smtClean="0"/>
              <a:t>‹#›</a:t>
            </a:fld>
            <a:endParaRPr lang="en-IN"/>
          </a:p>
        </p:txBody>
      </p:sp>
      <p:sp>
        <p:nvSpPr>
          <p:cNvPr id="1048655"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48656"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57"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1048579"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F6E62A0-4ED9-47AA-97FB-1F8022A3D35F}" type="datetimeFigureOut">
              <a:rPr lang="en-IN" smtClean="0"/>
              <a:t>07-06-2024</a:t>
            </a:fld>
            <a:endParaRPr lang="en-IN"/>
          </a:p>
        </p:txBody>
      </p:sp>
      <p:sp>
        <p:nvSpPr>
          <p:cNvPr id="1048581"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048582"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A23A18A-EA45-4475-8D59-D402624FE0DF}" type="slidenum">
              <a:rPr lang="en-IN" smtClean="0"/>
              <a:t>‹#›</a:t>
            </a:fld>
            <a:endParaRPr lang="en-IN"/>
          </a:p>
        </p:txBody>
      </p:sp>
      <p:grpSp>
        <p:nvGrpSpPr>
          <p:cNvPr id="28"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extBox 3"/>
          <p:cNvSpPr txBox="1"/>
          <p:nvPr/>
        </p:nvSpPr>
        <p:spPr>
          <a:xfrm>
            <a:off x="257810" y="700405"/>
            <a:ext cx="8467725" cy="1569660"/>
          </a:xfrm>
          <a:prstGeom prst="rect">
            <a:avLst/>
          </a:prstGeom>
          <a:noFill/>
        </p:spPr>
        <p:txBody>
          <a:bodyPr wrap="square" rtlCol="0">
            <a:spAutoFit/>
          </a:bodyPr>
          <a:lstStyle/>
          <a:p>
            <a:pPr algn="ctr"/>
            <a:r>
              <a:rPr lang="en-US" sz="3200" b="1">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SMART  INTELLIGENT TRAFFIC  CONTROL  SYSTEM  FOR  EMERGENCY  VEHICLES</a:t>
            </a:r>
            <a:endParaRPr lang="en-IN" altLang="en-US" sz="3200" b="1" dirty="0"/>
          </a:p>
        </p:txBody>
      </p:sp>
      <p:sp>
        <p:nvSpPr>
          <p:cNvPr id="1048608" name="TextBox 4"/>
          <p:cNvSpPr txBox="1"/>
          <p:nvPr/>
        </p:nvSpPr>
        <p:spPr>
          <a:xfrm>
            <a:off x="1043608" y="2780928"/>
            <a:ext cx="6840760" cy="369332"/>
          </a:xfrm>
          <a:prstGeom prst="rect">
            <a:avLst/>
          </a:prstGeom>
          <a:noFill/>
        </p:spPr>
        <p:txBody>
          <a:bodyPr wrap="square" rtlCol="0">
            <a:spAutoFit/>
          </a:bodyPr>
          <a:lstStyle/>
          <a:p>
            <a:endParaRPr lang="en-IN" dirty="0"/>
          </a:p>
        </p:txBody>
      </p:sp>
      <p:sp>
        <p:nvSpPr>
          <p:cNvPr id="1048609" name="Google Shape;133;p1"/>
          <p:cNvSpPr txBox="1"/>
          <p:nvPr/>
        </p:nvSpPr>
        <p:spPr>
          <a:xfrm>
            <a:off x="609600" y="2319283"/>
            <a:ext cx="7634808" cy="126184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just" rtl="0">
              <a:spcBef>
                <a:spcPts val="0"/>
              </a:spcBef>
              <a:spcAft>
                <a:spcPts val="0"/>
              </a:spcAft>
              <a:buNone/>
            </a:pPr>
            <a:endParaRPr lang="en-US" sz="2000" b="1" dirty="0">
              <a:solidFill>
                <a:schemeClr val="tx1"/>
              </a:solidFill>
              <a:latin typeface="Candara" panose="020E0502030303020204"/>
              <a:sym typeface="Candara" panose="020E0502030303020204"/>
            </a:endParaRPr>
          </a:p>
          <a:p>
            <a:pPr marL="0" marR="0" lvl="0" indent="0" algn="just" rtl="0">
              <a:spcBef>
                <a:spcPts val="0"/>
              </a:spcBef>
              <a:spcAft>
                <a:spcPts val="0"/>
              </a:spcAft>
              <a:buNone/>
            </a:pPr>
            <a:r>
              <a:rPr lang="en-US" sz="2000" b="1" dirty="0">
                <a:solidFill>
                  <a:schemeClr val="tx1"/>
                </a:solidFill>
                <a:latin typeface="Candara" panose="020E0502030303020204"/>
                <a:sym typeface="Candara" panose="020E0502030303020204"/>
              </a:rPr>
              <a:t>PROJECT  GUIDE : Mr</a:t>
            </a:r>
            <a:r>
              <a:rPr lang="en-US" sz="2000" b="1">
                <a:solidFill>
                  <a:schemeClr val="tx1"/>
                </a:solidFill>
                <a:latin typeface="Candara" panose="020E0502030303020204"/>
                <a:sym typeface="Candara" panose="020E0502030303020204"/>
              </a:rPr>
              <a:t>. R. V. S. RATNA KUMAR (</a:t>
            </a:r>
            <a:r>
              <a:rPr lang="en-IN" altLang="en-US" sz="2000" b="1" dirty="0">
                <a:solidFill>
                  <a:schemeClr val="tx1"/>
                </a:solidFill>
                <a:latin typeface="Candara" panose="020E0502030303020204"/>
                <a:sym typeface="Candara" panose="020E0502030303020204"/>
              </a:rPr>
              <a:t>A</a:t>
            </a:r>
            <a:r>
              <a:rPr lang="en-US" sz="2000" b="1" dirty="0">
                <a:solidFill>
                  <a:schemeClr val="tx1"/>
                </a:solidFill>
                <a:latin typeface="Candara" panose="020E0502030303020204"/>
                <a:sym typeface="Candara" panose="020E0502030303020204"/>
              </a:rPr>
              <a:t>ssistant</a:t>
            </a:r>
            <a:r>
              <a:rPr lang="en-US" sz="2000" b="1" dirty="0">
                <a:solidFill>
                  <a:schemeClr val="tx1"/>
                </a:solidFill>
                <a:latin typeface="Times New Roman" panose="02020603050405020304" pitchFamily="18" charset="0"/>
                <a:cs typeface="Times New Roman" panose="02020603050405020304" pitchFamily="18" charset="0"/>
                <a:sym typeface="Candara" panose="020E0502030303020204"/>
              </a:rPr>
              <a:t> professor) </a:t>
            </a:r>
            <a:endParaRPr sz="2000" b="1" dirty="0">
              <a:solidFill>
                <a:schemeClr val="tx1"/>
              </a:solidFill>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sz="1800" dirty="0">
              <a:solidFill>
                <a:schemeClr val="tx1"/>
              </a:solidFill>
              <a:latin typeface="Candara" panose="020E0502030303020204"/>
              <a:ea typeface="Candara" panose="020E0502030303020204"/>
              <a:cs typeface="Candara" panose="020E0502030303020204"/>
              <a:sym typeface="Candara" panose="020E0502030303020204"/>
            </a:endParaRPr>
          </a:p>
          <a:p>
            <a:pPr marL="0" marR="0" lvl="0" indent="0" algn="just" rtl="0">
              <a:spcBef>
                <a:spcPts val="0"/>
              </a:spcBef>
              <a:spcAft>
                <a:spcPts val="0"/>
              </a:spcAft>
              <a:buNone/>
            </a:pPr>
            <a:endParaRPr sz="1800" dirty="0">
              <a:solidFill>
                <a:schemeClr val="tx1"/>
              </a:solidFill>
              <a:latin typeface="Candara" panose="020E0502030303020204"/>
              <a:ea typeface="Candara" panose="020E0502030303020204"/>
              <a:cs typeface="Candara" panose="020E0502030303020204"/>
              <a:sym typeface="Candara" panose="020E0502030303020204"/>
            </a:endParaRPr>
          </a:p>
        </p:txBody>
      </p:sp>
      <p:graphicFrame>
        <p:nvGraphicFramePr>
          <p:cNvPr id="4194304" name="Table 8"/>
          <p:cNvGraphicFramePr>
            <a:graphicFrameLocks noGrp="1"/>
          </p:cNvGraphicFramePr>
          <p:nvPr>
            <p:extLst>
              <p:ext uri="{D42A27DB-BD31-4B8C-83A1-F6EECF244321}">
                <p14:modId xmlns:p14="http://schemas.microsoft.com/office/powerpoint/2010/main" val="1901312349"/>
              </p:ext>
            </p:extLst>
          </p:nvPr>
        </p:nvGraphicFramePr>
        <p:xfrm>
          <a:off x="762000" y="3429000"/>
          <a:ext cx="5105400" cy="3174817"/>
        </p:xfrm>
        <a:graphic>
          <a:graphicData uri="http://schemas.openxmlformats.org/drawingml/2006/table">
            <a:tbl>
              <a:tblPr firstRow="1" bandRow="1">
                <a:tableStyleId>{5C22544A-7EE6-4342-B048-85BDC9FD1C3A}</a:tableStyleId>
              </a:tblPr>
              <a:tblGrid>
                <a:gridCol w="2444388">
                  <a:extLst>
                    <a:ext uri="{9D8B030D-6E8A-4147-A177-3AD203B41FA5}">
                      <a16:colId xmlns:a16="http://schemas.microsoft.com/office/drawing/2014/main" val="20000"/>
                    </a:ext>
                  </a:extLst>
                </a:gridCol>
                <a:gridCol w="2661012">
                  <a:extLst>
                    <a:ext uri="{9D8B030D-6E8A-4147-A177-3AD203B41FA5}">
                      <a16:colId xmlns:a16="http://schemas.microsoft.com/office/drawing/2014/main" val="20001"/>
                    </a:ext>
                  </a:extLst>
                </a:gridCol>
              </a:tblGrid>
              <a:tr h="620801">
                <a:tc>
                  <a:txBody>
                    <a:bodyPr/>
                    <a:lstStyle/>
                    <a:p>
                      <a:pPr algn="ctr"/>
                      <a:r>
                        <a:rPr lang="en-US" dirty="0"/>
                        <a:t>REG</a:t>
                      </a:r>
                      <a:r>
                        <a:rPr lang="en-US" baseline="0" dirty="0"/>
                        <a:t> NO</a:t>
                      </a:r>
                      <a:endParaRPr lang="en-IN" dirty="0"/>
                    </a:p>
                  </a:txBody>
                  <a:tcPr/>
                </a:tc>
                <a:tc>
                  <a:txBody>
                    <a:bodyPr/>
                    <a:lstStyle/>
                    <a:p>
                      <a:pPr algn="ctr"/>
                      <a:r>
                        <a:rPr lang="en-US" dirty="0"/>
                        <a:t>NAME</a:t>
                      </a:r>
                      <a:endParaRPr lang="en-IN" dirty="0"/>
                    </a:p>
                  </a:txBody>
                  <a:tcPr/>
                </a:tc>
                <a:extLst>
                  <a:ext uri="{0D108BD9-81ED-4DB2-BD59-A6C34878D82A}">
                    <a16:rowId xmlns:a16="http://schemas.microsoft.com/office/drawing/2014/main" val="10000"/>
                  </a:ext>
                </a:extLst>
              </a:tr>
              <a:tr h="692988">
                <a:tc>
                  <a:txBody>
                    <a:bodyPr/>
                    <a:lstStyle/>
                    <a:p>
                      <a:r>
                        <a:rPr lang="en-US">
                          <a:latin typeface="+mj-lt"/>
                          <a:cs typeface="Calibri" panose="020F0502020204030204" pitchFamily="34" charset="0"/>
                        </a:rPr>
                        <a:t>20NM1A1252</a:t>
                      </a:r>
                      <a:endParaRPr lang="en-IN"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a:t>S. RESHMA</a:t>
                      </a:r>
                      <a:endParaRPr lang="en-IN" dirty="0"/>
                    </a:p>
                    <a:p>
                      <a:pPr marL="0" marR="0" indent="0" algn="l" defTabSz="914400" rtl="0" eaLnBrk="1" fontAlgn="auto" latinLnBrk="0" hangingPunct="1">
                        <a:lnSpc>
                          <a:spcPct val="100000"/>
                        </a:lnSpc>
                        <a:spcBef>
                          <a:spcPts val="0"/>
                        </a:spcBef>
                        <a:spcAft>
                          <a:spcPts val="0"/>
                        </a:spcAft>
                        <a:buClrTx/>
                        <a:buSzTx/>
                        <a:buFontTx/>
                        <a:buNone/>
                      </a:pPr>
                      <a:endParaRPr lang="en-IN" dirty="0"/>
                    </a:p>
                  </a:txBody>
                  <a:tcPr/>
                </a:tc>
                <a:extLst>
                  <a:ext uri="{0D108BD9-81ED-4DB2-BD59-A6C34878D82A}">
                    <a16:rowId xmlns:a16="http://schemas.microsoft.com/office/drawing/2014/main" val="10001"/>
                  </a:ext>
                </a:extLst>
              </a:tr>
              <a:tr h="620801">
                <a:tc>
                  <a:txBody>
                    <a:bodyPr/>
                    <a:lstStyle/>
                    <a:p>
                      <a:r>
                        <a:rPr lang="en-IN">
                          <a:latin typeface="+mj-lt"/>
                        </a:rPr>
                        <a:t>20NM1A1218</a:t>
                      </a:r>
                      <a:endParaRPr lang="en-IN"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a:t>K. SHALINI</a:t>
                      </a:r>
                      <a:endParaRPr lang="en-IN" dirty="0"/>
                    </a:p>
                  </a:txBody>
                  <a:tcPr/>
                </a:tc>
                <a:extLst>
                  <a:ext uri="{0D108BD9-81ED-4DB2-BD59-A6C34878D82A}">
                    <a16:rowId xmlns:a16="http://schemas.microsoft.com/office/drawing/2014/main" val="10002"/>
                  </a:ext>
                </a:extLst>
              </a:tr>
              <a:tr h="619426">
                <a:tc>
                  <a:txBody>
                    <a:bodyPr/>
                    <a:lstStyle/>
                    <a:p>
                      <a:r>
                        <a:rPr lang="en-US">
                          <a:latin typeface="+mj-lt"/>
                        </a:rPr>
                        <a:t>20NM1A1232</a:t>
                      </a:r>
                      <a:endParaRPr lang="en-IN"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a:t>N. SADHANA</a:t>
                      </a:r>
                      <a:endParaRPr lang="en-IN" dirty="0"/>
                    </a:p>
                  </a:txBody>
                  <a:tcPr/>
                </a:tc>
                <a:extLst>
                  <a:ext uri="{0D108BD9-81ED-4DB2-BD59-A6C34878D82A}">
                    <a16:rowId xmlns:a16="http://schemas.microsoft.com/office/drawing/2014/main" val="10003"/>
                  </a:ext>
                </a:extLst>
              </a:tr>
              <a:tr h="620801">
                <a:tc>
                  <a:txBody>
                    <a:bodyPr/>
                    <a:lstStyle/>
                    <a:p>
                      <a:r>
                        <a:rPr lang="en-US">
                          <a:latin typeface="+mj-lt"/>
                        </a:rPr>
                        <a:t>20NM1A1231</a:t>
                      </a:r>
                      <a:endParaRPr lang="en-IN"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a:t>N. ANOOHYA</a:t>
                      </a:r>
                      <a:endParaRPr lang="en-IN" dirty="0"/>
                    </a:p>
                  </a:txBody>
                  <a:tcPr/>
                </a:tc>
                <a:extLst>
                  <a:ext uri="{0D108BD9-81ED-4DB2-BD59-A6C34878D82A}">
                    <a16:rowId xmlns:a16="http://schemas.microsoft.com/office/drawing/2014/main" val="10004"/>
                  </a:ext>
                </a:extLst>
              </a:tr>
            </a:tbl>
          </a:graphicData>
        </a:graphic>
      </p:graphicFrame>
      <p:pic>
        <p:nvPicPr>
          <p:cNvPr id="2" name="Picture 1">
            <a:extLst>
              <a:ext uri="{FF2B5EF4-FFF2-40B4-BE49-F238E27FC236}">
                <a16:creationId xmlns:a16="http://schemas.microsoft.com/office/drawing/2014/main" id="{9146F550-9AF8-EC69-C04E-BF2CB732872B}"/>
              </a:ext>
            </a:extLst>
          </p:cNvPr>
          <p:cNvPicPr>
            <a:picLocks noChangeAspect="1"/>
          </p:cNvPicPr>
          <p:nvPr/>
        </p:nvPicPr>
        <p:blipFill>
          <a:blip r:embed="rId2"/>
          <a:stretch>
            <a:fillRect/>
          </a:stretch>
        </p:blipFill>
        <p:spPr>
          <a:xfrm>
            <a:off x="6629400" y="3327218"/>
            <a:ext cx="2096135" cy="3276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7D2A95-B62C-E296-A570-3DE7E6841DBD}"/>
              </a:ext>
            </a:extLst>
          </p:cNvPr>
          <p:cNvSpPr>
            <a:spLocks noGrp="1"/>
          </p:cNvSpPr>
          <p:nvPr>
            <p:ph sz="half" idx="1"/>
          </p:nvPr>
        </p:nvSpPr>
        <p:spPr>
          <a:xfrm>
            <a:off x="304800" y="1066799"/>
            <a:ext cx="2971800" cy="5288125"/>
          </a:xfrm>
        </p:spPr>
        <p:txBody>
          <a:bodyPr>
            <a:normAutofit/>
          </a:bodyPr>
          <a:lstStyle/>
          <a:p>
            <a:pPr marL="0" indent="0">
              <a:buNone/>
            </a:pPr>
            <a:r>
              <a:rPr lang="en-US" sz="2800">
                <a:latin typeface="Times New Roman" panose="02020603050405020304" pitchFamily="18" charset="0"/>
                <a:cs typeface="Times New Roman" panose="02020603050405020304" pitchFamily="18" charset="0"/>
              </a:rPr>
              <a:t>Sound Sensor</a:t>
            </a:r>
          </a:p>
          <a:p>
            <a:pPr marL="0" indent="0">
              <a:buNone/>
            </a:pPr>
            <a:endParaRPr lang="en-US" sz="1700">
              <a:latin typeface="Times New Roman" panose="02020603050405020304" pitchFamily="18" charset="0"/>
              <a:cs typeface="Times New Roman" panose="02020603050405020304" pitchFamily="18" charset="0"/>
            </a:endParaRPr>
          </a:p>
          <a:p>
            <a:pPr marL="0" indent="0">
              <a:buNone/>
            </a:pPr>
            <a:endParaRPr lang="en-US" sz="1700">
              <a:latin typeface="Times New Roman" panose="02020603050405020304" pitchFamily="18" charset="0"/>
              <a:cs typeface="Times New Roman" panose="02020603050405020304" pitchFamily="18" charset="0"/>
            </a:endParaRPr>
          </a:p>
          <a:p>
            <a:pPr marL="0" indent="0">
              <a:buNone/>
            </a:pPr>
            <a:endParaRPr lang="en-US" sz="1700">
              <a:latin typeface="Times New Roman" panose="02020603050405020304" pitchFamily="18" charset="0"/>
              <a:cs typeface="Times New Roman" panose="02020603050405020304" pitchFamily="18" charset="0"/>
            </a:endParaRPr>
          </a:p>
          <a:p>
            <a:pPr marL="0" indent="0">
              <a:buNone/>
            </a:pPr>
            <a:endParaRPr lang="en-US" sz="1700">
              <a:latin typeface="Times New Roman" panose="02020603050405020304" pitchFamily="18" charset="0"/>
              <a:cs typeface="Times New Roman" panose="02020603050405020304" pitchFamily="18" charset="0"/>
            </a:endParaRPr>
          </a:p>
          <a:p>
            <a:pPr marL="0" indent="0">
              <a:buNone/>
            </a:pPr>
            <a:endParaRPr lang="en-US" sz="1700">
              <a:latin typeface="Times New Roman" panose="02020603050405020304" pitchFamily="18" charset="0"/>
              <a:cs typeface="Times New Roman" panose="02020603050405020304" pitchFamily="18" charset="0"/>
            </a:endParaRPr>
          </a:p>
          <a:p>
            <a:pPr marL="0" indent="0">
              <a:buNone/>
            </a:pPr>
            <a:endParaRPr lang="en-US" sz="1700">
              <a:latin typeface="Times New Roman" panose="02020603050405020304" pitchFamily="18" charset="0"/>
              <a:cs typeface="Times New Roman" panose="02020603050405020304" pitchFamily="18" charset="0"/>
            </a:endParaRPr>
          </a:p>
          <a:p>
            <a:pPr marL="0" indent="0">
              <a:buNone/>
            </a:pPr>
            <a:endParaRPr lang="en-US" sz="1700">
              <a:latin typeface="Times New Roman" panose="02020603050405020304" pitchFamily="18" charset="0"/>
              <a:cs typeface="Times New Roman" panose="02020603050405020304" pitchFamily="18" charset="0"/>
            </a:endParaRPr>
          </a:p>
          <a:p>
            <a:pPr marL="0" indent="0">
              <a:buNone/>
            </a:pPr>
            <a:endParaRPr lang="en-US" sz="1700">
              <a:latin typeface="Times New Roman" panose="02020603050405020304" pitchFamily="18" charset="0"/>
              <a:cs typeface="Times New Roman" panose="02020603050405020304" pitchFamily="18" charset="0"/>
            </a:endParaRPr>
          </a:p>
          <a:p>
            <a:pPr marL="0" indent="0">
              <a:buNone/>
            </a:pPr>
            <a:r>
              <a:rPr lang="en-US" sz="1700">
                <a:latin typeface="Times New Roman" panose="02020603050405020304" pitchFamily="18" charset="0"/>
                <a:cs typeface="Times New Roman" panose="02020603050405020304" pitchFamily="18" charset="0"/>
              </a:rPr>
              <a:t>LM386 is an audio power amplifier with features of low power consumption, adjustable voltage gain, wide voltage power supply, less requirements on peripheral components and minimum total harmonic distortion.</a:t>
            </a:r>
          </a:p>
          <a:p>
            <a:pPr marL="0" indent="0">
              <a:buNone/>
            </a:pPr>
            <a:endParaRPr lang="en-US" sz="2800">
              <a:latin typeface="Times New Roman" panose="02020603050405020304" pitchFamily="18" charset="0"/>
              <a:cs typeface="Times New Roman" panose="02020603050405020304" pitchFamily="18" charset="0"/>
            </a:endParaRPr>
          </a:p>
          <a:p>
            <a:pPr marL="0" indent="0">
              <a:buNone/>
            </a:pPr>
            <a:endParaRPr lang="en-IN"/>
          </a:p>
        </p:txBody>
      </p:sp>
      <p:sp>
        <p:nvSpPr>
          <p:cNvPr id="4" name="Content Placeholder 3">
            <a:extLst>
              <a:ext uri="{FF2B5EF4-FFF2-40B4-BE49-F238E27FC236}">
                <a16:creationId xmlns:a16="http://schemas.microsoft.com/office/drawing/2014/main" id="{655310C9-CFFA-C35D-8A7F-BDBA0F986326}"/>
              </a:ext>
            </a:extLst>
          </p:cNvPr>
          <p:cNvSpPr>
            <a:spLocks noGrp="1"/>
          </p:cNvSpPr>
          <p:nvPr>
            <p:ph sz="half" idx="2"/>
          </p:nvPr>
        </p:nvSpPr>
        <p:spPr>
          <a:xfrm>
            <a:off x="3429000" y="990600"/>
            <a:ext cx="2590800" cy="5364324"/>
          </a:xfrm>
        </p:spPr>
        <p:txBody>
          <a:bodyPr>
            <a:normAutofit/>
          </a:bodyPr>
          <a:lstStyle/>
          <a:p>
            <a:pPr marL="0" indent="0">
              <a:buNone/>
            </a:pPr>
            <a:r>
              <a:rPr lang="en-US" sz="2800">
                <a:latin typeface="Times New Roman" panose="02020603050405020304" pitchFamily="18" charset="0"/>
                <a:cs typeface="Times New Roman" panose="02020603050405020304" pitchFamily="18" charset="0"/>
              </a:rPr>
              <a:t>Temperature Sensor</a:t>
            </a:r>
          </a:p>
          <a:p>
            <a:pPr marL="0" indent="0">
              <a:buNone/>
            </a:pPr>
            <a:endParaRPr lang="en-US" sz="1500">
              <a:latin typeface="Times New Roman" panose="02020603050405020304" pitchFamily="18" charset="0"/>
              <a:cs typeface="Times New Roman" panose="02020603050405020304" pitchFamily="18" charset="0"/>
            </a:endParaRPr>
          </a:p>
          <a:p>
            <a:pPr marL="0" indent="0">
              <a:buNone/>
            </a:pPr>
            <a:endParaRPr lang="en-US" sz="1500">
              <a:latin typeface="Times New Roman" panose="02020603050405020304" pitchFamily="18" charset="0"/>
              <a:cs typeface="Times New Roman" panose="02020603050405020304" pitchFamily="18" charset="0"/>
            </a:endParaRPr>
          </a:p>
          <a:p>
            <a:pPr marL="0" indent="0">
              <a:buNone/>
            </a:pPr>
            <a:endParaRPr lang="en-US" sz="1500">
              <a:latin typeface="Times New Roman" panose="02020603050405020304" pitchFamily="18" charset="0"/>
              <a:cs typeface="Times New Roman" panose="02020603050405020304" pitchFamily="18" charset="0"/>
            </a:endParaRPr>
          </a:p>
          <a:p>
            <a:pPr marL="0" indent="0">
              <a:buNone/>
            </a:pPr>
            <a:endParaRPr lang="en-US" sz="1500">
              <a:latin typeface="Times New Roman" panose="02020603050405020304" pitchFamily="18" charset="0"/>
              <a:cs typeface="Times New Roman" panose="02020603050405020304" pitchFamily="18" charset="0"/>
            </a:endParaRPr>
          </a:p>
          <a:p>
            <a:pPr marL="0" indent="0">
              <a:buNone/>
            </a:pPr>
            <a:endParaRPr lang="en-US" sz="1500">
              <a:latin typeface="Times New Roman" panose="02020603050405020304" pitchFamily="18" charset="0"/>
              <a:cs typeface="Times New Roman" panose="02020603050405020304" pitchFamily="18" charset="0"/>
            </a:endParaRPr>
          </a:p>
          <a:p>
            <a:pPr marL="0" indent="0">
              <a:buNone/>
            </a:pPr>
            <a:endParaRPr lang="en-US" sz="1500">
              <a:latin typeface="Times New Roman" panose="02020603050405020304" pitchFamily="18" charset="0"/>
              <a:cs typeface="Times New Roman" panose="02020603050405020304" pitchFamily="18" charset="0"/>
            </a:endParaRPr>
          </a:p>
          <a:p>
            <a:pPr marL="0" indent="0">
              <a:buNone/>
            </a:pPr>
            <a:endParaRPr lang="en-US" sz="1500">
              <a:latin typeface="Times New Roman" panose="02020603050405020304" pitchFamily="18" charset="0"/>
              <a:cs typeface="Times New Roman" panose="02020603050405020304" pitchFamily="18" charset="0"/>
            </a:endParaRPr>
          </a:p>
          <a:p>
            <a:pPr marL="0" indent="0">
              <a:buNone/>
            </a:pPr>
            <a:endParaRPr lang="en-US" sz="15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In the features of lm35 it is given to be +10 mills volt per degree centigrade. For example if the sensor is outputting 100 mills volt at vout pin the temperature in centigrade will be 10 degree centigrade.</a:t>
            </a:r>
          </a:p>
          <a:p>
            <a:pPr marL="0" indent="0">
              <a:buNone/>
            </a:pPr>
            <a:endParaRPr lang="en-US" sz="2800">
              <a:latin typeface="Times New Roman" panose="02020603050405020304" pitchFamily="18" charset="0"/>
              <a:cs typeface="Times New Roman" panose="02020603050405020304" pitchFamily="18" charset="0"/>
            </a:endParaRPr>
          </a:p>
          <a:p>
            <a:pPr marL="0" indent="0">
              <a:buNone/>
            </a:pPr>
            <a:endParaRPr lang="en-IN"/>
          </a:p>
        </p:txBody>
      </p:sp>
      <p:sp>
        <p:nvSpPr>
          <p:cNvPr id="5" name="Content Placeholder 3">
            <a:extLst>
              <a:ext uri="{FF2B5EF4-FFF2-40B4-BE49-F238E27FC236}">
                <a16:creationId xmlns:a16="http://schemas.microsoft.com/office/drawing/2014/main" id="{7B0380D4-5263-CE37-A2F6-0B62D49CDB55}"/>
              </a:ext>
            </a:extLst>
          </p:cNvPr>
          <p:cNvSpPr txBox="1">
            <a:spLocks/>
          </p:cNvSpPr>
          <p:nvPr/>
        </p:nvSpPr>
        <p:spPr>
          <a:xfrm>
            <a:off x="6248400" y="990600"/>
            <a:ext cx="2590800" cy="5867400"/>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0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18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18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anose="05020102010507070707"/>
              <a:buNone/>
            </a:pPr>
            <a:r>
              <a:rPr lang="en-US" sz="2800">
                <a:latin typeface="Times New Roman" panose="02020603050405020304" pitchFamily="18" charset="0"/>
                <a:cs typeface="Times New Roman" panose="02020603050405020304" pitchFamily="18" charset="0"/>
              </a:rPr>
              <a:t>LCD Display</a:t>
            </a:r>
          </a:p>
          <a:p>
            <a:pPr marL="0" indent="0">
              <a:buFont typeface="Wingdings 2" panose="05020102010507070707"/>
              <a:buNone/>
            </a:pPr>
            <a:endParaRPr lang="en-US" sz="1600">
              <a:latin typeface="Times New Roman" panose="02020603050405020304" pitchFamily="18" charset="0"/>
              <a:cs typeface="Times New Roman" panose="02020603050405020304" pitchFamily="18" charset="0"/>
            </a:endParaRPr>
          </a:p>
          <a:p>
            <a:pPr marL="0" indent="0">
              <a:buFont typeface="Wingdings 2" panose="05020102010507070707"/>
              <a:buNone/>
            </a:pPr>
            <a:endParaRPr lang="en-US" sz="1600">
              <a:latin typeface="Times New Roman" panose="02020603050405020304" pitchFamily="18" charset="0"/>
              <a:cs typeface="Times New Roman" panose="02020603050405020304" pitchFamily="18" charset="0"/>
            </a:endParaRPr>
          </a:p>
          <a:p>
            <a:pPr marL="0" indent="0">
              <a:buFont typeface="Wingdings 2" panose="05020102010507070707"/>
              <a:buNone/>
            </a:pPr>
            <a:endParaRPr lang="en-US" sz="1600">
              <a:latin typeface="Times New Roman" panose="02020603050405020304" pitchFamily="18" charset="0"/>
              <a:cs typeface="Times New Roman" panose="02020603050405020304" pitchFamily="18" charset="0"/>
            </a:endParaRPr>
          </a:p>
          <a:p>
            <a:pPr marL="0" indent="0">
              <a:buFont typeface="Wingdings 2" panose="05020102010507070707"/>
              <a:buNone/>
            </a:pPr>
            <a:endParaRPr lang="en-US" sz="1600">
              <a:latin typeface="Times New Roman" panose="02020603050405020304" pitchFamily="18" charset="0"/>
              <a:cs typeface="Times New Roman" panose="02020603050405020304" pitchFamily="18" charset="0"/>
            </a:endParaRPr>
          </a:p>
          <a:p>
            <a:pPr marL="0" indent="0">
              <a:buFont typeface="Wingdings 2" panose="05020102010507070707"/>
              <a:buNone/>
            </a:pPr>
            <a:endParaRPr lang="en-US" sz="1600">
              <a:latin typeface="Times New Roman" panose="02020603050405020304" pitchFamily="18" charset="0"/>
              <a:cs typeface="Times New Roman" panose="02020603050405020304" pitchFamily="18" charset="0"/>
            </a:endParaRPr>
          </a:p>
          <a:p>
            <a:pPr marL="0" indent="0">
              <a:buFont typeface="Wingdings 2" panose="05020102010507070707"/>
              <a:buNone/>
            </a:pPr>
            <a:endParaRPr lang="en-US" sz="1600">
              <a:latin typeface="Times New Roman" panose="02020603050405020304" pitchFamily="18" charset="0"/>
              <a:cs typeface="Times New Roman" panose="02020603050405020304" pitchFamily="18" charset="0"/>
            </a:endParaRPr>
          </a:p>
          <a:p>
            <a:pPr marL="0" indent="0">
              <a:buFont typeface="Wingdings 2" panose="05020102010507070707"/>
              <a:buNone/>
            </a:pPr>
            <a:endParaRPr lang="en-US" sz="1600">
              <a:latin typeface="Times New Roman" panose="02020603050405020304" pitchFamily="18" charset="0"/>
              <a:cs typeface="Times New Roman" panose="02020603050405020304" pitchFamily="18" charset="0"/>
            </a:endParaRPr>
          </a:p>
          <a:p>
            <a:pPr marL="0" indent="0">
              <a:buFont typeface="Wingdings 2" panose="05020102010507070707"/>
              <a:buNone/>
            </a:pPr>
            <a:endParaRPr lang="en-US" sz="1600">
              <a:latin typeface="Times New Roman" panose="02020603050405020304" pitchFamily="18" charset="0"/>
              <a:cs typeface="Times New Roman" panose="02020603050405020304" pitchFamily="18" charset="0"/>
            </a:endParaRPr>
          </a:p>
          <a:p>
            <a:pPr marL="0" indent="0">
              <a:buFont typeface="Wingdings 2" panose="05020102010507070707"/>
              <a:buNone/>
            </a:pPr>
            <a:endParaRPr lang="en-US" sz="1600">
              <a:latin typeface="Times New Roman" panose="02020603050405020304" pitchFamily="18" charset="0"/>
              <a:cs typeface="Times New Roman" panose="02020603050405020304" pitchFamily="18" charset="0"/>
            </a:endParaRPr>
          </a:p>
          <a:p>
            <a:pPr marL="0" indent="0">
              <a:buFont typeface="Wingdings 2" panose="05020102010507070707"/>
              <a:buNone/>
            </a:pPr>
            <a:endParaRPr lang="en-US" sz="1600">
              <a:latin typeface="Times New Roman" panose="02020603050405020304" pitchFamily="18" charset="0"/>
              <a:cs typeface="Times New Roman" panose="02020603050405020304" pitchFamily="18" charset="0"/>
            </a:endParaRPr>
          </a:p>
          <a:p>
            <a:pPr marL="0" indent="0">
              <a:buFont typeface="Wingdings 2" panose="05020102010507070707"/>
              <a:buNone/>
            </a:pPr>
            <a:r>
              <a:rPr lang="en-US" sz="1600">
                <a:latin typeface="Times New Roman" panose="02020603050405020304" pitchFamily="18" charset="0"/>
                <a:cs typeface="Times New Roman" panose="02020603050405020304" pitchFamily="18" charset="0"/>
              </a:rPr>
              <a:t>The principle behind the LCD’s is that when an electrical current is applied to the liquid crystal molecule. This causes the angle of light which is passing through the molecule of the polarized glass and also cause a change in the angle of the top polarizing filter.</a:t>
            </a:r>
          </a:p>
          <a:p>
            <a:pPr marL="0" indent="0">
              <a:buFont typeface="Wingdings 2" panose="05020102010507070707"/>
              <a:buNone/>
            </a:pPr>
            <a:endParaRPr lang="en-IN"/>
          </a:p>
        </p:txBody>
      </p:sp>
      <p:pic>
        <p:nvPicPr>
          <p:cNvPr id="6" name="Content Placeholder 5">
            <a:extLst>
              <a:ext uri="{FF2B5EF4-FFF2-40B4-BE49-F238E27FC236}">
                <a16:creationId xmlns:a16="http://schemas.microsoft.com/office/drawing/2014/main" id="{A62F8BB0-5106-F39D-2B81-24DDB54947C1}"/>
              </a:ext>
            </a:extLst>
          </p:cNvPr>
          <p:cNvPicPr>
            <a:picLocks noChangeAspect="1"/>
          </p:cNvPicPr>
          <p:nvPr/>
        </p:nvPicPr>
        <p:blipFill>
          <a:blip r:embed="rId2"/>
          <a:stretch>
            <a:fillRect/>
          </a:stretch>
        </p:blipFill>
        <p:spPr>
          <a:xfrm>
            <a:off x="378377" y="1947712"/>
            <a:ext cx="1995649" cy="1872835"/>
          </a:xfrm>
          <a:prstGeom prst="rect">
            <a:avLst/>
          </a:prstGeom>
        </p:spPr>
      </p:pic>
      <p:pic>
        <p:nvPicPr>
          <p:cNvPr id="7" name="Content Placeholder 5">
            <a:extLst>
              <a:ext uri="{FF2B5EF4-FFF2-40B4-BE49-F238E27FC236}">
                <a16:creationId xmlns:a16="http://schemas.microsoft.com/office/drawing/2014/main" id="{4B9C5EF9-B0BA-D63C-D35D-2FE126D35A46}"/>
              </a:ext>
            </a:extLst>
          </p:cNvPr>
          <p:cNvPicPr>
            <a:picLocks noChangeAspect="1"/>
          </p:cNvPicPr>
          <p:nvPr/>
        </p:nvPicPr>
        <p:blipFill>
          <a:blip r:embed="rId3"/>
          <a:stretch>
            <a:fillRect/>
          </a:stretch>
        </p:blipFill>
        <p:spPr>
          <a:xfrm>
            <a:off x="3612293" y="1981202"/>
            <a:ext cx="2224214" cy="1653461"/>
          </a:xfrm>
          <a:prstGeom prst="rect">
            <a:avLst/>
          </a:prstGeom>
        </p:spPr>
      </p:pic>
      <p:pic>
        <p:nvPicPr>
          <p:cNvPr id="8" name="Content Placeholder 5">
            <a:extLst>
              <a:ext uri="{FF2B5EF4-FFF2-40B4-BE49-F238E27FC236}">
                <a16:creationId xmlns:a16="http://schemas.microsoft.com/office/drawing/2014/main" id="{D0988AF8-B142-C0D4-2C70-CF674521A97B}"/>
              </a:ext>
            </a:extLst>
          </p:cNvPr>
          <p:cNvPicPr>
            <a:picLocks noChangeAspect="1"/>
          </p:cNvPicPr>
          <p:nvPr/>
        </p:nvPicPr>
        <p:blipFill>
          <a:blip r:embed="rId4"/>
          <a:stretch>
            <a:fillRect/>
          </a:stretch>
        </p:blipFill>
        <p:spPr>
          <a:xfrm>
            <a:off x="6438900" y="2290992"/>
            <a:ext cx="2209800" cy="1402663"/>
          </a:xfrm>
          <a:prstGeom prst="rect">
            <a:avLst/>
          </a:prstGeom>
        </p:spPr>
      </p:pic>
    </p:spTree>
    <p:extLst>
      <p:ext uri="{BB962C8B-B14F-4D97-AF65-F5344CB8AC3E}">
        <p14:creationId xmlns:p14="http://schemas.microsoft.com/office/powerpoint/2010/main" val="2727921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CF79B-FB6F-5EA2-736F-1A0537F9E93F}"/>
              </a:ext>
            </a:extLst>
          </p:cNvPr>
          <p:cNvSpPr>
            <a:spLocks noGrp="1"/>
          </p:cNvSpPr>
          <p:nvPr>
            <p:ph type="title"/>
          </p:nvPr>
        </p:nvSpPr>
        <p:spPr>
          <a:xfrm>
            <a:off x="457200" y="312420"/>
            <a:ext cx="8229600" cy="1143000"/>
          </a:xfrm>
        </p:spPr>
        <p:txBody>
          <a:bodyPr>
            <a:normAutofit/>
          </a:bodyPr>
          <a:lstStyle/>
          <a:p>
            <a:pPr algn="ctr"/>
            <a:r>
              <a:rPr lang="en-IN" sz="4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EXECUTION</a:t>
            </a:r>
            <a:endParaRPr lang="en-IN" sz="4000"/>
          </a:p>
        </p:txBody>
      </p:sp>
      <p:sp>
        <p:nvSpPr>
          <p:cNvPr id="4" name="Content Placeholder 2">
            <a:extLst>
              <a:ext uri="{FF2B5EF4-FFF2-40B4-BE49-F238E27FC236}">
                <a16:creationId xmlns:a16="http://schemas.microsoft.com/office/drawing/2014/main" id="{0C8DE3A6-9343-1743-877E-B2CA23625BE7}"/>
              </a:ext>
            </a:extLst>
          </p:cNvPr>
          <p:cNvSpPr txBox="1">
            <a:spLocks/>
          </p:cNvSpPr>
          <p:nvPr/>
        </p:nvSpPr>
        <p:spPr>
          <a:xfrm>
            <a:off x="201561" y="1935480"/>
            <a:ext cx="8485239" cy="3933575"/>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Font typeface="Wingdings 2" panose="05020102010507070707"/>
              <a:buNone/>
            </a:pPr>
            <a:r>
              <a:rPr lang="en-US" sz="2000">
                <a:latin typeface="Times New Roman" panose="02020603050405020304" pitchFamily="18" charset="0"/>
                <a:ea typeface="Times New Roman" panose="02020603050405020304" pitchFamily="18" charset="0"/>
              </a:rPr>
              <a:t>The Arduino Software (IDE) runs on Windows, Macintosh OSX, and Linux operating systems. Most microcontroller systems are limited to Windows.</a:t>
            </a:r>
          </a:p>
          <a:p>
            <a:pPr marL="0" indent="0" algn="just">
              <a:buFont typeface="Wingdings 2" panose="05020102010507070707"/>
              <a:buNone/>
            </a:pPr>
            <a:endParaRPr lang="en-IN" sz="2000" b="1">
              <a:latin typeface="Times New Roman" panose="02020603050405020304" pitchFamily="18" charset="0"/>
              <a:ea typeface="Times New Roman" panose="02020603050405020304" pitchFamily="18" charset="0"/>
            </a:endParaRPr>
          </a:p>
          <a:p>
            <a:pPr algn="just"/>
            <a:endParaRPr lang="en-IN" sz="2000"/>
          </a:p>
        </p:txBody>
      </p:sp>
      <p:pic>
        <p:nvPicPr>
          <p:cNvPr id="5" name="Picture 4" descr="Introduction to the Arduino IDE">
            <a:extLst>
              <a:ext uri="{FF2B5EF4-FFF2-40B4-BE49-F238E27FC236}">
                <a16:creationId xmlns:a16="http://schemas.microsoft.com/office/drawing/2014/main" id="{DAF39F37-3D70-C6D8-8E53-6F677EE302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3541" y="2743200"/>
            <a:ext cx="4060722" cy="2896818"/>
          </a:xfrm>
          <a:prstGeom prst="rect">
            <a:avLst/>
          </a:prstGeom>
          <a:noFill/>
          <a:ln>
            <a:noFill/>
          </a:ln>
        </p:spPr>
      </p:pic>
      <p:sp>
        <p:nvSpPr>
          <p:cNvPr id="7" name="TextBox 6">
            <a:extLst>
              <a:ext uri="{FF2B5EF4-FFF2-40B4-BE49-F238E27FC236}">
                <a16:creationId xmlns:a16="http://schemas.microsoft.com/office/drawing/2014/main" id="{37C3BD78-906F-9D98-B868-362888E9DB06}"/>
              </a:ext>
            </a:extLst>
          </p:cNvPr>
          <p:cNvSpPr txBox="1"/>
          <p:nvPr/>
        </p:nvSpPr>
        <p:spPr>
          <a:xfrm>
            <a:off x="3657600" y="5655984"/>
            <a:ext cx="4584526" cy="458074"/>
          </a:xfrm>
          <a:prstGeom prst="rect">
            <a:avLst/>
          </a:prstGeom>
          <a:noFill/>
        </p:spPr>
        <p:txBody>
          <a:bodyPr wrap="square">
            <a:spAutoFit/>
          </a:bodyPr>
          <a:lstStyle/>
          <a:p>
            <a:pPr marL="180340" marR="315595" indent="-180340" algn="just">
              <a:lnSpc>
                <a:spcPct val="150000"/>
              </a:lnSpc>
              <a:spcBef>
                <a:spcPts val="440"/>
              </a:spcBef>
              <a:spcAft>
                <a:spcPts val="0"/>
              </a:spcAft>
              <a:tabLst>
                <a:tab pos="600075" algn="l"/>
              </a:tabLst>
            </a:pPr>
            <a:r>
              <a:rPr lang="en-US" sz="1800" b="0">
                <a:effectLst/>
                <a:latin typeface="Times New Roman" panose="02020603050405020304" pitchFamily="18" charset="0"/>
                <a:ea typeface="Times New Roman" panose="02020603050405020304" pitchFamily="18" charset="0"/>
              </a:rPr>
              <a:t>Fig : ARDUINO IDE </a:t>
            </a:r>
            <a:endParaRPr lang="en-IN" sz="3600" b="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0934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2F6C18-ADB7-ED7A-B86D-890F50D40C70}"/>
              </a:ext>
            </a:extLst>
          </p:cNvPr>
          <p:cNvSpPr>
            <a:spLocks noGrp="1"/>
          </p:cNvSpPr>
          <p:nvPr>
            <p:ph idx="1"/>
          </p:nvPr>
        </p:nvSpPr>
        <p:spPr>
          <a:xfrm>
            <a:off x="457200" y="762000"/>
            <a:ext cx="8229600" cy="5562600"/>
          </a:xfrm>
        </p:spPr>
        <p:txBody>
          <a:bodyPr>
            <a:normAutofit fontScale="62500" lnSpcReduction="20000"/>
          </a:bodyPr>
          <a:lstStyle/>
          <a:p>
            <a:pPr marL="0" marR="315595" indent="0" algn="just">
              <a:lnSpc>
                <a:spcPct val="150000"/>
              </a:lnSpc>
              <a:spcBef>
                <a:spcPts val="440"/>
              </a:spcBef>
              <a:spcAft>
                <a:spcPts val="0"/>
              </a:spcAft>
              <a:buNone/>
              <a:tabLst>
                <a:tab pos="600075" algn="l"/>
              </a:tabLst>
            </a:pPr>
            <a:r>
              <a:rPr lang="en-US" sz="2900" b="1">
                <a:effectLst/>
                <a:latin typeface="Times New Roman" panose="02020603050405020304" pitchFamily="18" charset="0"/>
                <a:ea typeface="Times New Roman" panose="02020603050405020304" pitchFamily="18" charset="0"/>
                <a:cs typeface="Times New Roman" panose="02020603050405020304" pitchFamily="18" charset="0"/>
              </a:rPr>
              <a:t>Writing and Uploading the Arduino Code </a:t>
            </a:r>
            <a:endParaRPr lang="en-IN" sz="2900" b="1">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315595" indent="0" algn="just">
              <a:lnSpc>
                <a:spcPct val="150000"/>
              </a:lnSpc>
              <a:spcBef>
                <a:spcPts val="440"/>
              </a:spcBef>
              <a:spcAft>
                <a:spcPts val="0"/>
              </a:spcAft>
              <a:buNone/>
              <a:tabLst>
                <a:tab pos="600075" algn="l"/>
              </a:tabLst>
            </a:pPr>
            <a:r>
              <a:rPr lang="en-US" sz="2900" b="1">
                <a:effectLst/>
                <a:latin typeface="Times New Roman" panose="02020603050405020304" pitchFamily="18" charset="0"/>
                <a:ea typeface="Times New Roman" panose="02020603050405020304" pitchFamily="18" charset="0"/>
                <a:cs typeface="Times New Roman" panose="02020603050405020304" pitchFamily="18" charset="0"/>
              </a:rPr>
              <a:t>Step 1: </a:t>
            </a:r>
            <a:r>
              <a:rPr lang="en-US" sz="2900" b="0">
                <a:effectLst/>
                <a:latin typeface="Times New Roman" panose="02020603050405020304" pitchFamily="18" charset="0"/>
                <a:ea typeface="Times New Roman" panose="02020603050405020304" pitchFamily="18" charset="0"/>
                <a:cs typeface="Times New Roman" panose="02020603050405020304" pitchFamily="18" charset="0"/>
              </a:rPr>
              <a:t>Create a new sketch by clicking on the File→New.</a:t>
            </a:r>
          </a:p>
          <a:p>
            <a:pPr marL="0" marR="315595" indent="0" algn="just">
              <a:lnSpc>
                <a:spcPct val="150000"/>
              </a:lnSpc>
              <a:spcBef>
                <a:spcPts val="440"/>
              </a:spcBef>
              <a:spcAft>
                <a:spcPts val="0"/>
              </a:spcAft>
              <a:buNone/>
              <a:tabLst>
                <a:tab pos="600075" algn="l"/>
              </a:tabLst>
            </a:pPr>
            <a:endParaRPr lang="en-US" sz="2900">
              <a:latin typeface="Times New Roman" panose="02020603050405020304" pitchFamily="18" charset="0"/>
              <a:ea typeface="Times New Roman" panose="02020603050405020304" pitchFamily="18" charset="0"/>
              <a:cs typeface="Times New Roman" panose="02020603050405020304" pitchFamily="18" charset="0"/>
            </a:endParaRPr>
          </a:p>
          <a:p>
            <a:pPr marL="0" marR="315595" indent="0" algn="just">
              <a:lnSpc>
                <a:spcPct val="150000"/>
              </a:lnSpc>
              <a:spcBef>
                <a:spcPts val="440"/>
              </a:spcBef>
              <a:spcAft>
                <a:spcPts val="0"/>
              </a:spcAft>
              <a:buNone/>
              <a:tabLst>
                <a:tab pos="600075" algn="l"/>
              </a:tabLst>
            </a:pPr>
            <a:endParaRPr lang="en-US" sz="2900" b="1">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315595" indent="0" algn="just">
              <a:lnSpc>
                <a:spcPct val="150000"/>
              </a:lnSpc>
              <a:spcBef>
                <a:spcPts val="440"/>
              </a:spcBef>
              <a:spcAft>
                <a:spcPts val="0"/>
              </a:spcAft>
              <a:buNone/>
              <a:tabLst>
                <a:tab pos="600075" algn="l"/>
              </a:tabLst>
            </a:pPr>
            <a:endParaRPr lang="en-US" sz="2900" b="1">
              <a:latin typeface="Times New Roman" panose="02020603050405020304" pitchFamily="18" charset="0"/>
              <a:ea typeface="Times New Roman" panose="02020603050405020304" pitchFamily="18" charset="0"/>
              <a:cs typeface="Times New Roman" panose="02020603050405020304" pitchFamily="18" charset="0"/>
            </a:endParaRPr>
          </a:p>
          <a:p>
            <a:pPr marL="0" marR="315595" indent="0" algn="just">
              <a:lnSpc>
                <a:spcPct val="150000"/>
              </a:lnSpc>
              <a:spcBef>
                <a:spcPts val="440"/>
              </a:spcBef>
              <a:spcAft>
                <a:spcPts val="0"/>
              </a:spcAft>
              <a:buNone/>
              <a:tabLst>
                <a:tab pos="600075" algn="l"/>
              </a:tabLst>
            </a:pPr>
            <a:endParaRPr lang="en-US" sz="2900" b="1">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315595" indent="0" algn="just">
              <a:lnSpc>
                <a:spcPct val="150000"/>
              </a:lnSpc>
              <a:spcBef>
                <a:spcPts val="440"/>
              </a:spcBef>
              <a:spcAft>
                <a:spcPts val="0"/>
              </a:spcAft>
              <a:buNone/>
              <a:tabLst>
                <a:tab pos="600075" algn="l"/>
              </a:tabLst>
            </a:pPr>
            <a:endParaRPr lang="en-US" sz="2900" b="1">
              <a:latin typeface="Times New Roman" panose="02020603050405020304" pitchFamily="18" charset="0"/>
              <a:ea typeface="Times New Roman" panose="02020603050405020304" pitchFamily="18" charset="0"/>
              <a:cs typeface="Times New Roman" panose="02020603050405020304" pitchFamily="18" charset="0"/>
            </a:endParaRPr>
          </a:p>
          <a:p>
            <a:pPr marL="0" marR="315595" indent="0" algn="just">
              <a:lnSpc>
                <a:spcPct val="150000"/>
              </a:lnSpc>
              <a:spcBef>
                <a:spcPts val="440"/>
              </a:spcBef>
              <a:spcAft>
                <a:spcPts val="0"/>
              </a:spcAft>
              <a:buNone/>
              <a:tabLst>
                <a:tab pos="600075" algn="l"/>
              </a:tabLst>
            </a:pPr>
            <a:endParaRPr lang="en-US" sz="2900" b="1">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315595" indent="0" algn="just">
              <a:lnSpc>
                <a:spcPct val="150000"/>
              </a:lnSpc>
              <a:spcBef>
                <a:spcPts val="440"/>
              </a:spcBef>
              <a:spcAft>
                <a:spcPts val="0"/>
              </a:spcAft>
              <a:buNone/>
              <a:tabLst>
                <a:tab pos="600075" algn="l"/>
              </a:tabLst>
            </a:pPr>
            <a:endParaRPr lang="en-US" sz="2900" b="1">
              <a:latin typeface="Times New Roman" panose="02020603050405020304" pitchFamily="18" charset="0"/>
              <a:ea typeface="Times New Roman" panose="02020603050405020304" pitchFamily="18" charset="0"/>
              <a:cs typeface="Times New Roman" panose="02020603050405020304" pitchFamily="18" charset="0"/>
            </a:endParaRPr>
          </a:p>
          <a:p>
            <a:pPr marL="0" marR="315595" indent="0" algn="just">
              <a:lnSpc>
                <a:spcPct val="150000"/>
              </a:lnSpc>
              <a:spcBef>
                <a:spcPts val="440"/>
              </a:spcBef>
              <a:spcAft>
                <a:spcPts val="0"/>
              </a:spcAft>
              <a:buNone/>
              <a:tabLst>
                <a:tab pos="600075" algn="l"/>
              </a:tabLst>
            </a:pPr>
            <a:endParaRPr lang="en-US" sz="2900" b="1">
              <a:latin typeface="Times New Roman" panose="02020603050405020304" pitchFamily="18" charset="0"/>
              <a:ea typeface="Times New Roman" panose="02020603050405020304" pitchFamily="18" charset="0"/>
              <a:cs typeface="Times New Roman" panose="02020603050405020304" pitchFamily="18" charset="0"/>
            </a:endParaRPr>
          </a:p>
          <a:p>
            <a:pPr marL="0" marR="315595" indent="0" algn="just">
              <a:lnSpc>
                <a:spcPct val="150000"/>
              </a:lnSpc>
              <a:spcBef>
                <a:spcPts val="440"/>
              </a:spcBef>
              <a:spcAft>
                <a:spcPts val="0"/>
              </a:spcAft>
              <a:buNone/>
              <a:tabLst>
                <a:tab pos="600075" algn="l"/>
              </a:tabLst>
            </a:pPr>
            <a:r>
              <a:rPr lang="en-US" sz="2900" b="1">
                <a:effectLst/>
                <a:latin typeface="Times New Roman" panose="02020603050405020304" pitchFamily="18" charset="0"/>
                <a:ea typeface="Times New Roman" panose="02020603050405020304" pitchFamily="18" charset="0"/>
                <a:cs typeface="Times New Roman" panose="02020603050405020304" pitchFamily="18" charset="0"/>
              </a:rPr>
              <a:t>Step 2: </a:t>
            </a:r>
            <a:r>
              <a:rPr lang="en-US" sz="2900" b="0">
                <a:effectLst/>
                <a:latin typeface="Times New Roman" panose="02020603050405020304" pitchFamily="18" charset="0"/>
                <a:ea typeface="Times New Roman" panose="02020603050405020304" pitchFamily="18" charset="0"/>
                <a:cs typeface="Times New Roman" panose="02020603050405020304" pitchFamily="18" charset="0"/>
              </a:rPr>
              <a:t>After finishing the code select the board to upload the code by clicking</a:t>
            </a:r>
            <a:endParaRPr lang="en-IN" sz="2900" b="1">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315595" indent="0" algn="just">
              <a:lnSpc>
                <a:spcPct val="150000"/>
              </a:lnSpc>
              <a:spcBef>
                <a:spcPts val="440"/>
              </a:spcBef>
              <a:spcAft>
                <a:spcPts val="0"/>
              </a:spcAft>
              <a:buNone/>
              <a:tabLst>
                <a:tab pos="600075" algn="l"/>
              </a:tabLst>
            </a:pPr>
            <a:r>
              <a:rPr lang="en-US" sz="2900" b="1">
                <a:effectLst/>
                <a:latin typeface="Times New Roman" panose="02020603050405020304" pitchFamily="18" charset="0"/>
                <a:ea typeface="Times New Roman" panose="02020603050405020304" pitchFamily="18" charset="0"/>
                <a:cs typeface="Times New Roman" panose="02020603050405020304" pitchFamily="18" charset="0"/>
              </a:rPr>
              <a:t>                      Tools → Board.</a:t>
            </a:r>
          </a:p>
          <a:p>
            <a:pPr marL="0" marR="315595" indent="0" algn="just">
              <a:lnSpc>
                <a:spcPct val="150000"/>
              </a:lnSpc>
              <a:spcBef>
                <a:spcPts val="440"/>
              </a:spcBef>
              <a:spcAft>
                <a:spcPts val="0"/>
              </a:spcAft>
              <a:buNone/>
              <a:tabLst>
                <a:tab pos="600075" algn="l"/>
              </a:tabLst>
            </a:pPr>
            <a:r>
              <a:rPr lang="en-US" sz="2900" b="1">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900" b="0">
                <a:effectLst/>
                <a:latin typeface="Times New Roman" panose="02020603050405020304" pitchFamily="18" charset="0"/>
                <a:ea typeface="Times New Roman" panose="02020603050405020304" pitchFamily="18" charset="0"/>
                <a:cs typeface="Times New Roman" panose="02020603050405020304" pitchFamily="18" charset="0"/>
              </a:rPr>
              <a:t>And also select the port through</a:t>
            </a:r>
            <a:r>
              <a:rPr lang="en-US" sz="2900" b="1">
                <a:effectLst/>
                <a:latin typeface="Times New Roman" panose="02020603050405020304" pitchFamily="18" charset="0"/>
                <a:ea typeface="Times New Roman" panose="02020603050405020304" pitchFamily="18" charset="0"/>
                <a:cs typeface="Times New Roman" panose="02020603050405020304" pitchFamily="18" charset="0"/>
              </a:rPr>
              <a:t> Tools→Port.</a:t>
            </a:r>
            <a:endParaRPr lang="en-IN" sz="2900">
              <a:latin typeface="Times New Roman" panose="02020603050405020304" pitchFamily="18" charset="0"/>
              <a:cs typeface="Times New Roman" panose="02020603050405020304" pitchFamily="18" charset="0"/>
            </a:endParaRPr>
          </a:p>
          <a:p>
            <a:endParaRPr lang="en-IN"/>
          </a:p>
        </p:txBody>
      </p:sp>
      <p:pic>
        <p:nvPicPr>
          <p:cNvPr id="4" name="Picture 3">
            <a:extLst>
              <a:ext uri="{FF2B5EF4-FFF2-40B4-BE49-F238E27FC236}">
                <a16:creationId xmlns:a16="http://schemas.microsoft.com/office/drawing/2014/main" id="{9D7F0E60-FD50-B195-8901-B27424CA3BCC}"/>
              </a:ext>
            </a:extLst>
          </p:cNvPr>
          <p:cNvPicPr/>
          <p:nvPr/>
        </p:nvPicPr>
        <p:blipFill>
          <a:blip r:embed="rId2" cstate="print"/>
          <a:stretch>
            <a:fillRect/>
          </a:stretch>
        </p:blipFill>
        <p:spPr>
          <a:xfrm>
            <a:off x="2209800" y="1838634"/>
            <a:ext cx="4114800" cy="2514600"/>
          </a:xfrm>
          <a:prstGeom prst="rect">
            <a:avLst/>
          </a:prstGeom>
        </p:spPr>
      </p:pic>
      <p:sp>
        <p:nvSpPr>
          <p:cNvPr id="6" name="TextBox 5">
            <a:extLst>
              <a:ext uri="{FF2B5EF4-FFF2-40B4-BE49-F238E27FC236}">
                <a16:creationId xmlns:a16="http://schemas.microsoft.com/office/drawing/2014/main" id="{9DD09E77-16DC-1173-1EDE-D03613C79BEB}"/>
              </a:ext>
            </a:extLst>
          </p:cNvPr>
          <p:cNvSpPr txBox="1"/>
          <p:nvPr/>
        </p:nvSpPr>
        <p:spPr>
          <a:xfrm>
            <a:off x="3200400" y="4353234"/>
            <a:ext cx="4584526" cy="369332"/>
          </a:xfrm>
          <a:prstGeom prst="rect">
            <a:avLst/>
          </a:prstGeom>
          <a:noFill/>
        </p:spPr>
        <p:txBody>
          <a:bodyPr wrap="square">
            <a:spAutoFit/>
          </a:bodyPr>
          <a:lstStyle/>
          <a:p>
            <a:r>
              <a:rPr lang="en-US" sz="1800">
                <a:effectLst/>
                <a:latin typeface="Times New Roman" panose="02020603050405020304" pitchFamily="18" charset="0"/>
                <a:ea typeface="Times New Roman" panose="02020603050405020304" pitchFamily="18" charset="0"/>
              </a:rPr>
              <a:t>Fig : New Sketch</a:t>
            </a:r>
            <a:endParaRPr lang="en-IN"/>
          </a:p>
        </p:txBody>
      </p:sp>
    </p:spTree>
    <p:extLst>
      <p:ext uri="{BB962C8B-B14F-4D97-AF65-F5344CB8AC3E}">
        <p14:creationId xmlns:p14="http://schemas.microsoft.com/office/powerpoint/2010/main" val="2528118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F8D0DB-9F1A-4C97-B3B9-A8C32C5D078C}"/>
              </a:ext>
            </a:extLst>
          </p:cNvPr>
          <p:cNvSpPr>
            <a:spLocks noGrp="1"/>
          </p:cNvSpPr>
          <p:nvPr>
            <p:ph idx="1"/>
          </p:nvPr>
        </p:nvSpPr>
        <p:spPr>
          <a:xfrm>
            <a:off x="457200" y="4724400"/>
            <a:ext cx="8229600" cy="2514600"/>
          </a:xfrm>
        </p:spPr>
        <p:txBody>
          <a:bodyPr>
            <a:normAutofit/>
          </a:bodyPr>
          <a:lstStyle/>
          <a:p>
            <a:pPr marL="0" indent="0" algn="just">
              <a:buNone/>
            </a:pP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 Step 3:</a:t>
            </a:r>
            <a:r>
              <a:rPr lang="en-IN" sz="2000" b="1">
                <a:latin typeface="Times New Roman" panose="02020603050405020304" pitchFamily="18" charset="0"/>
                <a:ea typeface="Times New Roman" panose="02020603050405020304" pitchFamily="18" charset="0"/>
                <a:cs typeface="Times New Roman" panose="02020603050405020304" pitchFamily="18" charset="0"/>
              </a:rPr>
              <a:t> </a:t>
            </a:r>
            <a:r>
              <a:rPr lang="en-US" sz="2000" b="0">
                <a:effectLst/>
                <a:latin typeface="Times New Roman" panose="02020603050405020304" pitchFamily="18" charset="0"/>
                <a:ea typeface="Times New Roman" panose="02020603050405020304" pitchFamily="18" charset="0"/>
                <a:cs typeface="Times New Roman" panose="02020603050405020304" pitchFamily="18" charset="0"/>
              </a:rPr>
              <a:t>After selection of board and port connect one end of the USB cable to the USB port and the other end to Arduino board. And click on “Verify” and then “Upload” the code if there are no mistakes in the code. Once, the code is uploaded remove the USB cable. And the board is ready to use for the required task.    </a:t>
            </a:r>
            <a:endParaRPr lang="en-IN" sz="2000">
              <a:latin typeface="Times New Roman" panose="02020603050405020304" pitchFamily="18" charset="0"/>
              <a:cs typeface="Times New Roman" panose="02020603050405020304" pitchFamily="18" charset="0"/>
            </a:endParaRPr>
          </a:p>
          <a:p>
            <a:pPr algn="just"/>
            <a:endParaRPr lang="en-IN" sz="2000">
              <a:latin typeface="Times New Roman" panose="02020603050405020304" pitchFamily="18" charset="0"/>
              <a:cs typeface="Times New Roman" panose="02020603050405020304" pitchFamily="18" charset="0"/>
            </a:endParaRPr>
          </a:p>
        </p:txBody>
      </p:sp>
      <p:pic>
        <p:nvPicPr>
          <p:cNvPr id="5" name="Content Placeholder 3">
            <a:extLst>
              <a:ext uri="{FF2B5EF4-FFF2-40B4-BE49-F238E27FC236}">
                <a16:creationId xmlns:a16="http://schemas.microsoft.com/office/drawing/2014/main" id="{8E6B607D-C82C-6594-8E6B-1C81A98BF229}"/>
              </a:ext>
            </a:extLst>
          </p:cNvPr>
          <p:cNvPicPr>
            <a:picLocks noChangeAspect="1"/>
          </p:cNvPicPr>
          <p:nvPr/>
        </p:nvPicPr>
        <p:blipFill>
          <a:blip r:embed="rId2" cstate="print"/>
          <a:stretch>
            <a:fillRect/>
          </a:stretch>
        </p:blipFill>
        <p:spPr>
          <a:xfrm>
            <a:off x="2248869" y="914400"/>
            <a:ext cx="4418631" cy="2958291"/>
          </a:xfrm>
          <a:prstGeom prst="rect">
            <a:avLst/>
          </a:prstGeom>
        </p:spPr>
      </p:pic>
      <p:sp>
        <p:nvSpPr>
          <p:cNvPr id="7" name="TextBox 6">
            <a:extLst>
              <a:ext uri="{FF2B5EF4-FFF2-40B4-BE49-F238E27FC236}">
                <a16:creationId xmlns:a16="http://schemas.microsoft.com/office/drawing/2014/main" id="{0234AEDB-EC2B-CB16-579E-2FD8B209B37C}"/>
              </a:ext>
            </a:extLst>
          </p:cNvPr>
          <p:cNvSpPr txBox="1"/>
          <p:nvPr/>
        </p:nvSpPr>
        <p:spPr>
          <a:xfrm>
            <a:off x="3029540" y="3882523"/>
            <a:ext cx="4584526" cy="369332"/>
          </a:xfrm>
          <a:prstGeom prst="rect">
            <a:avLst/>
          </a:prstGeom>
          <a:noFill/>
        </p:spPr>
        <p:txBody>
          <a:bodyPr wrap="square">
            <a:spAutoFit/>
          </a:bodyPr>
          <a:lstStyle/>
          <a:p>
            <a:r>
              <a:rPr lang="en-US" sz="1800">
                <a:effectLst/>
                <a:latin typeface="Times New Roman" panose="02020603050405020304" pitchFamily="18" charset="0"/>
                <a:ea typeface="Times New Roman" panose="02020603050405020304" pitchFamily="18" charset="0"/>
              </a:rPr>
              <a:t>Fig : Connection to Port</a:t>
            </a:r>
            <a:endParaRPr lang="en-IN"/>
          </a:p>
        </p:txBody>
      </p:sp>
    </p:spTree>
    <p:extLst>
      <p:ext uri="{BB962C8B-B14F-4D97-AF65-F5344CB8AC3E}">
        <p14:creationId xmlns:p14="http://schemas.microsoft.com/office/powerpoint/2010/main" val="2802952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495A5-D4BD-D9A1-F078-AA0943D6D121}"/>
              </a:ext>
            </a:extLst>
          </p:cNvPr>
          <p:cNvSpPr>
            <a:spLocks noGrp="1"/>
          </p:cNvSpPr>
          <p:nvPr>
            <p:ph type="title"/>
          </p:nvPr>
        </p:nvSpPr>
        <p:spPr>
          <a:xfrm>
            <a:off x="457200" y="381000"/>
            <a:ext cx="8229600" cy="1143000"/>
          </a:xfrm>
        </p:spPr>
        <p:txBody>
          <a:bodyPr>
            <a:normAutofit/>
          </a:bodyPr>
          <a:lstStyle/>
          <a:p>
            <a:pPr algn="ctr"/>
            <a:r>
              <a:rPr lang="en-IN" sz="4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ANALYSIS</a:t>
            </a:r>
            <a:endParaRPr lang="en-IN" sz="4000"/>
          </a:p>
        </p:txBody>
      </p:sp>
      <p:pic>
        <p:nvPicPr>
          <p:cNvPr id="10" name="Content Placeholder 9">
            <a:extLst>
              <a:ext uri="{FF2B5EF4-FFF2-40B4-BE49-F238E27FC236}">
                <a16:creationId xmlns:a16="http://schemas.microsoft.com/office/drawing/2014/main" id="{F0FF3DE7-5C65-05C3-F4D1-A9FA600CB985}"/>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800600" y="2247899"/>
            <a:ext cx="4038600" cy="3276600"/>
          </a:xfrm>
        </p:spPr>
      </p:pic>
      <p:pic>
        <p:nvPicPr>
          <p:cNvPr id="12" name="Content Placeholder 11">
            <a:extLst>
              <a:ext uri="{FF2B5EF4-FFF2-40B4-BE49-F238E27FC236}">
                <a16:creationId xmlns:a16="http://schemas.microsoft.com/office/drawing/2014/main" id="{8F87A779-D93B-60D5-C390-436532485869}"/>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33400" y="2209800"/>
            <a:ext cx="4038600" cy="3352799"/>
          </a:xfrm>
        </p:spPr>
      </p:pic>
    </p:spTree>
    <p:extLst>
      <p:ext uri="{BB962C8B-B14F-4D97-AF65-F5344CB8AC3E}">
        <p14:creationId xmlns:p14="http://schemas.microsoft.com/office/powerpoint/2010/main" val="2192579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EE3C7-E577-BC57-77B7-4205F72F34B6}"/>
              </a:ext>
            </a:extLst>
          </p:cNvPr>
          <p:cNvSpPr>
            <a:spLocks noGrp="1"/>
          </p:cNvSpPr>
          <p:nvPr>
            <p:ph type="title"/>
          </p:nvPr>
        </p:nvSpPr>
        <p:spPr>
          <a:xfrm>
            <a:off x="457200" y="304800"/>
            <a:ext cx="8229600" cy="1143000"/>
          </a:xfrm>
        </p:spPr>
        <p:txBody>
          <a:bodyPr>
            <a:normAutofit/>
          </a:bodyPr>
          <a:lstStyle/>
          <a:p>
            <a:pPr algn="ctr"/>
            <a:r>
              <a:rPr lang="en-IN" sz="4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953F195-769C-CA7D-E4F9-AA3D5C2D9CD8}"/>
              </a:ext>
            </a:extLst>
          </p:cNvPr>
          <p:cNvSpPr>
            <a:spLocks noGrp="1"/>
          </p:cNvSpPr>
          <p:nvPr>
            <p:ph idx="1"/>
          </p:nvPr>
        </p:nvSpPr>
        <p:spPr/>
        <p:txBody>
          <a:bodyPr>
            <a:normAutofit/>
          </a:bodyPr>
          <a:lstStyle/>
          <a:p>
            <a:pPr algn="just">
              <a:buSzPct val="100000"/>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The proposed system integrates sound sensor technology with traffic signal control to prioritize emergency vehicles, activate green lights, and allocate priority on high-density roads, reducing congestion.</a:t>
            </a:r>
          </a:p>
          <a:p>
            <a:pPr algn="just">
              <a:buSzPct val="100000"/>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 A blue indicator light signals ambulance movement, enhancing public awareness. </a:t>
            </a:r>
          </a:p>
          <a:p>
            <a:pPr algn="just">
              <a:buSzPct val="100000"/>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This approach optimizes traffic flow, improves emergency response, and enhances road safety in urban areas.</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81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1C824-26F7-EF98-8E9A-05DF1B619684}"/>
              </a:ext>
            </a:extLst>
          </p:cNvPr>
          <p:cNvSpPr>
            <a:spLocks noGrp="1"/>
          </p:cNvSpPr>
          <p:nvPr>
            <p:ph type="title"/>
          </p:nvPr>
        </p:nvSpPr>
        <p:spPr>
          <a:xfrm>
            <a:off x="457200" y="304800"/>
            <a:ext cx="8229600" cy="1143000"/>
          </a:xfrm>
        </p:spPr>
        <p:txBody>
          <a:bodyPr>
            <a:normAutofit/>
          </a:bodyPr>
          <a:lstStyle/>
          <a:p>
            <a:pPr algn="ctr"/>
            <a:r>
              <a:rPr lang="en-IN" sz="4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2654F93-B4C6-CE73-2BD8-541DF3AAF7C5}"/>
              </a:ext>
            </a:extLst>
          </p:cNvPr>
          <p:cNvSpPr>
            <a:spLocks noGrp="1"/>
          </p:cNvSpPr>
          <p:nvPr>
            <p:ph idx="1"/>
          </p:nvPr>
        </p:nvSpPr>
        <p:spPr/>
        <p:txBody>
          <a:bodyPr>
            <a:noAutofit/>
          </a:bodyPr>
          <a:lstStyle/>
          <a:p>
            <a:pPr marL="0" indent="0" algn="just">
              <a:buNone/>
            </a:pPr>
            <a:r>
              <a:rPr lang="en-US" sz="2000">
                <a:effectLst/>
                <a:latin typeface="Times New Roman" panose="02020603050405020304" pitchFamily="18" charset="0"/>
                <a:ea typeface="Times New Roman" panose="02020603050405020304" pitchFamily="18" charset="0"/>
              </a:rPr>
              <a:t>[1] Omkar Udawant , Nikhil Thombare, Devanand Chauhan, Akash Hadke , Dattatray Waghole JSCOE </a:t>
            </a:r>
            <a:r>
              <a:rPr lang="en-US" sz="2000" b="1">
                <a:effectLst/>
                <a:latin typeface="Times New Roman" panose="02020603050405020304" pitchFamily="18" charset="0"/>
                <a:ea typeface="Times New Roman" panose="02020603050405020304" pitchFamily="18" charset="0"/>
              </a:rPr>
              <a:t>“Smart Ambulance System using IoT”</a:t>
            </a:r>
            <a:r>
              <a:rPr lang="en-US" sz="2000">
                <a:effectLst/>
                <a:latin typeface="Times New Roman" panose="02020603050405020304" pitchFamily="18" charset="0"/>
                <a:ea typeface="Times New Roman" panose="02020603050405020304" pitchFamily="18" charset="0"/>
              </a:rPr>
              <a:t>, DOP 2017.</a:t>
            </a:r>
            <a:endParaRPr lang="en-IN" sz="2000">
              <a:effectLst/>
              <a:latin typeface="Times New Roman" panose="02020603050405020304" pitchFamily="18" charset="0"/>
              <a:ea typeface="Times New Roman" panose="02020603050405020304" pitchFamily="18" charset="0"/>
            </a:endParaRPr>
          </a:p>
          <a:p>
            <a:pPr marL="0" indent="0" algn="just">
              <a:buNone/>
            </a:pPr>
            <a:r>
              <a:rPr lang="en-US" sz="2000">
                <a:effectLst/>
                <a:latin typeface="Times New Roman" panose="02020603050405020304" pitchFamily="18" charset="0"/>
                <a:ea typeface="Times New Roman" panose="02020603050405020304" pitchFamily="18" charset="0"/>
              </a:rPr>
              <a:t>[2] Prof. Deepali Ahir, Saurabh Bharade, Pradnya Botre, Sayali Nagane, Mihir Shah,  </a:t>
            </a:r>
            <a:r>
              <a:rPr lang="en-US" sz="2000" b="1">
                <a:effectLst/>
                <a:latin typeface="Times New Roman" panose="02020603050405020304" pitchFamily="18" charset="0"/>
                <a:ea typeface="Times New Roman" panose="02020603050405020304" pitchFamily="18" charset="0"/>
              </a:rPr>
              <a:t>“Intelligent Traffic Control System for Smart Ambulance”</a:t>
            </a:r>
            <a:r>
              <a:rPr lang="en-US" sz="2000">
                <a:effectLst/>
                <a:latin typeface="Times New Roman" panose="02020603050405020304" pitchFamily="18" charset="0"/>
                <a:ea typeface="Times New Roman" panose="02020603050405020304" pitchFamily="18" charset="0"/>
              </a:rPr>
              <a:t> , Volume 5 , Issue 6 , DOP June 2018.</a:t>
            </a:r>
            <a:endParaRPr lang="en-IN" sz="2000">
              <a:effectLst/>
              <a:latin typeface="Times New Roman" panose="02020603050405020304" pitchFamily="18" charset="0"/>
              <a:ea typeface="Times New Roman" panose="02020603050405020304" pitchFamily="18" charset="0"/>
            </a:endParaRPr>
          </a:p>
          <a:p>
            <a:pPr marL="0" indent="0" algn="just">
              <a:buNone/>
            </a:pPr>
            <a:r>
              <a:rPr lang="en-US" sz="2000">
                <a:effectLst/>
                <a:latin typeface="Times New Roman" panose="02020603050405020304" pitchFamily="18" charset="0"/>
                <a:ea typeface="Times New Roman" panose="02020603050405020304" pitchFamily="18" charset="0"/>
              </a:rPr>
              <a:t>[3] G. Tejaswini, S. Kalyani, T. Sreeja, N. Reshma,   B Amrutha, </a:t>
            </a:r>
            <a:r>
              <a:rPr lang="en-US" sz="2000" b="1">
                <a:effectLst/>
                <a:latin typeface="Times New Roman" panose="02020603050405020304" pitchFamily="18" charset="0"/>
                <a:ea typeface="Times New Roman" panose="02020603050405020304" pitchFamily="18" charset="0"/>
              </a:rPr>
              <a:t>“Smart Traffic Management System”</a:t>
            </a:r>
            <a:r>
              <a:rPr lang="en-US" sz="2000">
                <a:effectLst/>
                <a:latin typeface="Times New Roman" panose="02020603050405020304" pitchFamily="18" charset="0"/>
                <a:ea typeface="Times New Roman" panose="02020603050405020304" pitchFamily="18" charset="0"/>
              </a:rPr>
              <a:t>, Volume 8, Issue 5, DOP May 2020.</a:t>
            </a:r>
            <a:endParaRPr lang="en-IN" sz="2000">
              <a:effectLst/>
              <a:latin typeface="Times New Roman" panose="02020603050405020304" pitchFamily="18" charset="0"/>
              <a:ea typeface="Times New Roman" panose="02020603050405020304" pitchFamily="18" charset="0"/>
            </a:endParaRPr>
          </a:p>
          <a:p>
            <a:pPr marL="0" indent="0" algn="just">
              <a:buNone/>
            </a:pPr>
            <a:r>
              <a:rPr lang="en-US" sz="2000">
                <a:effectLst/>
                <a:latin typeface="Times New Roman" panose="02020603050405020304" pitchFamily="18" charset="0"/>
                <a:ea typeface="Times New Roman" panose="02020603050405020304" pitchFamily="18" charset="0"/>
              </a:rPr>
              <a:t>[4] Salem Jeyaseelan W. R, Rajkumar Krishnan, Arunkumar M, Parameswari ALAGARSAMY    </a:t>
            </a:r>
            <a:r>
              <a:rPr lang="en-US" sz="2000" b="1">
                <a:effectLst/>
                <a:latin typeface="Times New Roman" panose="02020603050405020304" pitchFamily="18" charset="0"/>
                <a:ea typeface="Times New Roman" panose="02020603050405020304" pitchFamily="18" charset="0"/>
              </a:rPr>
              <a:t>“Efficient Intelligent Smart Ambulance Transportation System using Internet of Things”</a:t>
            </a:r>
            <a:r>
              <a:rPr lang="en-US" sz="2000">
                <a:effectLst/>
                <a:latin typeface="Times New Roman" panose="02020603050405020304" pitchFamily="18" charset="0"/>
                <a:ea typeface="Times New Roman" panose="02020603050405020304" pitchFamily="18" charset="0"/>
              </a:rPr>
              <a:t>, DOP 2024.</a:t>
            </a:r>
            <a:endParaRPr lang="en-IN" sz="2000">
              <a:effectLst/>
              <a:latin typeface="Times New Roman" panose="02020603050405020304" pitchFamily="18" charset="0"/>
              <a:ea typeface="Times New Roman" panose="02020603050405020304" pitchFamily="18" charset="0"/>
            </a:endParaRPr>
          </a:p>
          <a:p>
            <a:pPr marL="0" indent="0" algn="just">
              <a:buNone/>
            </a:pPr>
            <a:r>
              <a:rPr lang="en-US" sz="2000">
                <a:effectLst/>
                <a:latin typeface="Times New Roman" panose="02020603050405020304" pitchFamily="18" charset="0"/>
                <a:ea typeface="Times New Roman" panose="02020603050405020304" pitchFamily="18" charset="0"/>
              </a:rPr>
              <a:t>[5] B. Janani, Saradha, G. Vijayshri, T. Subha, </a:t>
            </a:r>
            <a:r>
              <a:rPr lang="en-US" sz="2000" b="1">
                <a:effectLst/>
                <a:latin typeface="Times New Roman" panose="02020603050405020304" pitchFamily="18" charset="0"/>
                <a:ea typeface="Times New Roman" panose="02020603050405020304" pitchFamily="18" charset="0"/>
              </a:rPr>
              <a:t>“Intelligent Traffic Signal Control System For Ambulance Using RFID And CLOUD”</a:t>
            </a:r>
            <a:r>
              <a:rPr lang="en-US" sz="2000">
                <a:effectLst/>
                <a:latin typeface="Times New Roman" panose="02020603050405020304" pitchFamily="18" charset="0"/>
                <a:ea typeface="Times New Roman" panose="02020603050405020304" pitchFamily="18" charset="0"/>
              </a:rPr>
              <a:t>, DOP 2022.</a:t>
            </a:r>
            <a:endParaRPr lang="en-IN" sz="20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37214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Content Placeholder 2"/>
          <p:cNvSpPr>
            <a:spLocks noGrp="1"/>
          </p:cNvSpPr>
          <p:nvPr>
            <p:ph idx="1"/>
          </p:nvPr>
        </p:nvSpPr>
        <p:spPr>
          <a:xfrm>
            <a:off x="107504" y="3284984"/>
            <a:ext cx="8579296" cy="3039616"/>
          </a:xfrm>
        </p:spPr>
        <p:txBody>
          <a:bodyPr>
            <a:normAutofit/>
          </a:bodyPr>
          <a:lstStyle/>
          <a:p>
            <a:pPr marL="0" indent="0" algn="ctr">
              <a:buNone/>
            </a:pPr>
            <a:r>
              <a:rPr lang="en-IN" sz="5400" b="1" dirty="0">
                <a:solidFill>
                  <a:schemeClr val="accent2">
                    <a:lumMod val="75000"/>
                  </a:schemeClr>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B546-245F-4925-69F4-ED3BB6C7D493}"/>
              </a:ext>
            </a:extLst>
          </p:cNvPr>
          <p:cNvSpPr>
            <a:spLocks noGrp="1"/>
          </p:cNvSpPr>
          <p:nvPr>
            <p:ph type="title"/>
          </p:nvPr>
        </p:nvSpPr>
        <p:spPr>
          <a:xfrm>
            <a:off x="457200" y="304800"/>
            <a:ext cx="8229600" cy="1143000"/>
          </a:xfrm>
        </p:spPr>
        <p:txBody>
          <a:bodyPr>
            <a:normAutofit/>
          </a:bodyPr>
          <a:lstStyle/>
          <a:p>
            <a:pPr algn="ctr"/>
            <a:r>
              <a:rPr lang="en-IN" sz="4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a:t>
            </a:r>
            <a:endParaRPr lang="en-IN" sz="400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BE3D457-4FEC-9097-CACD-A9A036341BC1}"/>
              </a:ext>
            </a:extLst>
          </p:cNvPr>
          <p:cNvSpPr>
            <a:spLocks noGrp="1"/>
          </p:cNvSpPr>
          <p:nvPr>
            <p:ph sz="half" idx="1"/>
          </p:nvPr>
        </p:nvSpPr>
        <p:spPr/>
        <p:txBody>
          <a:bodyPr>
            <a:normAutofit/>
          </a:bodyPr>
          <a:lstStyle/>
          <a:p>
            <a:pPr algn="just">
              <a:lnSpc>
                <a:spcPct val="150000"/>
              </a:lnSpc>
              <a:buFont typeface="Wingdings" panose="05000000000000000000" pitchFamily="2" charset="2"/>
              <a:buChar char="Ø"/>
            </a:pPr>
            <a:r>
              <a:rPr lang="en-IN" sz="2400">
                <a:solidFill>
                  <a:schemeClr val="tx1"/>
                </a:solidFill>
                <a:latin typeface="Times New Roman" panose="02020603050405020304" pitchFamily="18" charset="0"/>
                <a:ea typeface="Calibri" panose="020F0502020204030204" pitchFamily="34" charset="0"/>
                <a:cs typeface="Times New Roman" panose="02020603050405020304" pitchFamily="18" charset="0"/>
              </a:rPr>
              <a:t>Abstract</a:t>
            </a:r>
          </a:p>
          <a:p>
            <a:pPr algn="just">
              <a:lnSpc>
                <a:spcPct val="150000"/>
              </a:lnSpc>
              <a:buFont typeface="Wingdings" panose="05000000000000000000" pitchFamily="2" charset="2"/>
              <a:buChar char="Ø"/>
            </a:pPr>
            <a:r>
              <a:rPr lang="en-IN" sz="2400">
                <a:solidFill>
                  <a:schemeClr val="tx1"/>
                </a:solidFill>
                <a:latin typeface="Times New Roman" panose="02020603050405020304" pitchFamily="18" charset="0"/>
                <a:ea typeface="Calibri" panose="020F0502020204030204" pitchFamily="34" charset="0"/>
                <a:cs typeface="Times New Roman" panose="02020603050405020304" pitchFamily="18" charset="0"/>
              </a:rPr>
              <a:t>Literature survey</a:t>
            </a:r>
          </a:p>
          <a:p>
            <a:pPr algn="just">
              <a:lnSpc>
                <a:spcPct val="150000"/>
              </a:lnSpc>
              <a:buFont typeface="Wingdings" panose="05000000000000000000" pitchFamily="2" charset="2"/>
              <a:buChar char="Ø"/>
            </a:pPr>
            <a:r>
              <a:rPr lang="en-IN" sz="2400">
                <a:solidFill>
                  <a:schemeClr val="tx1"/>
                </a:solidFill>
                <a:latin typeface="Times New Roman" panose="02020603050405020304" pitchFamily="18" charset="0"/>
                <a:ea typeface="Calibri" panose="020F0502020204030204" pitchFamily="34" charset="0"/>
                <a:cs typeface="Times New Roman" panose="02020603050405020304" pitchFamily="18" charset="0"/>
              </a:rPr>
              <a:t>Existing System</a:t>
            </a:r>
          </a:p>
          <a:p>
            <a:pPr algn="just">
              <a:lnSpc>
                <a:spcPct val="150000"/>
              </a:lnSpc>
              <a:buFont typeface="Wingdings" panose="05000000000000000000" pitchFamily="2" charset="2"/>
              <a:buChar char="Ø"/>
            </a:pPr>
            <a:r>
              <a:rPr lang="en-IN" sz="240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Proposed System</a:t>
            </a:r>
          </a:p>
          <a:p>
            <a:pPr algn="just">
              <a:lnSpc>
                <a:spcPct val="150000"/>
              </a:lnSpc>
              <a:buFont typeface="Wingdings" panose="05000000000000000000" pitchFamily="2" charset="2"/>
              <a:buChar char="Ø"/>
            </a:pPr>
            <a:r>
              <a:rPr lang="en-IN" sz="2400">
                <a:latin typeface="Times New Roman" panose="02020603050405020304" pitchFamily="18" charset="0"/>
                <a:ea typeface="Calibri" panose="020F0502020204030204" pitchFamily="34" charset="0"/>
                <a:cs typeface="Times New Roman" panose="02020603050405020304" pitchFamily="18" charset="0"/>
              </a:rPr>
              <a:t>Flow chart</a:t>
            </a:r>
            <a:endParaRPr lang="en-IN" sz="24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77166AB-32BC-A56D-7BB6-056E4548B145}"/>
              </a:ext>
            </a:extLst>
          </p:cNvPr>
          <p:cNvSpPr>
            <a:spLocks noGrp="1"/>
          </p:cNvSpPr>
          <p:nvPr>
            <p:ph sz="half" idx="2"/>
          </p:nvPr>
        </p:nvSpPr>
        <p:spPr/>
        <p:txBody>
          <a:bodyPr>
            <a:normAutofit/>
          </a:bodyPr>
          <a:lstStyle/>
          <a:p>
            <a:pPr algn="just">
              <a:lnSpc>
                <a:spcPct val="150000"/>
              </a:lnSpc>
              <a:buFont typeface="Wingdings" panose="05000000000000000000" pitchFamily="2" charset="2"/>
              <a:buChar char="Ø"/>
            </a:pPr>
            <a:r>
              <a:rPr lang="en-IN" sz="2400">
                <a:latin typeface="Times New Roman" panose="02020603050405020304" pitchFamily="18" charset="0"/>
                <a:ea typeface="Calibri" panose="020F0502020204030204" pitchFamily="34" charset="0"/>
                <a:cs typeface="Times New Roman" panose="02020603050405020304" pitchFamily="18" charset="0"/>
              </a:rPr>
              <a:t>Components</a:t>
            </a:r>
          </a:p>
          <a:p>
            <a:pPr algn="just">
              <a:lnSpc>
                <a:spcPct val="150000"/>
              </a:lnSpc>
              <a:buFont typeface="Wingdings" panose="05000000000000000000" pitchFamily="2" charset="2"/>
              <a:buChar char="Ø"/>
            </a:pPr>
            <a:r>
              <a:rPr lang="en-IN" sz="2400">
                <a:solidFill>
                  <a:schemeClr val="tx1"/>
                </a:solidFill>
                <a:latin typeface="Times New Roman" panose="02020603050405020304" pitchFamily="18" charset="0"/>
                <a:ea typeface="Calibri" panose="020F0502020204030204" pitchFamily="34" charset="0"/>
                <a:cs typeface="Times New Roman" panose="02020603050405020304" pitchFamily="18" charset="0"/>
              </a:rPr>
              <a:t>Execution</a:t>
            </a:r>
          </a:p>
          <a:p>
            <a:pPr algn="just">
              <a:lnSpc>
                <a:spcPct val="150000"/>
              </a:lnSpc>
              <a:buFont typeface="Wingdings" panose="05000000000000000000" pitchFamily="2" charset="2"/>
              <a:buChar char="Ø"/>
            </a:pPr>
            <a:r>
              <a:rPr lang="en-IN" sz="240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Conclusion</a:t>
            </a:r>
          </a:p>
          <a:p>
            <a:pPr algn="just">
              <a:lnSpc>
                <a:spcPct val="150000"/>
              </a:lnSpc>
              <a:buFont typeface="Wingdings" panose="05000000000000000000" pitchFamily="2" charset="2"/>
              <a:buChar char="Ø"/>
            </a:pPr>
            <a:r>
              <a:rPr lang="en-IN" sz="240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References</a:t>
            </a:r>
            <a:endParaRPr lang="en-IN" sz="2400"/>
          </a:p>
        </p:txBody>
      </p:sp>
    </p:spTree>
    <p:extLst>
      <p:ext uri="{BB962C8B-B14F-4D97-AF65-F5344CB8AC3E}">
        <p14:creationId xmlns:p14="http://schemas.microsoft.com/office/powerpoint/2010/main" val="4163850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457200" y="685800"/>
            <a:ext cx="8229600" cy="714375"/>
          </a:xfrm>
        </p:spPr>
        <p:txBody>
          <a:bodyPr>
            <a:noAutofit/>
          </a:bodyP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1048616" name="Content Placeholder 2"/>
          <p:cNvSpPr>
            <a:spLocks noGrp="1"/>
          </p:cNvSpPr>
          <p:nvPr>
            <p:ph idx="1"/>
          </p:nvPr>
        </p:nvSpPr>
        <p:spPr>
          <a:xfrm>
            <a:off x="304800" y="1600200"/>
            <a:ext cx="5295900" cy="5049519"/>
          </a:xfrm>
        </p:spPr>
        <p:txBody>
          <a:bodyPr>
            <a:noAutofit/>
          </a:bodyPr>
          <a:lstStyle/>
          <a:p>
            <a:pPr marL="0" indent="0" algn="just">
              <a:buNone/>
            </a:pPr>
            <a:r>
              <a:rPr lang="en-US" sz="2000">
                <a:latin typeface="Times New Roman" panose="02020603050405020304" pitchFamily="18" charset="0"/>
                <a:cs typeface="Times New Roman" panose="02020603050405020304" pitchFamily="18" charset="0"/>
              </a:rPr>
              <a:t>The rise in population due to industrialization and urbanization has led to increased traffic congestion and challenges for emergency vehicles like ambulances. To address this issue, a </a:t>
            </a:r>
            <a:r>
              <a:rPr lang="en-US" sz="2000" b="1">
                <a:latin typeface="Times New Roman" panose="02020603050405020304" pitchFamily="18" charset="0"/>
                <a:cs typeface="Times New Roman" panose="02020603050405020304" pitchFamily="18" charset="0"/>
              </a:rPr>
              <a:t>"Smart intelligent traffic control system for emergency vehicles"</a:t>
            </a:r>
            <a:r>
              <a:rPr lang="en-US" sz="2000">
                <a:latin typeface="Times New Roman" panose="02020603050405020304" pitchFamily="18" charset="0"/>
                <a:cs typeface="Times New Roman" panose="02020603050405020304" pitchFamily="18" charset="0"/>
              </a:rPr>
              <a:t> has been proposed. This system integrates sound sensor technology with traffic signal control systems to automatically activate green lights for ambulances in congested areas. It also prioritizes high-density roads when ambulance detection is absent and uses blue indicator lights to signal ambulance presence at signals. Overall, the project aims to optimize traffic flow, improve emergency response times, and enhance road safety in urban environments.</a:t>
            </a:r>
          </a:p>
        </p:txBody>
      </p:sp>
      <p:pic>
        <p:nvPicPr>
          <p:cNvPr id="2" name="Picture 1">
            <a:extLst>
              <a:ext uri="{FF2B5EF4-FFF2-40B4-BE49-F238E27FC236}">
                <a16:creationId xmlns:a16="http://schemas.microsoft.com/office/drawing/2014/main" id="{2F1A13F9-966D-FC84-000F-8E7B56ABFE3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0700" y="2286000"/>
            <a:ext cx="3441289" cy="32291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437098" y="533400"/>
            <a:ext cx="8229600" cy="763270"/>
          </a:xfrm>
        </p:spPr>
        <p:txBody>
          <a:bodyPr>
            <a:normAutofit/>
          </a:bodyP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E663C3E5-8998-2CD7-5141-D631A475C55F}"/>
              </a:ext>
            </a:extLst>
          </p:cNvPr>
          <p:cNvGraphicFramePr>
            <a:graphicFrameLocks noGrp="1"/>
          </p:cNvGraphicFramePr>
          <p:nvPr>
            <p:ph idx="1"/>
            <p:extLst>
              <p:ext uri="{D42A27DB-BD31-4B8C-83A1-F6EECF244321}">
                <p14:modId xmlns:p14="http://schemas.microsoft.com/office/powerpoint/2010/main" val="912391355"/>
              </p:ext>
            </p:extLst>
          </p:nvPr>
        </p:nvGraphicFramePr>
        <p:xfrm>
          <a:off x="442014" y="1524000"/>
          <a:ext cx="8382000" cy="508007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180322846"/>
                    </a:ext>
                  </a:extLst>
                </a:gridCol>
                <a:gridCol w="2164976">
                  <a:extLst>
                    <a:ext uri="{9D8B030D-6E8A-4147-A177-3AD203B41FA5}">
                      <a16:colId xmlns:a16="http://schemas.microsoft.com/office/drawing/2014/main" val="412563895"/>
                    </a:ext>
                  </a:extLst>
                </a:gridCol>
                <a:gridCol w="1788029">
                  <a:extLst>
                    <a:ext uri="{9D8B030D-6E8A-4147-A177-3AD203B41FA5}">
                      <a16:colId xmlns:a16="http://schemas.microsoft.com/office/drawing/2014/main" val="3888632293"/>
                    </a:ext>
                  </a:extLst>
                </a:gridCol>
                <a:gridCol w="3590795">
                  <a:extLst>
                    <a:ext uri="{9D8B030D-6E8A-4147-A177-3AD203B41FA5}">
                      <a16:colId xmlns:a16="http://schemas.microsoft.com/office/drawing/2014/main" val="1358480389"/>
                    </a:ext>
                  </a:extLst>
                </a:gridCol>
              </a:tblGrid>
              <a:tr h="349824">
                <a:tc>
                  <a:txBody>
                    <a:bodyPr/>
                    <a:lstStyle/>
                    <a:p>
                      <a:pPr algn="ctr"/>
                      <a:r>
                        <a:rPr lang="en-IN" b="1">
                          <a:latin typeface="Times New Roman" panose="02020603050405020304" pitchFamily="18" charset="0"/>
                          <a:cs typeface="Times New Roman" panose="02020603050405020304" pitchFamily="18" charset="0"/>
                        </a:rPr>
                        <a:t>S.NO.</a:t>
                      </a:r>
                    </a:p>
                  </a:txBody>
                  <a:tcPr/>
                </a:tc>
                <a:tc>
                  <a:txBody>
                    <a:bodyPr/>
                    <a:lstStyle/>
                    <a:p>
                      <a:pPr algn="ctr"/>
                      <a:r>
                        <a:rPr lang="en-IN" b="1">
                          <a:latin typeface="Times New Roman" panose="02020603050405020304" pitchFamily="18" charset="0"/>
                          <a:cs typeface="Times New Roman" panose="02020603050405020304" pitchFamily="18" charset="0"/>
                        </a:rPr>
                        <a:t>TITLE</a:t>
                      </a:r>
                    </a:p>
                  </a:txBody>
                  <a:tcPr/>
                </a:tc>
                <a:tc>
                  <a:txBody>
                    <a:bodyPr/>
                    <a:lstStyle/>
                    <a:p>
                      <a:pPr algn="ctr"/>
                      <a:r>
                        <a:rPr lang="en-IN" b="1">
                          <a:latin typeface="Times New Roman" panose="02020603050405020304" pitchFamily="18" charset="0"/>
                          <a:cs typeface="Times New Roman" panose="02020603050405020304" pitchFamily="18" charset="0"/>
                        </a:rPr>
                        <a:t>PUBLICATION</a:t>
                      </a:r>
                    </a:p>
                  </a:txBody>
                  <a:tcPr/>
                </a:tc>
                <a:tc>
                  <a:txBody>
                    <a:bodyPr/>
                    <a:lstStyle/>
                    <a:p>
                      <a:pPr algn="ctr"/>
                      <a:r>
                        <a:rPr lang="en-IN" b="1">
                          <a:latin typeface="Times New Roman" panose="02020603050405020304" pitchFamily="18" charset="0"/>
                          <a:cs typeface="Times New Roman" panose="02020603050405020304" pitchFamily="18" charset="0"/>
                        </a:rPr>
                        <a:t>METHOD</a:t>
                      </a:r>
                    </a:p>
                  </a:txBody>
                  <a:tcPr/>
                </a:tc>
                <a:extLst>
                  <a:ext uri="{0D108BD9-81ED-4DB2-BD59-A6C34878D82A}">
                    <a16:rowId xmlns:a16="http://schemas.microsoft.com/office/drawing/2014/main" val="1921696874"/>
                  </a:ext>
                </a:extLst>
              </a:tr>
              <a:tr h="1330834">
                <a:tc>
                  <a:txBody>
                    <a:bodyPr/>
                    <a:lstStyle/>
                    <a:p>
                      <a:pPr algn="ctr"/>
                      <a:r>
                        <a:rPr lang="en-IN" sz="1400">
                          <a:latin typeface="Times New Roman" panose="02020603050405020304" pitchFamily="18" charset="0"/>
                          <a:cs typeface="Times New Roman" panose="02020603050405020304" pitchFamily="18" charset="0"/>
                        </a:rPr>
                        <a:t>1</a:t>
                      </a:r>
                    </a:p>
                  </a:txBody>
                  <a:tcPr/>
                </a:tc>
                <a:tc>
                  <a:txBody>
                    <a:bodyPr/>
                    <a:lstStyle/>
                    <a:p>
                      <a:r>
                        <a:rPr lang="en-US" sz="1400" kern="1200">
                          <a:solidFill>
                            <a:schemeClr val="dk1"/>
                          </a:solidFill>
                          <a:effectLst/>
                          <a:latin typeface="Times New Roman" panose="02020603050405020304" pitchFamily="18" charset="0"/>
                          <a:ea typeface="+mn-ea"/>
                          <a:cs typeface="Times New Roman" panose="02020603050405020304" pitchFamily="18" charset="0"/>
                        </a:rPr>
                        <a:t>Smart Ambulance System using IoT</a:t>
                      </a:r>
                      <a:endParaRPr lang="en-IN" sz="1400">
                        <a:latin typeface="Times New Roman" panose="02020603050405020304" pitchFamily="18" charset="0"/>
                        <a:cs typeface="Times New Roman" panose="02020603050405020304" pitchFamily="18" charset="0"/>
                      </a:endParaRPr>
                    </a:p>
                  </a:txBody>
                  <a:tcPr/>
                </a:tc>
                <a:tc>
                  <a:txBody>
                    <a:bodyPr/>
                    <a:lstStyle/>
                    <a:p>
                      <a:pPr algn="ctr"/>
                      <a:r>
                        <a:rPr lang="en-IN" sz="1400"/>
                        <a:t>IEEE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effectLst/>
                          <a:latin typeface="Times New Roman" panose="02020603050405020304" pitchFamily="18" charset="0"/>
                          <a:cs typeface="Times New Roman" panose="02020603050405020304" pitchFamily="18" charset="0"/>
                        </a:rPr>
                        <a:t>The proposed system aims to reduce traffic congestion and fatal accidents by segregating heavy and light vehicles into separate lanes, thereby addressing critical issues in urban traffic management.</a:t>
                      </a:r>
                    </a:p>
                  </a:txBody>
                  <a:tcPr/>
                </a:tc>
                <a:extLst>
                  <a:ext uri="{0D108BD9-81ED-4DB2-BD59-A6C34878D82A}">
                    <a16:rowId xmlns:a16="http://schemas.microsoft.com/office/drawing/2014/main" val="1210322287"/>
                  </a:ext>
                </a:extLst>
              </a:tr>
              <a:tr h="1691738">
                <a:tc>
                  <a:txBody>
                    <a:bodyPr/>
                    <a:lstStyle/>
                    <a:p>
                      <a:pPr algn="ctr"/>
                      <a:r>
                        <a:rPr lang="en-IN" sz="1400">
                          <a:latin typeface="Times New Roman" panose="02020603050405020304" pitchFamily="18" charset="0"/>
                          <a:cs typeface="Times New Roman" panose="02020603050405020304" pitchFamily="18" charset="0"/>
                        </a:rPr>
                        <a:t>2</a:t>
                      </a:r>
                    </a:p>
                  </a:txBody>
                  <a:tcPr/>
                </a:tc>
                <a:tc>
                  <a:txBody>
                    <a:bodyPr/>
                    <a:lstStyle/>
                    <a:p>
                      <a:r>
                        <a:rPr lang="en-US" sz="1400" kern="1200">
                          <a:solidFill>
                            <a:schemeClr val="dk1"/>
                          </a:solidFill>
                          <a:effectLst/>
                          <a:latin typeface="Times New Roman" panose="02020603050405020304" pitchFamily="18" charset="0"/>
                          <a:ea typeface="+mn-ea"/>
                          <a:cs typeface="Times New Roman" panose="02020603050405020304" pitchFamily="18" charset="0"/>
                        </a:rPr>
                        <a:t>Intelligent Traffic Control System for Smart Ambulance</a:t>
                      </a:r>
                      <a:endParaRPr lang="en-IN" sz="1400">
                        <a:latin typeface="Times New Roman" panose="02020603050405020304" pitchFamily="18" charset="0"/>
                        <a:cs typeface="Times New Roman" panose="02020603050405020304" pitchFamily="18" charset="0"/>
                      </a:endParaRPr>
                    </a:p>
                  </a:txBody>
                  <a:tcPr/>
                </a:tc>
                <a:tc>
                  <a:txBody>
                    <a:bodyPr/>
                    <a:lstStyle/>
                    <a:p>
                      <a:pPr algn="ctr"/>
                      <a:r>
                        <a:rPr lang="en-IN" sz="1400"/>
                        <a:t>IEEE</a:t>
                      </a:r>
                    </a:p>
                  </a:txBody>
                  <a:tcPr/>
                </a:tc>
                <a:tc>
                  <a:txBody>
                    <a:bodyPr/>
                    <a:lstStyle/>
                    <a:p>
                      <a:r>
                        <a:rPr lang="en-US" sz="1400">
                          <a:latin typeface="Times New Roman" panose="02020603050405020304" pitchFamily="18" charset="0"/>
                          <a:cs typeface="Times New Roman" panose="02020603050405020304" pitchFamily="18" charset="0"/>
                        </a:rPr>
                        <a:t>The project aims to improve ambulance movement and emergency response efficiency in congested cities like Chennai through an intelligent automatic traffic control system using RFID technology and cloud networking.</a:t>
                      </a:r>
                      <a:endParaRPr lang="en-IN"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8049564"/>
                  </a:ext>
                </a:extLst>
              </a:tr>
              <a:tr h="1691738">
                <a:tc>
                  <a:txBody>
                    <a:bodyPr/>
                    <a:lstStyle/>
                    <a:p>
                      <a:pPr algn="ctr"/>
                      <a:r>
                        <a:rPr lang="en-IN" sz="1400">
                          <a:latin typeface="Times New Roman" panose="02020603050405020304" pitchFamily="18" charset="0"/>
                          <a:cs typeface="Times New Roman" panose="02020603050405020304" pitchFamily="18" charset="0"/>
                        </a:rPr>
                        <a:t>3</a:t>
                      </a:r>
                    </a:p>
                  </a:txBody>
                  <a:tcPr/>
                </a:tc>
                <a:tc>
                  <a:txBody>
                    <a:bodyPr/>
                    <a:lstStyle/>
                    <a:p>
                      <a:r>
                        <a:rPr lang="en-US" sz="1400" kern="1200">
                          <a:solidFill>
                            <a:schemeClr val="dk1"/>
                          </a:solidFill>
                          <a:effectLst/>
                          <a:latin typeface="Times New Roman" panose="02020603050405020304" pitchFamily="18" charset="0"/>
                          <a:ea typeface="+mn-ea"/>
                          <a:cs typeface="Times New Roman" panose="02020603050405020304" pitchFamily="18" charset="0"/>
                        </a:rPr>
                        <a:t>Smart Traffic Management System</a:t>
                      </a:r>
                      <a:endParaRPr lang="en-IN" sz="1400">
                        <a:latin typeface="Times New Roman" panose="02020603050405020304" pitchFamily="18" charset="0"/>
                        <a:cs typeface="Times New Roman" panose="02020603050405020304" pitchFamily="18" charset="0"/>
                      </a:endParaRPr>
                    </a:p>
                  </a:txBody>
                  <a:tcPr/>
                </a:tc>
                <a:tc>
                  <a:txBody>
                    <a:bodyPr/>
                    <a:lstStyle/>
                    <a:p>
                      <a:pPr algn="ctr"/>
                      <a:r>
                        <a:rPr lang="en-IN" sz="1400"/>
                        <a:t>IEEE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effectLst/>
                          <a:latin typeface="Times New Roman" panose="02020603050405020304" pitchFamily="18" charset="0"/>
                          <a:cs typeface="Times New Roman" panose="02020603050405020304" pitchFamily="18" charset="0"/>
                        </a:rPr>
                        <a:t>The project integrates health monitoring and traffic control in ambulances, using RF communication for data transmission to hospitals and traffic management, with potential real-time upgrades through GPS and congestion detection.</a:t>
                      </a:r>
                    </a:p>
                  </a:txBody>
                  <a:tcPr/>
                </a:tc>
                <a:extLst>
                  <a:ext uri="{0D108BD9-81ED-4DB2-BD59-A6C34878D82A}">
                    <a16:rowId xmlns:a16="http://schemas.microsoft.com/office/drawing/2014/main" val="164279305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457199" y="762000"/>
            <a:ext cx="8229600" cy="638810"/>
          </a:xfrm>
        </p:spPr>
        <p:txBody>
          <a:bodyPr>
            <a:noAutofit/>
          </a:bodyPr>
          <a:lstStyle/>
          <a:p>
            <a:pPr algn="ctr"/>
            <a:r>
              <a:rPr lang="en-IN" altLang="en-US" sz="4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SYSTEM</a:t>
            </a:r>
            <a:endParaRPr lang="en-IN" alt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48625" name="Content Placeholder 2"/>
          <p:cNvSpPr>
            <a:spLocks noGrp="1"/>
          </p:cNvSpPr>
          <p:nvPr>
            <p:ph idx="1"/>
          </p:nvPr>
        </p:nvSpPr>
        <p:spPr>
          <a:xfrm rot="21568848">
            <a:off x="258127" y="1828533"/>
            <a:ext cx="8627745" cy="4286250"/>
          </a:xfrm>
        </p:spPr>
        <p:txBody>
          <a:bodyPr>
            <a:noAutofit/>
          </a:bodyPr>
          <a:lstStyle/>
          <a:p>
            <a:pPr algn="just">
              <a:buSzPct val="100000"/>
              <a:buFont typeface="Wingdings" panose="05000000000000000000" pitchFamily="2" charset="2"/>
              <a:buChar char="v"/>
            </a:pPr>
            <a:r>
              <a:rPr lang="en-US" sz="2000">
                <a:effectLst/>
                <a:latin typeface="Times New Roman" panose="02020603050405020304" pitchFamily="18" charset="0"/>
                <a:cs typeface="Times New Roman" panose="02020603050405020304" pitchFamily="18" charset="0"/>
              </a:rPr>
              <a:t> Human life is precious and must follow safety measures very conscious in all aspects this of course includes ambulances services too. </a:t>
            </a:r>
          </a:p>
          <a:p>
            <a:pPr algn="just">
              <a:buSzPct val="100000"/>
              <a:buFont typeface="Wingdings" panose="05000000000000000000" pitchFamily="2" charset="2"/>
              <a:buChar char="v"/>
            </a:pPr>
            <a:r>
              <a:rPr lang="en-US" sz="2000">
                <a:effectLst/>
                <a:latin typeface="Times New Roman" panose="02020603050405020304" pitchFamily="18" charset="0"/>
                <a:cs typeface="Times New Roman" panose="02020603050405020304" pitchFamily="18" charset="0"/>
              </a:rPr>
              <a:t> In this, by using intelligent ambulance system we can achieve the uninterrupted service of the traffic control system by implementing the alternate methods for signal change to Allow flow control. </a:t>
            </a:r>
          </a:p>
          <a:p>
            <a:pPr algn="just">
              <a:buSzPct val="100000"/>
              <a:buFont typeface="Wingdings" panose="05000000000000000000" pitchFamily="2" charset="2"/>
              <a:buChar char="v"/>
            </a:pPr>
            <a:r>
              <a:rPr lang="en-US" sz="2000">
                <a:effectLst/>
                <a:latin typeface="Times New Roman" panose="02020603050405020304" pitchFamily="18" charset="0"/>
                <a:cs typeface="Times New Roman" panose="02020603050405020304" pitchFamily="18" charset="0"/>
              </a:rPr>
              <a:t> The accuracy of the RFID is more than Camera’s, So this existing system improves the performance of traffic light Violation Detection System.</a:t>
            </a:r>
            <a:endParaRPr lang="en-IN" sz="200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457200" y="704215"/>
            <a:ext cx="8229600" cy="718185"/>
          </a:xfrm>
        </p:spPr>
        <p:txBody>
          <a:bodyPr>
            <a:noAutofit/>
          </a:bodyPr>
          <a:lstStyle/>
          <a:p>
            <a:pPr algn="ctr"/>
            <a:br>
              <a:rPr lang="en-IN" alt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alt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a:t>
            </a:r>
          </a:p>
        </p:txBody>
      </p:sp>
      <p:pic>
        <p:nvPicPr>
          <p:cNvPr id="2" name="Content Placeholder 5">
            <a:extLst>
              <a:ext uri="{FF2B5EF4-FFF2-40B4-BE49-F238E27FC236}">
                <a16:creationId xmlns:a16="http://schemas.microsoft.com/office/drawing/2014/main" id="{887DA3F7-63B6-0075-8A80-9FF70120D0DB}"/>
              </a:ext>
            </a:extLst>
          </p:cNvPr>
          <p:cNvPicPr>
            <a:picLocks noGrp="1" noChangeAspect="1"/>
          </p:cNvPicPr>
          <p:nvPr>
            <p:ph idx="1"/>
          </p:nvPr>
        </p:nvPicPr>
        <p:blipFill>
          <a:blip r:embed="rId2"/>
          <a:stretch>
            <a:fillRect/>
          </a:stretch>
        </p:blipFill>
        <p:spPr>
          <a:xfrm>
            <a:off x="1379354" y="1676401"/>
            <a:ext cx="6385292" cy="46482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3270-2DFE-8E05-C41F-23C4BBFB4206}"/>
              </a:ext>
            </a:extLst>
          </p:cNvPr>
          <p:cNvSpPr>
            <a:spLocks noGrp="1"/>
          </p:cNvSpPr>
          <p:nvPr>
            <p:ph type="title"/>
          </p:nvPr>
        </p:nvSpPr>
        <p:spPr>
          <a:xfrm>
            <a:off x="420329" y="228600"/>
            <a:ext cx="8229600" cy="1143000"/>
          </a:xfrm>
        </p:spPr>
        <p:txBody>
          <a:bodyPr>
            <a:normAutofit/>
          </a:bodyPr>
          <a:lstStyle/>
          <a:p>
            <a:r>
              <a:rPr lang="en-IN" sz="4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 CHART</a:t>
            </a:r>
          </a:p>
        </p:txBody>
      </p:sp>
      <p:pic>
        <p:nvPicPr>
          <p:cNvPr id="4" name="Content Placeholder 3">
            <a:extLst>
              <a:ext uri="{FF2B5EF4-FFF2-40B4-BE49-F238E27FC236}">
                <a16:creationId xmlns:a16="http://schemas.microsoft.com/office/drawing/2014/main" id="{A04744E0-F0D6-8DF7-44D7-BFDDF74A15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3360" y="1447800"/>
            <a:ext cx="4357280" cy="5029199"/>
          </a:xfrm>
          <a:prstGeom prst="rect">
            <a:avLst/>
          </a:prstGeom>
        </p:spPr>
      </p:pic>
    </p:spTree>
    <p:extLst>
      <p:ext uri="{BB962C8B-B14F-4D97-AF65-F5344CB8AC3E}">
        <p14:creationId xmlns:p14="http://schemas.microsoft.com/office/powerpoint/2010/main" val="3706877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457200" y="609600"/>
            <a:ext cx="8229600" cy="1143000"/>
          </a:xfrm>
        </p:spPr>
        <p:txBody>
          <a:bodyPr>
            <a:normAutofit/>
          </a:bodyPr>
          <a:lstStyle/>
          <a:p>
            <a:pPr algn="ctr"/>
            <a:r>
              <a:rPr lang="en-IN" sz="4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COMPONENTS BEING USED</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48630" name="Content Placeholder 2"/>
          <p:cNvSpPr>
            <a:spLocks noGrp="1"/>
          </p:cNvSpPr>
          <p:nvPr>
            <p:ph idx="1"/>
          </p:nvPr>
        </p:nvSpPr>
        <p:spPr>
          <a:xfrm>
            <a:off x="533400" y="2514600"/>
            <a:ext cx="8229600" cy="3672205"/>
          </a:xfrm>
        </p:spPr>
        <p:txBody>
          <a:bodyPr>
            <a:normAutofit/>
          </a:bodyPr>
          <a:lstStyle/>
          <a:p>
            <a:pPr>
              <a:buSzPct val="100000"/>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 Arduino Microcontroller</a:t>
            </a:r>
          </a:p>
          <a:p>
            <a:pPr>
              <a:buSzPct val="100000"/>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 Infrared Proximity Sensors</a:t>
            </a:r>
          </a:p>
          <a:p>
            <a:pPr>
              <a:buSzPct val="100000"/>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 Sound Sensor</a:t>
            </a:r>
          </a:p>
          <a:p>
            <a:pPr>
              <a:buSzPct val="100000"/>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 Temperature Sensor</a:t>
            </a:r>
          </a:p>
          <a:p>
            <a:pPr>
              <a:buSzPct val="100000"/>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 LCD Display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720A8A-318F-7F35-56B4-2E5D30AFDB74}"/>
              </a:ext>
            </a:extLst>
          </p:cNvPr>
          <p:cNvSpPr>
            <a:spLocks noGrp="1"/>
          </p:cNvSpPr>
          <p:nvPr>
            <p:ph sz="half" idx="1"/>
          </p:nvPr>
        </p:nvSpPr>
        <p:spPr>
          <a:xfrm>
            <a:off x="304800" y="990600"/>
            <a:ext cx="4038600" cy="5334000"/>
          </a:xfrm>
        </p:spPr>
        <p:txBody>
          <a:bodyPr>
            <a:normAutofit/>
          </a:bodyPr>
          <a:lstStyle/>
          <a:p>
            <a:pPr marL="0" indent="0">
              <a:buNone/>
            </a:pPr>
            <a:r>
              <a:rPr lang="en-US" sz="3200">
                <a:latin typeface="Times New Roman" panose="02020603050405020304" pitchFamily="18" charset="0"/>
                <a:cs typeface="Times New Roman" panose="02020603050405020304" pitchFamily="18" charset="0"/>
              </a:rPr>
              <a:t>Arduino Microcontroller</a:t>
            </a:r>
          </a:p>
          <a:p>
            <a:pPr marL="0" indent="0">
              <a:buNone/>
            </a:pPr>
            <a:endParaRPr lang="en-IN"/>
          </a:p>
          <a:p>
            <a:pPr marL="0" indent="0">
              <a:buNone/>
            </a:pPr>
            <a:endParaRPr lang="en-IN"/>
          </a:p>
          <a:p>
            <a:pPr marL="0" indent="0">
              <a:buNone/>
            </a:pPr>
            <a:endParaRPr lang="en-IN"/>
          </a:p>
          <a:p>
            <a:pPr marL="0" indent="0">
              <a:buNone/>
            </a:pPr>
            <a:endParaRPr lang="en-IN"/>
          </a:p>
          <a:p>
            <a:pPr marL="0" indent="0" algn="just">
              <a:buNone/>
            </a:pPr>
            <a:endParaRPr lang="en-IN" sz="1600">
              <a:latin typeface="Times New Roman" panose="02020603050405020304" pitchFamily="18" charset="0"/>
              <a:cs typeface="Times New Roman" panose="02020603050405020304" pitchFamily="18" charset="0"/>
            </a:endParaRPr>
          </a:p>
          <a:p>
            <a:pPr marL="0" indent="0" algn="just">
              <a:buNone/>
            </a:pPr>
            <a:endParaRPr lang="en-IN" sz="1600">
              <a:latin typeface="Times New Roman" panose="02020603050405020304" pitchFamily="18" charset="0"/>
              <a:cs typeface="Times New Roman" panose="02020603050405020304" pitchFamily="18" charset="0"/>
            </a:endParaRPr>
          </a:p>
          <a:p>
            <a:pPr marL="0" indent="0" algn="just">
              <a:buNone/>
            </a:pPr>
            <a:r>
              <a:rPr lang="en-IN" sz="1600">
                <a:latin typeface="Times New Roman" panose="02020603050405020304" pitchFamily="18" charset="0"/>
                <a:cs typeface="Times New Roman" panose="02020603050405020304" pitchFamily="18" charset="0"/>
              </a:rPr>
              <a:t>Arduino is an open source, computer hardware and software company, project, and user community that designs and manufactures microcontroller kits for building digital devices and interactive objects that can sense and control objects in the physical world. </a:t>
            </a:r>
          </a:p>
        </p:txBody>
      </p:sp>
      <p:sp>
        <p:nvSpPr>
          <p:cNvPr id="4" name="Content Placeholder 3">
            <a:extLst>
              <a:ext uri="{FF2B5EF4-FFF2-40B4-BE49-F238E27FC236}">
                <a16:creationId xmlns:a16="http://schemas.microsoft.com/office/drawing/2014/main" id="{A8258858-C967-AF0A-E5AB-746366302F94}"/>
              </a:ext>
            </a:extLst>
          </p:cNvPr>
          <p:cNvSpPr>
            <a:spLocks noGrp="1"/>
          </p:cNvSpPr>
          <p:nvPr>
            <p:ph sz="half" idx="2"/>
          </p:nvPr>
        </p:nvSpPr>
        <p:spPr>
          <a:xfrm>
            <a:off x="4648200" y="990600"/>
            <a:ext cx="4038600" cy="5334000"/>
          </a:xfrm>
        </p:spPr>
        <p:txBody>
          <a:bodyPr>
            <a:normAutofit/>
          </a:bodyPr>
          <a:lstStyle/>
          <a:p>
            <a:pPr marL="0" indent="0">
              <a:buNone/>
            </a:pPr>
            <a:r>
              <a:rPr lang="en-US" sz="3200">
                <a:latin typeface="Times New Roman" panose="02020603050405020304" pitchFamily="18" charset="0"/>
                <a:cs typeface="Times New Roman" panose="02020603050405020304" pitchFamily="18" charset="0"/>
              </a:rPr>
              <a:t>Infrared Proximity Sensors</a:t>
            </a:r>
          </a:p>
          <a:p>
            <a:pPr marL="0" indent="0">
              <a:buNone/>
            </a:pPr>
            <a:endParaRPr lang="en-US" sz="2800">
              <a:latin typeface="Times New Roman" panose="02020603050405020304" pitchFamily="18" charset="0"/>
              <a:cs typeface="Times New Roman" panose="02020603050405020304" pitchFamily="18" charset="0"/>
            </a:endParaRPr>
          </a:p>
          <a:p>
            <a:pPr marL="0" indent="0">
              <a:buNone/>
            </a:pPr>
            <a:endParaRPr lang="en-US" sz="2800">
              <a:latin typeface="Times New Roman" panose="02020603050405020304" pitchFamily="18" charset="0"/>
              <a:cs typeface="Times New Roman" panose="02020603050405020304" pitchFamily="18" charset="0"/>
            </a:endParaRPr>
          </a:p>
          <a:p>
            <a:pPr marL="0" indent="0">
              <a:buNone/>
            </a:pPr>
            <a:endParaRPr lang="en-US" sz="2800">
              <a:latin typeface="Times New Roman" panose="02020603050405020304" pitchFamily="18" charset="0"/>
              <a:cs typeface="Times New Roman" panose="02020603050405020304" pitchFamily="18" charset="0"/>
            </a:endParaRPr>
          </a:p>
          <a:p>
            <a:pPr marL="0" indent="0">
              <a:buNone/>
            </a:pPr>
            <a:endParaRPr lang="en-US" sz="2800">
              <a:latin typeface="Times New Roman" panose="02020603050405020304" pitchFamily="18" charset="0"/>
              <a:cs typeface="Times New Roman" panose="02020603050405020304" pitchFamily="18" charset="0"/>
            </a:endParaRPr>
          </a:p>
          <a:p>
            <a:pPr marL="0" indent="0">
              <a:buNone/>
            </a:pPr>
            <a:endParaRPr lang="en-IN" sz="1600">
              <a:latin typeface="Times New Roman" panose="02020603050405020304" pitchFamily="18" charset="0"/>
              <a:cs typeface="Times New Roman" panose="02020603050405020304" pitchFamily="18" charset="0"/>
            </a:endParaRPr>
          </a:p>
          <a:p>
            <a:pPr marL="0" indent="0">
              <a:buNone/>
            </a:pPr>
            <a:r>
              <a:rPr lang="en-IN" sz="1600">
                <a:latin typeface="Times New Roman" panose="02020603050405020304" pitchFamily="18" charset="0"/>
                <a:cs typeface="Times New Roman" panose="02020603050405020304" pitchFamily="18" charset="0"/>
              </a:rPr>
              <a:t>An Infrared Proximity Sensor consists of a IR Emitter and IR Receiver embedded on a single chip. It measures distance by shining a beam of infrared light and uses a phototransistor to measure the intensity of the light that bounces back.</a:t>
            </a:r>
          </a:p>
          <a:p>
            <a:pPr marL="0" indent="0">
              <a:buNone/>
            </a:pPr>
            <a:endParaRPr lang="en-IN" sz="1600">
              <a:latin typeface="Times New Roman" panose="02020603050405020304" pitchFamily="18" charset="0"/>
              <a:cs typeface="Times New Roman" panose="02020603050405020304" pitchFamily="18" charset="0"/>
            </a:endParaRPr>
          </a:p>
          <a:p>
            <a:pPr marL="0" indent="0">
              <a:buNone/>
            </a:pPr>
            <a:endParaRPr lang="en-IN"/>
          </a:p>
        </p:txBody>
      </p:sp>
      <p:pic>
        <p:nvPicPr>
          <p:cNvPr id="5" name="Content Placeholder 5">
            <a:extLst>
              <a:ext uri="{FF2B5EF4-FFF2-40B4-BE49-F238E27FC236}">
                <a16:creationId xmlns:a16="http://schemas.microsoft.com/office/drawing/2014/main" id="{75F34058-FC31-A61F-554D-A0373F901123}"/>
              </a:ext>
            </a:extLst>
          </p:cNvPr>
          <p:cNvPicPr>
            <a:picLocks noChangeAspect="1"/>
          </p:cNvPicPr>
          <p:nvPr/>
        </p:nvPicPr>
        <p:blipFill>
          <a:blip r:embed="rId2"/>
          <a:stretch>
            <a:fillRect/>
          </a:stretch>
        </p:blipFill>
        <p:spPr>
          <a:xfrm>
            <a:off x="457200" y="1981200"/>
            <a:ext cx="3220421" cy="2286000"/>
          </a:xfrm>
          <a:prstGeom prst="rect">
            <a:avLst/>
          </a:prstGeom>
        </p:spPr>
      </p:pic>
      <p:pic>
        <p:nvPicPr>
          <p:cNvPr id="6" name="Content Placeholder 5">
            <a:extLst>
              <a:ext uri="{FF2B5EF4-FFF2-40B4-BE49-F238E27FC236}">
                <a16:creationId xmlns:a16="http://schemas.microsoft.com/office/drawing/2014/main" id="{E3C9162D-3D5A-35DB-3D2D-832B475E8C60}"/>
              </a:ext>
            </a:extLst>
          </p:cNvPr>
          <p:cNvPicPr>
            <a:picLocks noChangeAspect="1"/>
          </p:cNvPicPr>
          <p:nvPr/>
        </p:nvPicPr>
        <p:blipFill>
          <a:blip r:embed="rId3"/>
          <a:stretch>
            <a:fillRect/>
          </a:stretch>
        </p:blipFill>
        <p:spPr>
          <a:xfrm>
            <a:off x="4724400" y="1981200"/>
            <a:ext cx="3276600" cy="2286000"/>
          </a:xfrm>
          <a:prstGeom prst="rect">
            <a:avLst/>
          </a:prstGeom>
        </p:spPr>
      </p:pic>
    </p:spTree>
    <p:extLst>
      <p:ext uri="{BB962C8B-B14F-4D97-AF65-F5344CB8AC3E}">
        <p14:creationId xmlns:p14="http://schemas.microsoft.com/office/powerpoint/2010/main" val="4063582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1024</Words>
  <Application>Microsoft Office PowerPoint</Application>
  <PresentationFormat>On-screen Show (4:3)</PresentationFormat>
  <Paragraphs>132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Candara</vt:lpstr>
      <vt:lpstr>Constantia</vt:lpstr>
      <vt:lpstr>Times New Roman</vt:lpstr>
      <vt:lpstr>Wingdings</vt:lpstr>
      <vt:lpstr>Wingdings 2</vt:lpstr>
      <vt:lpstr>Flow</vt:lpstr>
      <vt:lpstr>PowerPoint Presentation</vt:lpstr>
      <vt:lpstr>CONTENT</vt:lpstr>
      <vt:lpstr>ABSTRACT</vt:lpstr>
      <vt:lpstr>LITERATURE SURVEY</vt:lpstr>
      <vt:lpstr>EXISTING  SYSTEM</vt:lpstr>
      <vt:lpstr> PROPOSED SYSTEM</vt:lpstr>
      <vt:lpstr>FLOW CHART</vt:lpstr>
      <vt:lpstr>COMPONENTS BEING USED</vt:lpstr>
      <vt:lpstr>PowerPoint Presentation</vt:lpstr>
      <vt:lpstr>PowerPoint Presentation</vt:lpstr>
      <vt:lpstr>EXECUTION</vt:lpstr>
      <vt:lpstr>PowerPoint Presentation</vt:lpstr>
      <vt:lpstr>PowerPoint Presentation</vt:lpstr>
      <vt:lpstr>RESULT ANALYSIS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VIEW</dc:creator>
  <cp:lastModifiedBy>Nelapudi Anoohya</cp:lastModifiedBy>
  <cp:revision>9</cp:revision>
  <dcterms:created xsi:type="dcterms:W3CDTF">2022-09-20T14:42:00Z</dcterms:created>
  <dcterms:modified xsi:type="dcterms:W3CDTF">2024-06-07T09:12:38Z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70D9B59AE51748958623B630AC4B7540</vt:lpwstr>
  </property>
  <property fmtid="{D5CDD505-2E9C-101B-9397-08002B2CF9AE}" pid="3" name="KSOProductBuildVer">
    <vt:lpwstr>1033-11.2.0.11440</vt:lpwstr>
  </property>
</Properties>
</file>