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7" r:id="rId17"/>
    <p:sldId id="275" r:id="rId18"/>
    <p:sldId id="27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F015A0D-CB2B-4DD3-AC82-5E1536566D1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418D-22B8-4821-9024-18645BD15E4B}" type="datetimeFigureOut">
              <a:rPr lang="en-IN" smtClean="0"/>
              <a:pPr/>
              <a:t>27-07-2019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68D01-9108-44AB-B0AD-0036C0CC7F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081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C31-2A5F-42DD-A0A9-87B7884DF0B8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229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D97-62C7-4E6C-9886-268181D6D733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76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C72E-84AD-4B03-9108-CF4B869999FB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0890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CC7-D8B3-412C-B06E-09D35C1BFA86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425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2904-C3C0-4E6B-9D24-FF35B71A661E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27969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57F-225A-4433-8804-15A3499D5822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344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1D9A-EB81-46E6-B4DD-40EBDFBEEA3D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057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FE43-3706-45AC-BF77-4C0A0F9598A2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404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4C2-5F59-4FA1-9490-AB17A433D6FF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258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21AC-8469-4D46-97A7-8DFD5E9C561C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6567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5EC0-7CF8-4637-88A8-E359AC33129F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964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A14D-03A9-4667-AD1F-12429F403B10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B8B8-3A32-4C02-B23C-A937ABE378E0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58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1A75-C0AD-4A0E-A922-DA7F1E0DC46F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087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844-352B-442C-88CE-3FB2D3FF3422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658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6C9-F4F7-4649-80AE-9F970F4C24A4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0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898-7C46-4E4E-9D82-7D7B5DEAF2FD}" type="datetime1">
              <a:rPr lang="en-IN" smtClean="0"/>
              <a:pPr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Team EndGame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B35CC2-C233-45B1-A23D-D69FB929A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228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A06461-C3CF-44C9-9E18-E3CCDD8C0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B7AA33-6A56-411A-BAFC-4499B9310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Team </a:t>
            </a:r>
            <a:r>
              <a:rPr lang="en-IN" dirty="0" err="1" smtClean="0"/>
              <a:t>EndGame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34347C-DAF2-4238-810D-4DE3E5FF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F13E19-CB5B-41DB-A326-B4457F20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032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C8774-AA41-4FE2-ACEB-F0EE1693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57067"/>
            <a:ext cx="8911687" cy="601008"/>
          </a:xfrm>
        </p:spPr>
        <p:txBody>
          <a:bodyPr>
            <a:normAutofit fontScale="90000"/>
          </a:bodyPr>
          <a:lstStyle/>
          <a:p>
            <a:r>
              <a:rPr lang="en-IN" dirty="0"/>
              <a:t>EDA – </a:t>
            </a:r>
            <a:r>
              <a:rPr lang="en-IN" sz="2800" dirty="0"/>
              <a:t>Input Variables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E67694-8A27-427E-9C49-065AD933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2BCD3C-A75A-4DE2-82BF-B2BA0E28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C1ACA4-47DF-42DF-82C8-1214F9D42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8" t="46343" r="28278" b="35406"/>
          <a:stretch/>
        </p:blipFill>
        <p:spPr>
          <a:xfrm>
            <a:off x="2589212" y="1496794"/>
            <a:ext cx="9040870" cy="171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B8D0A25-C371-41D6-970B-7C993E5C84B5}"/>
              </a:ext>
            </a:extLst>
          </p:cNvPr>
          <p:cNvSpPr txBox="1"/>
          <p:nvPr/>
        </p:nvSpPr>
        <p:spPr>
          <a:xfrm>
            <a:off x="2527066" y="1127462"/>
            <a:ext cx="416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Hashtags in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A355C2-2DDA-43C7-93E2-A23BC0DDABF8}"/>
              </a:ext>
            </a:extLst>
          </p:cNvPr>
          <p:cNvSpPr txBox="1"/>
          <p:nvPr/>
        </p:nvSpPr>
        <p:spPr>
          <a:xfrm>
            <a:off x="2537419" y="3454899"/>
            <a:ext cx="416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Capital words in tweets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55191AE-C2B0-40F0-BBEC-F42A6B85E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7" t="57735" r="11529" b="24638"/>
          <a:stretch/>
        </p:blipFill>
        <p:spPr>
          <a:xfrm>
            <a:off x="2601155" y="3959440"/>
            <a:ext cx="9153627" cy="17710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683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1A5D7-7498-4A80-B8A9-62AC5575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35"/>
            <a:ext cx="8911687" cy="654274"/>
          </a:xfrm>
        </p:spPr>
        <p:txBody>
          <a:bodyPr/>
          <a:lstStyle/>
          <a:p>
            <a:r>
              <a:rPr lang="en-IN" dirty="0"/>
              <a:t>EDA – </a:t>
            </a:r>
            <a:r>
              <a:rPr lang="en-IN" sz="2800" dirty="0"/>
              <a:t>Input Variables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62C068-1280-4D9E-B6E5-AC1E9648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399BA1-231C-44FD-A6A9-3B13803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ACB0B92-271D-4555-ABC0-EBBEE481A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0" t="71845" r="23471" b="10531"/>
          <a:stretch/>
        </p:blipFill>
        <p:spPr>
          <a:xfrm>
            <a:off x="2589211" y="1695636"/>
            <a:ext cx="9064953" cy="1518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AA6317-185E-4838-B308-A78494BF5B99}"/>
              </a:ext>
            </a:extLst>
          </p:cNvPr>
          <p:cNvSpPr txBox="1"/>
          <p:nvPr/>
        </p:nvSpPr>
        <p:spPr>
          <a:xfrm>
            <a:off x="2527066" y="1127462"/>
            <a:ext cx="416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Exclamation in tweets</a:t>
            </a:r>
          </a:p>
        </p:txBody>
      </p:sp>
    </p:spTree>
    <p:extLst>
      <p:ext uri="{BB962C8B-B14F-4D97-AF65-F5344CB8AC3E}">
        <p14:creationId xmlns="" xmlns:p14="http://schemas.microsoft.com/office/powerpoint/2010/main" val="192834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1A5D7-7498-4A80-B8A9-62AC5575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35"/>
            <a:ext cx="8911687" cy="654274"/>
          </a:xfrm>
        </p:spPr>
        <p:txBody>
          <a:bodyPr/>
          <a:lstStyle/>
          <a:p>
            <a:r>
              <a:rPr lang="en-IN" dirty="0"/>
              <a:t>EDA – </a:t>
            </a:r>
            <a:r>
              <a:rPr lang="en-IN" sz="2800" dirty="0"/>
              <a:t>Input Variables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62C068-1280-4D9E-B6E5-AC1E9648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399BA1-231C-44FD-A6A9-3B13803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AA6317-185E-4838-B308-A78494BF5B99}"/>
              </a:ext>
            </a:extLst>
          </p:cNvPr>
          <p:cNvSpPr txBox="1"/>
          <p:nvPr/>
        </p:nvSpPr>
        <p:spPr>
          <a:xfrm>
            <a:off x="2527066" y="1127462"/>
            <a:ext cx="776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Special characters in each category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D0BB76-3F91-41CC-A3B2-9F68C13A3C12}"/>
              </a:ext>
            </a:extLst>
          </p:cNvPr>
          <p:cNvSpPr txBox="1"/>
          <p:nvPr/>
        </p:nvSpPr>
        <p:spPr>
          <a:xfrm>
            <a:off x="2589212" y="3412560"/>
            <a:ext cx="906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Positive and Neutral tweets have more number of @ </a:t>
            </a:r>
            <a:r>
              <a:rPr lang="en-IN" dirty="0" err="1" smtClean="0"/>
              <a:t>menstion</a:t>
            </a:r>
            <a:r>
              <a:rPr lang="en-IN" dirty="0" smtClean="0"/>
              <a:t> so count of @ mention can be important for prediction.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872596" y="1682151"/>
            <a:ext cx="847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text_Negative</a:t>
            </a:r>
            <a:r>
              <a:rPr lang="en-US" dirty="0" smtClean="0"/>
              <a:t> has 8 and 0.09389671361502347% @ mention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text_Neutral</a:t>
            </a:r>
            <a:r>
              <a:rPr lang="en-US" dirty="0" smtClean="0"/>
              <a:t> has 104 and 0.13878880081138067% @ mention </a:t>
            </a:r>
          </a:p>
          <a:p>
            <a:r>
              <a:rPr lang="en-US" dirty="0" err="1" smtClean="0"/>
              <a:t>text_Positive</a:t>
            </a:r>
            <a:r>
              <a:rPr lang="en-US" dirty="0" smtClean="0"/>
              <a:t> has 61 and 0.1405465185936132% @mention </a:t>
            </a:r>
          </a:p>
          <a:p>
            <a:r>
              <a:rPr lang="en-US" dirty="0" err="1" smtClean="0"/>
              <a:t>text_Unknown</a:t>
            </a:r>
            <a:r>
              <a:rPr lang="en-US" dirty="0" smtClean="0"/>
              <a:t> has 2 and 0.09149130832570906% @mention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834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1A5D7-7498-4A80-B8A9-62AC5575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35"/>
            <a:ext cx="8911687" cy="654274"/>
          </a:xfrm>
        </p:spPr>
        <p:txBody>
          <a:bodyPr/>
          <a:lstStyle/>
          <a:p>
            <a:r>
              <a:rPr lang="en-IN" dirty="0"/>
              <a:t>EDA – </a:t>
            </a:r>
            <a:r>
              <a:rPr lang="en-IN" sz="2800" dirty="0"/>
              <a:t>Input Variables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62C068-1280-4D9E-B6E5-AC1E9648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399BA1-231C-44FD-A6A9-3B13803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AA6317-185E-4838-B308-A78494BF5B99}"/>
              </a:ext>
            </a:extLst>
          </p:cNvPr>
          <p:cNvSpPr txBox="1"/>
          <p:nvPr/>
        </p:nvSpPr>
        <p:spPr>
          <a:xfrm>
            <a:off x="2527066" y="1127462"/>
            <a:ext cx="8885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Charcount</a:t>
            </a:r>
            <a:r>
              <a:rPr lang="en-US" dirty="0" smtClean="0"/>
              <a:t>: character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Countwords</a:t>
            </a:r>
            <a:r>
              <a:rPr lang="en-US" dirty="0" smtClean="0"/>
              <a:t>: count of words in the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@counts: number of @mentions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#counts: number of #tags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Capscounts</a:t>
            </a:r>
            <a:r>
              <a:rPr lang="en-US" dirty="0" smtClean="0"/>
              <a:t>: number of Caps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count_excl_quest_marks</a:t>
            </a:r>
            <a:r>
              <a:rPr lang="en-US" dirty="0" smtClean="0"/>
              <a:t>: count of question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count_urls</a:t>
            </a:r>
            <a:r>
              <a:rPr lang="en-US" dirty="0" smtClean="0"/>
              <a:t>: count of </a:t>
            </a:r>
            <a:r>
              <a:rPr lang="en-US" dirty="0" err="1" smtClean="0"/>
              <a:t>urls</a:t>
            </a:r>
            <a:r>
              <a:rPr lang="en-US" dirty="0" smtClean="0"/>
              <a:t> in the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count_special_chars</a:t>
            </a:r>
            <a:r>
              <a:rPr lang="en-US" dirty="0" smtClean="0"/>
              <a:t>: count of special character in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Company: bins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D0BB76-3F91-41CC-A3B2-9F68C13A3C12}"/>
              </a:ext>
            </a:extLst>
          </p:cNvPr>
          <p:cNvSpPr txBox="1"/>
          <p:nvPr/>
        </p:nvSpPr>
        <p:spPr>
          <a:xfrm>
            <a:off x="2580585" y="3585089"/>
            <a:ext cx="906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b="1" dirty="0" smtClean="0"/>
              <a:t>Descriptive stats for each newly created variables: </a:t>
            </a:r>
          </a:p>
          <a:p>
            <a:pPr marL="285750" indent="-285750"/>
            <a:endParaRPr lang="en-IN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052" y="4106573"/>
            <a:ext cx="6583202" cy="275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834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1A5D7-7498-4A80-B8A9-62AC5575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35"/>
            <a:ext cx="8911687" cy="654274"/>
          </a:xfrm>
        </p:spPr>
        <p:txBody>
          <a:bodyPr/>
          <a:lstStyle/>
          <a:p>
            <a:r>
              <a:rPr lang="en-IN" dirty="0" smtClean="0"/>
              <a:t>Chi square test results: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62C068-1280-4D9E-B6E5-AC1E9648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399BA1-231C-44FD-A6A9-3B13803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9287" y="1679452"/>
            <a:ext cx="84963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579299" y="4002657"/>
            <a:ext cx="821234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Frequent words in each category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5537" y="4543425"/>
            <a:ext cx="71056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834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1A5D7-7498-4A80-B8A9-62AC5575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35"/>
            <a:ext cx="8911687" cy="654274"/>
          </a:xfrm>
        </p:spPr>
        <p:txBody>
          <a:bodyPr/>
          <a:lstStyle/>
          <a:p>
            <a:r>
              <a:rPr lang="en-IN" dirty="0" smtClean="0"/>
              <a:t>Top words in tweet without stop words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62C068-1280-4D9E-B6E5-AC1E9648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399BA1-231C-44FD-A6A9-3B13803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406770" y="3424687"/>
            <a:ext cx="821234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Unique bins: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687" y="1494976"/>
            <a:ext cx="60769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1533" y="4300088"/>
            <a:ext cx="88201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834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Preprosessing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Removed @mentions and # tags, RT</a:t>
            </a:r>
          </a:p>
          <a:p>
            <a:r>
              <a:rPr lang="en-IN" dirty="0" smtClean="0"/>
              <a:t>Removed words less than 3</a:t>
            </a:r>
          </a:p>
          <a:p>
            <a:r>
              <a:rPr lang="en-IN" dirty="0" smtClean="0"/>
              <a:t>Tried lemmatization, stemming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Team EndGame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tried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</a:t>
                      </a:r>
                      <a:r>
                        <a:rPr lang="en-IN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 over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under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over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under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over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 under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Team EndGame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report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Team EndGame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3971" y="2133600"/>
            <a:ext cx="6737098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86332" y="1483743"/>
            <a:ext cx="631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regression, </a:t>
            </a:r>
            <a:r>
              <a:rPr lang="en-US" dirty="0" err="1" smtClean="0"/>
              <a:t>ngrams</a:t>
            </a:r>
            <a:r>
              <a:rPr lang="en-US" dirty="0" smtClean="0"/>
              <a:t>=1,3, random over sampling , count victimizer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73B0A-2BF0-4809-AE58-A4963161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E65C5D-E810-4FB7-89FA-D716DF55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additional information may result in improved performance of the model.</a:t>
            </a:r>
          </a:p>
          <a:p>
            <a:pPr lvl="1"/>
            <a:r>
              <a:rPr lang="en-IN" dirty="0"/>
              <a:t>Retweet</a:t>
            </a:r>
          </a:p>
          <a:p>
            <a:pPr lvl="1"/>
            <a:r>
              <a:rPr lang="en-IN" dirty="0"/>
              <a:t>Time Frame </a:t>
            </a:r>
          </a:p>
          <a:p>
            <a:pPr lvl="1"/>
            <a:r>
              <a:rPr lang="en-IN" dirty="0"/>
              <a:t>Location</a:t>
            </a:r>
          </a:p>
          <a:p>
            <a:pPr lvl="1"/>
            <a:r>
              <a:rPr lang="en-IN" dirty="0"/>
              <a:t>Unmasked </a:t>
            </a:r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Sales data to find out the effect on sales after the event.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2BAB8B0-ACB9-40F4-9E46-B36D4BB3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0F1363-668F-40A2-AE41-B2F0B5F9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288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F040E5-FDA7-49D7-8DBA-FCCD18D3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3B6B3F-3513-4EF8-8AE1-A98E06F1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tweet, predict the sentiment reflected in it. </a:t>
            </a:r>
          </a:p>
          <a:p>
            <a:r>
              <a:rPr lang="en-IN" dirty="0"/>
              <a:t>Predict whether sentiment portrayed is:</a:t>
            </a:r>
          </a:p>
          <a:p>
            <a:pPr lvl="1"/>
            <a:r>
              <a:rPr lang="en-IN" dirty="0" smtClean="0"/>
              <a:t>Negative </a:t>
            </a:r>
            <a:endParaRPr lang="en-IN" dirty="0"/>
          </a:p>
          <a:p>
            <a:pPr lvl="1"/>
            <a:r>
              <a:rPr lang="en-IN" dirty="0" smtClean="0"/>
              <a:t>Neutral </a:t>
            </a:r>
            <a:endParaRPr lang="en-IN" dirty="0"/>
          </a:p>
          <a:p>
            <a:pPr lvl="1"/>
            <a:r>
              <a:rPr lang="en-IN" dirty="0"/>
              <a:t>Positive </a:t>
            </a:r>
          </a:p>
          <a:p>
            <a:pPr lvl="1"/>
            <a:r>
              <a:rPr lang="en-IN" dirty="0"/>
              <a:t>Undecided (referred as can’t say</a:t>
            </a:r>
            <a:r>
              <a:rPr lang="en-IN" dirty="0" smtClean="0"/>
              <a:t>)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0BCCE1E-460F-42BE-9FCA-749D5906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1A7A7F-3487-4E57-A80C-FA2005F5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98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3D3EF2-57DA-47B2-B41C-91B35E09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06E94E-2986-4CF3-B7E2-53CEA555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analysed tweets to understand market standing of the product vis a vis the competition.</a:t>
            </a:r>
          </a:p>
          <a:p>
            <a:r>
              <a:rPr lang="en-IN" dirty="0"/>
              <a:t>Understand impact of marketing strategies especially evangelism and word of mouth marketing. </a:t>
            </a:r>
          </a:p>
          <a:p>
            <a:r>
              <a:rPr lang="en-IN" dirty="0"/>
              <a:t>Design effective marketing and sales promotion campaigns. </a:t>
            </a:r>
          </a:p>
          <a:p>
            <a:r>
              <a:rPr lang="en-IN" dirty="0"/>
              <a:t>To help in product modification and product development strategies.</a:t>
            </a:r>
          </a:p>
          <a:p>
            <a:r>
              <a:rPr lang="en-IN" dirty="0"/>
              <a:t>Potential Stakeholder:</a:t>
            </a:r>
          </a:p>
          <a:p>
            <a:pPr lvl="1"/>
            <a:r>
              <a:rPr lang="en-IN" dirty="0"/>
              <a:t>Marketing Team</a:t>
            </a:r>
          </a:p>
          <a:p>
            <a:pPr lvl="1"/>
            <a:r>
              <a:rPr lang="en-IN" dirty="0"/>
              <a:t>Product design Team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B84B7D8-BFB0-4E2F-9A5E-B48BB7D4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505BAE-E34A-4F94-BAAA-0394AB07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506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E4C6CC-AC2E-47F7-AC20-6AF1790C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8DC2C2-F09E-4AFD-80A2-4D9E0A1B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contains around 7k tweet text with the sentiment label.</a:t>
            </a:r>
            <a:endParaRPr lang="en-IN" dirty="0"/>
          </a:p>
          <a:p>
            <a:r>
              <a:rPr lang="en-IN" dirty="0"/>
              <a:t>Data contains 3 columns</a:t>
            </a:r>
          </a:p>
          <a:p>
            <a:pPr lvl="1"/>
            <a:r>
              <a:rPr lang="en-IN" dirty="0"/>
              <a:t> Tweet Id: Unique id for each tweet recorded. Essentially numeric.</a:t>
            </a:r>
          </a:p>
          <a:p>
            <a:pPr lvl="1"/>
            <a:r>
              <a:rPr lang="en-IN" dirty="0"/>
              <a:t> Tweet : The given tweet by the user. Essentially textual in nature, with datatype object.</a:t>
            </a:r>
          </a:p>
          <a:p>
            <a:pPr lvl="1"/>
            <a:r>
              <a:rPr lang="en-IN" dirty="0"/>
              <a:t>Sentiment : Target variable. Has 4 classes and is categorical in nature. </a:t>
            </a:r>
          </a:p>
          <a:p>
            <a:pPr lvl="2"/>
            <a:r>
              <a:rPr lang="en-IN" dirty="0"/>
              <a:t>Classes present: 0: Negative, 1:Neutral,  2:Positive, 3:Can’t Say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19A96D-D1E9-4AC8-8BFD-C3B3437D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16C9FCC-BE65-4835-98A1-5533198A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081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2FD64-2D72-4D8F-9484-0272C85B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DDA4A3-82AE-48B6-8630-A584FE57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evaluation metric for this problem statement is the F1- Score</a:t>
            </a:r>
          </a:p>
          <a:p>
            <a:r>
              <a:rPr lang="en-US" dirty="0"/>
              <a:t>F1 which is a function of Precision and Recall.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F1 Score might be a better measure to use if we need to seek a balance between Precision and Recall AND there is an uneven class distribution.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1EBB1E-5546-4C67-A1A2-E2254DD5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E0932B-B4B6-463E-8800-EDD2D030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4098" name="Picture 2" descr="https://miro.medium.com/max/388/1*T6kVUKxG_Z4V5Fm1UXhEIw.png">
            <a:extLst>
              <a:ext uri="{FF2B5EF4-FFF2-40B4-BE49-F238E27FC236}">
                <a16:creationId xmlns="" xmlns:a16="http://schemas.microsoft.com/office/drawing/2014/main" id="{EFD8FD78-CC44-4895-B091-FDC71370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68" y="3095625"/>
            <a:ext cx="2686050" cy="666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050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97400D-286B-4A32-B0D4-A5278E67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699911"/>
          </a:xfrm>
        </p:spPr>
        <p:txBody>
          <a:bodyPr/>
          <a:lstStyle/>
          <a:p>
            <a:r>
              <a:rPr lang="en-IN" dirty="0"/>
              <a:t>EDA - </a:t>
            </a:r>
            <a:r>
              <a:rPr lang="en-IN" sz="2800" dirty="0"/>
              <a:t>Target Variable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921640-8547-4880-8233-CBD5B5B7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000" y="970344"/>
            <a:ext cx="8915400" cy="1186649"/>
          </a:xfrm>
        </p:spPr>
        <p:txBody>
          <a:bodyPr>
            <a:normAutofit/>
          </a:bodyPr>
          <a:lstStyle/>
          <a:p>
            <a:r>
              <a:rPr lang="en-IN" dirty="0"/>
              <a:t>The target variable is the sentiment to be predicted which has 4 classes. The classes being 0:Negative, 1:Neutral, 2:Positive, 3:Can’t Say.</a:t>
            </a:r>
          </a:p>
          <a:p>
            <a:r>
              <a:rPr lang="en-IN" dirty="0"/>
              <a:t>The classes are highly imbalanced as can be seen here: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DC2C76-E795-438E-A711-DB524ADD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EndGame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342B671-D734-4772-945E-8C77E67F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D8804EE-84F2-452E-8A16-F24F7893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04" y="2229114"/>
            <a:ext cx="5597820" cy="398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8776B6A3-DAF6-4BAD-B4E4-A0000F7E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00" y="2229114"/>
            <a:ext cx="4891596" cy="4012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2082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E1031-6711-49F5-B0E9-D1548AD3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4921"/>
            <a:ext cx="8911687" cy="645397"/>
          </a:xfrm>
        </p:spPr>
        <p:txBody>
          <a:bodyPr/>
          <a:lstStyle/>
          <a:p>
            <a:r>
              <a:rPr lang="en-IN" dirty="0"/>
              <a:t>EDA – </a:t>
            </a:r>
            <a:r>
              <a:rPr lang="en-IN" sz="2800" dirty="0"/>
              <a:t>Input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565D69-479B-4312-B9F1-035D8534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05519"/>
            <a:ext cx="8915400" cy="103868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We visualized the words that belonged to each class of sentiment. </a:t>
            </a:r>
          </a:p>
          <a:p>
            <a:r>
              <a:rPr lang="en-IN" dirty="0"/>
              <a:t>However </a:t>
            </a:r>
            <a:r>
              <a:rPr lang="en-US" dirty="0"/>
              <a:t>from the word-clouds we can see that the same words like Google, link, RT, iPhone, Apple, SXSW appear in all kinds of text and therefore will provide hardly any predictive power. 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54EC1C1-EF41-42BC-AAF6-50ECD321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74C19F3-6D4E-4789-B5F6-CEEE7DEC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B5BAC452-B109-40E8-99FD-49331269C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02406"/>
            <a:ext cx="4109806" cy="2441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4F07BCF2-E67D-434C-8E1B-ECF8B7F3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38" y="1880536"/>
            <a:ext cx="4332995" cy="2376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18D68EB2-EF46-48E2-AEC5-23BFA46A8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74" y="4322617"/>
            <a:ext cx="4332995" cy="2376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="" xmlns:a16="http://schemas.microsoft.com/office/drawing/2014/main" id="{AE6C35DE-54DF-4106-8287-F0448B48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995" y="4334898"/>
            <a:ext cx="4332995" cy="2376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3217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56AB97-B1E0-427B-808C-7259735F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2166"/>
            <a:ext cx="8911687" cy="609886"/>
          </a:xfrm>
        </p:spPr>
        <p:txBody>
          <a:bodyPr>
            <a:normAutofit fontScale="90000"/>
          </a:bodyPr>
          <a:lstStyle/>
          <a:p>
            <a:r>
              <a:rPr lang="en-IN" dirty="0"/>
              <a:t>EDA – </a:t>
            </a:r>
            <a:r>
              <a:rPr lang="en-IN" sz="3100" dirty="0"/>
              <a:t>Input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45EF65-6528-4953-9C81-601C1A237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846" y="961749"/>
            <a:ext cx="8915400" cy="2598198"/>
          </a:xfrm>
        </p:spPr>
        <p:txBody>
          <a:bodyPr/>
          <a:lstStyle/>
          <a:p>
            <a:r>
              <a:rPr lang="en-IN" dirty="0"/>
              <a:t>Checking for the number of characters in the given tweets. We found that</a:t>
            </a:r>
          </a:p>
          <a:p>
            <a:pPr lvl="1"/>
            <a:r>
              <a:rPr lang="en-US" dirty="0"/>
              <a:t>Maximum number of characters in the tweet 178</a:t>
            </a:r>
          </a:p>
          <a:p>
            <a:pPr lvl="1"/>
            <a:r>
              <a:rPr lang="en-US" dirty="0"/>
              <a:t>Minimum number of characters in the tweet 11</a:t>
            </a:r>
            <a:endParaRPr lang="en-IN" dirty="0"/>
          </a:p>
          <a:p>
            <a:r>
              <a:rPr lang="en-IN" dirty="0"/>
              <a:t>Checking this ensures, tweets are genuine since maximum character limit is 280 characters.</a:t>
            </a:r>
          </a:p>
          <a:p>
            <a:r>
              <a:rPr lang="en-IN" dirty="0"/>
              <a:t>Also the following table represents the average number of words and characters in tweets as per sentiment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8D5A8C-131B-4A02-89DE-FB3D2853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ECD330-6B2D-4925-8646-EEF5FC27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54F3A8-865A-4ECF-9BDC-69126F168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8" t="57864" r="59005" b="24919"/>
          <a:stretch/>
        </p:blipFill>
        <p:spPr>
          <a:xfrm>
            <a:off x="2947386" y="3743077"/>
            <a:ext cx="5282214" cy="21817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506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59E8A3-B1CE-47BE-A992-629E3286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08699"/>
            <a:ext cx="8911687" cy="680907"/>
          </a:xfrm>
        </p:spPr>
        <p:txBody>
          <a:bodyPr/>
          <a:lstStyle/>
          <a:p>
            <a:r>
              <a:rPr lang="en-IN" dirty="0"/>
              <a:t>EDA – </a:t>
            </a:r>
            <a:r>
              <a:rPr lang="en-IN" sz="2800" dirty="0"/>
              <a:t>Input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30AEE3-5E98-40B0-AD72-A96404361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12669"/>
            <a:ext cx="8915400" cy="458680"/>
          </a:xfrm>
        </p:spPr>
        <p:txBody>
          <a:bodyPr/>
          <a:lstStyle/>
          <a:p>
            <a:r>
              <a:rPr lang="en-IN" dirty="0"/>
              <a:t>Similar analysis was conducted for each of the following points: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C7CB14-3AD0-43E6-A877-27069E3F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EndGame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114EFC2-78AE-4798-9CD2-A07523D0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5CC2-C233-45B1-A23D-D69FB929A810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86996C3-EAE3-465B-9C27-F0C6DB88F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2" t="54498" r="41310" b="28544"/>
          <a:stretch/>
        </p:blipFill>
        <p:spPr>
          <a:xfrm>
            <a:off x="2749013" y="2006640"/>
            <a:ext cx="7726640" cy="1794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D72715-5A00-46D6-816F-F87AF8A54699}"/>
              </a:ext>
            </a:extLst>
          </p:cNvPr>
          <p:cNvSpPr txBox="1"/>
          <p:nvPr/>
        </p:nvSpPr>
        <p:spPr>
          <a:xfrm>
            <a:off x="2589212" y="1642367"/>
            <a:ext cx="416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Special Characters in tweets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57C5E3-955B-422E-A9EA-33BFDF2C3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30" t="50000" r="49466" b="33305"/>
          <a:stretch/>
        </p:blipFill>
        <p:spPr>
          <a:xfrm>
            <a:off x="2695744" y="4431909"/>
            <a:ext cx="6466011" cy="1828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FFFD004-A896-4C50-9C51-1CD0D621B1DE}"/>
              </a:ext>
            </a:extLst>
          </p:cNvPr>
          <p:cNvSpPr txBox="1"/>
          <p:nvPr/>
        </p:nvSpPr>
        <p:spPr>
          <a:xfrm>
            <a:off x="2695744" y="4051930"/>
            <a:ext cx="416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Mentions in tweets</a:t>
            </a:r>
          </a:p>
        </p:txBody>
      </p:sp>
    </p:spTree>
    <p:extLst>
      <p:ext uri="{BB962C8B-B14F-4D97-AF65-F5344CB8AC3E}">
        <p14:creationId xmlns="" xmlns:p14="http://schemas.microsoft.com/office/powerpoint/2010/main" val="38413768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806</TotalTime>
  <Words>738</Words>
  <Application>Microsoft Office PowerPoint</Application>
  <PresentationFormat>Custom</PresentationFormat>
  <Paragraphs>146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Sentiment Analysis</vt:lpstr>
      <vt:lpstr>Problem Statement</vt:lpstr>
      <vt:lpstr>Potential Business Problem</vt:lpstr>
      <vt:lpstr>Data</vt:lpstr>
      <vt:lpstr>Evaluation Metric</vt:lpstr>
      <vt:lpstr>EDA - Target Variable </vt:lpstr>
      <vt:lpstr>EDA – Input Variables </vt:lpstr>
      <vt:lpstr>EDA – Input Variables</vt:lpstr>
      <vt:lpstr>EDA – Input Variables</vt:lpstr>
      <vt:lpstr>EDA – Input Variables</vt:lpstr>
      <vt:lpstr>EDA – Input Variables</vt:lpstr>
      <vt:lpstr>EDA – Input Variables</vt:lpstr>
      <vt:lpstr>EDA – Input Variables</vt:lpstr>
      <vt:lpstr>Chi square test results:</vt:lpstr>
      <vt:lpstr>Top words in tweet without stop words</vt:lpstr>
      <vt:lpstr>Preprosessing</vt:lpstr>
      <vt:lpstr>What we tried</vt:lpstr>
      <vt:lpstr>Classification report</vt:lpstr>
      <vt:lpstr>Classification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Anamika Patil</dc:creator>
  <cp:lastModifiedBy>Reshma S Tadas</cp:lastModifiedBy>
  <cp:revision>26</cp:revision>
  <dcterms:created xsi:type="dcterms:W3CDTF">2019-07-26T08:00:07Z</dcterms:created>
  <dcterms:modified xsi:type="dcterms:W3CDTF">2019-07-27T10:36:14Z</dcterms:modified>
</cp:coreProperties>
</file>