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62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61ECF-1DD7-443A-BC36-6616BA93F77C}" type="datetimeFigureOut">
              <a:rPr lang="en-IN" smtClean="0"/>
              <a:pPr/>
              <a:t>30-03-2014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27F97-DEF9-488A-B070-23E52646C2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7F97-DEF9-488A-B070-23E52646C27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7F97-DEF9-488A-B070-23E52646C27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7F97-DEF9-488A-B070-23E52646C278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B9A-9344-4ADA-B29D-755F6CC046DD}" type="datetime1">
              <a:rPr lang="en-US" smtClean="0"/>
              <a:t>3/30/2014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1AF-ABDC-42D0-B9D7-9586DA1383EA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ABB2-95D6-49F2-9E5B-9BC4B3CB09EC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A681-A377-46DD-8FEF-7F2FC82F082E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30B-0C54-433B-AC23-EB28797656B5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372D-D131-4AC3-A85B-A780F415FC33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B01-49D5-4F85-9A24-CC0630E82888}" type="datetime1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7030-86C2-4C44-B5A7-B6B72F34A12C}" type="datetime1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49CB-5734-4F4C-A16C-9E622B90013F}" type="datetime1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1E-FF53-49CC-8130-B7856D44AC38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2641-DD82-4EAC-8B5E-65A9B079D7DF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D042B4-4315-41A6-8555-2E1DCFE43038}" type="datetime1">
              <a:rPr lang="en-US" smtClean="0"/>
              <a:t>3/30/2014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00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COMPUTER AIDED DESIGN OF TRANSFORMER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3228536"/>
            <a:ext cx="2520696" cy="1752600"/>
          </a:xfrm>
        </p:spPr>
        <p:txBody>
          <a:bodyPr/>
          <a:lstStyle/>
          <a:p>
            <a:r>
              <a:rPr lang="en-US" dirty="0" smtClean="0"/>
              <a:t>Guided by</a:t>
            </a:r>
          </a:p>
          <a:p>
            <a:endParaRPr lang="en-IN" dirty="0"/>
          </a:p>
        </p:txBody>
      </p:sp>
      <p:pic>
        <p:nvPicPr>
          <p:cNvPr id="5" name="Picture 4" descr="slide-6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1"/>
            <a:ext cx="5867400" cy="4876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VOLTAGE WINDING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secondary line voltage and mention the connection type – star or delta according to which phase voltage is calculated.</a:t>
            </a:r>
          </a:p>
          <a:p>
            <a:r>
              <a:rPr lang="en-US" dirty="0" smtClean="0"/>
              <a:t>Turns per phase and secondary phase current is calculated</a:t>
            </a:r>
          </a:p>
          <a:p>
            <a:r>
              <a:rPr lang="en-US" dirty="0" smtClean="0"/>
              <a:t>Enter current density of secondary phase. Area of secondary conductor is estimated.</a:t>
            </a:r>
          </a:p>
          <a:p>
            <a:r>
              <a:rPr lang="en-US" dirty="0" smtClean="0"/>
              <a:t>Area of each conductor is calculated from number of strips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Enter the dimension of proper conductor according to IS:1897-1962</a:t>
            </a:r>
          </a:p>
          <a:p>
            <a:r>
              <a:rPr lang="en-US" dirty="0" smtClean="0"/>
              <a:t>Modify area and current density in conductor</a:t>
            </a:r>
          </a:p>
          <a:p>
            <a:r>
              <a:rPr lang="en-US" dirty="0" smtClean="0"/>
              <a:t>Enter proper value of covering from which dimension with covering is found</a:t>
            </a:r>
          </a:p>
          <a:p>
            <a:r>
              <a:rPr lang="en-US" dirty="0" smtClean="0"/>
              <a:t>Enter number of layers to be used</a:t>
            </a:r>
          </a:p>
          <a:p>
            <a:r>
              <a:rPr lang="en-US" dirty="0" smtClean="0"/>
              <a:t>Turns along axial depth and axial depth of LV winding is calculated</a:t>
            </a:r>
          </a:p>
          <a:p>
            <a:r>
              <a:rPr lang="en-US" dirty="0" smtClean="0"/>
              <a:t>Clearance is calculated and if it is &gt; 6, proceed. Else, recalculate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thickness of press board cylinder &amp; radial depth of LV winding is calculated.</a:t>
            </a:r>
          </a:p>
          <a:p>
            <a:r>
              <a:rPr lang="en-US" dirty="0" smtClean="0"/>
              <a:t>Enter insulation for circumscribing circle &amp; insulation b/w LV winding and core</a:t>
            </a:r>
          </a:p>
          <a:p>
            <a:r>
              <a:rPr lang="en-US" dirty="0" smtClean="0"/>
              <a:t>Diameter of circumscribing circle is calculated</a:t>
            </a:r>
          </a:p>
          <a:p>
            <a:r>
              <a:rPr lang="en-US" dirty="0" smtClean="0"/>
              <a:t>Inside diameter is estimated</a:t>
            </a:r>
          </a:p>
          <a:p>
            <a:r>
              <a:rPr lang="en-US" dirty="0" smtClean="0"/>
              <a:t>Outside diameter is estimated.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VOLTAGE WINDING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Enter primary line voltage along with connection type star or delta. Calculate phase voltage and primary turn per phase</a:t>
            </a:r>
          </a:p>
          <a:p>
            <a:r>
              <a:rPr lang="en-US" dirty="0" smtClean="0"/>
              <a:t>Decide whether there is any tapping or not</a:t>
            </a:r>
          </a:p>
          <a:p>
            <a:r>
              <a:rPr lang="en-US" dirty="0" smtClean="0"/>
              <a:t>Enter voltage per coil. Number of coils is found. Enter new value of no of cores &gt; calculated value. From this modified value of voltage per coil is calculated</a:t>
            </a:r>
          </a:p>
          <a:p>
            <a:r>
              <a:rPr lang="en-US" dirty="0" smtClean="0"/>
              <a:t>Turns per coil is also found out.</a:t>
            </a:r>
          </a:p>
          <a:p>
            <a:r>
              <a:rPr lang="en-US" dirty="0" smtClean="0"/>
              <a:t>Enter number &amp; turns of normal coil </a:t>
            </a:r>
          </a:p>
          <a:p>
            <a:r>
              <a:rPr lang="en-US" dirty="0" smtClean="0"/>
              <a:t>Total custom turns is calculated</a:t>
            </a:r>
          </a:p>
          <a:p>
            <a:r>
              <a:rPr lang="en-US" dirty="0" smtClean="0"/>
              <a:t>From number of layers, turns per layer is calculated.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Primary current per phase is calculated</a:t>
            </a:r>
          </a:p>
          <a:p>
            <a:r>
              <a:rPr lang="en-US" dirty="0" smtClean="0"/>
              <a:t>Enter current density in primary conductor</a:t>
            </a:r>
          </a:p>
          <a:p>
            <a:r>
              <a:rPr lang="en-US" dirty="0" smtClean="0"/>
              <a:t>Area of primary conductor is calculate</a:t>
            </a:r>
            <a:r>
              <a:rPr lang="en-IN" dirty="0" smtClean="0"/>
              <a:t>d</a:t>
            </a:r>
          </a:p>
          <a:p>
            <a:r>
              <a:rPr lang="en-US" dirty="0" smtClean="0"/>
              <a:t>Enter type of conductor- round / rectangular form which modified area of primary conductor is calculated</a:t>
            </a:r>
          </a:p>
          <a:p>
            <a:r>
              <a:rPr lang="en-US" dirty="0" smtClean="0"/>
              <a:t>Modified current density of primary conductor is estimated</a:t>
            </a:r>
          </a:p>
          <a:p>
            <a:r>
              <a:rPr lang="en-US" dirty="0" smtClean="0"/>
              <a:t>Axial depth, axial length, clearance is calculated</a:t>
            </a:r>
          </a:p>
          <a:p>
            <a:r>
              <a:rPr lang="en-US" dirty="0" smtClean="0"/>
              <a:t>From the thickness of insulation b/w layers, radial depth, thickness if insulation b/w LV &amp; HV, inside &amp; outside diameter of HV is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resistivity of material of HV and LV winding(0.021 is default)</a:t>
            </a:r>
          </a:p>
          <a:p>
            <a:r>
              <a:rPr lang="en-US" dirty="0" smtClean="0"/>
              <a:t>Resistance of LV and HV side is calculated</a:t>
            </a:r>
          </a:p>
          <a:p>
            <a:r>
              <a:rPr lang="en-US" dirty="0" smtClean="0"/>
              <a:t>Resistance referred to primary side is also found out</a:t>
            </a:r>
          </a:p>
          <a:p>
            <a:r>
              <a:rPr lang="en-US" dirty="0" smtClean="0"/>
              <a:t>Finally, per unit resistance is evaluated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REACTANCE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diameter and length of mean turn of winding is evaluated</a:t>
            </a:r>
          </a:p>
          <a:p>
            <a:r>
              <a:rPr lang="en-US" dirty="0" smtClean="0"/>
              <a:t>Leakage reactance referred to primary side is calculated</a:t>
            </a:r>
          </a:p>
          <a:p>
            <a:r>
              <a:rPr lang="en-US" dirty="0" smtClean="0"/>
              <a:t>Per unit leakage reactance is calculated</a:t>
            </a:r>
          </a:p>
          <a:p>
            <a:r>
              <a:rPr lang="en-US" dirty="0" smtClean="0"/>
              <a:t>Per unit impedance </a:t>
            </a:r>
          </a:p>
          <a:p>
            <a:pPr>
              <a:buNone/>
            </a:pPr>
            <a:r>
              <a:rPr lang="en-US" dirty="0" smtClean="0"/>
              <a:t>    is calculated</a:t>
            </a:r>
            <a:endParaRPr lang="en-IN" dirty="0"/>
          </a:p>
        </p:txBody>
      </p:sp>
      <p:pic>
        <p:nvPicPr>
          <p:cNvPr id="4" name="Picture 3" descr="equivalent-circuit-of-transform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114800"/>
            <a:ext cx="5562600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LOSSES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Copper loss=I</a:t>
            </a:r>
            <a:r>
              <a:rPr lang="en-US" baseline="30000" dirty="0" smtClean="0"/>
              <a:t>2</a:t>
            </a:r>
            <a:r>
              <a:rPr lang="en-US" dirty="0" smtClean="0"/>
              <a:t>R  is calculated first</a:t>
            </a:r>
          </a:p>
          <a:p>
            <a:r>
              <a:rPr lang="en-US" dirty="0" smtClean="0"/>
              <a:t>Enter % of stray loss</a:t>
            </a:r>
          </a:p>
          <a:p>
            <a:r>
              <a:rPr lang="en-US" dirty="0" smtClean="0"/>
              <a:t>Enter density of lamination and no of limbs</a:t>
            </a:r>
          </a:p>
          <a:p>
            <a:r>
              <a:rPr lang="en-US" dirty="0" smtClean="0"/>
              <a:t>Weight of limb is calculated</a:t>
            </a:r>
          </a:p>
          <a:p>
            <a:r>
              <a:rPr lang="en-US" dirty="0" smtClean="0"/>
              <a:t>Enter specific core loss according to flux density in limbs as well as in yokes</a:t>
            </a:r>
          </a:p>
          <a:p>
            <a:r>
              <a:rPr lang="en-US" dirty="0" smtClean="0"/>
              <a:t>Core loss in limbs &amp; yokes are calculated</a:t>
            </a:r>
          </a:p>
          <a:p>
            <a:r>
              <a:rPr lang="en-US" dirty="0" smtClean="0"/>
              <a:t>Total loss is evaluated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TRANSFORMER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loss is calculated</a:t>
            </a:r>
          </a:p>
          <a:p>
            <a:r>
              <a:rPr lang="en-US" dirty="0" smtClean="0"/>
              <a:t>Efficiency=output/(</a:t>
            </a:r>
            <a:r>
              <a:rPr lang="en-US" dirty="0" err="1" smtClean="0"/>
              <a:t>output+loss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 condition for maximum efficiency is calculated.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images 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Reshma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endParaRPr lang="en-US" dirty="0" smtClean="0"/>
          </a:p>
          <a:p>
            <a:r>
              <a:rPr lang="en-US" dirty="0" err="1" smtClean="0"/>
              <a:t>Rajkamal</a:t>
            </a:r>
            <a:r>
              <a:rPr lang="en-US" dirty="0" smtClean="0"/>
              <a:t> </a:t>
            </a:r>
            <a:r>
              <a:rPr lang="en-US" dirty="0" err="1" smtClean="0"/>
              <a:t>Rajan</a:t>
            </a:r>
            <a:endParaRPr lang="en-US" dirty="0" smtClean="0"/>
          </a:p>
          <a:p>
            <a:r>
              <a:rPr lang="en-US" dirty="0" smtClean="0"/>
              <a:t>Rashid C.S</a:t>
            </a:r>
          </a:p>
          <a:p>
            <a:r>
              <a:rPr lang="en-US" dirty="0" err="1" smtClean="0"/>
              <a:t>Akif</a:t>
            </a:r>
            <a:r>
              <a:rPr lang="en-US" dirty="0" smtClean="0"/>
              <a:t> </a:t>
            </a:r>
            <a:r>
              <a:rPr lang="en-US" dirty="0" err="1" smtClean="0"/>
              <a:t>Javad</a:t>
            </a:r>
            <a:endParaRPr lang="en-IN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981200"/>
            <a:ext cx="4876800" cy="472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kVA</a:t>
            </a:r>
            <a:r>
              <a:rPr lang="en-US" dirty="0" smtClean="0"/>
              <a:t> rating:		</a:t>
            </a:r>
            <a:r>
              <a:rPr lang="en-US" dirty="0" smtClean="0"/>
              <a:t>100</a:t>
            </a:r>
            <a:r>
              <a:rPr lang="en-US" dirty="0" smtClean="0"/>
              <a:t> </a:t>
            </a:r>
            <a:r>
              <a:rPr lang="en-US" dirty="0" err="1" smtClean="0"/>
              <a:t>kVA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Frequency:		50Hz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Connection:		</a:t>
            </a:r>
            <a:r>
              <a:rPr lang="en-IN" dirty="0" smtClean="0"/>
              <a:t>Delta/Star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Line voltage:		HV:	11 kV</a:t>
            </a:r>
          </a:p>
          <a:p>
            <a:pPr>
              <a:buNone/>
            </a:pPr>
            <a:r>
              <a:rPr lang="en-US" dirty="0" smtClean="0"/>
              <a:t>					LV:	433 kV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Line current:		HV:	</a:t>
            </a:r>
            <a:r>
              <a:rPr lang="en-US" dirty="0" smtClean="0"/>
              <a:t>25  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					LV:	</a:t>
            </a:r>
            <a:r>
              <a:rPr lang="en-US" dirty="0" smtClean="0"/>
              <a:t>133.33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Phase:			3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Type:		core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 voltage	HV:	11 kV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LV:	250 kV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 current	HV:	3.03 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LV:	133.33 A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Bm</a:t>
            </a:r>
            <a:r>
              <a:rPr lang="en-US" dirty="0" smtClean="0"/>
              <a:t>			1.2 </a:t>
            </a:r>
            <a:r>
              <a:rPr lang="en-US" dirty="0" err="1" smtClean="0"/>
              <a:t>Wb</a:t>
            </a:r>
            <a:r>
              <a:rPr lang="en-US" dirty="0" smtClean="0"/>
              <a:t>/m^2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Output constant		K:		.45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 turn voltage		Et:		4.5 V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Diameter of circ-		</a:t>
            </a:r>
            <a:r>
              <a:rPr lang="en-US" dirty="0" err="1" smtClean="0"/>
              <a:t>dia</a:t>
            </a:r>
            <a:r>
              <a:rPr lang="en-US" dirty="0" smtClean="0"/>
              <a:t>:		0.167m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umscrbing</a:t>
            </a:r>
            <a:r>
              <a:rPr lang="en-US" dirty="0" smtClean="0"/>
              <a:t> circle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Dimensions:		al:		.15m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bl</a:t>
            </a:r>
            <a:r>
              <a:rPr lang="en-US" dirty="0" smtClean="0"/>
              <a:t>:		.07m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Net iron area:		Ai:		.0167 m</a:t>
            </a:r>
            <a:r>
              <a:rPr lang="en-US" baseline="30000" dirty="0" smtClean="0"/>
              <a:t>2</a:t>
            </a:r>
          </a:p>
          <a:p>
            <a:pPr>
              <a:buFont typeface="Wingdings" pitchFamily="2" charset="2"/>
              <a:buChar char="Ø"/>
            </a:pPr>
            <a:endParaRPr lang="en-US" baseline="300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Flux		Fm		.02 </a:t>
            </a:r>
            <a:r>
              <a:rPr lang="en-US" dirty="0" err="1" smtClean="0"/>
              <a:t>wb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Weight 			143.6 Kg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Total iron loss		.5459 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Window no		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Window space factor 	.195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Height of window	.124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Width of window	.164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Window area		.0165 m</a:t>
            </a:r>
            <a:r>
              <a:rPr lang="en-IN" baseline="30000" dirty="0" smtClean="0"/>
              <a:t>2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Height of frame: 		.6252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Width of frame:		.812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Distance b/w 2 core centre .331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Area of  conductor	60.6mm</a:t>
            </a:r>
            <a:r>
              <a:rPr lang="en-IN" baseline="30000" dirty="0" smtClean="0"/>
              <a:t> 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aseline="30000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urns per phase		56</a:t>
            </a:r>
          </a:p>
          <a:p>
            <a:pPr>
              <a:buFont typeface="Wingdings" pitchFamily="2" charset="2"/>
              <a:buChar char="Ø"/>
            </a:pP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No of layers		2</a:t>
            </a:r>
          </a:p>
          <a:p>
            <a:pPr>
              <a:buFont typeface="Wingdings" pitchFamily="2" charset="2"/>
              <a:buChar char="Ø"/>
            </a:pPr>
            <a:r>
              <a:rPr lang="en-US" baseline="30000" dirty="0" smtClean="0"/>
              <a:t> </a:t>
            </a:r>
            <a:r>
              <a:rPr lang="en-US" dirty="0" smtClean="0"/>
              <a:t> Radial depth of HV winding:	1.06cm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Axial length of HV winding:   36.25 cm</a:t>
            </a:r>
          </a:p>
          <a:p>
            <a:pPr>
              <a:buFont typeface="Wingdings" pitchFamily="2" charset="2"/>
              <a:buChar char="Ø"/>
            </a:pPr>
            <a:r>
              <a:rPr lang="en-US" baseline="30000" dirty="0" smtClean="0"/>
              <a:t> </a:t>
            </a:r>
            <a:r>
              <a:rPr lang="en-US" dirty="0" smtClean="0"/>
              <a:t> Insulation b/w layers:		1 mm</a:t>
            </a:r>
            <a:endParaRPr lang="en-IN" baseline="300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Coil inside diameter:		17cm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Coil outside diameter:		19.06 cm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Length of mean turn:		56.7 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Resistance 			30.776 </a:t>
            </a:r>
            <a:r>
              <a:rPr lang="el-GR" dirty="0" smtClean="0"/>
              <a:t>Ω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P.U resistance			.0413 </a:t>
            </a:r>
            <a:r>
              <a:rPr lang="el-GR" dirty="0" smtClean="0"/>
              <a:t>Ω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P.U reactance			.05196 </a:t>
            </a:r>
            <a:r>
              <a:rPr lang="el-GR" dirty="0" smtClean="0"/>
              <a:t>Ω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P.U impedance			.0539 </a:t>
            </a:r>
            <a:r>
              <a:rPr lang="el-GR" dirty="0" smtClean="0"/>
              <a:t>Ω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Insulation b/w LV winding to core: 1 mm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“ 		“	“		HV: 5 mm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core loss		262.29 W</a:t>
            </a:r>
          </a:p>
          <a:p>
            <a:r>
              <a:rPr lang="en-US" dirty="0" smtClean="0"/>
              <a:t>Total copper loss		1577.4 W</a:t>
            </a:r>
          </a:p>
          <a:p>
            <a:r>
              <a:rPr lang="en-US" dirty="0" smtClean="0"/>
              <a:t>Total full load loss	1839.69 W</a:t>
            </a:r>
          </a:p>
          <a:p>
            <a:r>
              <a:rPr lang="en-US" dirty="0" smtClean="0"/>
              <a:t>Efficiency			98%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hank_you_md_w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4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design the transformer that would suit to specification as well as would be economical</a:t>
            </a:r>
          </a:p>
          <a:p>
            <a:r>
              <a:rPr lang="en-US" dirty="0" smtClean="0"/>
              <a:t>Manual design is time consuming, needs more man power &amp; accuracy level may be lower</a:t>
            </a:r>
          </a:p>
          <a:p>
            <a:r>
              <a:rPr lang="en-US" dirty="0" smtClean="0"/>
              <a:t>Hence we introduce a user friendly C++ program  to design transformer with given specifications</a:t>
            </a:r>
            <a:r>
              <a:rPr lang="en-IN" dirty="0" smtClean="0"/>
              <a:t> and provide the most accurate output.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 DIAMENSION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YOKE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OVERALL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VOLTAGE WINDING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VOLTAGE WINDING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RESISTANCE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LEAKAGE REACTANCE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LOSS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EFFICIENCY CALCULATION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CORE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err="1" smtClean="0"/>
              <a:t>kVA</a:t>
            </a:r>
            <a:r>
              <a:rPr lang="en-US" dirty="0" smtClean="0"/>
              <a:t> rating of transformer &amp; value of K. From this, voltage per turn is calculated.</a:t>
            </a:r>
          </a:p>
          <a:p>
            <a:r>
              <a:rPr lang="en-US" dirty="0" smtClean="0"/>
              <a:t>Enter frequency &amp; no: of phases. Flux in core is estimated.</a:t>
            </a:r>
          </a:p>
          <a:p>
            <a:r>
              <a:rPr lang="en-US" dirty="0" smtClean="0"/>
              <a:t>Further user is asked to enter the value of flux density from which Net iron area is calculated.</a:t>
            </a:r>
          </a:p>
          <a:p>
            <a:r>
              <a:rPr lang="en-US" dirty="0" smtClean="0"/>
              <a:t>Then, gross iron area is calculated from entered value of stacking factor.</a:t>
            </a:r>
          </a:p>
          <a:p>
            <a:r>
              <a:rPr lang="en-US" dirty="0" smtClean="0"/>
              <a:t>Now according to the type of core, the dimension of core is calculated.</a:t>
            </a:r>
            <a:endParaRPr lang="en-IN" dirty="0"/>
          </a:p>
        </p:txBody>
      </p:sp>
      <p:pic>
        <p:nvPicPr>
          <p:cNvPr id="5" name="Picture 4" descr="Core-Type-Transformer-Cruciform-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0"/>
            <a:ext cx="5029200" cy="228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DIMENSION OF TRASNSFORMER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primary winding voltage, Flux density, Current density.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kVA</a:t>
            </a:r>
            <a:r>
              <a:rPr lang="en-US" dirty="0" smtClean="0"/>
              <a:t> rating, window space factor is decided. Then user is asked to enter modified window space factor.</a:t>
            </a:r>
          </a:p>
          <a:p>
            <a:r>
              <a:rPr lang="en-US" dirty="0" smtClean="0"/>
              <a:t>Window area is calculated. Enter ratio of height to width of window. From this, width and height of window is calculated.</a:t>
            </a:r>
          </a:p>
          <a:p>
            <a:r>
              <a:rPr lang="en-US" dirty="0" smtClean="0"/>
              <a:t>Enter modified height and width of window.</a:t>
            </a:r>
          </a:p>
          <a:p>
            <a:r>
              <a:rPr lang="en-US" dirty="0" smtClean="0"/>
              <a:t>Distance between adjacent cores is further calculated.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YOKE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of yoke is 15-25% larger than the core.</a:t>
            </a:r>
          </a:p>
          <a:p>
            <a:r>
              <a:rPr lang="en-US" dirty="0" smtClean="0"/>
              <a:t>Enter ratio – area of yoke to limbs</a:t>
            </a:r>
          </a:p>
          <a:p>
            <a:r>
              <a:rPr lang="en-US" dirty="0" smtClean="0"/>
              <a:t>Flux density, area and gross area of yoke is calculated.</a:t>
            </a:r>
          </a:p>
          <a:p>
            <a:r>
              <a:rPr lang="en-US" dirty="0" smtClean="0"/>
              <a:t>Enter depth of yoke</a:t>
            </a:r>
          </a:p>
          <a:p>
            <a:r>
              <a:rPr lang="en-US" dirty="0" smtClean="0"/>
              <a:t>Height of yoke is calculated.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OVERALL DIAMENSION </a:t>
            </a:r>
            <a:endParaRPr lang="en-IN" dirty="0"/>
          </a:p>
        </p:txBody>
      </p:sp>
      <p:pic>
        <p:nvPicPr>
          <p:cNvPr id="4" name="Content Placeholder 3" descr="2014-03-29 08.11.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382000" cy="55324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b/w adjacent core centers D= </a:t>
            </a:r>
            <a:r>
              <a:rPr lang="en-US" dirty="0" err="1" smtClean="0"/>
              <a:t>d+Ww</a:t>
            </a:r>
          </a:p>
          <a:p>
            <a:r>
              <a:rPr lang="en-US" smtClean="0"/>
              <a:t>Height of frame H=Hw+2*Hy</a:t>
            </a:r>
          </a:p>
          <a:p>
            <a:r>
              <a:rPr lang="en-US" smtClean="0"/>
              <a:t>Width of frame W=2*D+Dy</a:t>
            </a:r>
          </a:p>
          <a:p>
            <a:r>
              <a:rPr lang="en-US" smtClean="0"/>
              <a:t>Depth of frame Df=Dy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858</Words>
  <Application>Microsoft Office PowerPoint</Application>
  <PresentationFormat>On-screen Show (4:3)</PresentationFormat>
  <Paragraphs>184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COMPUTER AIDED DESIGN OF TRANSFORMER</vt:lpstr>
      <vt:lpstr>TEAM MEMBERS</vt:lpstr>
      <vt:lpstr>INTRODUCTION</vt:lpstr>
      <vt:lpstr>DESIGN PROCEDURE</vt:lpstr>
      <vt:lpstr>CORE DESIGN</vt:lpstr>
      <vt:lpstr>WINDOW DIMENSION OF TRASNSFORMER</vt:lpstr>
      <vt:lpstr>YOKE DESIGN</vt:lpstr>
      <vt:lpstr>OVERALL DIAMENSION </vt:lpstr>
      <vt:lpstr>Slide 9</vt:lpstr>
      <vt:lpstr>LOW VOLTAGE WINDING DESIGN</vt:lpstr>
      <vt:lpstr>Slide 11</vt:lpstr>
      <vt:lpstr>Slide 12</vt:lpstr>
      <vt:lpstr>HIGH VOLTAGE WINDING DESIGN</vt:lpstr>
      <vt:lpstr>Slide 14</vt:lpstr>
      <vt:lpstr>RESISTANCE DESIGN</vt:lpstr>
      <vt:lpstr>LEAKAGE REACTANCE DESIGN</vt:lpstr>
      <vt:lpstr>CALCULATION OF LOSSES</vt:lpstr>
      <vt:lpstr>EFFICIENCY OF TRANSFORMER</vt:lpstr>
      <vt:lpstr>Slide 19</vt:lpstr>
      <vt:lpstr>INPUT</vt:lpstr>
      <vt:lpstr>Slide 21</vt:lpstr>
      <vt:lpstr>OUTPUT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SIDED DESIGN OF TRANSFORMER</dc:title>
  <dc:creator>HP</dc:creator>
  <cp:lastModifiedBy>HP</cp:lastModifiedBy>
  <cp:revision>27</cp:revision>
  <dcterms:created xsi:type="dcterms:W3CDTF">2006-08-16T00:00:00Z</dcterms:created>
  <dcterms:modified xsi:type="dcterms:W3CDTF">2014-03-30T02:42:49Z</dcterms:modified>
</cp:coreProperties>
</file>