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handoutMasterIdLst>
    <p:handoutMasterId r:id="rId30"/>
  </p:handoutMasterIdLst>
  <p:sldIdLst>
    <p:sldId id="256" r:id="rId2"/>
    <p:sldId id="257" r:id="rId3"/>
    <p:sldId id="306" r:id="rId4"/>
    <p:sldId id="259" r:id="rId5"/>
    <p:sldId id="258" r:id="rId6"/>
    <p:sldId id="307" r:id="rId7"/>
    <p:sldId id="293" r:id="rId8"/>
    <p:sldId id="260" r:id="rId9"/>
    <p:sldId id="265" r:id="rId10"/>
    <p:sldId id="304" r:id="rId11"/>
    <p:sldId id="289" r:id="rId12"/>
    <p:sldId id="278" r:id="rId13"/>
    <p:sldId id="301" r:id="rId14"/>
    <p:sldId id="302" r:id="rId15"/>
    <p:sldId id="303" r:id="rId16"/>
    <p:sldId id="284" r:id="rId17"/>
    <p:sldId id="286" r:id="rId18"/>
    <p:sldId id="300" r:id="rId19"/>
    <p:sldId id="297" r:id="rId20"/>
    <p:sldId id="298" r:id="rId21"/>
    <p:sldId id="299" r:id="rId22"/>
    <p:sldId id="287" r:id="rId23"/>
    <p:sldId id="296" r:id="rId24"/>
    <p:sldId id="290" r:id="rId25"/>
    <p:sldId id="305" r:id="rId26"/>
    <p:sldId id="272" r:id="rId27"/>
    <p:sldId id="273" r:id="rId28"/>
  </p:sldIdLst>
  <p:sldSz cx="9144000" cy="6858000" type="screen4x3"/>
  <p:notesSz cx="6886575" cy="100187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D76"/>
    <a:srgbClr val="B643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404" autoAdjust="0"/>
  </p:normalViewPr>
  <p:slideViewPr>
    <p:cSldViewPr snapToGrid="0">
      <p:cViewPr varScale="1">
        <p:scale>
          <a:sx n="74" d="100"/>
          <a:sy n="74" d="100"/>
        </p:scale>
        <p:origin x="1068" y="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F6937-F2E9-B02C-E3B3-F044EC44BDD3}"/>
              </a:ext>
            </a:extLst>
          </p:cNvPr>
          <p:cNvSpPr>
            <a:spLocks noGrp="1"/>
          </p:cNvSpPr>
          <p:nvPr>
            <p:ph type="hdr" sz="quarter"/>
          </p:nvPr>
        </p:nvSpPr>
        <p:spPr>
          <a:xfrm>
            <a:off x="0" y="0"/>
            <a:ext cx="2983812" cy="501650"/>
          </a:xfrm>
          <a:prstGeom prst="rect">
            <a:avLst/>
          </a:prstGeom>
        </p:spPr>
        <p:txBody>
          <a:bodyPr vert="horz" lIns="91440" tIns="45720" rIns="91440" bIns="45720" rtlCol="0"/>
          <a:lstStyle>
            <a:lvl1pPr algn="l">
              <a:defRPr sz="1200"/>
            </a:lvl1pPr>
          </a:lstStyle>
          <a:p>
            <a:r>
              <a:rPr lang="en-IN"/>
              <a:t>DEPARTMENT OF IT EEC</a:t>
            </a:r>
          </a:p>
        </p:txBody>
      </p:sp>
      <p:sp>
        <p:nvSpPr>
          <p:cNvPr id="3" name="Date Placeholder 2">
            <a:extLst>
              <a:ext uri="{FF2B5EF4-FFF2-40B4-BE49-F238E27FC236}">
                <a16:creationId xmlns:a16="http://schemas.microsoft.com/office/drawing/2014/main" id="{00FE7971-3965-1053-8D10-953A7105DC1F}"/>
              </a:ext>
            </a:extLst>
          </p:cNvPr>
          <p:cNvSpPr>
            <a:spLocks noGrp="1"/>
          </p:cNvSpPr>
          <p:nvPr>
            <p:ph type="dt" sz="quarter" idx="1"/>
          </p:nvPr>
        </p:nvSpPr>
        <p:spPr>
          <a:xfrm>
            <a:off x="3901175" y="0"/>
            <a:ext cx="2983812" cy="501650"/>
          </a:xfrm>
          <a:prstGeom prst="rect">
            <a:avLst/>
          </a:prstGeom>
        </p:spPr>
        <p:txBody>
          <a:bodyPr vert="horz" lIns="91440" tIns="45720" rIns="91440" bIns="45720" rtlCol="0"/>
          <a:lstStyle>
            <a:lvl1pPr algn="r">
              <a:defRPr sz="1200"/>
            </a:lvl1pPr>
          </a:lstStyle>
          <a:p>
            <a:r>
              <a:rPr lang="en-US"/>
              <a:t>14-12-2023</a:t>
            </a:r>
            <a:endParaRPr lang="en-IN"/>
          </a:p>
        </p:txBody>
      </p:sp>
      <p:sp>
        <p:nvSpPr>
          <p:cNvPr id="4" name="Footer Placeholder 3">
            <a:extLst>
              <a:ext uri="{FF2B5EF4-FFF2-40B4-BE49-F238E27FC236}">
                <a16:creationId xmlns:a16="http://schemas.microsoft.com/office/drawing/2014/main" id="{7A90EC00-D3C1-E99E-717B-E191B44BB88A}"/>
              </a:ext>
            </a:extLst>
          </p:cNvPr>
          <p:cNvSpPr>
            <a:spLocks noGrp="1"/>
          </p:cNvSpPr>
          <p:nvPr>
            <p:ph type="ftr" sz="quarter" idx="2"/>
          </p:nvPr>
        </p:nvSpPr>
        <p:spPr>
          <a:xfrm>
            <a:off x="0" y="9517063"/>
            <a:ext cx="2983812" cy="50165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BCC0A07-8BAD-5287-F509-615D8E087AE1}"/>
              </a:ext>
            </a:extLst>
          </p:cNvPr>
          <p:cNvSpPr>
            <a:spLocks noGrp="1"/>
          </p:cNvSpPr>
          <p:nvPr>
            <p:ph type="sldNum" sz="quarter" idx="3"/>
          </p:nvPr>
        </p:nvSpPr>
        <p:spPr>
          <a:xfrm>
            <a:off x="3901175" y="9517063"/>
            <a:ext cx="2983812" cy="501650"/>
          </a:xfrm>
          <a:prstGeom prst="rect">
            <a:avLst/>
          </a:prstGeom>
        </p:spPr>
        <p:txBody>
          <a:bodyPr vert="horz" lIns="91440" tIns="45720" rIns="91440" bIns="45720" rtlCol="0" anchor="b"/>
          <a:lstStyle>
            <a:lvl1pPr algn="r">
              <a:defRPr sz="1200"/>
            </a:lvl1pPr>
          </a:lstStyle>
          <a:p>
            <a:fld id="{9A26F753-684E-485E-B863-4F8B6E567028}" type="slidenum">
              <a:rPr lang="en-IN" smtClean="0"/>
              <a:t>‹#›</a:t>
            </a:fld>
            <a:endParaRPr lang="en-IN"/>
          </a:p>
        </p:txBody>
      </p:sp>
    </p:spTree>
    <p:extLst>
      <p:ext uri="{BB962C8B-B14F-4D97-AF65-F5344CB8AC3E}">
        <p14:creationId xmlns:p14="http://schemas.microsoft.com/office/powerpoint/2010/main" val="287625736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658" y="4758890"/>
            <a:ext cx="5509260" cy="4508421"/>
          </a:xfrm>
          <a:prstGeom prst="rect">
            <a:avLst/>
          </a:prstGeom>
          <a:noFill/>
          <a:ln>
            <a:noFill/>
          </a:ln>
        </p:spPr>
        <p:txBody>
          <a:bodyPr spcFirstLastPara="1" wrap="square" lIns="96591" tIns="96591" rIns="96591" bIns="96591"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89109347"/>
      </p:ext>
    </p:extLst>
  </p:cSld>
  <p:clrMap bg1="lt1" tx1="dk1" bg2="dk2" tx2="lt2" accent1="accent1" accent2="accent2" accent3="accent3" accent4="accent4" accent5="accent5" accent6="accent6" hlink="hlink" folHlink="folHlink"/>
  <p:hf sldNum="0"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dirty="0"/>
          </a:p>
        </p:txBody>
      </p:sp>
      <p:sp>
        <p:nvSpPr>
          <p:cNvPr id="82" name="Google Shape;82;p1: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dirty="0"/>
          </a:p>
        </p:txBody>
      </p:sp>
      <p:sp>
        <p:nvSpPr>
          <p:cNvPr id="170" name="Google Shape;170;p17: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dirty="0"/>
          </a:p>
        </p:txBody>
      </p:sp>
      <p:sp>
        <p:nvSpPr>
          <p:cNvPr id="175" name="Google Shape;175;p18: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91" name="Google Shape;91;p2: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102" name="Google Shape;102;p4: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06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102" name="Google Shape;102;p4: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97" name="Google Shape;97;p3: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97" name="Google Shape;97;p3: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20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107" name="Google Shape;107;p5: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99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a:p>
        </p:txBody>
      </p:sp>
      <p:sp>
        <p:nvSpPr>
          <p:cNvPr id="107" name="Google Shape;107;p5: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88658" y="4758890"/>
            <a:ext cx="5509260" cy="4508421"/>
          </a:xfrm>
          <a:prstGeom prst="rect">
            <a:avLst/>
          </a:prstGeom>
        </p:spPr>
        <p:txBody>
          <a:bodyPr spcFirstLastPara="1" wrap="square" lIns="96591" tIns="96591" rIns="96591" bIns="96591" anchor="t" anchorCtr="0">
            <a:noAutofit/>
          </a:bodyPr>
          <a:lstStyle/>
          <a:p>
            <a:pPr marL="0" indent="0">
              <a:buNone/>
            </a:pPr>
            <a:endParaRPr dirty="0"/>
          </a:p>
        </p:txBody>
      </p:sp>
      <p:sp>
        <p:nvSpPr>
          <p:cNvPr id="132" name="Google Shape;132;p10:notes"/>
          <p:cNvSpPr>
            <a:spLocks noGrp="1" noRot="1" noChangeAspect="1"/>
          </p:cNvSpPr>
          <p:nvPr>
            <p:ph type="sldImg" idx="2"/>
          </p:nvPr>
        </p:nvSpPr>
        <p:spPr>
          <a:xfrm>
            <a:off x="938213" y="750888"/>
            <a:ext cx="5010150" cy="3757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15" name="Google Shape;15;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32" name="Google Shape;32;p5"/>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33" name="Google Shape;33;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34" name="Google Shape;34;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5" name="Google Shape;35;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40" name="Google Shape;40;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41" name="Google Shape;41;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42" name="Google Shape;42;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45" name="Google Shape;45;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46" name="Google Shape;46;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50" name="Google Shape;50;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1" name="Google Shape;51;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56" name="Google Shape;56;p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58" name="Google Shape;58;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59" name="Google Shape;59;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4" name="Google Shape;64;p10"/>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5" name="Google Shape;65;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66" name="Google Shape;66;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72" name="Google Shape;72;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 name="Google Shape;76;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77" name="Google Shape;77;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12-4-2024</a:t>
            </a:r>
            <a:endParaRPr dirty="0"/>
          </a:p>
        </p:txBody>
      </p:sp>
      <p:sp>
        <p:nvSpPr>
          <p:cNvPr id="78" name="Google Shape;78;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12-4-2024</a:t>
            </a:r>
            <a:endParaRPr dirty="0"/>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1191985" y="1115803"/>
            <a:ext cx="6760029" cy="273917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53735"/>
              </a:buClr>
              <a:buSzPts val="2400"/>
              <a:buFont typeface="Times New Roman"/>
              <a:buNone/>
            </a:pPr>
            <a:r>
              <a:rPr lang="en-US" sz="2400" b="1" i="0" u="none" strike="noStrike" cap="none" dirty="0">
                <a:solidFill>
                  <a:srgbClr val="953735"/>
                </a:solidFill>
                <a:latin typeface="Times New Roman" panose="02020603050405020304" pitchFamily="18" charset="0"/>
                <a:ea typeface="Times New Roman"/>
                <a:cs typeface="Times New Roman" panose="02020603050405020304" pitchFamily="18" charset="0"/>
                <a:sym typeface="Times New Roman"/>
              </a:rPr>
              <a:t>Department of Information Technology</a:t>
            </a:r>
          </a:p>
          <a:p>
            <a:pPr marL="0" marR="0" lvl="0" indent="0" algn="ctr" rtl="0">
              <a:lnSpc>
                <a:spcPct val="100000"/>
              </a:lnSpc>
              <a:spcBef>
                <a:spcPts val="0"/>
              </a:spcBef>
              <a:spcAft>
                <a:spcPts val="0"/>
              </a:spcAft>
              <a:buClr>
                <a:srgbClr val="953735"/>
              </a:buClr>
              <a:buSzPts val="2400"/>
              <a:buFont typeface="Times New Roman"/>
              <a:buNone/>
            </a:pPr>
            <a:endParaRPr lang="en-US" sz="2400" b="1" dirty="0">
              <a:solidFill>
                <a:srgbClr val="953735"/>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953735"/>
              </a:buClr>
              <a:buSzPts val="2400"/>
              <a:buFont typeface="Times New Roman"/>
              <a:buNone/>
            </a:pPr>
            <a:r>
              <a:rPr lang="en-US" sz="1800" b="1" dirty="0">
                <a:solidFill>
                  <a:schemeClr val="tx1"/>
                </a:solidFill>
                <a:latin typeface="Times New Roman" panose="02020603050405020304" pitchFamily="18" charset="0"/>
                <a:cs typeface="Times New Roman" panose="02020603050405020304" pitchFamily="18" charset="0"/>
                <a:sym typeface="Times New Roman"/>
              </a:rPr>
              <a:t>PROJECT WORK – FINAL REVIEW</a:t>
            </a:r>
          </a:p>
          <a:p>
            <a:pPr marL="0" marR="0" lvl="0" indent="0" algn="ctr" rtl="0">
              <a:lnSpc>
                <a:spcPct val="100000"/>
              </a:lnSpc>
              <a:spcBef>
                <a:spcPts val="0"/>
              </a:spcBef>
              <a:spcAft>
                <a:spcPts val="0"/>
              </a:spcAft>
              <a:buClr>
                <a:srgbClr val="953735"/>
              </a:buClr>
              <a:buSzPts val="2400"/>
              <a:buFont typeface="Times New Roman"/>
              <a:buNone/>
            </a:pPr>
            <a:endParaRPr lang="en-US" sz="2400" b="1" dirty="0">
              <a:solidFill>
                <a:srgbClr val="953735"/>
              </a:solidFill>
              <a:latin typeface="Times New Roman" panose="02020603050405020304" pitchFamily="18" charset="0"/>
              <a:cs typeface="Times New Roman" panose="02020603050405020304" pitchFamily="18" charset="0"/>
              <a:sym typeface="Times New Roman"/>
            </a:endParaRPr>
          </a:p>
          <a:p>
            <a:pPr lvl="0" algn="ctr">
              <a:buClr>
                <a:srgbClr val="953735"/>
              </a:buClr>
              <a:buSzPts val="2400"/>
            </a:pPr>
            <a:r>
              <a:rPr lang="en-GB" sz="3200" b="1" dirty="0">
                <a:solidFill>
                  <a:schemeClr val="tx1"/>
                </a:solidFill>
                <a:latin typeface="Times New Roman" panose="02020603050405020304" pitchFamily="18" charset="0"/>
                <a:cs typeface="Times New Roman" panose="02020603050405020304" pitchFamily="18" charset="0"/>
              </a:rPr>
              <a:t>Women Safety Device </a:t>
            </a:r>
            <a:r>
              <a:rPr lang="en-US" sz="3200" b="1" dirty="0">
                <a:solidFill>
                  <a:schemeClr val="tx1"/>
                </a:solidFill>
                <a:latin typeface="Times New Roman" panose="02020603050405020304" pitchFamily="18" charset="0"/>
                <a:cs typeface="Times New Roman" panose="02020603050405020304" pitchFamily="18" charset="0"/>
              </a:rPr>
              <a:t>Using IOT</a:t>
            </a:r>
            <a:endParaRPr sz="3200" b="1"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2400"/>
              <a:buFont typeface="Arial"/>
              <a:buNone/>
            </a:pPr>
            <a:endParaRPr lang="en-IN" sz="1800" b="1" i="0" u="sng" strike="noStrike" cap="none" dirty="0">
              <a:solidFill>
                <a:srgbClr val="953735"/>
              </a:solidFill>
              <a:latin typeface="+mj-lt"/>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Arial"/>
              <a:buNone/>
            </a:pPr>
            <a:r>
              <a:rPr lang="en-IN" sz="1800" b="1" i="0"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BATCH 4</a:t>
            </a:r>
            <a:endParaRPr sz="1800" b="1" i="0"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953735"/>
              </a:buClr>
              <a:buSzPts val="2400"/>
              <a:buFont typeface="Times New Roman"/>
              <a:buNone/>
            </a:pPr>
            <a:endParaRPr dirty="0">
              <a:latin typeface="+mj-lt"/>
            </a:endParaRPr>
          </a:p>
        </p:txBody>
      </p:sp>
      <p:sp>
        <p:nvSpPr>
          <p:cNvPr id="87" name="Google Shape;87;p13"/>
          <p:cNvSpPr txBox="1"/>
          <p:nvPr/>
        </p:nvSpPr>
        <p:spPr>
          <a:xfrm>
            <a:off x="0" y="0"/>
            <a:ext cx="9144000" cy="630300"/>
          </a:xfrm>
          <a:prstGeom prst="rect">
            <a:avLst/>
          </a:prstGeom>
          <a:solidFill>
            <a:srgbClr val="C0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500"/>
              <a:buFont typeface="Calibri"/>
              <a:buNone/>
            </a:pPr>
            <a:r>
              <a:rPr lang="en-US" sz="3500" b="0" i="0" u="none" dirty="0">
                <a:solidFill>
                  <a:schemeClr val="lt1"/>
                </a:solidFill>
                <a:latin typeface="Times New Roman" panose="02020603050405020304" pitchFamily="18" charset="0"/>
                <a:ea typeface="Calibri"/>
                <a:cs typeface="Times New Roman" panose="02020603050405020304" pitchFamily="18" charset="0"/>
                <a:sym typeface="Calibri"/>
              </a:rPr>
              <a:t>          EASWARI ENGINEERING COLLEGE</a:t>
            </a:r>
            <a:endParaRPr dirty="0">
              <a:latin typeface="Times New Roman" panose="02020603050405020304" pitchFamily="18" charset="0"/>
              <a:cs typeface="Times New Roman" panose="02020603050405020304" pitchFamily="18" charset="0"/>
            </a:endParaRPr>
          </a:p>
        </p:txBody>
      </p:sp>
      <p:sp>
        <p:nvSpPr>
          <p:cNvPr id="4" name="Rectangle 3"/>
          <p:cNvSpPr/>
          <p:nvPr/>
        </p:nvSpPr>
        <p:spPr>
          <a:xfrm>
            <a:off x="4583501" y="4203733"/>
            <a:ext cx="4336869" cy="2143151"/>
          </a:xfrm>
          <a:prstGeom prst="rect">
            <a:avLst/>
          </a:prstGeom>
        </p:spPr>
        <p:txBody>
          <a:bodyPr wrap="square">
            <a:spAutoFit/>
          </a:bodyPr>
          <a:lstStyle/>
          <a:p>
            <a:pPr lvl="0" algn="r">
              <a:lnSpc>
                <a:spcPct val="95000"/>
              </a:lnSpc>
              <a:spcBef>
                <a:spcPts val="400"/>
              </a:spcBef>
              <a:buClr>
                <a:schemeClr val="dk1"/>
              </a:buClr>
              <a:buSzPts val="2000"/>
            </a:pPr>
            <a:r>
              <a:rPr lang="en-GB" sz="1800" b="1" u="sng" dirty="0">
                <a:solidFill>
                  <a:schemeClr val="dk1"/>
                </a:solidFill>
                <a:latin typeface="Times New Roman"/>
                <a:ea typeface="Times New Roman"/>
                <a:cs typeface="Times New Roman"/>
                <a:sym typeface="Times New Roman"/>
              </a:rPr>
              <a:t>BATCH MEMBERS</a:t>
            </a:r>
          </a:p>
          <a:p>
            <a:pPr lvl="0" algn="r">
              <a:lnSpc>
                <a:spcPct val="95000"/>
              </a:lnSpc>
              <a:spcBef>
                <a:spcPts val="400"/>
              </a:spcBef>
              <a:buClr>
                <a:schemeClr val="dk1"/>
              </a:buClr>
              <a:buSzPts val="2000"/>
            </a:pPr>
            <a:r>
              <a:rPr lang="en-GB" sz="1800" b="1" dirty="0">
                <a:solidFill>
                  <a:schemeClr val="dk1"/>
                </a:solidFill>
                <a:latin typeface="Times New Roman"/>
                <a:ea typeface="Times New Roman"/>
                <a:cs typeface="Times New Roman"/>
                <a:sym typeface="Times New Roman"/>
              </a:rPr>
              <a:t>Reshmi Jaya Soundari R - 310620205075</a:t>
            </a:r>
          </a:p>
          <a:p>
            <a:pPr lvl="0" algn="r">
              <a:lnSpc>
                <a:spcPct val="95000"/>
              </a:lnSpc>
              <a:spcBef>
                <a:spcPts val="400"/>
              </a:spcBef>
              <a:buClr>
                <a:schemeClr val="dk1"/>
              </a:buClr>
              <a:buSzPts val="2000"/>
            </a:pPr>
            <a:r>
              <a:rPr lang="en-GB" sz="1800" b="1" dirty="0" err="1">
                <a:solidFill>
                  <a:schemeClr val="dk1"/>
                </a:solidFill>
                <a:latin typeface="Times New Roman"/>
                <a:ea typeface="Times New Roman"/>
                <a:cs typeface="Times New Roman"/>
                <a:sym typeface="Times New Roman"/>
              </a:rPr>
              <a:t>Yogeswari</a:t>
            </a:r>
            <a:r>
              <a:rPr lang="en-GB" sz="1800" b="1" dirty="0">
                <a:solidFill>
                  <a:schemeClr val="dk1"/>
                </a:solidFill>
                <a:latin typeface="Times New Roman"/>
                <a:ea typeface="Times New Roman"/>
                <a:cs typeface="Times New Roman"/>
                <a:sym typeface="Times New Roman"/>
              </a:rPr>
              <a:t> S – 310620205312</a:t>
            </a:r>
          </a:p>
          <a:p>
            <a:pPr lvl="0" algn="r">
              <a:lnSpc>
                <a:spcPct val="95000"/>
              </a:lnSpc>
              <a:spcBef>
                <a:spcPts val="400"/>
              </a:spcBef>
              <a:buClr>
                <a:schemeClr val="dk1"/>
              </a:buClr>
              <a:buSzPts val="2000"/>
            </a:pPr>
            <a:endParaRPr lang="en-GB" sz="1800" b="1" dirty="0">
              <a:solidFill>
                <a:schemeClr val="dk1"/>
              </a:solidFill>
              <a:latin typeface="Times New Roman"/>
              <a:ea typeface="Times New Roman"/>
              <a:cs typeface="Times New Roman"/>
              <a:sym typeface="Times New Roman"/>
            </a:endParaRPr>
          </a:p>
          <a:p>
            <a:pPr lvl="0" algn="r">
              <a:lnSpc>
                <a:spcPct val="95000"/>
              </a:lnSpc>
              <a:spcBef>
                <a:spcPts val="400"/>
              </a:spcBef>
              <a:buClr>
                <a:schemeClr val="dk1"/>
              </a:buClr>
              <a:buSzPts val="2000"/>
            </a:pPr>
            <a:r>
              <a:rPr lang="en-GB" sz="1800" b="1" u="sng" dirty="0">
                <a:solidFill>
                  <a:schemeClr val="dk1"/>
                </a:solidFill>
                <a:latin typeface="Times New Roman"/>
                <a:ea typeface="Times New Roman"/>
                <a:cs typeface="Times New Roman"/>
                <a:sym typeface="Times New Roman"/>
              </a:rPr>
              <a:t>DATE</a:t>
            </a:r>
          </a:p>
          <a:p>
            <a:pPr lvl="0" algn="r">
              <a:lnSpc>
                <a:spcPct val="95000"/>
              </a:lnSpc>
              <a:spcBef>
                <a:spcPts val="400"/>
              </a:spcBef>
              <a:buClr>
                <a:schemeClr val="dk1"/>
              </a:buClr>
              <a:buSzPts val="2000"/>
            </a:pPr>
            <a:r>
              <a:rPr lang="en-GB" sz="1800" b="1" dirty="0">
                <a:solidFill>
                  <a:schemeClr val="dk1"/>
                </a:solidFill>
                <a:latin typeface="Times New Roman"/>
                <a:cs typeface="Times New Roman"/>
                <a:sym typeface="Times New Roman"/>
              </a:rPr>
              <a:t>12-4-24</a:t>
            </a:r>
            <a:endParaRPr lang="en-GB" sz="1800" dirty="0"/>
          </a:p>
          <a:p>
            <a:pPr lvl="0"/>
            <a:endParaRPr lang="en-GB" b="1"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E8D3A60C-A7BE-8620-E603-9CC5318A5FD2}"/>
              </a:ext>
            </a:extLst>
          </p:cNvPr>
          <p:cNvSpPr>
            <a:spLocks noGrp="1"/>
          </p:cNvSpPr>
          <p:nvPr>
            <p:ph type="dt" idx="10"/>
          </p:nvPr>
        </p:nvSpPr>
        <p:spPr/>
        <p:txBody>
          <a:bodyPr/>
          <a:lstStyle/>
          <a:p>
            <a:r>
              <a:rPr lang="en-US" sz="1800" dirty="0"/>
              <a:t>12-4-2024</a:t>
            </a:r>
          </a:p>
        </p:txBody>
      </p:sp>
      <p:sp>
        <p:nvSpPr>
          <p:cNvPr id="6" name="Slide Number Placeholder 5">
            <a:extLst>
              <a:ext uri="{FF2B5EF4-FFF2-40B4-BE49-F238E27FC236}">
                <a16:creationId xmlns:a16="http://schemas.microsoft.com/office/drawing/2014/main" id="{2528AAEE-72E2-4394-3C46-6E66EA55BA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a:t>
            </a:fld>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1098991-63A7-FDDE-46F7-AFE9200C5EE8}"/>
              </a:ext>
            </a:extLst>
          </p:cNvPr>
          <p:cNvPicPr/>
          <p:nvPr/>
        </p:nvPicPr>
        <p:blipFill>
          <a:blip r:embed="rId3"/>
          <a:stretch>
            <a:fillRect/>
          </a:stretch>
        </p:blipFill>
        <p:spPr>
          <a:xfrm>
            <a:off x="123280" y="122882"/>
            <a:ext cx="1068705" cy="918845"/>
          </a:xfrm>
          <a:prstGeom prst="rect">
            <a:avLst/>
          </a:prstGeom>
        </p:spPr>
      </p:pic>
      <p:sp>
        <p:nvSpPr>
          <p:cNvPr id="9" name="TextBox 8">
            <a:extLst>
              <a:ext uri="{FF2B5EF4-FFF2-40B4-BE49-F238E27FC236}">
                <a16:creationId xmlns:a16="http://schemas.microsoft.com/office/drawing/2014/main" id="{766AF130-4587-5098-3841-A0DE027BD312}"/>
              </a:ext>
            </a:extLst>
          </p:cNvPr>
          <p:cNvSpPr txBox="1"/>
          <p:nvPr/>
        </p:nvSpPr>
        <p:spPr>
          <a:xfrm>
            <a:off x="245298" y="4312368"/>
            <a:ext cx="4106174" cy="1401922"/>
          </a:xfrm>
          <a:prstGeom prst="rect">
            <a:avLst/>
          </a:prstGeom>
          <a:noFill/>
        </p:spPr>
        <p:txBody>
          <a:bodyPr wrap="square" rtlCol="0">
            <a:spAutoFit/>
          </a:bodyPr>
          <a:lstStyle/>
          <a:p>
            <a:pPr lvl="0" algn="just">
              <a:lnSpc>
                <a:spcPct val="95000"/>
              </a:lnSpc>
              <a:buClr>
                <a:schemeClr val="dk1"/>
              </a:buClr>
              <a:buSzPts val="2000"/>
            </a:pPr>
            <a:r>
              <a:rPr lang="en-US" sz="18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SUPERVISOR</a:t>
            </a:r>
          </a:p>
          <a:p>
            <a:pPr rtl="0"/>
            <a:r>
              <a:rPr lang="en-IN" sz="1800" b="1" dirty="0" err="1">
                <a:effectLst/>
                <a:latin typeface="Times New Roman" panose="02020603050405020304" pitchFamily="18" charset="0"/>
                <a:cs typeface="Times New Roman" panose="02020603050405020304" pitchFamily="18" charset="0"/>
              </a:rPr>
              <a:t>Dr.</a:t>
            </a:r>
            <a:r>
              <a:rPr lang="en-IN" sz="1800" b="1" dirty="0">
                <a:effectLst/>
                <a:latin typeface="Times New Roman" panose="02020603050405020304" pitchFamily="18" charset="0"/>
                <a:cs typeface="Times New Roman" panose="02020603050405020304" pitchFamily="18" charset="0"/>
              </a:rPr>
              <a:t> M.HEMA </a:t>
            </a:r>
          </a:p>
          <a:p>
            <a:pPr rtl="0"/>
            <a:r>
              <a:rPr lang="en-IN" sz="1800" b="1" dirty="0">
                <a:effectLst/>
                <a:latin typeface="Times New Roman" panose="02020603050405020304" pitchFamily="18" charset="0"/>
                <a:cs typeface="Times New Roman" panose="02020603050405020304" pitchFamily="18" charset="0"/>
              </a:rPr>
              <a:t>B.Tech., M.E., </a:t>
            </a:r>
            <a:r>
              <a:rPr lang="en-IN" sz="1800" b="1" dirty="0" err="1">
                <a:effectLst/>
                <a:latin typeface="Times New Roman" panose="02020603050405020304" pitchFamily="18" charset="0"/>
                <a:cs typeface="Times New Roman" panose="02020603050405020304" pitchFamily="18" charset="0"/>
              </a:rPr>
              <a:t>Ph.D</a:t>
            </a:r>
            <a:r>
              <a:rPr lang="en-IN" sz="1800" b="1" dirty="0">
                <a:effectLst/>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a:p>
            <a:pPr rtl="0"/>
            <a:r>
              <a:rPr lang="en-IN" sz="1800" b="1" dirty="0">
                <a:effectLst/>
                <a:latin typeface="Times New Roman" panose="02020603050405020304" pitchFamily="18" charset="0"/>
                <a:cs typeface="Times New Roman" panose="02020603050405020304" pitchFamily="18" charset="0"/>
              </a:rPr>
              <a:t>ASSISTANT PROFESSOR(</a:t>
            </a:r>
            <a:r>
              <a:rPr lang="en-IN" sz="1800" b="1" dirty="0" err="1">
                <a:effectLst/>
                <a:latin typeface="Times New Roman" panose="02020603050405020304" pitchFamily="18" charset="0"/>
                <a:cs typeface="Times New Roman" panose="02020603050405020304" pitchFamily="18" charset="0"/>
              </a:rPr>
              <a:t>Sr.Gr</a:t>
            </a:r>
            <a:r>
              <a:rPr lang="en-IN" sz="1800" b="1" dirty="0">
                <a:effectLst/>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D581F-05BF-E043-FFC2-AC0980DCBCDF}"/>
              </a:ext>
            </a:extLst>
          </p:cNvPr>
          <p:cNvSpPr>
            <a:spLocks noGrp="1"/>
          </p:cNvSpPr>
          <p:nvPr>
            <p:ph type="dt" idx="10"/>
          </p:nvPr>
        </p:nvSpPr>
        <p:spPr/>
        <p:txBody>
          <a:bodyPr/>
          <a:lstStyle/>
          <a:p>
            <a:r>
              <a:rPr lang="en-US" sz="1800"/>
              <a:t>12-4-2024</a:t>
            </a:r>
            <a:endParaRPr lang="en-US" sz="1800" dirty="0"/>
          </a:p>
        </p:txBody>
      </p:sp>
      <p:sp>
        <p:nvSpPr>
          <p:cNvPr id="3" name="Slide Number Placeholder 2">
            <a:extLst>
              <a:ext uri="{FF2B5EF4-FFF2-40B4-BE49-F238E27FC236}">
                <a16:creationId xmlns:a16="http://schemas.microsoft.com/office/drawing/2014/main" id="{55066F6D-169E-2F97-AF4F-6671B1B9DE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pPr marL="0" lvl="0" indent="0" algn="r" rtl="0">
                <a:spcBef>
                  <a:spcPts val="0"/>
                </a:spcBef>
                <a:spcAft>
                  <a:spcPts val="0"/>
                </a:spcAft>
                <a:buNone/>
              </a:pPr>
              <a:t>10</a:t>
            </a:fld>
            <a:endParaRPr lang="en-US" sz="1800" dirty="0"/>
          </a:p>
        </p:txBody>
      </p:sp>
      <p:sp>
        <p:nvSpPr>
          <p:cNvPr id="5" name="Google Shape;139;p23">
            <a:extLst>
              <a:ext uri="{FF2B5EF4-FFF2-40B4-BE49-F238E27FC236}">
                <a16:creationId xmlns:a16="http://schemas.microsoft.com/office/drawing/2014/main" id="{CA7871F7-2E6F-3EAB-0211-728B8C8CD095}"/>
              </a:ext>
            </a:extLst>
          </p:cNvPr>
          <p:cNvSpPr txBox="1"/>
          <p:nvPr/>
        </p:nvSpPr>
        <p:spPr>
          <a:xfrm>
            <a:off x="5814606" y="-1"/>
            <a:ext cx="3329393" cy="699797"/>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 SYSTEM ARCHITECTURE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1EE4359-148C-273E-E5B9-CC751D553F50}"/>
              </a:ext>
            </a:extLst>
          </p:cNvPr>
          <p:cNvPicPr>
            <a:picLocks noChangeAspect="1"/>
          </p:cNvPicPr>
          <p:nvPr/>
        </p:nvPicPr>
        <p:blipFill>
          <a:blip r:embed="rId2"/>
          <a:stretch>
            <a:fillRect/>
          </a:stretch>
        </p:blipFill>
        <p:spPr>
          <a:xfrm>
            <a:off x="755674" y="1043796"/>
            <a:ext cx="7715466" cy="4822166"/>
          </a:xfrm>
          <a:prstGeom prst="rect">
            <a:avLst/>
          </a:prstGeom>
        </p:spPr>
      </p:pic>
      <p:sp>
        <p:nvSpPr>
          <p:cNvPr id="4" name="TextBox 3">
            <a:extLst>
              <a:ext uri="{FF2B5EF4-FFF2-40B4-BE49-F238E27FC236}">
                <a16:creationId xmlns:a16="http://schemas.microsoft.com/office/drawing/2014/main" id="{ED936F53-CAA4-4A4D-2291-DB1C475B0927}"/>
              </a:ext>
            </a:extLst>
          </p:cNvPr>
          <p:cNvSpPr txBox="1"/>
          <p:nvPr/>
        </p:nvSpPr>
        <p:spPr>
          <a:xfrm>
            <a:off x="2590800" y="4787660"/>
            <a:ext cx="5080959"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Architecture of the Proposed Work</a:t>
            </a:r>
          </a:p>
        </p:txBody>
      </p:sp>
      <p:sp>
        <p:nvSpPr>
          <p:cNvPr id="6" name="TextBox 5">
            <a:extLst>
              <a:ext uri="{FF2B5EF4-FFF2-40B4-BE49-F238E27FC236}">
                <a16:creationId xmlns:a16="http://schemas.microsoft.com/office/drawing/2014/main" id="{80AF45A6-5010-4102-861E-E1032D6F083A}"/>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6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D3649C-EADB-A109-E8C7-637118C4C95C}"/>
              </a:ext>
            </a:extLst>
          </p:cNvPr>
          <p:cNvSpPr txBox="1">
            <a:spLocks/>
          </p:cNvSpPr>
          <p:nvPr/>
        </p:nvSpPr>
        <p:spPr>
          <a:xfrm>
            <a:off x="6606072" y="-9154"/>
            <a:ext cx="2537927" cy="540999"/>
          </a:xfrm>
          <a:prstGeom prst="rect">
            <a:avLst/>
          </a:prstGeom>
          <a:solidFill>
            <a:srgbClr val="C00000"/>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dirty="0">
                <a:solidFill>
                  <a:schemeClr val="bg1"/>
                </a:solidFill>
                <a:latin typeface="Times New Roman" panose="02020603050405020304" pitchFamily="18" charset="0"/>
                <a:cs typeface="Times New Roman" panose="02020603050405020304" pitchFamily="18" charset="0"/>
              </a:rPr>
              <a:t> </a:t>
            </a:r>
            <a:r>
              <a:rPr lang="en-GB" sz="1600" b="1" dirty="0">
                <a:solidFill>
                  <a:schemeClr val="bg1"/>
                </a:solidFill>
                <a:latin typeface="Times New Roman" panose="02020603050405020304" pitchFamily="18" charset="0"/>
                <a:cs typeface="Times New Roman" panose="02020603050405020304" pitchFamily="18" charset="0"/>
              </a:rPr>
              <a:t>MODULES</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BFAA76-FFED-AE75-BE3D-A11F66A792B8}"/>
              </a:ext>
            </a:extLst>
          </p:cNvPr>
          <p:cNvSpPr txBox="1"/>
          <p:nvPr/>
        </p:nvSpPr>
        <p:spPr>
          <a:xfrm>
            <a:off x="868680" y="1993909"/>
            <a:ext cx="7406640" cy="2416046"/>
          </a:xfrm>
          <a:prstGeom prst="rect">
            <a:avLst/>
          </a:prstGeom>
          <a:noFill/>
        </p:spPr>
        <p:txBody>
          <a:bodyPr wrap="square" rtlCol="0">
            <a:spAutoFit/>
          </a:bodyPr>
          <a:lstStyle/>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List of Modules for IoT Integration of Device</a:t>
            </a:r>
          </a:p>
          <a:p>
            <a:pPr marL="342900" indent="-342900">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Wearable Device Module</a:t>
            </a:r>
          </a:p>
          <a:p>
            <a:pPr marL="342900" indent="-342900">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Processing Module</a:t>
            </a:r>
          </a:p>
          <a:p>
            <a:pPr marL="342900" indent="-34290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Software Module</a:t>
            </a:r>
          </a:p>
          <a:p>
            <a:endParaRPr lang="en-IN" dirty="0"/>
          </a:p>
        </p:txBody>
      </p:sp>
      <p:sp>
        <p:nvSpPr>
          <p:cNvPr id="2" name="Date Placeholder 1">
            <a:extLst>
              <a:ext uri="{FF2B5EF4-FFF2-40B4-BE49-F238E27FC236}">
                <a16:creationId xmlns:a16="http://schemas.microsoft.com/office/drawing/2014/main" id="{C393CF7B-19F7-254A-C584-9994909D5B3C}"/>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EF12290F-E568-BAB7-77C5-6DCD808108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11</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C0EE73-A0D4-AA0E-B364-7B0DD11C0B8A}"/>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92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06072" y="-9154"/>
            <a:ext cx="2537927" cy="540999"/>
          </a:xfrm>
          <a:solidFill>
            <a:srgbClr val="C00000"/>
          </a:solidFill>
        </p:spPr>
        <p:txBody>
          <a:bodyPr/>
          <a:lstStyle/>
          <a:p>
            <a:r>
              <a:rPr lang="en-GB" sz="1800" b="1" dirty="0">
                <a:solidFill>
                  <a:schemeClr val="bg1"/>
                </a:solidFill>
                <a:latin typeface="Times New Roman" panose="02020603050405020304" pitchFamily="18" charset="0"/>
                <a:cs typeface="Times New Roman" panose="02020603050405020304" pitchFamily="18" charset="0"/>
              </a:rPr>
              <a:t>MODULES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52400" y="261344"/>
            <a:ext cx="8478981" cy="6095005"/>
          </a:xfrm>
        </p:spPr>
        <p:txBody>
          <a:bodyPr/>
          <a:lstStyle/>
          <a:p>
            <a:pPr marL="114300" indent="0">
              <a:buNone/>
            </a:pPr>
            <a:endParaRPr lang="en-IN" sz="2000" b="1" i="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1800" b="1" i="0" dirty="0">
                <a:solidFill>
                  <a:srgbClr val="000000"/>
                </a:solidFill>
                <a:effectLst/>
                <a:latin typeface="Times New Roman" panose="02020603050405020304" pitchFamily="18" charset="0"/>
                <a:cs typeface="Times New Roman" panose="02020603050405020304" pitchFamily="18" charset="0"/>
              </a:rPr>
              <a:t>Wearable Device Module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I</a:t>
            </a:r>
            <a:r>
              <a:rPr lang="en-GB" sz="1800" b="0" i="0" dirty="0">
                <a:solidFill>
                  <a:srgbClr val="000000"/>
                </a:solidFill>
                <a:effectLst/>
                <a:latin typeface="Times New Roman" panose="02020603050405020304" pitchFamily="18" charset="0"/>
                <a:cs typeface="Times New Roman" panose="02020603050405020304" pitchFamily="18" charset="0"/>
              </a:rPr>
              <a:t>t incorporates the following </a:t>
            </a:r>
            <a:r>
              <a:rPr lang="en-GB" sz="1800" dirty="0">
                <a:solidFill>
                  <a:srgbClr val="000000"/>
                </a:solidFill>
                <a:latin typeface="Times New Roman" panose="02020603050405020304" pitchFamily="18" charset="0"/>
                <a:cs typeface="Times New Roman" panose="02020603050405020304" pitchFamily="18" charset="0"/>
              </a:rPr>
              <a:t>modules:</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114300" indent="0">
              <a:buNone/>
            </a:pPr>
            <a:endParaRPr lang="en-GB" sz="1800"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GB" sz="1800" b="0" i="0" dirty="0">
              <a:solidFill>
                <a:srgbClr val="000000"/>
              </a:solidFill>
              <a:effectLst/>
              <a:latin typeface="Times New Roman" panose="02020603050405020304" pitchFamily="18" charset="0"/>
              <a:cs typeface="Times New Roman" panose="02020603050405020304" pitchFamily="18" charset="0"/>
            </a:endParaRPr>
          </a:p>
          <a:p>
            <a:pPr>
              <a:buAutoNum type="alphaUcPeriod"/>
            </a:pPr>
            <a:r>
              <a:rPr lang="en-GB" sz="1800" b="1" i="0" dirty="0">
                <a:solidFill>
                  <a:srgbClr val="000000"/>
                </a:solidFill>
                <a:effectLst/>
                <a:latin typeface="Times New Roman" panose="02020603050405020304" pitchFamily="18" charset="0"/>
                <a:cs typeface="Times New Roman" panose="02020603050405020304" pitchFamily="18" charset="0"/>
              </a:rPr>
              <a:t> SpO2 SENSOR </a:t>
            </a:r>
          </a:p>
          <a:p>
            <a:pPr marL="571500" lvl="1" indent="0">
              <a:buNone/>
            </a:pPr>
            <a:r>
              <a:rPr lang="en-GB" sz="1800" b="1" dirty="0">
                <a:solidFill>
                  <a:srgbClr val="000000"/>
                </a:solidFill>
                <a:latin typeface="Times New Roman" panose="02020603050405020304" pitchFamily="18" charset="0"/>
                <a:cs typeface="Times New Roman" panose="02020603050405020304" pitchFamily="18" charset="0"/>
              </a:rPr>
              <a:t>INPUT</a:t>
            </a:r>
            <a:r>
              <a:rPr lang="en-GB" sz="1800" b="1" i="0" dirty="0">
                <a:solidFill>
                  <a:srgbClr val="000000"/>
                </a:solidFill>
                <a:effectLst/>
                <a:latin typeface="Times New Roman" panose="02020603050405020304" pitchFamily="18" charset="0"/>
                <a:cs typeface="Times New Roman" panose="02020603050405020304" pitchFamily="18" charset="0"/>
              </a:rPr>
              <a:t>:</a:t>
            </a:r>
          </a:p>
          <a:p>
            <a:pPr marL="571500" lvl="1" indent="0">
              <a:buNone/>
            </a:pPr>
            <a:r>
              <a:rPr lang="en-GB" sz="1800" b="0" i="0" dirty="0">
                <a:solidFill>
                  <a:srgbClr val="000000"/>
                </a:solidFill>
                <a:effectLst/>
                <a:latin typeface="Times New Roman" panose="02020603050405020304" pitchFamily="18" charset="0"/>
                <a:cs typeface="Times New Roman" panose="02020603050405020304" pitchFamily="18" charset="0"/>
              </a:rPr>
              <a:t>It is known as a pulse oximeter sensor, is a device that measures the oxygen saturation of blood and heart rate from the real time environment . It is connected to the Arduino Mega Board</a:t>
            </a:r>
          </a:p>
          <a:p>
            <a:pPr marL="571500" lvl="1" indent="0">
              <a:buNone/>
            </a:pP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r>
              <a:rPr lang="en-GB" sz="1800" b="1" i="0" dirty="0">
                <a:solidFill>
                  <a:srgbClr val="000000"/>
                </a:solidFill>
                <a:effectLst/>
                <a:latin typeface="Times New Roman" panose="02020603050405020304" pitchFamily="18" charset="0"/>
                <a:cs typeface="Times New Roman" panose="02020603050405020304" pitchFamily="18" charset="0"/>
              </a:rPr>
              <a:t>OUTPUT:</a:t>
            </a:r>
          </a:p>
          <a:p>
            <a:pPr marL="571500" lvl="1" indent="0">
              <a:buNone/>
            </a:pPr>
            <a:r>
              <a:rPr lang="en-GB" sz="1800" b="1" dirty="0">
                <a:solidFill>
                  <a:srgbClr val="000000"/>
                </a:solidFill>
                <a:latin typeface="Times New Roman" panose="02020603050405020304" pitchFamily="18" charset="0"/>
                <a:cs typeface="Times New Roman" panose="02020603050405020304" pitchFamily="18" charset="0"/>
              </a:rPr>
              <a:t>Normal: </a:t>
            </a:r>
          </a:p>
          <a:p>
            <a:pPr marL="571500" lvl="1" indent="0">
              <a:buNone/>
            </a:pPr>
            <a:r>
              <a:rPr lang="en-GB" sz="1800" b="0" i="0" dirty="0">
                <a:solidFill>
                  <a:srgbClr val="000000"/>
                </a:solidFill>
                <a:effectLst/>
                <a:latin typeface="Times New Roman" panose="02020603050405020304" pitchFamily="18" charset="0"/>
                <a:cs typeface="Times New Roman" panose="02020603050405020304" pitchFamily="18" charset="0"/>
              </a:rPr>
              <a:t>SpO2 levels are between 95% and 100%. </a:t>
            </a:r>
          </a:p>
          <a:p>
            <a:pPr marL="571500" lvl="1" indent="0">
              <a:buNone/>
            </a:pPr>
            <a:r>
              <a:rPr lang="en-GB" sz="1800" b="1" dirty="0">
                <a:solidFill>
                  <a:srgbClr val="000000"/>
                </a:solidFill>
                <a:latin typeface="Times New Roman" panose="02020603050405020304" pitchFamily="18" charset="0"/>
                <a:cs typeface="Times New Roman" panose="02020603050405020304" pitchFamily="18" charset="0"/>
              </a:rPr>
              <a:t>Abnormal:</a:t>
            </a:r>
            <a:r>
              <a:rPr lang="en-GB" sz="1800" dirty="0">
                <a:solidFill>
                  <a:srgbClr val="000000"/>
                </a:solidFill>
                <a:latin typeface="Times New Roman" panose="02020603050405020304" pitchFamily="18" charset="0"/>
                <a:cs typeface="Times New Roman" panose="02020603050405020304" pitchFamily="18" charset="0"/>
              </a:rPr>
              <a:t> </a:t>
            </a:r>
          </a:p>
          <a:p>
            <a:pPr marL="571500" lvl="1" indent="0">
              <a:buNone/>
            </a:pPr>
            <a:r>
              <a:rPr lang="en-GB" sz="1800" b="0" i="0" dirty="0">
                <a:solidFill>
                  <a:srgbClr val="000000"/>
                </a:solidFill>
                <a:effectLst/>
                <a:latin typeface="Times New Roman" panose="02020603050405020304" pitchFamily="18" charset="0"/>
                <a:cs typeface="Times New Roman" panose="02020603050405020304" pitchFamily="18" charset="0"/>
              </a:rPr>
              <a:t>While in danger, the shortness of breath and dizziness, the value will be lower.</a:t>
            </a:r>
          </a:p>
          <a:p>
            <a:pPr marL="571500" lvl="1" indent="0">
              <a:buNone/>
            </a:pPr>
            <a:endParaRPr lang="en-GB" sz="1600" b="1"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114300" indent="0" algn="just">
              <a:buNone/>
            </a:pPr>
            <a:endParaRPr lang="en-IN"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85099BF-E33B-8DF3-BEB5-B1F25A48BD0D}"/>
              </a:ext>
            </a:extLst>
          </p:cNvPr>
          <p:cNvSpPr>
            <a:spLocks noGrp="1"/>
          </p:cNvSpPr>
          <p:nvPr>
            <p:ph type="dt" idx="10"/>
          </p:nvPr>
        </p:nvSpPr>
        <p:spPr/>
        <p:txBody>
          <a:bodyPr/>
          <a:lstStyle/>
          <a:p>
            <a:r>
              <a:rPr lang="en-US" sz="1800"/>
              <a:t>12-4-2024</a:t>
            </a:r>
            <a:endParaRPr lang="en-US" sz="1800" dirty="0"/>
          </a:p>
        </p:txBody>
      </p:sp>
      <p:sp>
        <p:nvSpPr>
          <p:cNvPr id="6" name="Slide Number Placeholder 5">
            <a:extLst>
              <a:ext uri="{FF2B5EF4-FFF2-40B4-BE49-F238E27FC236}">
                <a16:creationId xmlns:a16="http://schemas.microsoft.com/office/drawing/2014/main" id="{67C3FF51-B7DF-CC1C-7BB7-16C445C6CA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12</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FF995A-0B45-DD22-1C80-65B96EE4E059}"/>
              </a:ext>
            </a:extLst>
          </p:cNvPr>
          <p:cNvSpPr txBox="1"/>
          <p:nvPr/>
        </p:nvSpPr>
        <p:spPr>
          <a:xfrm>
            <a:off x="152400" y="224767"/>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94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E0AA08-5AC8-1F94-2D1C-819C4FD55314}"/>
              </a:ext>
            </a:extLst>
          </p:cNvPr>
          <p:cNvSpPr>
            <a:spLocks noGrp="1"/>
          </p:cNvSpPr>
          <p:nvPr>
            <p:ph type="body" idx="1"/>
          </p:nvPr>
        </p:nvSpPr>
        <p:spPr>
          <a:xfrm>
            <a:off x="457200" y="612474"/>
            <a:ext cx="8229600" cy="5513825"/>
          </a:xfrm>
        </p:spPr>
        <p:txBody>
          <a:bodyPr/>
          <a:lstStyle/>
          <a:p>
            <a:pPr marL="571500" lvl="1" indent="0">
              <a:buNone/>
            </a:pPr>
            <a:endParaRPr lang="en-GB" sz="1400" b="1"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endParaRPr lang="en-GB" sz="1400" b="1" dirty="0">
              <a:solidFill>
                <a:srgbClr val="000000"/>
              </a:solidFill>
              <a:latin typeface="Times New Roman" panose="02020603050405020304" pitchFamily="18" charset="0"/>
              <a:cs typeface="Times New Roman" panose="02020603050405020304" pitchFamily="18" charset="0"/>
            </a:endParaRPr>
          </a:p>
          <a:p>
            <a:pPr marL="571500" lvl="1" indent="0">
              <a:buNone/>
            </a:pPr>
            <a:endParaRPr lang="en-GB" sz="1400" b="1"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r>
              <a:rPr lang="en-GB" sz="1800" b="1" i="0" dirty="0">
                <a:solidFill>
                  <a:srgbClr val="000000"/>
                </a:solidFill>
                <a:effectLst/>
                <a:latin typeface="Times New Roman" panose="02020603050405020304" pitchFamily="18" charset="0"/>
                <a:cs typeface="Times New Roman" panose="02020603050405020304" pitchFamily="18" charset="0"/>
              </a:rPr>
              <a:t>B. TEMPERATURE SENSOR</a:t>
            </a:r>
          </a:p>
          <a:p>
            <a:pPr marL="1028700" lvl="2" indent="0">
              <a:buNone/>
            </a:pPr>
            <a:r>
              <a:rPr lang="en-GB" sz="1800" b="1" dirty="0">
                <a:solidFill>
                  <a:srgbClr val="000000"/>
                </a:solidFill>
                <a:latin typeface="Times New Roman" panose="02020603050405020304" pitchFamily="18" charset="0"/>
                <a:cs typeface="Times New Roman" panose="02020603050405020304" pitchFamily="18" charset="0"/>
              </a:rPr>
              <a:t>INPUT:</a:t>
            </a:r>
            <a:endParaRPr lang="en-GB" sz="1800" b="1" i="0" dirty="0">
              <a:solidFill>
                <a:srgbClr val="000000"/>
              </a:solidFill>
              <a:effectLst/>
              <a:latin typeface="Times New Roman" panose="02020603050405020304" pitchFamily="18" charset="0"/>
              <a:cs typeface="Times New Roman" panose="02020603050405020304" pitchFamily="18" charset="0"/>
            </a:endParaRPr>
          </a:p>
          <a:p>
            <a:pPr marL="1028700" lvl="2" indent="0">
              <a:buNone/>
            </a:pPr>
            <a:r>
              <a:rPr lang="en-GB" sz="1800" b="0" i="0" dirty="0">
                <a:solidFill>
                  <a:srgbClr val="000000"/>
                </a:solidFill>
                <a:effectLst/>
                <a:latin typeface="Times New Roman" panose="02020603050405020304" pitchFamily="18" charset="0"/>
                <a:cs typeface="Times New Roman" panose="02020603050405020304" pitchFamily="18" charset="0"/>
              </a:rPr>
              <a:t>These are worn on the body and monitor temperature continuously. </a:t>
            </a:r>
            <a:r>
              <a:rPr lang="en-IN" sz="1800" dirty="0">
                <a:solidFill>
                  <a:srgbClr val="000000"/>
                </a:solidFill>
                <a:effectLst/>
                <a:latin typeface="Times New Roman" panose="02020603050405020304" pitchFamily="18" charset="0"/>
                <a:ea typeface="Times New Roman" panose="02020603050405020304" pitchFamily="18" charset="0"/>
              </a:rPr>
              <a:t>The Temperature sensor is connected to the 34</a:t>
            </a:r>
            <a:r>
              <a:rPr lang="en-IN" sz="1800" baseline="30000" dirty="0">
                <a:solidFill>
                  <a:srgbClr val="000000"/>
                </a:solidFill>
                <a:effectLst/>
                <a:latin typeface="Times New Roman" panose="02020603050405020304" pitchFamily="18" charset="0"/>
                <a:ea typeface="Times New Roman" panose="02020603050405020304" pitchFamily="18" charset="0"/>
              </a:rPr>
              <a:t>th</a:t>
            </a:r>
            <a:r>
              <a:rPr lang="en-IN" sz="1800" dirty="0">
                <a:solidFill>
                  <a:srgbClr val="000000"/>
                </a:solidFill>
                <a:effectLst/>
                <a:latin typeface="Times New Roman" panose="02020603050405020304" pitchFamily="18" charset="0"/>
                <a:ea typeface="Times New Roman" panose="02020603050405020304" pitchFamily="18" charset="0"/>
              </a:rPr>
              <a:t> pin of the Arduino Mega Board</a:t>
            </a:r>
          </a:p>
          <a:p>
            <a:pPr marL="1028700" lvl="2"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1028700" lvl="2" indent="0">
              <a:buNone/>
            </a:pPr>
            <a:r>
              <a:rPr lang="en-IN" sz="1800" b="1" dirty="0">
                <a:solidFill>
                  <a:srgbClr val="000000"/>
                </a:solidFill>
                <a:latin typeface="Times New Roman" panose="02020603050405020304" pitchFamily="18" charset="0"/>
                <a:ea typeface="Times New Roman" panose="02020603050405020304" pitchFamily="18" charset="0"/>
              </a:rPr>
              <a:t>OUTPUT:</a:t>
            </a:r>
          </a:p>
          <a:p>
            <a:pPr marL="1028700" lvl="2" indent="0">
              <a:buNone/>
            </a:pPr>
            <a:r>
              <a:rPr lang="en-IN" sz="1800" b="1" dirty="0">
                <a:solidFill>
                  <a:srgbClr val="000000"/>
                </a:solidFill>
                <a:effectLst/>
                <a:latin typeface="Times New Roman" panose="02020603050405020304" pitchFamily="18" charset="0"/>
                <a:ea typeface="Times New Roman" panose="02020603050405020304" pitchFamily="18" charset="0"/>
              </a:rPr>
              <a:t>Normal:</a:t>
            </a:r>
          </a:p>
          <a:p>
            <a:pPr marL="1028700" lvl="2" indent="0">
              <a:buNone/>
            </a:pPr>
            <a:r>
              <a:rPr lang="en-IN" sz="1800" dirty="0">
                <a:solidFill>
                  <a:srgbClr val="000000"/>
                </a:solidFill>
                <a:effectLst/>
                <a:latin typeface="Times New Roman" panose="02020603050405020304" pitchFamily="18" charset="0"/>
                <a:ea typeface="Times New Roman" panose="02020603050405020304" pitchFamily="18" charset="0"/>
              </a:rPr>
              <a:t>Body Temperature of the person</a:t>
            </a:r>
          </a:p>
          <a:p>
            <a:pPr marL="1028700" lvl="2" indent="0">
              <a:buNone/>
            </a:pPr>
            <a:r>
              <a:rPr lang="en-IN" sz="1800" b="1" dirty="0">
                <a:solidFill>
                  <a:srgbClr val="000000"/>
                </a:solidFill>
                <a:latin typeface="Times New Roman" panose="02020603050405020304" pitchFamily="18" charset="0"/>
                <a:ea typeface="Times New Roman" panose="02020603050405020304" pitchFamily="18" charset="0"/>
              </a:rPr>
              <a:t>Abnormal:</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1028700" lvl="2" indent="0">
              <a:buNone/>
            </a:pPr>
            <a:r>
              <a:rPr lang="en-GB" sz="1800" b="0" i="0" dirty="0">
                <a:solidFill>
                  <a:srgbClr val="000000"/>
                </a:solidFill>
                <a:effectLst/>
                <a:latin typeface="Times New Roman" panose="02020603050405020304" pitchFamily="18" charset="0"/>
                <a:cs typeface="Times New Roman" panose="02020603050405020304" pitchFamily="18" charset="0"/>
              </a:rPr>
              <a:t>Abnormal Low/High rise in temperature </a:t>
            </a:r>
          </a:p>
          <a:p>
            <a:pPr marL="571500" lvl="1" indent="0">
              <a:buNone/>
            </a:pPr>
            <a:endParaRPr lang="en-GB" sz="14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D0C708-20A9-6D87-719C-4EAD51518FCF}"/>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68AB3E43-F6FD-9FC2-7737-06635C98C5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13</a:t>
            </a:fld>
            <a:endParaRPr lang="en-US" sz="18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FD5D123A-F939-1A24-F4A7-50EA8C67461A}"/>
              </a:ext>
            </a:extLst>
          </p:cNvPr>
          <p:cNvSpPr>
            <a:spLocks noGrp="1"/>
          </p:cNvSpPr>
          <p:nvPr>
            <p:ph type="title"/>
          </p:nvPr>
        </p:nvSpPr>
        <p:spPr>
          <a:xfrm>
            <a:off x="6606072" y="-9154"/>
            <a:ext cx="2537927" cy="540999"/>
          </a:xfrm>
          <a:solidFill>
            <a:srgbClr val="C00000"/>
          </a:solidFill>
        </p:spPr>
        <p:txBody>
          <a:bodyPr/>
          <a:lstStyle/>
          <a:p>
            <a:r>
              <a:rPr lang="en-GB" sz="1800" b="1" dirty="0">
                <a:solidFill>
                  <a:schemeClr val="bg1"/>
                </a:solidFill>
                <a:latin typeface="Times New Roman" panose="02020603050405020304" pitchFamily="18" charset="0"/>
                <a:cs typeface="Times New Roman" panose="02020603050405020304" pitchFamily="18" charset="0"/>
              </a:rPr>
              <a:t>MODULES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18A67E6-4AEA-F664-BE7D-877F35CDA7C7}"/>
              </a:ext>
            </a:extLst>
          </p:cNvPr>
          <p:cNvSpPr txBox="1"/>
          <p:nvPr/>
        </p:nvSpPr>
        <p:spPr>
          <a:xfrm>
            <a:off x="300228" y="393345"/>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78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08BCF59-CEB0-294D-A693-154F4715B25D}"/>
              </a:ext>
            </a:extLst>
          </p:cNvPr>
          <p:cNvSpPr>
            <a:spLocks noGrp="1"/>
          </p:cNvSpPr>
          <p:nvPr>
            <p:ph type="body" idx="1"/>
          </p:nvPr>
        </p:nvSpPr>
        <p:spPr>
          <a:xfrm>
            <a:off x="129396" y="871268"/>
            <a:ext cx="8557404" cy="5255032"/>
          </a:xfrm>
        </p:spPr>
        <p:txBody>
          <a:bodyPr/>
          <a:lstStyle/>
          <a:p>
            <a:pPr marL="571500" lvl="1" indent="0">
              <a:buNone/>
            </a:pPr>
            <a:r>
              <a:rPr lang="en-GB" sz="1800" b="1" i="0" dirty="0">
                <a:solidFill>
                  <a:srgbClr val="000000"/>
                </a:solidFill>
                <a:effectLst/>
                <a:latin typeface="Times New Roman" panose="02020603050405020304" pitchFamily="18" charset="0"/>
                <a:cs typeface="Times New Roman" panose="02020603050405020304" pitchFamily="18" charset="0"/>
              </a:rPr>
              <a:t>C. GSR SENSOR</a:t>
            </a:r>
          </a:p>
          <a:p>
            <a:pPr marL="571500" lvl="1" indent="0">
              <a:buNone/>
            </a:pPr>
            <a:endParaRPr lang="en-GB" sz="1800" b="1" i="0" dirty="0">
              <a:solidFill>
                <a:srgbClr val="000000"/>
              </a:solidFill>
              <a:effectLst/>
              <a:latin typeface="Times New Roman" panose="02020603050405020304" pitchFamily="18" charset="0"/>
              <a:cs typeface="Times New Roman" panose="02020603050405020304" pitchFamily="18" charset="0"/>
            </a:endParaRPr>
          </a:p>
          <a:p>
            <a:pPr marL="1028700" lvl="2" indent="0" algn="just">
              <a:buNone/>
            </a:pPr>
            <a:r>
              <a:rPr lang="en-GB" sz="1800" b="1" dirty="0">
                <a:solidFill>
                  <a:srgbClr val="000000"/>
                </a:solidFill>
                <a:latin typeface="Times New Roman" panose="02020603050405020304" pitchFamily="18" charset="0"/>
                <a:cs typeface="Times New Roman" panose="02020603050405020304" pitchFamily="18" charset="0"/>
              </a:rPr>
              <a:t>INPUT:</a:t>
            </a:r>
            <a:endParaRPr lang="en-GB" sz="1800" b="1" i="0" dirty="0">
              <a:solidFill>
                <a:srgbClr val="000000"/>
              </a:solidFill>
              <a:effectLst/>
              <a:latin typeface="Times New Roman" panose="02020603050405020304" pitchFamily="18" charset="0"/>
              <a:cs typeface="Times New Roman" panose="02020603050405020304" pitchFamily="18" charset="0"/>
            </a:endParaRPr>
          </a:p>
          <a:p>
            <a:pPr marL="1028700" lvl="2" indent="0" algn="just">
              <a:buNone/>
            </a:pPr>
            <a:r>
              <a:rPr lang="en-GB" sz="1800" b="0" i="0" dirty="0">
                <a:solidFill>
                  <a:srgbClr val="000000"/>
                </a:solidFill>
                <a:effectLst/>
                <a:latin typeface="Times New Roman" panose="02020603050405020304" pitchFamily="18" charset="0"/>
                <a:cs typeface="Times New Roman" panose="02020603050405020304" pitchFamily="18" charset="0"/>
              </a:rPr>
              <a:t>Galvanic Skin Response is a method of measuring the electrical conductance of the skin. This measure is often used as an indicator of emotional arousal, as sweat gland activity increases in response to stress, excitement, and other emotions.</a:t>
            </a:r>
            <a:r>
              <a:rPr lang="en-GB" sz="1800" dirty="0">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The GSR sensor is connected to the 35</a:t>
            </a:r>
            <a:r>
              <a:rPr lang="en-IN" sz="1800" baseline="30000" dirty="0">
                <a:solidFill>
                  <a:srgbClr val="000000"/>
                </a:solidFill>
                <a:effectLst/>
                <a:latin typeface="Times New Roman" panose="02020603050405020304" pitchFamily="18" charset="0"/>
                <a:ea typeface="Times New Roman" panose="02020603050405020304" pitchFamily="18" charset="0"/>
              </a:rPr>
              <a:t>th</a:t>
            </a:r>
            <a:r>
              <a:rPr lang="en-IN" sz="1800" dirty="0">
                <a:solidFill>
                  <a:srgbClr val="000000"/>
                </a:solidFill>
                <a:effectLst/>
                <a:latin typeface="Times New Roman" panose="02020603050405020304" pitchFamily="18" charset="0"/>
                <a:ea typeface="Times New Roman" panose="02020603050405020304" pitchFamily="18" charset="0"/>
              </a:rPr>
              <a:t> pin of the Board</a:t>
            </a:r>
          </a:p>
          <a:p>
            <a:pPr marL="1028700" lvl="2"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1028700" lvl="2" indent="0" algn="just">
              <a:buNone/>
            </a:pPr>
            <a:r>
              <a:rPr lang="en-IN" sz="1800" b="1" dirty="0">
                <a:solidFill>
                  <a:srgbClr val="000000"/>
                </a:solidFill>
                <a:latin typeface="Times New Roman" panose="02020603050405020304" pitchFamily="18" charset="0"/>
                <a:ea typeface="Times New Roman" panose="02020603050405020304" pitchFamily="18" charset="0"/>
              </a:rPr>
              <a:t>OUTPUT:</a:t>
            </a:r>
          </a:p>
          <a:p>
            <a:pPr marL="1028700" lvl="2"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Normal:</a:t>
            </a:r>
          </a:p>
          <a:p>
            <a:pPr marL="1028700" lvl="2"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The emotional response reading should be less than the specific value</a:t>
            </a:r>
          </a:p>
          <a:p>
            <a:pPr marL="1028700" lvl="2" indent="0" algn="just">
              <a:buNone/>
            </a:pPr>
            <a:r>
              <a:rPr lang="en-IN" sz="1800" b="1" dirty="0">
                <a:solidFill>
                  <a:srgbClr val="000000"/>
                </a:solidFill>
                <a:latin typeface="Times New Roman" panose="02020603050405020304" pitchFamily="18" charset="0"/>
                <a:ea typeface="Times New Roman" panose="02020603050405020304" pitchFamily="18" charset="0"/>
              </a:rPr>
              <a:t>Abnormal:</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571500" lvl="1" indent="0">
              <a:buNone/>
            </a:pPr>
            <a:r>
              <a:rPr lang="en-IN" sz="1800" dirty="0"/>
              <a:t>        </a:t>
            </a:r>
            <a:r>
              <a:rPr lang="en-IN" sz="1800" dirty="0">
                <a:solidFill>
                  <a:srgbClr val="000000"/>
                </a:solidFill>
                <a:effectLst/>
                <a:latin typeface="Times New Roman" panose="02020603050405020304" pitchFamily="18" charset="0"/>
                <a:ea typeface="Times New Roman" panose="02020603050405020304" pitchFamily="18" charset="0"/>
              </a:rPr>
              <a:t>The emotional response reading should be more than the specific value</a:t>
            </a:r>
            <a:endParaRPr lang="en-IN" sz="1800" dirty="0"/>
          </a:p>
        </p:txBody>
      </p:sp>
      <p:sp>
        <p:nvSpPr>
          <p:cNvPr id="2" name="Date Placeholder 1">
            <a:extLst>
              <a:ext uri="{FF2B5EF4-FFF2-40B4-BE49-F238E27FC236}">
                <a16:creationId xmlns:a16="http://schemas.microsoft.com/office/drawing/2014/main" id="{B4430A7F-0166-35D5-4EF1-C3026750D9FE}"/>
              </a:ext>
            </a:extLst>
          </p:cNvPr>
          <p:cNvSpPr>
            <a:spLocks noGrp="1"/>
          </p:cNvSpPr>
          <p:nvPr>
            <p:ph type="dt" idx="10"/>
          </p:nvPr>
        </p:nvSpPr>
        <p:spPr/>
        <p:txBody>
          <a:bodyPr/>
          <a:lstStyle/>
          <a:p>
            <a:r>
              <a:rPr lang="en-US" sz="1800"/>
              <a:t>12-4-2024</a:t>
            </a:r>
            <a:endParaRPr lang="en-US" sz="1800" dirty="0"/>
          </a:p>
        </p:txBody>
      </p:sp>
      <p:sp>
        <p:nvSpPr>
          <p:cNvPr id="3" name="Slide Number Placeholder 2">
            <a:extLst>
              <a:ext uri="{FF2B5EF4-FFF2-40B4-BE49-F238E27FC236}">
                <a16:creationId xmlns:a16="http://schemas.microsoft.com/office/drawing/2014/main" id="{07BE43E8-7F40-AB91-7722-F41B633C5E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14</a:t>
            </a:fld>
            <a:endParaRPr lang="en-US" sz="1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3A5CEBA5-8151-B2CB-3054-52C9159F2E9E}"/>
              </a:ext>
            </a:extLst>
          </p:cNvPr>
          <p:cNvSpPr>
            <a:spLocks noGrp="1"/>
          </p:cNvSpPr>
          <p:nvPr>
            <p:ph type="title"/>
          </p:nvPr>
        </p:nvSpPr>
        <p:spPr>
          <a:xfrm>
            <a:off x="6606072" y="-9154"/>
            <a:ext cx="2537927" cy="540999"/>
          </a:xfrm>
          <a:solidFill>
            <a:srgbClr val="C00000"/>
          </a:solidFill>
        </p:spPr>
        <p:txBody>
          <a:bodyPr/>
          <a:lstStyle/>
          <a:p>
            <a:r>
              <a:rPr lang="en-GB" sz="1800" b="1" dirty="0">
                <a:solidFill>
                  <a:schemeClr val="bg1"/>
                </a:solidFill>
                <a:latin typeface="Times New Roman" panose="02020603050405020304" pitchFamily="18" charset="0"/>
                <a:cs typeface="Times New Roman" panose="02020603050405020304" pitchFamily="18" charset="0"/>
              </a:rPr>
              <a:t>MODULES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2C5A61-6396-5C22-C0B4-37A4CE5E8EAA}"/>
              </a:ext>
            </a:extLst>
          </p:cNvPr>
          <p:cNvSpPr txBox="1"/>
          <p:nvPr/>
        </p:nvSpPr>
        <p:spPr>
          <a:xfrm>
            <a:off x="457200" y="364219"/>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5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3D4D9-CB9D-84EE-23AE-53F094A503C9}"/>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D4870C31-5E1E-F626-6E3F-4E8B3C43F67D}"/>
              </a:ext>
            </a:extLst>
          </p:cNvPr>
          <p:cNvSpPr>
            <a:spLocks noGrp="1"/>
          </p:cNvSpPr>
          <p:nvPr>
            <p:ph type="body" idx="1"/>
          </p:nvPr>
        </p:nvSpPr>
        <p:spPr>
          <a:xfrm>
            <a:off x="129396" y="871268"/>
            <a:ext cx="8557404" cy="5255032"/>
          </a:xfrm>
        </p:spPr>
        <p:txBody>
          <a:bodyPr/>
          <a:lstStyle/>
          <a:p>
            <a:pPr marL="114300" indent="0">
              <a:buNone/>
            </a:pPr>
            <a:r>
              <a:rPr lang="en-IN" sz="1800" b="1" i="0" dirty="0">
                <a:solidFill>
                  <a:srgbClr val="000000"/>
                </a:solidFill>
                <a:effectLst/>
                <a:latin typeface="Times New Roman" panose="02020603050405020304" pitchFamily="18" charset="0"/>
                <a:cs typeface="Times New Roman" panose="02020603050405020304" pitchFamily="18" charset="0"/>
              </a:rPr>
              <a:t>D.  GSM </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r>
              <a:rPr lang="en-GB" sz="1800" b="0" i="0" dirty="0">
                <a:solidFill>
                  <a:srgbClr val="000000"/>
                </a:solidFill>
                <a:effectLst/>
                <a:latin typeface="Times New Roman" panose="02020603050405020304" pitchFamily="18" charset="0"/>
                <a:cs typeface="Times New Roman" panose="02020603050405020304" pitchFamily="18" charset="0"/>
              </a:rPr>
              <a:t>A GSM is a wireless communication device that allows electronic devices to communicate with each other over the GSM (Global System for Mobile Communications) network. </a:t>
            </a:r>
          </a:p>
          <a:p>
            <a:pPr marL="571500" lvl="1" indent="0">
              <a:buNone/>
            </a:pPr>
            <a:r>
              <a:rPr lang="en-GB" sz="1800" b="1" dirty="0">
                <a:latin typeface="Times New Roman" panose="02020603050405020304" pitchFamily="18" charset="0"/>
                <a:cs typeface="Times New Roman" panose="02020603050405020304" pitchFamily="18" charset="0"/>
              </a:rPr>
              <a:t>Function: </a:t>
            </a:r>
          </a:p>
          <a:p>
            <a:pPr marL="571500" lvl="1" indent="0">
              <a:buNone/>
            </a:pPr>
            <a:r>
              <a:rPr lang="en-GB" sz="1800" dirty="0">
                <a:latin typeface="Times New Roman" panose="02020603050405020304" pitchFamily="18" charset="0"/>
                <a:cs typeface="Times New Roman" panose="02020603050405020304" pitchFamily="18" charset="0"/>
              </a:rPr>
              <a:t>Here the Arduino board and the sensors communicate each other through GSM</a:t>
            </a:r>
          </a:p>
          <a:p>
            <a:pPr marL="114300" indent="0">
              <a:buNone/>
            </a:pPr>
            <a:endParaRPr lang="en-GB" sz="1800" dirty="0">
              <a:latin typeface="Times New Roman" panose="02020603050405020304" pitchFamily="18" charset="0"/>
              <a:cs typeface="Times New Roman" panose="02020603050405020304" pitchFamily="18" charset="0"/>
            </a:endParaRPr>
          </a:p>
          <a:p>
            <a:pPr marL="114300" indent="0">
              <a:buNone/>
            </a:pPr>
            <a:r>
              <a:rPr lang="en-IN" sz="1800" b="1" i="0" dirty="0">
                <a:solidFill>
                  <a:srgbClr val="000000"/>
                </a:solidFill>
                <a:effectLst/>
                <a:latin typeface="Times New Roman" panose="02020603050405020304" pitchFamily="18" charset="0"/>
                <a:cs typeface="Times New Roman" panose="02020603050405020304" pitchFamily="18" charset="0"/>
              </a:rPr>
              <a:t>E.  GPS </a:t>
            </a:r>
            <a:r>
              <a:rPr lang="en-IN" sz="1800" dirty="0">
                <a:latin typeface="Times New Roman" panose="02020603050405020304" pitchFamily="18" charset="0"/>
                <a:cs typeface="Times New Roman" panose="02020603050405020304" pitchFamily="18" charset="0"/>
              </a:rPr>
              <a:t> </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r>
              <a:rPr lang="en-GB" sz="1800" b="0" i="0" dirty="0">
                <a:solidFill>
                  <a:srgbClr val="000000"/>
                </a:solidFill>
                <a:effectLst/>
                <a:latin typeface="Times New Roman" panose="02020603050405020304" pitchFamily="18" charset="0"/>
                <a:cs typeface="Times New Roman" panose="02020603050405020304" pitchFamily="18" charset="0"/>
              </a:rPr>
              <a:t>A Global Positioning System (GPS) is a small electronic device that can receive signals from GPS satellites and determine its location on Earth.</a:t>
            </a:r>
          </a:p>
          <a:p>
            <a:pPr marL="571500" lvl="1" indent="0">
              <a:buNone/>
            </a:pPr>
            <a:r>
              <a:rPr lang="en-GB" sz="1800" b="1" dirty="0">
                <a:latin typeface="Times New Roman" panose="02020603050405020304" pitchFamily="18" charset="0"/>
                <a:cs typeface="Times New Roman" panose="02020603050405020304" pitchFamily="18" charset="0"/>
              </a:rPr>
              <a:t>Function:</a:t>
            </a:r>
            <a:endParaRPr lang="en-GB" sz="1800" b="1" i="0" dirty="0">
              <a:solidFill>
                <a:srgbClr val="000000"/>
              </a:solidFill>
              <a:effectLst/>
              <a:latin typeface="Times New Roman" panose="02020603050405020304" pitchFamily="18" charset="0"/>
              <a:cs typeface="Times New Roman" panose="02020603050405020304" pitchFamily="18" charset="0"/>
            </a:endParaRPr>
          </a:p>
          <a:p>
            <a:pPr marL="571500" lvl="1" indent="0">
              <a:buNone/>
            </a:pPr>
            <a:r>
              <a:rPr lang="en-GB" sz="1800" dirty="0">
                <a:latin typeface="Times New Roman" panose="02020603050405020304" pitchFamily="18" charset="0"/>
                <a:cs typeface="Times New Roman" panose="02020603050405020304" pitchFamily="18" charset="0"/>
              </a:rPr>
              <a:t>After the device detects abnormal situation the location is sent to the emergency contacts using GPS</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a:p>
            <a:pPr marL="571500" lvl="1" indent="0">
              <a:buNone/>
            </a:pPr>
            <a:endParaRPr lang="en-IN" sz="1800" dirty="0"/>
          </a:p>
        </p:txBody>
      </p:sp>
      <p:sp>
        <p:nvSpPr>
          <p:cNvPr id="2" name="Date Placeholder 1">
            <a:extLst>
              <a:ext uri="{FF2B5EF4-FFF2-40B4-BE49-F238E27FC236}">
                <a16:creationId xmlns:a16="http://schemas.microsoft.com/office/drawing/2014/main" id="{BD86A4E5-CA6D-5829-DB51-4C9AAC3B3D55}"/>
              </a:ext>
            </a:extLst>
          </p:cNvPr>
          <p:cNvSpPr>
            <a:spLocks noGrp="1"/>
          </p:cNvSpPr>
          <p:nvPr>
            <p:ph type="dt" idx="10"/>
          </p:nvPr>
        </p:nvSpPr>
        <p:spPr/>
        <p:txBody>
          <a:bodyPr/>
          <a:lstStyle/>
          <a:p>
            <a:r>
              <a:rPr lang="en-US" sz="1800"/>
              <a:t>12-4-2024</a:t>
            </a:r>
            <a:endParaRPr lang="en-US" sz="1800" dirty="0"/>
          </a:p>
        </p:txBody>
      </p:sp>
      <p:sp>
        <p:nvSpPr>
          <p:cNvPr id="3" name="Slide Number Placeholder 2">
            <a:extLst>
              <a:ext uri="{FF2B5EF4-FFF2-40B4-BE49-F238E27FC236}">
                <a16:creationId xmlns:a16="http://schemas.microsoft.com/office/drawing/2014/main" id="{099D125C-043C-9E41-2B54-4AB81596F1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15</a:t>
            </a:fld>
            <a:endParaRPr lang="en-US" sz="1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2E0A9447-2BBC-9C11-D53E-773D13B96B32}"/>
              </a:ext>
            </a:extLst>
          </p:cNvPr>
          <p:cNvSpPr>
            <a:spLocks noGrp="1"/>
          </p:cNvSpPr>
          <p:nvPr>
            <p:ph type="title"/>
          </p:nvPr>
        </p:nvSpPr>
        <p:spPr>
          <a:xfrm>
            <a:off x="6606072" y="-9154"/>
            <a:ext cx="2537927" cy="540999"/>
          </a:xfrm>
          <a:solidFill>
            <a:srgbClr val="C00000"/>
          </a:solidFill>
        </p:spPr>
        <p:txBody>
          <a:bodyPr/>
          <a:lstStyle/>
          <a:p>
            <a:r>
              <a:rPr lang="en-GB" sz="1800" b="1" dirty="0">
                <a:solidFill>
                  <a:schemeClr val="bg1"/>
                </a:solidFill>
                <a:latin typeface="Times New Roman" panose="02020603050405020304" pitchFamily="18" charset="0"/>
                <a:cs typeface="Times New Roman" panose="02020603050405020304" pitchFamily="18" charset="0"/>
              </a:rPr>
              <a:t>MODULES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B0689C-D2BF-5CB7-9949-3E049877A8A4}"/>
              </a:ext>
            </a:extLst>
          </p:cNvPr>
          <p:cNvSpPr txBox="1"/>
          <p:nvPr/>
        </p:nvSpPr>
        <p:spPr>
          <a:xfrm>
            <a:off x="362654" y="364219"/>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55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1D63B-5D01-CFCC-40F5-8ADA9EA8D802}"/>
              </a:ext>
            </a:extLst>
          </p:cNvPr>
          <p:cNvSpPr>
            <a:spLocks noGrp="1"/>
          </p:cNvSpPr>
          <p:nvPr>
            <p:ph type="title"/>
          </p:nvPr>
        </p:nvSpPr>
        <p:spPr>
          <a:xfrm>
            <a:off x="6606072" y="-9154"/>
            <a:ext cx="2537927" cy="540999"/>
          </a:xfrm>
          <a:solidFill>
            <a:srgbClr val="C00000"/>
          </a:solidFill>
        </p:spPr>
        <p:txBody>
          <a:bodyPr/>
          <a:lstStyle/>
          <a:p>
            <a:r>
              <a:rPr lang="en-GB" sz="1800" b="1" dirty="0">
                <a:solidFill>
                  <a:schemeClr val="bg1"/>
                </a:solidFill>
                <a:latin typeface="Times New Roman" panose="02020603050405020304" pitchFamily="18" charset="0"/>
                <a:cs typeface="Times New Roman" panose="02020603050405020304" pitchFamily="18" charset="0"/>
              </a:rPr>
              <a:t>MODULES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A86201-571C-7407-77D9-EF7BB2E7D09E}"/>
              </a:ext>
            </a:extLst>
          </p:cNvPr>
          <p:cNvSpPr txBox="1"/>
          <p:nvPr/>
        </p:nvSpPr>
        <p:spPr>
          <a:xfrm>
            <a:off x="300228" y="531846"/>
            <a:ext cx="8671244" cy="6081152"/>
          </a:xfrm>
          <a:prstGeom prst="rect">
            <a:avLst/>
          </a:prstGeom>
          <a:noFill/>
        </p:spPr>
        <p:txBody>
          <a:bodyPr wrap="square" rtlCol="0">
            <a:spAutoFit/>
          </a:bodyPr>
          <a:lstStyle/>
          <a:p>
            <a:r>
              <a:rPr lang="en-IN" sz="1800" b="1" i="0" dirty="0">
                <a:solidFill>
                  <a:srgbClr val="000000"/>
                </a:solidFill>
                <a:effectLst/>
                <a:latin typeface="Times New Roman" panose="02020603050405020304" pitchFamily="18" charset="0"/>
                <a:cs typeface="Times New Roman" panose="02020603050405020304" pitchFamily="18" charset="0"/>
              </a:rPr>
              <a:t>Processing Module</a:t>
            </a:r>
            <a:endParaRPr lang="en-GB" sz="1800" b="0" i="0" dirty="0">
              <a:solidFill>
                <a:srgbClr val="000000"/>
              </a:solidFill>
              <a:effectLst/>
              <a:latin typeface="Times New Roman" panose="02020603050405020304" pitchFamily="18" charset="0"/>
              <a:cs typeface="Times New Roman" panose="02020603050405020304" pitchFamily="18" charset="0"/>
            </a:endParaRPr>
          </a:p>
          <a:p>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60960" marR="194310" indent="-6350" algn="l">
              <a:spcAft>
                <a:spcPts val="700"/>
              </a:spcAft>
            </a:pPr>
            <a:r>
              <a:rPr lang="en-IN" sz="1800" b="1" dirty="0">
                <a:solidFill>
                  <a:srgbClr val="202124"/>
                </a:solidFill>
                <a:effectLst/>
                <a:latin typeface="TimesNewRomanPS-ItalicMT"/>
                <a:ea typeface="Times New Roman" panose="02020603050405020304" pitchFamily="18" charset="0"/>
              </a:rPr>
              <a:t>A.  Arduino Mega 2560 Board</a:t>
            </a:r>
          </a:p>
          <a:p>
            <a:pPr marL="60960" marR="194310" indent="-6350" algn="l">
              <a:spcAft>
                <a:spcPts val="700"/>
              </a:spcAft>
            </a:pPr>
            <a:r>
              <a:rPr lang="en-IN" sz="1800" dirty="0">
                <a:solidFill>
                  <a:srgbClr val="000000"/>
                </a:solidFill>
                <a:effectLst/>
                <a:latin typeface="TimesNewRomanPSMT"/>
                <a:ea typeface="Times New Roman" panose="02020603050405020304" pitchFamily="18" charset="0"/>
              </a:rPr>
              <a:t>Arduino board is a hardware board which can read inputs from sensors, </a:t>
            </a:r>
            <a:r>
              <a:rPr lang="en-IN" sz="1800" dirty="0" err="1">
                <a:solidFill>
                  <a:srgbClr val="000000"/>
                </a:solidFill>
                <a:effectLst/>
                <a:latin typeface="TimesNewRomanPSMT"/>
                <a:ea typeface="Times New Roman" panose="02020603050405020304" pitchFamily="18" charset="0"/>
              </a:rPr>
              <a:t>button,etc</a:t>
            </a:r>
            <a:r>
              <a:rPr lang="en-IN" sz="1800" dirty="0">
                <a:solidFill>
                  <a:srgbClr val="000000"/>
                </a:solidFill>
                <a:effectLst/>
                <a:latin typeface="TimesNewRomanPSMT"/>
                <a:ea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All the 3 sensors are connected to the this board using connecting wires</a:t>
            </a:r>
          </a:p>
          <a:p>
            <a:pPr marL="60960" marR="194310" indent="-6350">
              <a:spcAft>
                <a:spcPts val="700"/>
              </a:spcAft>
            </a:pPr>
            <a:r>
              <a:rPr lang="en-GB" sz="1800" b="1" dirty="0">
                <a:latin typeface="Times New Roman" panose="02020603050405020304" pitchFamily="18" charset="0"/>
                <a:cs typeface="Times New Roman" panose="02020603050405020304" pitchFamily="18" charset="0"/>
              </a:rPr>
              <a:t>Function:</a:t>
            </a:r>
            <a:endParaRPr lang="en-GB" sz="1800" dirty="0">
              <a:latin typeface="Times New Roman" panose="02020603050405020304" pitchFamily="18" charset="0"/>
              <a:cs typeface="Times New Roman" panose="02020603050405020304" pitchFamily="18" charset="0"/>
            </a:endParaRPr>
          </a:p>
          <a:p>
            <a:pPr marL="60960" marR="194310" indent="-6350">
              <a:spcAft>
                <a:spcPts val="700"/>
              </a:spcAft>
            </a:pPr>
            <a:r>
              <a:rPr lang="en-GB" sz="1800" dirty="0">
                <a:latin typeface="Times New Roman" panose="02020603050405020304" pitchFamily="18" charset="0"/>
                <a:cs typeface="Times New Roman" panose="02020603050405020304" pitchFamily="18" charset="0"/>
              </a:rPr>
              <a:t>It takes the sensor readings, processes it and gives output thus functioning the device. We can connect to Arduino IDE of the  laptop using USB port</a:t>
            </a:r>
          </a:p>
          <a:p>
            <a:pPr marL="60960" marR="194310" indent="-6350">
              <a:spcAft>
                <a:spcPts val="700"/>
              </a:spcAft>
            </a:pPr>
            <a:endParaRPr lang="en-GB" sz="1800" dirty="0">
              <a:latin typeface="Times New Roman" panose="02020603050405020304" pitchFamily="18" charset="0"/>
              <a:cs typeface="Times New Roman" panose="02020603050405020304" pitchFamily="18" charset="0"/>
            </a:endParaRPr>
          </a:p>
          <a:p>
            <a:r>
              <a:rPr lang="en-IN" sz="1800" b="1" i="0" dirty="0">
                <a:solidFill>
                  <a:srgbClr val="000000"/>
                </a:solidFill>
                <a:effectLst/>
                <a:latin typeface="Times New Roman" panose="02020603050405020304" pitchFamily="18" charset="0"/>
                <a:cs typeface="Times New Roman" panose="02020603050405020304" pitchFamily="18" charset="0"/>
              </a:rPr>
              <a:t>B.  POWER SOURCE</a:t>
            </a:r>
            <a:r>
              <a:rPr lang="en-IN" sz="1800" dirty="0">
                <a:latin typeface="Times New Roman" panose="02020603050405020304" pitchFamily="18" charset="0"/>
                <a:cs typeface="Times New Roman" panose="02020603050405020304" pitchFamily="18" charset="0"/>
              </a:rPr>
              <a:t> </a:t>
            </a:r>
            <a:endParaRPr lang="en-GB" sz="1800" dirty="0">
              <a:latin typeface="Times New Roman" panose="02020603050405020304" pitchFamily="18" charset="0"/>
              <a:cs typeface="Times New Roman" panose="02020603050405020304" pitchFamily="18" charset="0"/>
            </a:endParaRPr>
          </a:p>
          <a:p>
            <a:r>
              <a:rPr lang="en-GB" sz="1800" b="0" i="0" dirty="0">
                <a:solidFill>
                  <a:srgbClr val="000000"/>
                </a:solidFill>
                <a:effectLst/>
                <a:latin typeface="Times New Roman" panose="02020603050405020304" pitchFamily="18" charset="0"/>
                <a:cs typeface="Times New Roman" panose="02020603050405020304" pitchFamily="18" charset="0"/>
              </a:rPr>
              <a:t>Long-lasting battery or rechargeable battery for extended use.</a:t>
            </a:r>
            <a:r>
              <a:rPr lang="en-GB" sz="1800" dirty="0">
                <a:latin typeface="Times New Roman" panose="02020603050405020304" pitchFamily="18" charset="0"/>
                <a:cs typeface="Times New Roman" panose="02020603050405020304" pitchFamily="18" charset="0"/>
              </a:rPr>
              <a:t> It is connected to the I/O pin of the Arduino Board</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Function:</a:t>
            </a:r>
          </a:p>
          <a:p>
            <a:r>
              <a:rPr lang="en-GB" sz="1800" dirty="0">
                <a:latin typeface="Times New Roman" panose="02020603050405020304" pitchFamily="18" charset="0"/>
                <a:cs typeface="Times New Roman" panose="02020603050405020304" pitchFamily="18" charset="0"/>
              </a:rPr>
              <a:t>It powers the Arduino board </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60960" marR="194310" indent="-6350">
              <a:spcAft>
                <a:spcPts val="700"/>
              </a:spcAft>
            </a:pP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9110253-CF95-B42A-118A-EC9FE940BFC0}"/>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F0CCB753-0053-5DE4-D503-FCA3F5E84F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16</a:t>
            </a:fld>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5E84CE-8A95-9F40-DF3B-13D3D6A98E38}"/>
              </a:ext>
            </a:extLst>
          </p:cNvPr>
          <p:cNvSpPr txBox="1"/>
          <p:nvPr/>
        </p:nvSpPr>
        <p:spPr>
          <a:xfrm>
            <a:off x="300228" y="248465"/>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30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3F6A5-DDE1-A2DD-E237-19BFD3CE2386}"/>
              </a:ext>
            </a:extLst>
          </p:cNvPr>
          <p:cNvSpPr>
            <a:spLocks noGrp="1"/>
          </p:cNvSpPr>
          <p:nvPr>
            <p:ph type="title"/>
          </p:nvPr>
        </p:nvSpPr>
        <p:spPr>
          <a:xfrm>
            <a:off x="6606072" y="-9154"/>
            <a:ext cx="2537927" cy="540999"/>
          </a:xfrm>
          <a:solidFill>
            <a:srgbClr val="C00000"/>
          </a:solidFill>
        </p:spPr>
        <p:txBody>
          <a:bodyPr/>
          <a:lstStyle/>
          <a:p>
            <a:r>
              <a:rPr lang="en-GB" sz="1800" b="1" dirty="0">
                <a:solidFill>
                  <a:schemeClr val="bg1"/>
                </a:solidFill>
                <a:latin typeface="Times New Roman" panose="02020603050405020304" pitchFamily="18" charset="0"/>
                <a:cs typeface="Times New Roman" panose="02020603050405020304" pitchFamily="18" charset="0"/>
              </a:rPr>
              <a:t>MODULES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986393-A9A0-A72A-619C-C05C248FC648}"/>
              </a:ext>
            </a:extLst>
          </p:cNvPr>
          <p:cNvSpPr txBox="1"/>
          <p:nvPr/>
        </p:nvSpPr>
        <p:spPr>
          <a:xfrm>
            <a:off x="246611" y="144624"/>
            <a:ext cx="8650224" cy="6637715"/>
          </a:xfrm>
          <a:prstGeom prst="rect">
            <a:avLst/>
          </a:prstGeom>
          <a:noFill/>
        </p:spPr>
        <p:txBody>
          <a:bodyPr wrap="square" rtlCol="0">
            <a:spAutoFit/>
          </a:bodyPr>
          <a:lstStyle/>
          <a:p>
            <a:endParaRPr lang="en-IN" sz="2000" b="1" dirty="0">
              <a:latin typeface="Times New Roman" panose="02020603050405020304" pitchFamily="18" charset="0"/>
              <a:cs typeface="Times New Roman" panose="02020603050405020304" pitchFamily="18" charset="0"/>
            </a:endParaRPr>
          </a:p>
          <a:p>
            <a:r>
              <a:rPr lang="en-IN" sz="1800" b="1" i="0" dirty="0">
                <a:solidFill>
                  <a:srgbClr val="000000"/>
                </a:solidFill>
                <a:effectLst/>
                <a:latin typeface="Times New Roman" panose="02020603050405020304" pitchFamily="18" charset="0"/>
                <a:cs typeface="Times New Roman" panose="02020603050405020304" pitchFamily="18" charset="0"/>
              </a:rPr>
              <a:t>Software Module</a:t>
            </a:r>
          </a:p>
          <a:p>
            <a:endParaRPr lang="en-IN" sz="1800" b="1" i="0" dirty="0">
              <a:solidFill>
                <a:srgbClr val="000000"/>
              </a:solidFill>
              <a:effectLst/>
              <a:latin typeface="Times New Roman" panose="02020603050405020304" pitchFamily="18" charset="0"/>
              <a:cs typeface="Times New Roman" panose="02020603050405020304" pitchFamily="18" charset="0"/>
            </a:endParaRPr>
          </a:p>
          <a:p>
            <a:r>
              <a:rPr lang="en-GB" sz="1800" b="1" i="0" dirty="0">
                <a:solidFill>
                  <a:srgbClr val="000000"/>
                </a:solidFill>
                <a:effectLst/>
                <a:latin typeface="Times New Roman" panose="02020603050405020304" pitchFamily="18" charset="0"/>
                <a:cs typeface="Times New Roman" panose="02020603050405020304" pitchFamily="18" charset="0"/>
              </a:rPr>
              <a:t>A. Arduino IDE</a:t>
            </a:r>
          </a:p>
          <a:p>
            <a:pPr algn="just"/>
            <a:r>
              <a:rPr lang="en-US" sz="1800" dirty="0">
                <a:latin typeface="Times New Roman" panose="02020603050405020304" pitchFamily="18" charset="0"/>
                <a:cs typeface="Times New Roman" panose="02020603050405020304" pitchFamily="18" charset="0"/>
              </a:rPr>
              <a:t>The Arduino IDE is a software application that helps to write code and upload it to the board. It is a cross-platform application. To write code for the Arduino board, you will need to use C and C++. It is a relatively simple language that is easy to learn, even if you have no prior programming experience.</a:t>
            </a:r>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Function: </a:t>
            </a:r>
          </a:p>
          <a:p>
            <a:pPr algn="just"/>
            <a:r>
              <a:rPr lang="en-US" sz="1800" dirty="0">
                <a:latin typeface="Times New Roman" panose="02020603050405020304" pitchFamily="18" charset="0"/>
                <a:cs typeface="Times New Roman" panose="02020603050405020304" pitchFamily="18" charset="0"/>
              </a:rPr>
              <a:t>The code is written for getting sensor values from the Arduino Board through suitable ports. It measure values under suitable conditions and give output as </a:t>
            </a:r>
            <a:r>
              <a:rPr lang="en-US" sz="1800" dirty="0" err="1">
                <a:latin typeface="Times New Roman" panose="02020603050405020304" pitchFamily="18" charset="0"/>
                <a:cs typeface="Times New Roman" panose="02020603050405020304" pitchFamily="18" charset="0"/>
              </a:rPr>
              <a:t>alerts.This</a:t>
            </a:r>
            <a:r>
              <a:rPr lang="en-US" sz="1800" dirty="0">
                <a:latin typeface="Times New Roman" panose="02020603050405020304" pitchFamily="18" charset="0"/>
                <a:cs typeface="Times New Roman" panose="02020603050405020304" pitchFamily="18" charset="0"/>
              </a:rPr>
              <a:t> also connects Safety App with suitable constraints. </a:t>
            </a:r>
          </a:p>
          <a:p>
            <a:pPr algn="just"/>
            <a:endParaRPr lang="en-US" sz="1800" dirty="0">
              <a:latin typeface="Times New Roman" panose="02020603050405020304" pitchFamily="18" charset="0"/>
              <a:cs typeface="Times New Roman" panose="02020603050405020304" pitchFamily="18" charset="0"/>
            </a:endParaRPr>
          </a:p>
          <a:p>
            <a:pPr marL="54610" marR="194310" indent="0" algn="l">
              <a:spcAft>
                <a:spcPts val="700"/>
              </a:spcAft>
              <a:buNone/>
            </a:pPr>
            <a:r>
              <a:rPr lang="en-IN" sz="1800" b="1" dirty="0">
                <a:solidFill>
                  <a:srgbClr val="000000"/>
                </a:solidFill>
                <a:effectLst/>
                <a:latin typeface="TimesNewRomanPS-ItalicMT"/>
                <a:ea typeface="Times New Roman" panose="02020603050405020304" pitchFamily="18" charset="0"/>
              </a:rPr>
              <a:t>B. MQTT</a:t>
            </a:r>
            <a:endParaRPr lang="en-IN" sz="1800" b="1" dirty="0">
              <a:latin typeface="Times New Roman" panose="02020603050405020304" pitchFamily="18" charset="0"/>
              <a:ea typeface="Times New Roman" panose="02020603050405020304" pitchFamily="18" charset="0"/>
            </a:endParaRPr>
          </a:p>
          <a:p>
            <a:pPr marL="54610" marR="194310" indent="0" algn="l">
              <a:spcAft>
                <a:spcPts val="700"/>
              </a:spcAft>
              <a:buNone/>
            </a:pPr>
            <a:r>
              <a:rPr lang="en-IN" sz="1800" dirty="0">
                <a:solidFill>
                  <a:srgbClr val="202124"/>
                </a:solidFill>
                <a:effectLst/>
                <a:latin typeface="TimesNewRomanPSMT"/>
                <a:ea typeface="Times New Roman" panose="02020603050405020304" pitchFamily="18" charset="0"/>
              </a:rPr>
              <a:t>MQTT is a system that </a:t>
            </a:r>
            <a:r>
              <a:rPr lang="en-IN" sz="1800" dirty="0">
                <a:solidFill>
                  <a:srgbClr val="040C28"/>
                </a:solidFill>
                <a:effectLst/>
                <a:latin typeface="TimesNewRomanPSMT"/>
                <a:ea typeface="Times New Roman" panose="02020603050405020304" pitchFamily="18" charset="0"/>
              </a:rPr>
              <a:t>manages messages between different clients</a:t>
            </a:r>
            <a:r>
              <a:rPr lang="en-IN" sz="1800" dirty="0">
                <a:solidFill>
                  <a:srgbClr val="202124"/>
                </a:solidFill>
                <a:effectLst/>
                <a:latin typeface="TimesNewRomanPSMT"/>
                <a:ea typeface="Times New Roman" panose="02020603050405020304" pitchFamily="18" charset="0"/>
              </a:rPr>
              <a:t>. This includes sending and receiving filtered messages to the identified clients who are subscribed to this system. </a:t>
            </a:r>
          </a:p>
          <a:p>
            <a:pPr marL="54610" marR="194310" indent="0" algn="l">
              <a:spcAft>
                <a:spcPts val="700"/>
              </a:spcAft>
              <a:buNone/>
            </a:pPr>
            <a:r>
              <a:rPr lang="en-IN" sz="1800" b="1" dirty="0">
                <a:latin typeface="Times New Roman" panose="02020603050405020304" pitchFamily="18" charset="0"/>
                <a:ea typeface="Times New Roman" panose="02020603050405020304" pitchFamily="18" charset="0"/>
              </a:rPr>
              <a:t>Function:</a:t>
            </a:r>
            <a:endParaRPr lang="en-IN" sz="1800" dirty="0">
              <a:latin typeface="Times New Roman" panose="02020603050405020304" pitchFamily="18" charset="0"/>
              <a:ea typeface="Times New Roman" panose="02020603050405020304" pitchFamily="18" charset="0"/>
            </a:endParaRPr>
          </a:p>
          <a:p>
            <a:pPr marL="54610" marR="194310" indent="0" algn="l">
              <a:spcAft>
                <a:spcPts val="700"/>
              </a:spcAft>
              <a:buNone/>
            </a:pPr>
            <a:r>
              <a:rPr lang="en-IN" sz="1800" dirty="0">
                <a:solidFill>
                  <a:srgbClr val="202124"/>
                </a:solidFill>
                <a:effectLst/>
                <a:latin typeface="TimesNewRomanPSMT"/>
                <a:ea typeface="Times New Roman" panose="02020603050405020304" pitchFamily="18" charset="0"/>
              </a:rPr>
              <a:t>In this device, if the sensor readings were abnormal MQTT sends messages to the subscribed emergency contacts.</a:t>
            </a:r>
            <a:endParaRPr lang="en-IN" sz="1800" b="1" dirty="0">
              <a:solidFill>
                <a:srgbClr val="000000"/>
              </a:solidFill>
              <a:effectLst/>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89D5244-38F3-1290-ED34-2CFB92E1FE7E}"/>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F0075486-99E2-8AEA-E4CE-2C5E4CBB90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17</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42E84BD-8876-A3FA-3737-4701EF72E327}"/>
              </a:ext>
            </a:extLst>
          </p:cNvPr>
          <p:cNvSpPr txBox="1"/>
          <p:nvPr/>
        </p:nvSpPr>
        <p:spPr>
          <a:xfrm>
            <a:off x="246611" y="102965"/>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5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5C791-C7B7-48CD-3B3A-DE9E35474651}"/>
              </a:ext>
            </a:extLst>
          </p:cNvPr>
          <p:cNvSpPr>
            <a:spLocks noGrp="1"/>
          </p:cNvSpPr>
          <p:nvPr>
            <p:ph type="dt" idx="10"/>
          </p:nvPr>
        </p:nvSpPr>
        <p:spPr/>
        <p:txBody>
          <a:bodyPr/>
          <a:lstStyle/>
          <a:p>
            <a:r>
              <a:rPr lang="en-US" sz="1800"/>
              <a:t>12-4-2024</a:t>
            </a:r>
            <a:endParaRPr lang="en-US" sz="1800" dirty="0"/>
          </a:p>
        </p:txBody>
      </p:sp>
      <p:sp>
        <p:nvSpPr>
          <p:cNvPr id="3" name="Slide Number Placeholder 2">
            <a:extLst>
              <a:ext uri="{FF2B5EF4-FFF2-40B4-BE49-F238E27FC236}">
                <a16:creationId xmlns:a16="http://schemas.microsoft.com/office/drawing/2014/main" id="{B085CD77-6335-452C-6A5E-D027C4B52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18</a:t>
            </a:fld>
            <a:endParaRPr lang="en-US" sz="1800" dirty="0">
              <a:latin typeface="Times New Roman" panose="02020603050405020304" pitchFamily="18" charset="0"/>
              <a:cs typeface="Times New Roman" panose="02020603050405020304" pitchFamily="18" charset="0"/>
            </a:endParaRPr>
          </a:p>
        </p:txBody>
      </p:sp>
      <p:pic>
        <p:nvPicPr>
          <p:cNvPr id="3110" name="Picture 15">
            <a:extLst>
              <a:ext uri="{FF2B5EF4-FFF2-40B4-BE49-F238E27FC236}">
                <a16:creationId xmlns:a16="http://schemas.microsoft.com/office/drawing/2014/main" id="{FA0B2ECB-1884-184F-2890-441CB539C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81" y="1259596"/>
            <a:ext cx="15430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1" descr="Wood Bangle (12)">
            <a:extLst>
              <a:ext uri="{FF2B5EF4-FFF2-40B4-BE49-F238E27FC236}">
                <a16:creationId xmlns:a16="http://schemas.microsoft.com/office/drawing/2014/main" id="{1ACE9AD5-453D-9663-E8D9-2125AED0F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710104"/>
            <a:ext cx="4940300" cy="49403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F2DD1053-4857-D3A5-6FCD-4AA2F4B5A2AD}"/>
              </a:ext>
            </a:extLst>
          </p:cNvPr>
          <p:cNvCxnSpPr/>
          <p:nvPr/>
        </p:nvCxnSpPr>
        <p:spPr>
          <a:xfrm flipH="1">
            <a:off x="6147315" y="1319038"/>
            <a:ext cx="1104900" cy="504825"/>
          </a:xfrm>
          <a:prstGeom prst="line">
            <a:avLst/>
          </a:prstGeom>
        </p:spPr>
        <p:style>
          <a:lnRef idx="1">
            <a:schemeClr val="dk1"/>
          </a:lnRef>
          <a:fillRef idx="0">
            <a:schemeClr val="dk1"/>
          </a:fillRef>
          <a:effectRef idx="0">
            <a:schemeClr val="dk1"/>
          </a:effectRef>
          <a:fontRef idx="minor">
            <a:schemeClr val="tx1"/>
          </a:fontRef>
        </p:style>
      </p:cxnSp>
      <p:pic>
        <p:nvPicPr>
          <p:cNvPr id="3103" name="Picture 5">
            <a:extLst>
              <a:ext uri="{FF2B5EF4-FFF2-40B4-BE49-F238E27FC236}">
                <a16:creationId xmlns:a16="http://schemas.microsoft.com/office/drawing/2014/main" id="{4B1941AF-22A5-1F7F-BB76-F1863436B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869" y="1862261"/>
            <a:ext cx="16002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6">
            <a:extLst>
              <a:ext uri="{FF2B5EF4-FFF2-40B4-BE49-F238E27FC236}">
                <a16:creationId xmlns:a16="http://schemas.microsoft.com/office/drawing/2014/main" id="{E9246534-F7E3-C4B5-693A-E1449C66E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719" y="515940"/>
            <a:ext cx="1714500" cy="1400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B38CC343-24F3-F07B-A893-547906BA36C1}"/>
              </a:ext>
            </a:extLst>
          </p:cNvPr>
          <p:cNvCxnSpPr/>
          <p:nvPr/>
        </p:nvCxnSpPr>
        <p:spPr>
          <a:xfrm flipH="1">
            <a:off x="6353379" y="3229930"/>
            <a:ext cx="1104900" cy="50482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7DBF179-D783-4DFB-5C5E-258F0F79A9FE}"/>
              </a:ext>
            </a:extLst>
          </p:cNvPr>
          <p:cNvCxnSpPr/>
          <p:nvPr/>
        </p:nvCxnSpPr>
        <p:spPr>
          <a:xfrm>
            <a:off x="1880594" y="1765837"/>
            <a:ext cx="838200" cy="962025"/>
          </a:xfrm>
          <a:prstGeom prst="line">
            <a:avLst/>
          </a:prstGeom>
        </p:spPr>
        <p:style>
          <a:lnRef idx="1">
            <a:schemeClr val="dk1"/>
          </a:lnRef>
          <a:fillRef idx="0">
            <a:schemeClr val="dk1"/>
          </a:fillRef>
          <a:effectRef idx="0">
            <a:schemeClr val="dk1"/>
          </a:effectRef>
          <a:fontRef idx="minor">
            <a:schemeClr val="tx1"/>
          </a:fontRef>
        </p:style>
      </p:cxnSp>
      <p:pic>
        <p:nvPicPr>
          <p:cNvPr id="3106" name="Picture 11">
            <a:extLst>
              <a:ext uri="{FF2B5EF4-FFF2-40B4-BE49-F238E27FC236}">
                <a16:creationId xmlns:a16="http://schemas.microsoft.com/office/drawing/2014/main" id="{E5D87FE8-AF2E-6567-ED12-836D4CFCB3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044" y="2835495"/>
            <a:ext cx="1264140" cy="92703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A721F477-6C9E-5BC8-CBE4-676C3CC6CC4F}"/>
              </a:ext>
            </a:extLst>
          </p:cNvPr>
          <p:cNvCxnSpPr/>
          <p:nvPr/>
        </p:nvCxnSpPr>
        <p:spPr>
          <a:xfrm flipV="1">
            <a:off x="1733131" y="3137614"/>
            <a:ext cx="933450" cy="342900"/>
          </a:xfrm>
          <a:prstGeom prst="line">
            <a:avLst/>
          </a:prstGeom>
        </p:spPr>
        <p:style>
          <a:lnRef idx="1">
            <a:schemeClr val="dk1"/>
          </a:lnRef>
          <a:fillRef idx="0">
            <a:schemeClr val="dk1"/>
          </a:fillRef>
          <a:effectRef idx="0">
            <a:schemeClr val="dk1"/>
          </a:effectRef>
          <a:fontRef idx="minor">
            <a:schemeClr val="tx1"/>
          </a:fontRef>
        </p:style>
      </p:cxnSp>
      <p:pic>
        <p:nvPicPr>
          <p:cNvPr id="3108" name="Picture 13">
            <a:extLst>
              <a:ext uri="{FF2B5EF4-FFF2-40B4-BE49-F238E27FC236}">
                <a16:creationId xmlns:a16="http://schemas.microsoft.com/office/drawing/2014/main" id="{5E5A924D-5D5B-144A-B62C-053383FFC1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9621" y="4386412"/>
            <a:ext cx="2613516" cy="128186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24115414-AD32-1790-0246-815F52A51B9D}"/>
              </a:ext>
            </a:extLst>
          </p:cNvPr>
          <p:cNvCxnSpPr/>
          <p:nvPr/>
        </p:nvCxnSpPr>
        <p:spPr>
          <a:xfrm>
            <a:off x="5903259" y="3974419"/>
            <a:ext cx="514350" cy="733425"/>
          </a:xfrm>
          <a:prstGeom prst="line">
            <a:avLst/>
          </a:prstGeom>
        </p:spPr>
        <p:style>
          <a:lnRef idx="1">
            <a:schemeClr val="dk1"/>
          </a:lnRef>
          <a:fillRef idx="0">
            <a:schemeClr val="dk1"/>
          </a:fillRef>
          <a:effectRef idx="0">
            <a:schemeClr val="dk1"/>
          </a:effectRef>
          <a:fontRef idx="minor">
            <a:schemeClr val="tx1"/>
          </a:fontRef>
        </p:style>
      </p:cxnSp>
      <p:pic>
        <p:nvPicPr>
          <p:cNvPr id="3111" name="Picture 16">
            <a:extLst>
              <a:ext uri="{FF2B5EF4-FFF2-40B4-BE49-F238E27FC236}">
                <a16:creationId xmlns:a16="http://schemas.microsoft.com/office/drawing/2014/main" id="{15B61DEB-616A-4221-328D-746AF8851F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4830763"/>
            <a:ext cx="1095375" cy="981075"/>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E8C19B0A-154F-ECF5-DF95-72597AC31DD6}"/>
              </a:ext>
            </a:extLst>
          </p:cNvPr>
          <p:cNvCxnSpPr>
            <a:cxnSpLocks/>
          </p:cNvCxnSpPr>
          <p:nvPr/>
        </p:nvCxnSpPr>
        <p:spPr>
          <a:xfrm flipV="1">
            <a:off x="1733131" y="4189425"/>
            <a:ext cx="985663" cy="641338"/>
          </a:xfrm>
          <a:prstGeom prst="line">
            <a:avLst/>
          </a:prstGeom>
        </p:spPr>
        <p:style>
          <a:lnRef idx="1">
            <a:schemeClr val="dk1"/>
          </a:lnRef>
          <a:fillRef idx="0">
            <a:schemeClr val="dk1"/>
          </a:fillRef>
          <a:effectRef idx="0">
            <a:schemeClr val="dk1"/>
          </a:effectRef>
          <a:fontRef idx="minor">
            <a:schemeClr val="tx1"/>
          </a:fontRef>
        </p:style>
      </p:cxnSp>
      <p:sp>
        <p:nvSpPr>
          <p:cNvPr id="24" name="Text Box 18">
            <a:extLst>
              <a:ext uri="{FF2B5EF4-FFF2-40B4-BE49-F238E27FC236}">
                <a16:creationId xmlns:a16="http://schemas.microsoft.com/office/drawing/2014/main" id="{46887D34-26F0-F931-A1FF-216A0C4B10B8}"/>
              </a:ext>
            </a:extLst>
          </p:cNvPr>
          <p:cNvSpPr txBox="1">
            <a:spLocks noChangeArrowheads="1"/>
          </p:cNvSpPr>
          <p:nvPr/>
        </p:nvSpPr>
        <p:spPr bwMode="auto">
          <a:xfrm>
            <a:off x="6092459" y="1911339"/>
            <a:ext cx="1247775" cy="3810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GSM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 Box 19">
            <a:extLst>
              <a:ext uri="{FF2B5EF4-FFF2-40B4-BE49-F238E27FC236}">
                <a16:creationId xmlns:a16="http://schemas.microsoft.com/office/drawing/2014/main" id="{D571C480-B865-3FB8-A6C6-52824824EB0A}"/>
              </a:ext>
            </a:extLst>
          </p:cNvPr>
          <p:cNvSpPr txBox="1">
            <a:spLocks noChangeArrowheads="1"/>
          </p:cNvSpPr>
          <p:nvPr/>
        </p:nvSpPr>
        <p:spPr bwMode="auto">
          <a:xfrm>
            <a:off x="7396383" y="4005412"/>
            <a:ext cx="1247775" cy="3810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GPS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Text Box 20">
            <a:extLst>
              <a:ext uri="{FF2B5EF4-FFF2-40B4-BE49-F238E27FC236}">
                <a16:creationId xmlns:a16="http://schemas.microsoft.com/office/drawing/2014/main" id="{8D7F0129-BA39-9044-5221-D76D595267FA}"/>
              </a:ext>
            </a:extLst>
          </p:cNvPr>
          <p:cNvSpPr txBox="1">
            <a:spLocks noChangeArrowheads="1"/>
          </p:cNvSpPr>
          <p:nvPr/>
        </p:nvSpPr>
        <p:spPr bwMode="auto">
          <a:xfrm>
            <a:off x="6260872" y="5903307"/>
            <a:ext cx="1344930" cy="25654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GSR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Text Box 21">
            <a:extLst>
              <a:ext uri="{FF2B5EF4-FFF2-40B4-BE49-F238E27FC236}">
                <a16:creationId xmlns:a16="http://schemas.microsoft.com/office/drawing/2014/main" id="{C9C5BF65-350B-E754-1797-042EB7384F29}"/>
              </a:ext>
            </a:extLst>
          </p:cNvPr>
          <p:cNvSpPr txBox="1">
            <a:spLocks noChangeArrowheads="1"/>
          </p:cNvSpPr>
          <p:nvPr/>
        </p:nvSpPr>
        <p:spPr bwMode="auto">
          <a:xfrm>
            <a:off x="255270" y="2419474"/>
            <a:ext cx="1819275" cy="3810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PULSE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 Box 22">
            <a:extLst>
              <a:ext uri="{FF2B5EF4-FFF2-40B4-BE49-F238E27FC236}">
                <a16:creationId xmlns:a16="http://schemas.microsoft.com/office/drawing/2014/main" id="{6B51C110-E71E-CFF2-511F-E955057DFB53}"/>
              </a:ext>
            </a:extLst>
          </p:cNvPr>
          <p:cNvSpPr txBox="1">
            <a:spLocks noChangeArrowheads="1"/>
          </p:cNvSpPr>
          <p:nvPr/>
        </p:nvSpPr>
        <p:spPr bwMode="auto">
          <a:xfrm>
            <a:off x="308081" y="3865279"/>
            <a:ext cx="1379557" cy="42955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TEMPERATURE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Text Box 23">
            <a:extLst>
              <a:ext uri="{FF2B5EF4-FFF2-40B4-BE49-F238E27FC236}">
                <a16:creationId xmlns:a16="http://schemas.microsoft.com/office/drawing/2014/main" id="{F840A944-B31D-D669-5CC5-73386955DD4A}"/>
              </a:ext>
            </a:extLst>
          </p:cNvPr>
          <p:cNvSpPr txBox="1">
            <a:spLocks noChangeArrowheads="1"/>
          </p:cNvSpPr>
          <p:nvPr/>
        </p:nvSpPr>
        <p:spPr bwMode="auto">
          <a:xfrm>
            <a:off x="347069" y="5855187"/>
            <a:ext cx="1495425" cy="3810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SpO</a:t>
            </a:r>
            <a:r>
              <a:rPr kumimoji="0" lang="en-US" altLang="en-US" sz="1600" b="0" i="0" u="none" strike="noStrike" cap="none" normalizeH="0" baseline="-3000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2 </a:t>
            </a:r>
            <a:r>
              <a:rPr kumimoji="0" lang="en-US" altLang="en-US" sz="1100" b="0" i="0" u="none" strike="noStrike" cap="none" normalizeH="0" baseline="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47">
            <a:extLst>
              <a:ext uri="{FF2B5EF4-FFF2-40B4-BE49-F238E27FC236}">
                <a16:creationId xmlns:a16="http://schemas.microsoft.com/office/drawing/2014/main" id="{CA63D342-B094-6C44-2D1D-E250DCC60C7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54">
            <a:extLst>
              <a:ext uri="{FF2B5EF4-FFF2-40B4-BE49-F238E27FC236}">
                <a16:creationId xmlns:a16="http://schemas.microsoft.com/office/drawing/2014/main" id="{C27619FE-3795-8C54-830B-46BCE4AF948C}"/>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5" name="TextBox 34">
            <a:extLst>
              <a:ext uri="{FF2B5EF4-FFF2-40B4-BE49-F238E27FC236}">
                <a16:creationId xmlns:a16="http://schemas.microsoft.com/office/drawing/2014/main" id="{1C5B14ED-9F19-0642-A66F-71D60B44FAE6}"/>
              </a:ext>
            </a:extLst>
          </p:cNvPr>
          <p:cNvSpPr txBox="1"/>
          <p:nvPr/>
        </p:nvSpPr>
        <p:spPr>
          <a:xfrm>
            <a:off x="3317935" y="273504"/>
            <a:ext cx="45720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Model Diagram</a:t>
            </a:r>
            <a:endParaRPr lang="en-IN" sz="2000" dirty="0"/>
          </a:p>
        </p:txBody>
      </p:sp>
      <p:sp>
        <p:nvSpPr>
          <p:cNvPr id="37" name="TextBox 36">
            <a:extLst>
              <a:ext uri="{FF2B5EF4-FFF2-40B4-BE49-F238E27FC236}">
                <a16:creationId xmlns:a16="http://schemas.microsoft.com/office/drawing/2014/main" id="{CED95773-8C0A-C25D-0A74-86BD27EF1C71}"/>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38" name="Google Shape;134;p22">
            <a:extLst>
              <a:ext uri="{FF2B5EF4-FFF2-40B4-BE49-F238E27FC236}">
                <a16:creationId xmlns:a16="http://schemas.microsoft.com/office/drawing/2014/main" id="{1C6D6CBF-64F5-DBC1-793C-FA4F4D675EAE}"/>
              </a:ext>
            </a:extLst>
          </p:cNvPr>
          <p:cNvSpPr txBox="1"/>
          <p:nvPr/>
        </p:nvSpPr>
        <p:spPr>
          <a:xfrm>
            <a:off x="5739621" y="0"/>
            <a:ext cx="3404379"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MODEL  DIAGRAM</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542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FAEBE-6181-B962-12E7-9690A3BA7D1C}"/>
            </a:ext>
          </a:extLst>
        </p:cNvPr>
        <p:cNvGrpSpPr/>
        <p:nvPr/>
      </p:nvGrpSpPr>
      <p:grpSpPr>
        <a:xfrm>
          <a:off x="0" y="0"/>
          <a:ext cx="0" cy="0"/>
          <a:chOff x="0" y="0"/>
          <a:chExt cx="0" cy="0"/>
        </a:xfrm>
      </p:grpSpPr>
      <p:sp>
        <p:nvSpPr>
          <p:cNvPr id="2" name="Google Shape;134;p22">
            <a:extLst>
              <a:ext uri="{FF2B5EF4-FFF2-40B4-BE49-F238E27FC236}">
                <a16:creationId xmlns:a16="http://schemas.microsoft.com/office/drawing/2014/main" id="{E1C923E7-6F67-3C74-AC3E-0CEAF1B9B0AF}"/>
              </a:ext>
            </a:extLst>
          </p:cNvPr>
          <p:cNvSpPr txBox="1"/>
          <p:nvPr/>
        </p:nvSpPr>
        <p:spPr>
          <a:xfrm>
            <a:off x="5512279" y="0"/>
            <a:ext cx="3631721"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WORKING METHODOLOGY</a:t>
            </a:r>
            <a:endParaRPr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E24A16-C768-6118-5135-72441BBB3B78}"/>
              </a:ext>
            </a:extLst>
          </p:cNvPr>
          <p:cNvSpPr txBox="1"/>
          <p:nvPr/>
        </p:nvSpPr>
        <p:spPr>
          <a:xfrm>
            <a:off x="301752" y="763409"/>
            <a:ext cx="8357616" cy="5958041"/>
          </a:xfrm>
          <a:prstGeom prst="rect">
            <a:avLst/>
          </a:prstGeom>
          <a:noFill/>
        </p:spPr>
        <p:txBody>
          <a:bodyPr wrap="square">
            <a:spAutoFit/>
          </a:bodyPr>
          <a:lstStyle/>
          <a:p>
            <a:r>
              <a:rPr lang="en-GB" sz="1800" b="1" dirty="0">
                <a:latin typeface="Times New Roman" panose="02020603050405020304" pitchFamily="18" charset="0"/>
                <a:cs typeface="Times New Roman" panose="02020603050405020304" pitchFamily="18" charset="0"/>
              </a:rPr>
              <a:t>WORKING METHODOLOGY OF THE DEVICE</a:t>
            </a:r>
            <a:endParaRPr lang="en-GB" sz="1800" b="1" i="0" dirty="0">
              <a:solidFill>
                <a:srgbClr val="000000"/>
              </a:solidFill>
              <a:effectLst/>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pPr marL="60960" marR="194310" indent="-6350" algn="just">
              <a:spcAft>
                <a:spcPts val="700"/>
              </a:spcAft>
            </a:pPr>
            <a:r>
              <a:rPr lang="en-GB" sz="1800" b="0" i="0" dirty="0">
                <a:solidFill>
                  <a:srgbClr val="000000"/>
                </a:solidFill>
                <a:effectLst/>
                <a:latin typeface="TimesNewRomanPSMT"/>
              </a:rPr>
              <a:t>The working methodology of this device shows the wearable device i.e. bangle or ring, and the sensors present in that take the readings i.e. heart rate value, temperature value, GSR value, and IR value. </a:t>
            </a:r>
          </a:p>
          <a:p>
            <a:pPr marL="60960" marR="194310" indent="-6350" algn="just">
              <a:spcAft>
                <a:spcPts val="700"/>
              </a:spcAft>
            </a:pPr>
            <a:endParaRPr lang="en-GB" sz="1800" b="0" i="0" dirty="0">
              <a:solidFill>
                <a:srgbClr val="000000"/>
              </a:solidFill>
              <a:effectLst/>
              <a:latin typeface="TimesNewRomanPSMT"/>
            </a:endParaRPr>
          </a:p>
          <a:p>
            <a:pPr marL="60960" marR="194310" indent="-6350" algn="just">
              <a:spcAft>
                <a:spcPts val="700"/>
              </a:spcAft>
            </a:pPr>
            <a:r>
              <a:rPr lang="en-GB" sz="1800" b="0" i="0" dirty="0">
                <a:solidFill>
                  <a:srgbClr val="000000"/>
                </a:solidFill>
                <a:effectLst/>
                <a:latin typeface="TimesNewRomanPSMT"/>
              </a:rPr>
              <a:t>These readings are sent to the Arduino Mega Board which is charged with the power source. The Arduino Mega Board sends the data to the cloud. The Safety app is connected to Arduino software. The code written in Arduino first integrates the app through the Wi-Fi. Then, it takes the readings and access it. </a:t>
            </a:r>
          </a:p>
          <a:p>
            <a:pPr marL="60960" marR="194310" indent="-6350" algn="just">
              <a:spcAft>
                <a:spcPts val="700"/>
              </a:spcAft>
            </a:pPr>
            <a:endParaRPr lang="en-GB" sz="1800" dirty="0">
              <a:latin typeface="TimesNewRomanPSMT"/>
            </a:endParaRPr>
          </a:p>
          <a:p>
            <a:pPr marL="60960" marR="194310" indent="-6350">
              <a:spcAft>
                <a:spcPts val="700"/>
              </a:spcAft>
            </a:pPr>
            <a:r>
              <a:rPr lang="en-GB" sz="1800" b="0" i="0" dirty="0">
                <a:solidFill>
                  <a:srgbClr val="000000"/>
                </a:solidFill>
                <a:effectLst/>
                <a:latin typeface="TimesNewRomanPSMT"/>
              </a:rPr>
              <a:t>The IR value plays the main role here the code has led the conditions on the range where the person experiences emotional and physical stress levels if this value goes beyond the range, it alerts the device and sends the location to the emergency contacts through the Safety App. </a:t>
            </a:r>
            <a:r>
              <a:rPr lang="en-GB" sz="2000" b="0" i="0" dirty="0">
                <a:solidFill>
                  <a:srgbClr val="000000"/>
                </a:solidFill>
                <a:effectLst/>
                <a:latin typeface="TimesNewRomanPSMT"/>
              </a:rPr>
              <a:t>This device not only detects for abnormal IR values but also abnormal Temperature and GSR values which in turn alerts and send messages to the Safety app.</a:t>
            </a:r>
            <a:r>
              <a:rPr lang="en-GB" sz="2000" dirty="0"/>
              <a:t> </a:t>
            </a:r>
            <a:br>
              <a:rPr lang="en-GB" sz="2000" dirty="0"/>
            </a:br>
            <a:endParaRPr lang="en-GB" sz="2000" dirty="0">
              <a:latin typeface="TimesNewRomanPSMT"/>
            </a:endParaRPr>
          </a:p>
          <a:p>
            <a:pPr marL="60960" marR="194310" indent="-6350">
              <a:spcAft>
                <a:spcPts val="700"/>
              </a:spcAft>
            </a:pPr>
            <a:endParaRPr lang="en-GB" sz="20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1F676FE-8519-21AF-99F7-233857D0AEAB}"/>
              </a:ext>
            </a:extLst>
          </p:cNvPr>
          <p:cNvSpPr>
            <a:spLocks noGrp="1"/>
          </p:cNvSpPr>
          <p:nvPr>
            <p:ph type="dt" idx="10"/>
          </p:nvPr>
        </p:nvSpPr>
        <p:spPr>
          <a:xfrm>
            <a:off x="301752" y="6356350"/>
            <a:ext cx="2133600" cy="365100"/>
          </a:xfrm>
        </p:spPr>
        <p:txBody>
          <a:bodyPr/>
          <a:lstStyle/>
          <a:p>
            <a:r>
              <a:rPr lang="en-US" sz="1800"/>
              <a:t>12-4-2024</a:t>
            </a:r>
            <a:endParaRPr lang="en-US" sz="1800" dirty="0"/>
          </a:p>
        </p:txBody>
      </p:sp>
      <p:sp>
        <p:nvSpPr>
          <p:cNvPr id="6" name="Slide Number Placeholder 5">
            <a:extLst>
              <a:ext uri="{FF2B5EF4-FFF2-40B4-BE49-F238E27FC236}">
                <a16:creationId xmlns:a16="http://schemas.microsoft.com/office/drawing/2014/main" id="{8D8F95D3-1B92-ACB7-5F53-AB259AF8A4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19</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81AAA8-0539-2ADD-8F0C-DA95D6FDE73E}"/>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76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6736702" y="0"/>
            <a:ext cx="2407298" cy="597159"/>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1800" b="1" dirty="0">
                <a:solidFill>
                  <a:schemeClr val="bg1"/>
                </a:solidFill>
                <a:latin typeface="Times New Roman" panose="02020603050405020304" pitchFamily="18" charset="0"/>
                <a:cs typeface="Times New Roman" panose="02020603050405020304" pitchFamily="18" charset="0"/>
              </a:rPr>
              <a:t>AGENDA</a:t>
            </a:r>
            <a:endParaRPr sz="1800" b="1" dirty="0">
              <a:solidFill>
                <a:schemeClr val="bg1"/>
              </a:solidFill>
              <a:latin typeface="Times New Roman" panose="02020603050405020304" pitchFamily="18" charset="0"/>
              <a:cs typeface="Times New Roman" panose="02020603050405020304" pitchFamily="18" charset="0"/>
            </a:endParaRPr>
          </a:p>
        </p:txBody>
      </p:sp>
      <p:sp>
        <p:nvSpPr>
          <p:cNvPr id="94" name="Google Shape;94;p14"/>
          <p:cNvSpPr txBox="1"/>
          <p:nvPr/>
        </p:nvSpPr>
        <p:spPr>
          <a:xfrm>
            <a:off x="457200" y="470249"/>
            <a:ext cx="6858000" cy="6278601"/>
          </a:xfrm>
          <a:prstGeom prst="rect">
            <a:avLst/>
          </a:prstGeom>
          <a:noFill/>
          <a:ln>
            <a:noFill/>
          </a:ln>
        </p:spPr>
        <p:txBody>
          <a:bodyPr spcFirstLastPara="1" wrap="square" lIns="91425" tIns="45700" rIns="91425" bIns="45700" anchor="t" anchorCtr="0">
            <a:spAutoFit/>
          </a:bodyPr>
          <a:lstStyle/>
          <a:p>
            <a:pPr lvl="2" indent="-152400" algn="just">
              <a:lnSpc>
                <a:spcPct val="150000"/>
              </a:lnSpc>
              <a:buClr>
                <a:srgbClr val="920000"/>
              </a:buClr>
              <a:buSzPts val="2400"/>
              <a:buFont typeface="Noto Sans Symbols"/>
              <a:buChar char="❖"/>
            </a:pP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    Area of Work</a:t>
            </a:r>
          </a:p>
          <a:p>
            <a:pPr lvl="2" indent="-152400" algn="just">
              <a:lnSpc>
                <a:spcPct val="150000"/>
              </a:lnSpc>
              <a:buClr>
                <a:srgbClr val="920000"/>
              </a:buClr>
              <a:buSzPts val="2400"/>
              <a:buFont typeface="Noto Sans Symbols"/>
              <a:buChar char="❖"/>
            </a:pPr>
            <a:r>
              <a:rPr lang="en-US" sz="180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Abstract</a:t>
            </a:r>
          </a:p>
          <a:p>
            <a:pPr indent="-152400" algn="just">
              <a:lnSpc>
                <a:spcPct val="150000"/>
              </a:lnSpc>
              <a:buClr>
                <a:srgbClr val="920000"/>
              </a:buClr>
              <a:buSzPts val="2400"/>
              <a:buFont typeface="Noto Sans Symbols"/>
              <a:buChar char="❖"/>
            </a:pP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    Objective</a:t>
            </a:r>
            <a:r>
              <a:rPr lang="en-US" sz="1800" dirty="0">
                <a:latin typeface="Times New Roman" panose="02020603050405020304" pitchFamily="18" charset="0"/>
                <a:ea typeface="Times New Roman"/>
                <a:cs typeface="Times New Roman" panose="02020603050405020304" pitchFamily="18" charset="0"/>
              </a:rPr>
              <a:t> and Goals</a:t>
            </a:r>
          </a:p>
          <a:p>
            <a:pPr indent="-152400" algn="just">
              <a:lnSpc>
                <a:spcPct val="150000"/>
              </a:lnSpc>
              <a:buClr>
                <a:srgbClr val="920000"/>
              </a:buClr>
              <a:buSzPts val="2400"/>
              <a:buFont typeface="Noto Sans Symbols"/>
              <a:buChar char="❖"/>
            </a:pPr>
            <a:r>
              <a:rPr lang="en-US" sz="1800" dirty="0">
                <a:latin typeface="Times New Roman" panose="02020603050405020304" pitchFamily="18" charset="0"/>
                <a:ea typeface="Times New Roman"/>
                <a:cs typeface="Times New Roman" panose="02020603050405020304" pitchFamily="18" charset="0"/>
              </a:rPr>
              <a:t>    Need for the Work</a:t>
            </a:r>
          </a:p>
          <a:p>
            <a:pPr indent="-152400" algn="just">
              <a:lnSpc>
                <a:spcPct val="150000"/>
              </a:lnSpc>
              <a:buClr>
                <a:srgbClr val="920000"/>
              </a:buClr>
              <a:buSzPts val="2400"/>
              <a:buFont typeface="Noto Sans Symbols"/>
              <a:buChar char="❖"/>
            </a:pP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    Literature Survey</a:t>
            </a:r>
            <a:endParaRPr lang="en-US" sz="1800" dirty="0">
              <a:latin typeface="Times New Roman" panose="02020603050405020304" pitchFamily="18" charset="0"/>
              <a:cs typeface="Times New Roman" panose="02020603050405020304" pitchFamily="18" charset="0"/>
            </a:endParaRPr>
          </a:p>
          <a:p>
            <a:pPr marL="0" marR="0" lvl="0" indent="-152400" algn="just" rtl="0">
              <a:lnSpc>
                <a:spcPct val="150000"/>
              </a:lnSpc>
              <a:spcBef>
                <a:spcPts val="0"/>
              </a:spcBef>
              <a:spcAft>
                <a:spcPts val="0"/>
              </a:spcAft>
              <a:buClr>
                <a:srgbClr val="920000"/>
              </a:buClr>
              <a:buSzPts val="2400"/>
              <a:buFont typeface="Noto Sans Symbols"/>
              <a:buChar char="❖"/>
            </a:pP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    Proposed Work</a:t>
            </a:r>
            <a:endParaRPr sz="1800" dirty="0">
              <a:latin typeface="Times New Roman" panose="02020603050405020304" pitchFamily="18" charset="0"/>
              <a:cs typeface="Times New Roman" panose="02020603050405020304" pitchFamily="18" charset="0"/>
            </a:endParaRPr>
          </a:p>
          <a:p>
            <a:pPr marL="0" marR="0" lvl="0" indent="-152400" algn="just" rtl="0">
              <a:lnSpc>
                <a:spcPct val="150000"/>
              </a:lnSpc>
              <a:spcBef>
                <a:spcPts val="0"/>
              </a:spcBef>
              <a:spcAft>
                <a:spcPts val="0"/>
              </a:spcAft>
              <a:buClr>
                <a:srgbClr val="920000"/>
              </a:buClr>
              <a:buSzPts val="2400"/>
              <a:buFont typeface="Noto Sans Symbols"/>
              <a:buChar char="❖"/>
            </a:pPr>
            <a:r>
              <a:rPr lang="en-US" sz="1800" dirty="0">
                <a:solidFill>
                  <a:srgbClr val="0D0D0D"/>
                </a:solidFill>
                <a:latin typeface="Times New Roman" panose="02020603050405020304" pitchFamily="18" charset="0"/>
                <a:cs typeface="Times New Roman" panose="02020603050405020304" pitchFamily="18" charset="0"/>
                <a:sym typeface="Times New Roman"/>
              </a:rPr>
              <a:t>    System Architecture</a:t>
            </a:r>
          </a:p>
          <a:p>
            <a:pPr indent="-152400" algn="just">
              <a:lnSpc>
                <a:spcPct val="150000"/>
              </a:lnSpc>
              <a:buClr>
                <a:srgbClr val="920000"/>
              </a:buClr>
              <a:buSzPts val="2400"/>
              <a:buFont typeface="Noto Sans Symbols"/>
              <a:buChar char="❖"/>
            </a:pPr>
            <a:r>
              <a:rPr lang="en-GB" sz="1800" dirty="0">
                <a:latin typeface="Times New Roman" panose="02020603050405020304" pitchFamily="18" charset="0"/>
                <a:cs typeface="Times New Roman" panose="02020603050405020304" pitchFamily="18" charset="0"/>
              </a:rPr>
              <a:t>    List of </a:t>
            </a:r>
            <a:r>
              <a:rPr lang="en-US" sz="1800" dirty="0">
                <a:solidFill>
                  <a:srgbClr val="0D0D0D"/>
                </a:solidFill>
                <a:latin typeface="Times New Roman" panose="02020603050405020304" pitchFamily="18" charset="0"/>
                <a:ea typeface="Times New Roman"/>
                <a:cs typeface="Times New Roman" panose="02020603050405020304" pitchFamily="18" charset="0"/>
                <a:sym typeface="Times New Roman"/>
              </a:rPr>
              <a:t>M</a:t>
            </a: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odules</a:t>
            </a:r>
          </a:p>
          <a:p>
            <a:pPr indent="-152400" algn="just">
              <a:lnSpc>
                <a:spcPct val="150000"/>
              </a:lnSpc>
              <a:buClr>
                <a:srgbClr val="920000"/>
              </a:buClr>
              <a:buSzPts val="2400"/>
              <a:buFont typeface="Noto Sans Symbols"/>
              <a:buChar char="❖"/>
            </a:pPr>
            <a:r>
              <a:rPr lang="en-US" sz="1800" dirty="0">
                <a:solidFill>
                  <a:srgbClr val="0D0D0D"/>
                </a:solidFill>
                <a:latin typeface="Times New Roman" panose="02020603050405020304" pitchFamily="18" charset="0"/>
                <a:ea typeface="Times New Roman"/>
                <a:cs typeface="Times New Roman" panose="02020603050405020304" pitchFamily="18" charset="0"/>
                <a:sym typeface="Times New Roman"/>
              </a:rPr>
              <a:t>    Working Methodology</a:t>
            </a:r>
          </a:p>
          <a:p>
            <a:pPr indent="-152400" algn="just">
              <a:lnSpc>
                <a:spcPct val="150000"/>
              </a:lnSpc>
              <a:buClr>
                <a:srgbClr val="920000"/>
              </a:buClr>
              <a:buSzPts val="2400"/>
              <a:buFont typeface="Noto Sans Symbols"/>
              <a:buChar char="❖"/>
            </a:pPr>
            <a:r>
              <a:rPr lang="en-US" sz="1800" dirty="0">
                <a:solidFill>
                  <a:srgbClr val="0D0D0D"/>
                </a:solidFill>
                <a:latin typeface="Times New Roman" panose="02020603050405020304" pitchFamily="18" charset="0"/>
                <a:ea typeface="Times New Roman"/>
                <a:cs typeface="Times New Roman" panose="02020603050405020304" pitchFamily="18" charset="0"/>
                <a:sym typeface="Times New Roman"/>
              </a:rPr>
              <a:t>    Sample Input / Output</a:t>
            </a:r>
          </a:p>
          <a:p>
            <a:pPr indent="-152400" algn="just">
              <a:lnSpc>
                <a:spcPct val="150000"/>
              </a:lnSpc>
              <a:buClr>
                <a:srgbClr val="920000"/>
              </a:buClr>
              <a:buSzPts val="2400"/>
              <a:buFont typeface="Noto Sans Symbols"/>
              <a:buChar char="❖"/>
            </a:pP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    Output Screenshots</a:t>
            </a:r>
          </a:p>
          <a:p>
            <a:pPr indent="-152400" algn="just">
              <a:lnSpc>
                <a:spcPct val="150000"/>
              </a:lnSpc>
              <a:buClr>
                <a:srgbClr val="920000"/>
              </a:buClr>
              <a:buSzPts val="2400"/>
              <a:buFont typeface="Noto Sans Symbols"/>
              <a:buChar char="❖"/>
            </a:pPr>
            <a:r>
              <a:rPr lang="en-US" sz="1800" dirty="0">
                <a:solidFill>
                  <a:srgbClr val="0D0D0D"/>
                </a:solidFill>
                <a:latin typeface="Times New Roman" panose="02020603050405020304" pitchFamily="18" charset="0"/>
                <a:cs typeface="Times New Roman" panose="02020603050405020304" pitchFamily="18" charset="0"/>
                <a:sym typeface="Times New Roman"/>
              </a:rPr>
              <a:t>    Conclusion</a:t>
            </a:r>
          </a:p>
          <a:p>
            <a:pPr indent="-152400" algn="just">
              <a:lnSpc>
                <a:spcPct val="150000"/>
              </a:lnSpc>
              <a:buClr>
                <a:srgbClr val="920000"/>
              </a:buClr>
              <a:buSzPts val="2400"/>
              <a:buFont typeface="Noto Sans Symbols"/>
              <a:buChar char="❖"/>
            </a:pPr>
            <a:r>
              <a:rPr lang="en-US" sz="1800" dirty="0">
                <a:solidFill>
                  <a:srgbClr val="0D0D0D"/>
                </a:solidFill>
                <a:latin typeface="Times New Roman" panose="02020603050405020304" pitchFamily="18" charset="0"/>
                <a:cs typeface="Times New Roman" panose="02020603050405020304" pitchFamily="18" charset="0"/>
                <a:sym typeface="Times New Roman"/>
              </a:rPr>
              <a:t>    Publication Status</a:t>
            </a:r>
            <a:endParaRPr sz="1800" dirty="0">
              <a:latin typeface="Times New Roman" panose="02020603050405020304" pitchFamily="18" charset="0"/>
              <a:cs typeface="Times New Roman" panose="02020603050405020304" pitchFamily="18" charset="0"/>
            </a:endParaRPr>
          </a:p>
          <a:p>
            <a:pPr marL="0" marR="0" lvl="0" indent="-152400" algn="just" rtl="0">
              <a:lnSpc>
                <a:spcPct val="150000"/>
              </a:lnSpc>
              <a:spcBef>
                <a:spcPts val="0"/>
              </a:spcBef>
              <a:spcAft>
                <a:spcPts val="0"/>
              </a:spcAft>
              <a:buClr>
                <a:srgbClr val="920000"/>
              </a:buClr>
              <a:buSzPts val="2400"/>
              <a:buFont typeface="Noto Sans Symbols"/>
              <a:buChar char="❖"/>
            </a:pPr>
            <a:r>
              <a:rPr lang="en-US" sz="1800" b="0" i="0" u="none" dirty="0">
                <a:solidFill>
                  <a:srgbClr val="0D0D0D"/>
                </a:solidFill>
                <a:latin typeface="Times New Roman" panose="02020603050405020304" pitchFamily="18" charset="0"/>
                <a:ea typeface="Times New Roman"/>
                <a:cs typeface="Times New Roman" panose="02020603050405020304" pitchFamily="18" charset="0"/>
                <a:sym typeface="Times New Roman"/>
              </a:rPr>
              <a:t>    References</a:t>
            </a:r>
            <a:endParaRPr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400" b="0" i="0" u="none" dirty="0">
              <a:solidFill>
                <a:srgbClr val="0D0D0D"/>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10A6232F-AE23-8165-8604-FC887B5589CA}"/>
              </a:ext>
            </a:extLst>
          </p:cNvPr>
          <p:cNvSpPr>
            <a:spLocks noGrp="1"/>
          </p:cNvSpPr>
          <p:nvPr>
            <p:ph type="dt" idx="10"/>
          </p:nvPr>
        </p:nvSpPr>
        <p:spPr/>
        <p:txBody>
          <a:bodyPr/>
          <a:lstStyle/>
          <a:p>
            <a:r>
              <a:rPr lang="en-US" sz="1800"/>
              <a:t>12-4-2024</a:t>
            </a:r>
            <a:endParaRPr lang="en-US" sz="1800" dirty="0"/>
          </a:p>
        </p:txBody>
      </p:sp>
      <p:sp>
        <p:nvSpPr>
          <p:cNvPr id="4" name="Slide Number Placeholder 3">
            <a:extLst>
              <a:ext uri="{FF2B5EF4-FFF2-40B4-BE49-F238E27FC236}">
                <a16:creationId xmlns:a16="http://schemas.microsoft.com/office/drawing/2014/main" id="{F9862234-59ED-C387-7CF4-6B8BD8F938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a:t>
            </a:fld>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F3CA2B-26C9-0EDD-4888-8BB0CD13C544}"/>
              </a:ext>
            </a:extLst>
          </p:cNvPr>
          <p:cNvSpPr txBox="1"/>
          <p:nvPr/>
        </p:nvSpPr>
        <p:spPr>
          <a:xfrm>
            <a:off x="201168" y="112619"/>
            <a:ext cx="3685032" cy="276999"/>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AAB45-E651-5FC5-1FB0-1BA43CAB0025}"/>
            </a:ext>
          </a:extLst>
        </p:cNvPr>
        <p:cNvGrpSpPr/>
        <p:nvPr/>
      </p:nvGrpSpPr>
      <p:grpSpPr>
        <a:xfrm>
          <a:off x="0" y="0"/>
          <a:ext cx="0" cy="0"/>
          <a:chOff x="0" y="0"/>
          <a:chExt cx="0" cy="0"/>
        </a:xfrm>
      </p:grpSpPr>
      <p:sp>
        <p:nvSpPr>
          <p:cNvPr id="2" name="Google Shape;134;p22">
            <a:extLst>
              <a:ext uri="{FF2B5EF4-FFF2-40B4-BE49-F238E27FC236}">
                <a16:creationId xmlns:a16="http://schemas.microsoft.com/office/drawing/2014/main" id="{E2C3577E-2467-F606-85C6-77C36EFA7185}"/>
              </a:ext>
            </a:extLst>
          </p:cNvPr>
          <p:cNvSpPr txBox="1"/>
          <p:nvPr/>
        </p:nvSpPr>
        <p:spPr>
          <a:xfrm>
            <a:off x="5357004" y="0"/>
            <a:ext cx="3786996"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WORKING METHOGOLOGY</a:t>
            </a:r>
            <a:endParaRPr sz="18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8BA4B2E-338E-238C-C69A-FCF4D499E697}"/>
              </a:ext>
            </a:extLst>
          </p:cNvPr>
          <p:cNvSpPr>
            <a:spLocks noGrp="1"/>
          </p:cNvSpPr>
          <p:nvPr>
            <p:ph type="dt" idx="10"/>
          </p:nvPr>
        </p:nvSpPr>
        <p:spPr>
          <a:xfrm>
            <a:off x="301752" y="6356350"/>
            <a:ext cx="2133600" cy="365100"/>
          </a:xfrm>
        </p:spPr>
        <p:txBody>
          <a:bodyPr/>
          <a:lstStyle/>
          <a:p>
            <a:r>
              <a:rPr lang="en-US" sz="1800"/>
              <a:t>12-4-2024</a:t>
            </a:r>
            <a:endParaRPr lang="en-US" sz="1800" dirty="0"/>
          </a:p>
        </p:txBody>
      </p:sp>
      <p:sp>
        <p:nvSpPr>
          <p:cNvPr id="6" name="Slide Number Placeholder 5">
            <a:extLst>
              <a:ext uri="{FF2B5EF4-FFF2-40B4-BE49-F238E27FC236}">
                <a16:creationId xmlns:a16="http://schemas.microsoft.com/office/drawing/2014/main" id="{DC55E848-A9D8-8D35-44E9-84C3909EDF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20</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205E6C-3BDB-8405-18AF-8A20A021533E}"/>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8E5947-985B-E2E8-2BE4-ABD37D07D29E}"/>
              </a:ext>
            </a:extLst>
          </p:cNvPr>
          <p:cNvSpPr txBox="1"/>
          <p:nvPr/>
        </p:nvSpPr>
        <p:spPr>
          <a:xfrm>
            <a:off x="263019" y="1087303"/>
            <a:ext cx="8617961" cy="4801314"/>
          </a:xfrm>
          <a:prstGeom prst="rect">
            <a:avLst/>
          </a:prstGeom>
          <a:noFill/>
        </p:spPr>
        <p:txBody>
          <a:bodyPr wrap="square" rtlCol="0">
            <a:spAutoFit/>
          </a:bodyPr>
          <a:lstStyle/>
          <a:p>
            <a:pPr algn="just"/>
            <a:endParaRPr lang="en-GB" sz="1800" dirty="0">
              <a:latin typeface="TimesNewRomanPSMT"/>
            </a:endParaRPr>
          </a:p>
          <a:p>
            <a:pPr algn="just"/>
            <a:r>
              <a:rPr lang="en-GB" sz="1800" b="0" i="0" dirty="0">
                <a:solidFill>
                  <a:srgbClr val="000000"/>
                </a:solidFill>
                <a:effectLst/>
                <a:latin typeface="TimesNewRomanPSMT"/>
              </a:rPr>
              <a:t>The Safety App uses </a:t>
            </a:r>
            <a:r>
              <a:rPr lang="en-GB" sz="1800" b="0" i="0" dirty="0" err="1">
                <a:solidFill>
                  <a:srgbClr val="000000"/>
                </a:solidFill>
                <a:effectLst/>
                <a:latin typeface="TimesNewRomanPSMT"/>
              </a:rPr>
              <a:t>Mqtt</a:t>
            </a:r>
            <a:r>
              <a:rPr lang="en-GB" sz="1800" b="0" i="0" dirty="0">
                <a:solidFill>
                  <a:srgbClr val="000000"/>
                </a:solidFill>
                <a:effectLst/>
                <a:latin typeface="TimesNewRomanPSMT"/>
              </a:rPr>
              <a:t>, a system that uses messaging protocol for machine-to-machine communications. This App can be used by all. But the contacts to be allowed is to be handled by a person who wears the safety device.</a:t>
            </a:r>
          </a:p>
          <a:p>
            <a:pPr algn="just"/>
            <a:endParaRPr lang="en-GB" sz="1800" dirty="0">
              <a:latin typeface="TimesNewRomanPSMT"/>
            </a:endParaRPr>
          </a:p>
          <a:p>
            <a:pPr algn="just"/>
            <a:r>
              <a:rPr lang="en-GB" sz="1800" b="0" i="0" dirty="0">
                <a:solidFill>
                  <a:srgbClr val="000000"/>
                </a:solidFill>
                <a:effectLst/>
                <a:latin typeface="TimesNewRomanPSMT"/>
              </a:rPr>
              <a:t> Once the device alerts that the situation is not safe for women it alerts these contacts. It displays the location and physical condition of women. Thus, the device is powerful and safe, unlike the other safety devices. This paper shows how we have implemented the device which is easier for the women to use the device effectively</a:t>
            </a:r>
          </a:p>
          <a:p>
            <a:pPr algn="just"/>
            <a:endParaRPr lang="en-GB" sz="1800" dirty="0">
              <a:latin typeface="TimesNewRomanPSMT"/>
            </a:endParaRPr>
          </a:p>
          <a:p>
            <a:pPr algn="just"/>
            <a:r>
              <a:rPr lang="en-US" sz="1800" dirty="0">
                <a:effectLst/>
                <a:latin typeface="Times New Roman" panose="02020603050405020304" pitchFamily="18" charset="0"/>
                <a:ea typeface="Times New Roman" panose="02020603050405020304" pitchFamily="18" charset="0"/>
              </a:rPr>
              <a:t>To make the device accurate we planned to develop an ML algorithm which is Logistic</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 The collected data is sent to the cloud and ML predicts whether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situation is safe or unsafe. If it is unsafe emergency contacts will be alerted by SMS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location details It is an ML algorithm which gives the probabilities of the event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b/w 0 to 1. Instead of giving the true/false values it gives the probabilities that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occurred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holds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immense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effectiveness and intelligence of women safety devices. </a:t>
            </a:r>
            <a:endParaRPr lang="en-IN" dirty="0"/>
          </a:p>
        </p:txBody>
      </p:sp>
    </p:spTree>
    <p:extLst>
      <p:ext uri="{BB962C8B-B14F-4D97-AF65-F5344CB8AC3E}">
        <p14:creationId xmlns:p14="http://schemas.microsoft.com/office/powerpoint/2010/main" val="28439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3C879-B2EE-C8EF-792F-1242EF5A9C02}"/>
              </a:ext>
            </a:extLst>
          </p:cNvPr>
          <p:cNvSpPr>
            <a:spLocks noGrp="1"/>
          </p:cNvSpPr>
          <p:nvPr>
            <p:ph type="dt" idx="10"/>
          </p:nvPr>
        </p:nvSpPr>
        <p:spPr/>
        <p:txBody>
          <a:bodyPr/>
          <a:lstStyle/>
          <a:p>
            <a:r>
              <a:rPr lang="en-US" sz="1800"/>
              <a:t>12-4-2024</a:t>
            </a:r>
            <a:endParaRPr lang="en-US" sz="1800" dirty="0"/>
          </a:p>
        </p:txBody>
      </p:sp>
      <p:sp>
        <p:nvSpPr>
          <p:cNvPr id="3" name="Slide Number Placeholder 2">
            <a:extLst>
              <a:ext uri="{FF2B5EF4-FFF2-40B4-BE49-F238E27FC236}">
                <a16:creationId xmlns:a16="http://schemas.microsoft.com/office/drawing/2014/main" id="{54A71551-3AFD-BF4F-FBC4-1E32C5948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21</a:t>
            </a:fld>
            <a:endParaRPr lang="en-US" sz="1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51573E9-1093-854F-7E8B-262BC54F8733}"/>
              </a:ext>
            </a:extLst>
          </p:cNvPr>
          <p:cNvCxnSpPr/>
          <p:nvPr/>
        </p:nvCxnSpPr>
        <p:spPr>
          <a:xfrm>
            <a:off x="1484630" y="2466975"/>
            <a:ext cx="2124075"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pic>
        <p:nvPicPr>
          <p:cNvPr id="2049" name="Picture 1">
            <a:extLst>
              <a:ext uri="{FF2B5EF4-FFF2-40B4-BE49-F238E27FC236}">
                <a16:creationId xmlns:a16="http://schemas.microsoft.com/office/drawing/2014/main" id="{A05AC873-09BA-D463-962A-71C6BC729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31" y="2759011"/>
            <a:ext cx="1047750"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186F7DB-390A-CDBE-232F-53A7693A24FC}"/>
              </a:ext>
            </a:extLst>
          </p:cNvPr>
          <p:cNvCxnSpPr/>
          <p:nvPr/>
        </p:nvCxnSpPr>
        <p:spPr>
          <a:xfrm rot="16200000">
            <a:off x="876300" y="3085465"/>
            <a:ext cx="1219200"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pic>
        <p:nvPicPr>
          <p:cNvPr id="2052" name="Picture 5">
            <a:extLst>
              <a:ext uri="{FF2B5EF4-FFF2-40B4-BE49-F238E27FC236}">
                <a16:creationId xmlns:a16="http://schemas.microsoft.com/office/drawing/2014/main" id="{AAF0663D-CE73-1911-ED69-348BE6FBA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1028700"/>
            <a:ext cx="781050" cy="6953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6" descr="Generic 1 750X750 1">
            <a:extLst>
              <a:ext uri="{FF2B5EF4-FFF2-40B4-BE49-F238E27FC236}">
                <a16:creationId xmlns:a16="http://schemas.microsoft.com/office/drawing/2014/main" id="{E71EECAB-214B-2AD4-1A4D-723D30840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950" t="25883" r="14288" b="22971"/>
          <a:stretch>
            <a:fillRect/>
          </a:stretch>
        </p:blipFill>
        <p:spPr bwMode="auto">
          <a:xfrm>
            <a:off x="2752725" y="657225"/>
            <a:ext cx="627063" cy="4460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5" descr="GSR+Temp - Wearable Sensing | Dry EEG">
            <a:extLst>
              <a:ext uri="{FF2B5EF4-FFF2-40B4-BE49-F238E27FC236}">
                <a16:creationId xmlns:a16="http://schemas.microsoft.com/office/drawing/2014/main" id="{33182A30-A4A6-FD47-3F8E-D40F7EF05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038" y="908050"/>
            <a:ext cx="1287462"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52E602B-7B7E-6894-5B9D-17271ECE5A3F}"/>
              </a:ext>
            </a:extLst>
          </p:cNvPr>
          <p:cNvCxnSpPr/>
          <p:nvPr/>
        </p:nvCxnSpPr>
        <p:spPr>
          <a:xfrm>
            <a:off x="4429125" y="2289810"/>
            <a:ext cx="2124075"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pic>
        <p:nvPicPr>
          <p:cNvPr id="2056" name="Picture 7">
            <a:extLst>
              <a:ext uri="{FF2B5EF4-FFF2-40B4-BE49-F238E27FC236}">
                <a16:creationId xmlns:a16="http://schemas.microsoft.com/office/drawing/2014/main" id="{54B1FF2D-FA88-8641-D453-7E8189D144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9413" y="1619250"/>
            <a:ext cx="14192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6" descr="GPS Module">
            <a:extLst>
              <a:ext uri="{FF2B5EF4-FFF2-40B4-BE49-F238E27FC236}">
                <a16:creationId xmlns:a16="http://schemas.microsoft.com/office/drawing/2014/main" id="{0B15A4B4-333E-9327-BD9A-A9CDAF47A9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8000"/>
          <a:stretch>
            <a:fillRect/>
          </a:stretch>
        </p:blipFill>
        <p:spPr bwMode="auto">
          <a:xfrm>
            <a:off x="6614192" y="1876249"/>
            <a:ext cx="1462087" cy="10763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3FA8841-67AE-8F92-047A-7EC13294C620}"/>
              </a:ext>
            </a:extLst>
          </p:cNvPr>
          <p:cNvCxnSpPr/>
          <p:nvPr/>
        </p:nvCxnSpPr>
        <p:spPr>
          <a:xfrm rot="5400000">
            <a:off x="6820217" y="3962083"/>
            <a:ext cx="2228215"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pic>
        <p:nvPicPr>
          <p:cNvPr id="2057" name="Picture 9">
            <a:extLst>
              <a:ext uri="{FF2B5EF4-FFF2-40B4-BE49-F238E27FC236}">
                <a16:creationId xmlns:a16="http://schemas.microsoft.com/office/drawing/2014/main" id="{91B96E88-C620-8082-58C0-D0516EF64D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9246" y="4103688"/>
            <a:ext cx="1360488" cy="1228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2" descr="Mobile Phone with GPS Navigator Isometric 3d Icon Stock Vector -  Illustration of mobile, location: 79776703">
            <a:extLst>
              <a:ext uri="{FF2B5EF4-FFF2-40B4-BE49-F238E27FC236}">
                <a16:creationId xmlns:a16="http://schemas.microsoft.com/office/drawing/2014/main" id="{58775BF3-CCC7-D99C-B1DB-988599DF22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348" y="3956051"/>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3">
            <a:extLst>
              <a:ext uri="{FF2B5EF4-FFF2-40B4-BE49-F238E27FC236}">
                <a16:creationId xmlns:a16="http://schemas.microsoft.com/office/drawing/2014/main" id="{FF1E67F3-1312-56B2-1961-4E53BA40E3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6650" y="637699"/>
            <a:ext cx="1220788"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6698E4F-37BF-351F-FDD9-92653D287751}"/>
              </a:ext>
            </a:extLst>
          </p:cNvPr>
          <p:cNvCxnSpPr/>
          <p:nvPr/>
        </p:nvCxnSpPr>
        <p:spPr>
          <a:xfrm>
            <a:off x="2381822" y="5207000"/>
            <a:ext cx="3790950" cy="0"/>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sp>
        <p:nvSpPr>
          <p:cNvPr id="9" name="Text Box 18">
            <a:extLst>
              <a:ext uri="{FF2B5EF4-FFF2-40B4-BE49-F238E27FC236}">
                <a16:creationId xmlns:a16="http://schemas.microsoft.com/office/drawing/2014/main" id="{EF356521-F7E9-9F8C-2940-773ABC90D828}"/>
              </a:ext>
            </a:extLst>
          </p:cNvPr>
          <p:cNvSpPr txBox="1">
            <a:spLocks noChangeArrowheads="1"/>
          </p:cNvSpPr>
          <p:nvPr/>
        </p:nvSpPr>
        <p:spPr bwMode="auto">
          <a:xfrm>
            <a:off x="1440815" y="3253106"/>
            <a:ext cx="1524000" cy="4953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When an assault  occurs then..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Box 19">
            <a:extLst>
              <a:ext uri="{FF2B5EF4-FFF2-40B4-BE49-F238E27FC236}">
                <a16:creationId xmlns:a16="http://schemas.microsoft.com/office/drawing/2014/main" id="{4AFB3FE5-7CCF-4BA8-26ED-F4DB876F3780}"/>
              </a:ext>
            </a:extLst>
          </p:cNvPr>
          <p:cNvSpPr txBox="1">
            <a:spLocks noChangeArrowheads="1"/>
          </p:cNvSpPr>
          <p:nvPr/>
        </p:nvSpPr>
        <p:spPr bwMode="auto">
          <a:xfrm>
            <a:off x="247650" y="819150"/>
            <a:ext cx="2447925" cy="5334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Sensor in Arduino Uno Board Record abnormal Reading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20">
            <a:extLst>
              <a:ext uri="{FF2B5EF4-FFF2-40B4-BE49-F238E27FC236}">
                <a16:creationId xmlns:a16="http://schemas.microsoft.com/office/drawing/2014/main" id="{6E591732-1D5D-3FFC-0EE0-7E1950FDB8A0}"/>
              </a:ext>
            </a:extLst>
          </p:cNvPr>
          <p:cNvSpPr txBox="1">
            <a:spLocks noChangeArrowheads="1"/>
          </p:cNvSpPr>
          <p:nvPr/>
        </p:nvSpPr>
        <p:spPr bwMode="auto">
          <a:xfrm>
            <a:off x="5318125" y="785336"/>
            <a:ext cx="1866900" cy="7334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App in the Mobile send Alert Message with GPS Location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343A248F-F9A4-3D3B-0E40-DF3F13FED39D}"/>
              </a:ext>
            </a:extLst>
          </p:cNvPr>
          <p:cNvCxnSpPr/>
          <p:nvPr/>
        </p:nvCxnSpPr>
        <p:spPr>
          <a:xfrm flipV="1">
            <a:off x="7934324" y="1712690"/>
            <a:ext cx="304800" cy="371475"/>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sp>
        <p:nvSpPr>
          <p:cNvPr id="13" name="Text Box 23">
            <a:extLst>
              <a:ext uri="{FF2B5EF4-FFF2-40B4-BE49-F238E27FC236}">
                <a16:creationId xmlns:a16="http://schemas.microsoft.com/office/drawing/2014/main" id="{1536F4DF-D0D6-EA24-C87B-FDBCEDE812A2}"/>
              </a:ext>
            </a:extLst>
          </p:cNvPr>
          <p:cNvSpPr txBox="1">
            <a:spLocks noChangeArrowheads="1"/>
          </p:cNvSpPr>
          <p:nvPr/>
        </p:nvSpPr>
        <p:spPr bwMode="auto">
          <a:xfrm>
            <a:off x="2322830" y="4178299"/>
            <a:ext cx="2571750" cy="74295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Emergency Contacts will receive Alert Messages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 Box 24">
            <a:extLst>
              <a:ext uri="{FF2B5EF4-FFF2-40B4-BE49-F238E27FC236}">
                <a16:creationId xmlns:a16="http://schemas.microsoft.com/office/drawing/2014/main" id="{86477CD7-B747-B8F9-95E0-E94E66FE9E31}"/>
              </a:ext>
            </a:extLst>
          </p:cNvPr>
          <p:cNvSpPr txBox="1">
            <a:spLocks noChangeArrowheads="1"/>
          </p:cNvSpPr>
          <p:nvPr/>
        </p:nvSpPr>
        <p:spPr bwMode="auto">
          <a:xfrm>
            <a:off x="7089490" y="5332413"/>
            <a:ext cx="704850" cy="28575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38135"/>
                </a:solidFill>
                <a:effectLst/>
                <a:latin typeface="Arial Black" panose="020B0A04020102020204" pitchFamily="34" charset="0"/>
                <a:ea typeface="Calibri" panose="020F0502020204030204" pitchFamily="34" charset="0"/>
                <a:cs typeface="Times New Roman" panose="02020603050405020304" pitchFamily="18" charset="0"/>
              </a:rPr>
              <a:t>GSM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 Box 25">
            <a:extLst>
              <a:ext uri="{FF2B5EF4-FFF2-40B4-BE49-F238E27FC236}">
                <a16:creationId xmlns:a16="http://schemas.microsoft.com/office/drawing/2014/main" id="{5A2B843F-CF41-4196-8409-4A9390CAE4AF}"/>
              </a:ext>
            </a:extLst>
          </p:cNvPr>
          <p:cNvSpPr txBox="1">
            <a:spLocks noChangeArrowheads="1"/>
          </p:cNvSpPr>
          <p:nvPr/>
        </p:nvSpPr>
        <p:spPr bwMode="auto">
          <a:xfrm>
            <a:off x="2792413" y="2571750"/>
            <a:ext cx="2038350" cy="47625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38135"/>
                </a:solidFill>
                <a:effectLst/>
                <a:latin typeface="Arial Black" panose="020B0A04020102020204" pitchFamily="34" charset="0"/>
                <a:ea typeface="Calibri" panose="020F0502020204030204" pitchFamily="34" charset="0"/>
                <a:cs typeface="Times New Roman" panose="02020603050405020304" pitchFamily="18" charset="0"/>
              </a:rPr>
              <a:t>Arduino Uno Board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 Box 27">
            <a:extLst>
              <a:ext uri="{FF2B5EF4-FFF2-40B4-BE49-F238E27FC236}">
                <a16:creationId xmlns:a16="http://schemas.microsoft.com/office/drawing/2014/main" id="{F512A713-64AA-9528-E204-B89DCA5ED683}"/>
              </a:ext>
            </a:extLst>
          </p:cNvPr>
          <p:cNvSpPr txBox="1">
            <a:spLocks noChangeArrowheads="1"/>
          </p:cNvSpPr>
          <p:nvPr/>
        </p:nvSpPr>
        <p:spPr bwMode="auto">
          <a:xfrm>
            <a:off x="3371850" y="685800"/>
            <a:ext cx="962025" cy="28575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38135"/>
                </a:solidFill>
                <a:effectLst/>
                <a:latin typeface="Arial Black" panose="020B0A04020102020204" pitchFamily="34" charset="0"/>
                <a:ea typeface="Calibri" panose="020F0502020204030204" pitchFamily="34" charset="0"/>
                <a:cs typeface="Times New Roman" panose="02020603050405020304" pitchFamily="18" charset="0"/>
              </a:rPr>
              <a:t>SENSORS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28">
            <a:extLst>
              <a:ext uri="{FF2B5EF4-FFF2-40B4-BE49-F238E27FC236}">
                <a16:creationId xmlns:a16="http://schemas.microsoft.com/office/drawing/2014/main" id="{57C15C6F-A0D2-3490-C6AE-C843ACAFB4DF}"/>
              </a:ext>
            </a:extLst>
          </p:cNvPr>
          <p:cNvSpPr txBox="1">
            <a:spLocks noChangeArrowheads="1"/>
          </p:cNvSpPr>
          <p:nvPr/>
        </p:nvSpPr>
        <p:spPr bwMode="auto">
          <a:xfrm>
            <a:off x="6951026" y="3284314"/>
            <a:ext cx="704850" cy="28575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38135"/>
                </a:solidFill>
                <a:effectLst/>
                <a:latin typeface="Arial Black" panose="020B0A04020102020204" pitchFamily="34" charset="0"/>
                <a:ea typeface="Calibri" panose="020F0502020204030204" pitchFamily="34" charset="0"/>
                <a:cs typeface="Times New Roman" panose="02020603050405020304" pitchFamily="18" charset="0"/>
              </a:rPr>
              <a:t>GPS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4">
            <a:extLst>
              <a:ext uri="{FF2B5EF4-FFF2-40B4-BE49-F238E27FC236}">
                <a16:creationId xmlns:a16="http://schemas.microsoft.com/office/drawing/2014/main" id="{5E3DA8B8-96DC-3A32-F345-3D4D531285F3}"/>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33">
            <a:extLst>
              <a:ext uri="{FF2B5EF4-FFF2-40B4-BE49-F238E27FC236}">
                <a16:creationId xmlns:a16="http://schemas.microsoft.com/office/drawing/2014/main" id="{962B3A08-3563-C1C5-29F3-BF09DBEC8FB6}"/>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34">
            <a:extLst>
              <a:ext uri="{FF2B5EF4-FFF2-40B4-BE49-F238E27FC236}">
                <a16:creationId xmlns:a16="http://schemas.microsoft.com/office/drawing/2014/main" id="{8A64BBA4-BE2A-7B04-AF0B-C12D28426D25}"/>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TextBox 21">
            <a:extLst>
              <a:ext uri="{FF2B5EF4-FFF2-40B4-BE49-F238E27FC236}">
                <a16:creationId xmlns:a16="http://schemas.microsoft.com/office/drawing/2014/main" id="{F37CB334-DEEA-FB7E-14A7-BC7B74B45586}"/>
              </a:ext>
            </a:extLst>
          </p:cNvPr>
          <p:cNvSpPr txBox="1"/>
          <p:nvPr/>
        </p:nvSpPr>
        <p:spPr>
          <a:xfrm>
            <a:off x="3629025" y="5753199"/>
            <a:ext cx="4649724"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Working Model</a:t>
            </a:r>
            <a:endParaRPr lang="en-IN" sz="2000" dirty="0"/>
          </a:p>
        </p:txBody>
      </p:sp>
      <p:sp>
        <p:nvSpPr>
          <p:cNvPr id="23" name="TextBox 22">
            <a:extLst>
              <a:ext uri="{FF2B5EF4-FFF2-40B4-BE49-F238E27FC236}">
                <a16:creationId xmlns:a16="http://schemas.microsoft.com/office/drawing/2014/main" id="{124C4215-3B6E-1D37-F85A-447D9CD2E276}"/>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24" name="Google Shape;134;p22">
            <a:extLst>
              <a:ext uri="{FF2B5EF4-FFF2-40B4-BE49-F238E27FC236}">
                <a16:creationId xmlns:a16="http://schemas.microsoft.com/office/drawing/2014/main" id="{363000E6-5F4D-89D2-2171-931E578A69EA}"/>
              </a:ext>
            </a:extLst>
          </p:cNvPr>
          <p:cNvSpPr txBox="1"/>
          <p:nvPr/>
        </p:nvSpPr>
        <p:spPr>
          <a:xfrm>
            <a:off x="6064370" y="0"/>
            <a:ext cx="3079630"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WORKING DIAGRAM</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300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22">
            <a:extLst>
              <a:ext uri="{FF2B5EF4-FFF2-40B4-BE49-F238E27FC236}">
                <a16:creationId xmlns:a16="http://schemas.microsoft.com/office/drawing/2014/main" id="{5CD1E596-2119-4076-DDC5-806F3D8E9499}"/>
              </a:ext>
            </a:extLst>
          </p:cNvPr>
          <p:cNvSpPr txBox="1"/>
          <p:nvPr/>
        </p:nvSpPr>
        <p:spPr>
          <a:xfrm>
            <a:off x="5124090" y="0"/>
            <a:ext cx="4019909"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SAMPLE   INPUT / OUTPUT</a:t>
            </a:r>
            <a:endParaRPr sz="18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6C41915-D6F1-D981-53DD-4EC425CE9D0E}"/>
              </a:ext>
            </a:extLst>
          </p:cNvPr>
          <p:cNvSpPr>
            <a:spLocks noGrp="1"/>
          </p:cNvSpPr>
          <p:nvPr>
            <p:ph type="dt" idx="10"/>
          </p:nvPr>
        </p:nvSpPr>
        <p:spPr>
          <a:xfrm>
            <a:off x="310895" y="6356350"/>
            <a:ext cx="2133600" cy="365100"/>
          </a:xfrm>
        </p:spPr>
        <p:txBody>
          <a:bodyPr/>
          <a:lstStyle/>
          <a:p>
            <a:r>
              <a:rPr lang="en-US" sz="1800"/>
              <a:t>12-4-2024</a:t>
            </a:r>
            <a:endParaRPr lang="en-US" sz="1800" dirty="0"/>
          </a:p>
        </p:txBody>
      </p:sp>
      <p:sp>
        <p:nvSpPr>
          <p:cNvPr id="6" name="Slide Number Placeholder 5">
            <a:extLst>
              <a:ext uri="{FF2B5EF4-FFF2-40B4-BE49-F238E27FC236}">
                <a16:creationId xmlns:a16="http://schemas.microsoft.com/office/drawing/2014/main" id="{5E9171CE-18EC-A29B-EC36-2D49A101E3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22</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1823E9E-6696-1288-7437-F06F5E41590F}"/>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1B6E9F4-210C-76F1-AE32-D76880410823}"/>
              </a:ext>
            </a:extLst>
          </p:cNvPr>
          <p:cNvSpPr txBox="1"/>
          <p:nvPr/>
        </p:nvSpPr>
        <p:spPr>
          <a:xfrm>
            <a:off x="365760" y="1898501"/>
            <a:ext cx="8412480" cy="2894510"/>
          </a:xfrm>
          <a:prstGeom prst="rect">
            <a:avLst/>
          </a:prstGeom>
          <a:noFill/>
        </p:spPr>
        <p:txBody>
          <a:bodyPr wrap="square" rtlCol="0">
            <a:spAutoFit/>
          </a:bodyPr>
          <a:lstStyle/>
          <a:p>
            <a:pPr marL="60960" marR="194310" indent="-6350" algn="l">
              <a:spcAft>
                <a:spcPts val="700"/>
              </a:spcAft>
            </a:pPr>
            <a:r>
              <a:rPr lang="en-IN" sz="1800" b="1" dirty="0">
                <a:latin typeface="Times New Roman" panose="02020603050405020304" pitchFamily="18" charset="0"/>
                <a:ea typeface="Times New Roman" panose="02020603050405020304" pitchFamily="18" charset="0"/>
              </a:rPr>
              <a:t>PRODUCT SAMPLE I/O </a:t>
            </a:r>
          </a:p>
          <a:p>
            <a:pPr marL="60960" marR="194310" indent="-6350" algn="l">
              <a:spcAft>
                <a:spcPts val="700"/>
              </a:spcAft>
            </a:pPr>
            <a:endParaRPr lang="en-IN" sz="1800" i="1" dirty="0">
              <a:solidFill>
                <a:srgbClr val="000000"/>
              </a:solidFill>
              <a:effectLst/>
              <a:latin typeface="Times New Roman" panose="02020603050405020304" pitchFamily="18" charset="0"/>
              <a:ea typeface="Times New Roman" panose="02020603050405020304" pitchFamily="18" charset="0"/>
            </a:endParaRPr>
          </a:p>
          <a:p>
            <a:pPr marL="60960" marR="194310" indent="-6350" algn="l">
              <a:spcAft>
                <a:spcPts val="700"/>
              </a:spcAft>
            </a:pPr>
            <a:r>
              <a:rPr lang="en-IN" sz="1800" i="1" dirty="0">
                <a:solidFill>
                  <a:srgbClr val="000000"/>
                </a:solidFill>
                <a:effectLst/>
                <a:latin typeface="Times New Roman" panose="02020603050405020304" pitchFamily="18" charset="0"/>
                <a:ea typeface="Times New Roman" panose="02020603050405020304" pitchFamily="18" charset="0"/>
              </a:rPr>
              <a:t>INPUT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0960" marR="194310" indent="-6350" algn="l">
              <a:spcAft>
                <a:spcPts val="700"/>
              </a:spcAft>
            </a:pPr>
            <a:r>
              <a:rPr lang="en-IN" sz="1800" dirty="0">
                <a:solidFill>
                  <a:srgbClr val="000000"/>
                </a:solidFill>
                <a:effectLst/>
                <a:latin typeface="Times New Roman" panose="02020603050405020304" pitchFamily="18" charset="0"/>
                <a:ea typeface="Times New Roman" panose="02020603050405020304" pitchFamily="18" charset="0"/>
              </a:rPr>
              <a:t>Temperature, GSR, IR, and Heart Rate values in a wearable device</a:t>
            </a:r>
          </a:p>
          <a:p>
            <a:pPr marL="60960" marR="194310" indent="-6350" algn="l">
              <a:lnSpc>
                <a:spcPct val="107000"/>
              </a:lnSpc>
              <a:spcAft>
                <a:spcPts val="700"/>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60960" marR="194310" indent="-6350" algn="l">
              <a:spcAft>
                <a:spcPts val="700"/>
              </a:spcAft>
            </a:pPr>
            <a:r>
              <a:rPr lang="en-IN" sz="1800" i="1" dirty="0">
                <a:solidFill>
                  <a:srgbClr val="000000"/>
                </a:solidFill>
                <a:effectLst/>
                <a:latin typeface="Times New Roman" panose="02020603050405020304" pitchFamily="18" charset="0"/>
                <a:ea typeface="Times New Roman" panose="02020603050405020304" pitchFamily="18" charset="0"/>
              </a:rPr>
              <a:t>OUTPUT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0960" marR="194310" indent="-6350" algn="just">
              <a:spcAft>
                <a:spcPts val="700"/>
              </a:spcAft>
            </a:pPr>
            <a:r>
              <a:rPr lang="en-IN" sz="1800" dirty="0">
                <a:solidFill>
                  <a:srgbClr val="000000"/>
                </a:solidFill>
                <a:effectLst/>
                <a:latin typeface="Times New Roman" panose="02020603050405020304" pitchFamily="18" charset="0"/>
                <a:ea typeface="Times New Roman" panose="02020603050405020304" pitchFamily="18" charset="0"/>
              </a:rPr>
              <a:t>The alert sounds with messages along with GSM And GPS location</a:t>
            </a:r>
          </a:p>
          <a:p>
            <a:endParaRPr lang="en-IN" dirty="0"/>
          </a:p>
        </p:txBody>
      </p:sp>
    </p:spTree>
    <p:extLst>
      <p:ext uri="{BB962C8B-B14F-4D97-AF65-F5344CB8AC3E}">
        <p14:creationId xmlns:p14="http://schemas.microsoft.com/office/powerpoint/2010/main" val="337729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23EA9-FB4F-D553-D73D-9B2E32D4B634}"/>
            </a:ext>
          </a:extLst>
        </p:cNvPr>
        <p:cNvGrpSpPr/>
        <p:nvPr/>
      </p:nvGrpSpPr>
      <p:grpSpPr>
        <a:xfrm>
          <a:off x="0" y="0"/>
          <a:ext cx="0" cy="0"/>
          <a:chOff x="0" y="0"/>
          <a:chExt cx="0" cy="0"/>
        </a:xfrm>
      </p:grpSpPr>
      <p:sp>
        <p:nvSpPr>
          <p:cNvPr id="2" name="Google Shape;134;p22">
            <a:extLst>
              <a:ext uri="{FF2B5EF4-FFF2-40B4-BE49-F238E27FC236}">
                <a16:creationId xmlns:a16="http://schemas.microsoft.com/office/drawing/2014/main" id="{6AC8252D-DEB0-7A78-8A66-C635B62CA64A}"/>
              </a:ext>
            </a:extLst>
          </p:cNvPr>
          <p:cNvSpPr txBox="1"/>
          <p:nvPr/>
        </p:nvSpPr>
        <p:spPr>
          <a:xfrm>
            <a:off x="4960189" y="10111"/>
            <a:ext cx="4183811"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OUTPUT SCREENSHOTS</a:t>
            </a:r>
            <a:endParaRPr sz="18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5BE1B3F-2220-B8D5-522E-F399D3F4029E}"/>
              </a:ext>
            </a:extLst>
          </p:cNvPr>
          <p:cNvSpPr>
            <a:spLocks noGrp="1"/>
          </p:cNvSpPr>
          <p:nvPr>
            <p:ph type="dt" idx="10"/>
          </p:nvPr>
        </p:nvSpPr>
        <p:spPr>
          <a:xfrm>
            <a:off x="310895" y="6208747"/>
            <a:ext cx="2133600" cy="365100"/>
          </a:xfrm>
        </p:spPr>
        <p:txBody>
          <a:bodyPr/>
          <a:lstStyle/>
          <a:p>
            <a:r>
              <a:rPr lang="en-US" sz="1800"/>
              <a:t>12-4-2024</a:t>
            </a:r>
            <a:endParaRPr lang="en-US" sz="1800" dirty="0"/>
          </a:p>
        </p:txBody>
      </p:sp>
      <p:sp>
        <p:nvSpPr>
          <p:cNvPr id="6" name="Slide Number Placeholder 5">
            <a:extLst>
              <a:ext uri="{FF2B5EF4-FFF2-40B4-BE49-F238E27FC236}">
                <a16:creationId xmlns:a16="http://schemas.microsoft.com/office/drawing/2014/main" id="{53C391B7-476F-6063-5B12-327BFD520030}"/>
              </a:ext>
            </a:extLst>
          </p:cNvPr>
          <p:cNvSpPr>
            <a:spLocks noGrp="1"/>
          </p:cNvSpPr>
          <p:nvPr>
            <p:ph type="sldNum" idx="12"/>
          </p:nvPr>
        </p:nvSpPr>
        <p:spPr>
          <a:xfrm>
            <a:off x="5392362" y="5820066"/>
            <a:ext cx="3166872" cy="364490"/>
          </a:xfrm>
        </p:spPr>
        <p:txBody>
          <a:bodyPr/>
          <a:lstStyle/>
          <a:p>
            <a:pPr marL="0" lvl="0" indent="0" algn="r" rtl="0">
              <a:spcBef>
                <a:spcPts val="0"/>
              </a:spcBef>
              <a:spcAft>
                <a:spcPts val="0"/>
              </a:spcAft>
              <a:buNone/>
            </a:pPr>
            <a:r>
              <a:rPr lang="en-IN" sz="1800" b="1" dirty="0">
                <a:solidFill>
                  <a:srgbClr val="000000"/>
                </a:solidFill>
                <a:effectLst/>
                <a:latin typeface="Times New Roman" panose="02020603050405020304" pitchFamily="18" charset="0"/>
                <a:ea typeface="Times New Roman" panose="02020603050405020304" pitchFamily="18" charset="0"/>
              </a:rPr>
              <a:t>Messages shown in MQTT</a:t>
            </a:r>
            <a:endParaRPr lang="en-US" sz="1800" dirty="0"/>
          </a:p>
        </p:txBody>
      </p:sp>
      <p:sp>
        <p:nvSpPr>
          <p:cNvPr id="7" name="TextBox 6">
            <a:extLst>
              <a:ext uri="{FF2B5EF4-FFF2-40B4-BE49-F238E27FC236}">
                <a16:creationId xmlns:a16="http://schemas.microsoft.com/office/drawing/2014/main" id="{D91606CD-51C9-F1E9-5957-2DA2B955F6D7}"/>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7FE2E4D-25C4-6FE0-00D9-7D45A15AAC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895" y="2197552"/>
            <a:ext cx="4922521" cy="2768080"/>
          </a:xfrm>
          <a:prstGeom prst="rect">
            <a:avLst/>
          </a:prstGeom>
          <a:noFill/>
          <a:ln>
            <a:noFill/>
          </a:ln>
        </p:spPr>
      </p:pic>
      <p:pic>
        <p:nvPicPr>
          <p:cNvPr id="8" name="Picture 7">
            <a:extLst>
              <a:ext uri="{FF2B5EF4-FFF2-40B4-BE49-F238E27FC236}">
                <a16:creationId xmlns:a16="http://schemas.microsoft.com/office/drawing/2014/main" id="{D3917983-467F-4697-26DF-C0181346F3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1142" y="855689"/>
            <a:ext cx="2489313" cy="4783082"/>
          </a:xfrm>
          <a:prstGeom prst="rect">
            <a:avLst/>
          </a:prstGeom>
          <a:noFill/>
          <a:ln>
            <a:noFill/>
          </a:ln>
        </p:spPr>
      </p:pic>
      <p:sp>
        <p:nvSpPr>
          <p:cNvPr id="11" name="TextBox 10">
            <a:extLst>
              <a:ext uri="{FF2B5EF4-FFF2-40B4-BE49-F238E27FC236}">
                <a16:creationId xmlns:a16="http://schemas.microsoft.com/office/drawing/2014/main" id="{6E3BAA7F-9652-F6A2-0AD5-851341FF9724}"/>
              </a:ext>
            </a:extLst>
          </p:cNvPr>
          <p:cNvSpPr txBox="1"/>
          <p:nvPr/>
        </p:nvSpPr>
        <p:spPr>
          <a:xfrm>
            <a:off x="310895" y="5222570"/>
            <a:ext cx="458114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Code in Arduino IDE I/O </a:t>
            </a:r>
            <a:endParaRPr lang="en-IN" sz="1800" dirty="0"/>
          </a:p>
        </p:txBody>
      </p:sp>
      <p:sp>
        <p:nvSpPr>
          <p:cNvPr id="13" name="TextBox 12">
            <a:extLst>
              <a:ext uri="{FF2B5EF4-FFF2-40B4-BE49-F238E27FC236}">
                <a16:creationId xmlns:a16="http://schemas.microsoft.com/office/drawing/2014/main" id="{65D9917C-07B4-FA5F-9811-F37CCE61D055}"/>
              </a:ext>
            </a:extLst>
          </p:cNvPr>
          <p:cNvSpPr txBox="1"/>
          <p:nvPr/>
        </p:nvSpPr>
        <p:spPr>
          <a:xfrm>
            <a:off x="8220455" y="6184556"/>
            <a:ext cx="530352" cy="369332"/>
          </a:xfrm>
          <a:prstGeom prst="rect">
            <a:avLst/>
          </a:prstGeom>
          <a:noFill/>
        </p:spPr>
        <p:txBody>
          <a:bodyPr wrap="square" rtlCol="0">
            <a:spAutoFit/>
          </a:bodyPr>
          <a:lstStyle/>
          <a:p>
            <a:r>
              <a:rPr lang="en-GB" sz="1800" dirty="0">
                <a:latin typeface="Times New Roman" panose="02020603050405020304" pitchFamily="18" charset="0"/>
                <a:cs typeface="Times New Roman" panose="02020603050405020304" pitchFamily="18" charset="0"/>
              </a:rPr>
              <a:t>24</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1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p29">
            <a:extLst>
              <a:ext uri="{FF2B5EF4-FFF2-40B4-BE49-F238E27FC236}">
                <a16:creationId xmlns:a16="http://schemas.microsoft.com/office/drawing/2014/main" id="{5AFF809E-2CE7-9955-8C49-5CC73C3C8468}"/>
              </a:ext>
            </a:extLst>
          </p:cNvPr>
          <p:cNvSpPr txBox="1"/>
          <p:nvPr/>
        </p:nvSpPr>
        <p:spPr>
          <a:xfrm>
            <a:off x="6690048" y="0"/>
            <a:ext cx="2453951" cy="677271"/>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CONCLUSION</a:t>
            </a:r>
            <a:endParaRPr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BE793A2-ADBE-6DFF-98B2-BABD69D643D6}"/>
              </a:ext>
            </a:extLst>
          </p:cNvPr>
          <p:cNvSpPr>
            <a:spLocks noGrp="1"/>
          </p:cNvSpPr>
          <p:nvPr>
            <p:ph type="dt" idx="10"/>
          </p:nvPr>
        </p:nvSpPr>
        <p:spPr>
          <a:xfrm>
            <a:off x="329181" y="6356350"/>
            <a:ext cx="2133600" cy="365100"/>
          </a:xfrm>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2DF01E8B-6BCA-B552-084C-078472BE545C}"/>
              </a:ext>
            </a:extLst>
          </p:cNvPr>
          <p:cNvSpPr>
            <a:spLocks noGrp="1"/>
          </p:cNvSpPr>
          <p:nvPr>
            <p:ph type="sldNum" idx="12"/>
          </p:nvPr>
        </p:nvSpPr>
        <p:spPr>
          <a:xfrm>
            <a:off x="6553202" y="6356350"/>
            <a:ext cx="2133600" cy="365100"/>
          </a:xfrm>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24</a:t>
            </a:fld>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B3789D-BC88-2865-B8DF-D28B31DCCD37}"/>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0BD3C3-B835-15C0-5F56-115F6B4CDC4F}"/>
              </a:ext>
            </a:extLst>
          </p:cNvPr>
          <p:cNvSpPr txBox="1"/>
          <p:nvPr/>
        </p:nvSpPr>
        <p:spPr>
          <a:xfrm>
            <a:off x="232913" y="1518462"/>
            <a:ext cx="8678173" cy="3908762"/>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In conclusion, the integration of enhanced sensors like the GSR (Galvanic Skin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temperature sensor, and SpO2 (Blood Oxygen Saturation) sensor into</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women</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safety</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devices</a:t>
            </a:r>
            <a:r>
              <a:rPr lang="en-US" sz="1800" spc="-8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leveraging</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IoT</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technology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significant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forward</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addressing safety concerns effectively. These sensors offer valuable insights 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physiological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detect and respond to potential </a:t>
            </a:r>
            <a:r>
              <a:rPr lang="en-US" sz="1800" dirty="0" err="1">
                <a:effectLst/>
                <a:latin typeface="Times New Roman" panose="02020603050405020304" pitchFamily="18" charset="0"/>
                <a:ea typeface="Times New Roman" panose="02020603050405020304" pitchFamily="18" charset="0"/>
              </a:rPr>
              <a:t>threats.The</a:t>
            </a:r>
            <a:r>
              <a:rPr lang="en-US" sz="1800" dirty="0">
                <a:effectLst/>
                <a:latin typeface="Times New Roman" panose="02020603050405020304" pitchFamily="18" charset="0"/>
                <a:ea typeface="Times New Roman" panose="02020603050405020304" pitchFamily="18" charset="0"/>
              </a:rPr>
              <a:t> IoT framework facilitates seamless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 and data exchange, enabling real-time monitoring, remote alerting,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emergency response functionalities. Through IoT, these safety devices can transmit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 data to centralized platforms or mobile applications, enabling rapid response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authorities or designated contacts in case of emergencies. However, it's crucial to address privacy, security, and usability concerns to ensure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widespread adoption and effectiveness. With further research, development,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collaboration, these innovative solutions have the potential to significantly impact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women's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safety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well-being.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8691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p29">
            <a:extLst>
              <a:ext uri="{FF2B5EF4-FFF2-40B4-BE49-F238E27FC236}">
                <a16:creationId xmlns:a16="http://schemas.microsoft.com/office/drawing/2014/main" id="{5AFF809E-2CE7-9955-8C49-5CC73C3C8468}"/>
              </a:ext>
            </a:extLst>
          </p:cNvPr>
          <p:cNvSpPr txBox="1"/>
          <p:nvPr/>
        </p:nvSpPr>
        <p:spPr>
          <a:xfrm>
            <a:off x="5072332" y="0"/>
            <a:ext cx="4071668" cy="677271"/>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lt1"/>
                </a:solidFill>
                <a:latin typeface="Times New Roman" panose="02020603050405020304" pitchFamily="18" charset="0"/>
                <a:cs typeface="Times New Roman" panose="02020603050405020304" pitchFamily="18" charset="0"/>
                <a:sym typeface="Times New Roman"/>
              </a:rPr>
              <a:t>PAPER PUBLICATION STATUS</a:t>
            </a:r>
            <a:endParaRPr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BE793A2-ADBE-6DFF-98B2-BABD69D643D6}"/>
              </a:ext>
            </a:extLst>
          </p:cNvPr>
          <p:cNvSpPr>
            <a:spLocks noGrp="1"/>
          </p:cNvSpPr>
          <p:nvPr>
            <p:ph type="dt" idx="10"/>
          </p:nvPr>
        </p:nvSpPr>
        <p:spPr>
          <a:xfrm>
            <a:off x="329181" y="6356350"/>
            <a:ext cx="2133600" cy="365100"/>
          </a:xfrm>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2DF01E8B-6BCA-B552-084C-078472BE545C}"/>
              </a:ext>
            </a:extLst>
          </p:cNvPr>
          <p:cNvSpPr>
            <a:spLocks noGrp="1"/>
          </p:cNvSpPr>
          <p:nvPr>
            <p:ph type="sldNum" idx="12"/>
          </p:nvPr>
        </p:nvSpPr>
        <p:spPr>
          <a:xfrm>
            <a:off x="6553202" y="6356350"/>
            <a:ext cx="2133600" cy="365100"/>
          </a:xfrm>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25</a:t>
            </a:fld>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B3789D-BC88-2865-B8DF-D28B31DCCD37}"/>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8CCE2C2-C6B7-3CA8-9FA6-5EC99A12C887}"/>
              </a:ext>
            </a:extLst>
          </p:cNvPr>
          <p:cNvPicPr>
            <a:picLocks noChangeAspect="1"/>
          </p:cNvPicPr>
          <p:nvPr/>
        </p:nvPicPr>
        <p:blipFill>
          <a:blip r:embed="rId2"/>
          <a:stretch>
            <a:fillRect/>
          </a:stretch>
        </p:blipFill>
        <p:spPr>
          <a:xfrm>
            <a:off x="1095553" y="1153204"/>
            <a:ext cx="7268443" cy="3064429"/>
          </a:xfrm>
          <a:prstGeom prst="rect">
            <a:avLst/>
          </a:prstGeom>
        </p:spPr>
      </p:pic>
      <p:sp>
        <p:nvSpPr>
          <p:cNvPr id="12" name="TextBox 11">
            <a:extLst>
              <a:ext uri="{FF2B5EF4-FFF2-40B4-BE49-F238E27FC236}">
                <a16:creationId xmlns:a16="http://schemas.microsoft.com/office/drawing/2014/main" id="{B5170B82-2DF2-E9D0-5496-09B8A45244CD}"/>
              </a:ext>
            </a:extLst>
          </p:cNvPr>
          <p:cNvSpPr txBox="1"/>
          <p:nvPr/>
        </p:nvSpPr>
        <p:spPr>
          <a:xfrm>
            <a:off x="1332781" y="4605633"/>
            <a:ext cx="6638027" cy="873572"/>
          </a:xfrm>
          <a:prstGeom prst="rect">
            <a:avLst/>
          </a:prstGeom>
          <a:noFill/>
        </p:spPr>
        <p:txBody>
          <a:bodyPr wrap="square">
            <a:spAutoFit/>
          </a:bodyPr>
          <a:lstStyle/>
          <a:p>
            <a:pPr marR="16510" algn="ctr">
              <a:lnSpc>
                <a:spcPct val="150000"/>
              </a:lnSpc>
            </a:pPr>
            <a:r>
              <a:rPr lang="en-US" sz="1800" dirty="0">
                <a:effectLst/>
                <a:latin typeface="Times New Roman" panose="02020603050405020304" pitchFamily="18" charset="0"/>
                <a:ea typeface="Times New Roman" panose="02020603050405020304" pitchFamily="18" charset="0"/>
              </a:rPr>
              <a:t>Publication Proof in Intelligent Journal of Intelligent Systems and Applications in Engineering (IJISAE)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78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p:nvPr/>
        </p:nvSpPr>
        <p:spPr>
          <a:xfrm>
            <a:off x="6690048" y="0"/>
            <a:ext cx="2453951" cy="677271"/>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i="0" u="none" dirty="0">
                <a:solidFill>
                  <a:schemeClr val="lt1"/>
                </a:solidFill>
                <a:latin typeface="Times New Roman" panose="02020603050405020304" pitchFamily="18" charset="0"/>
                <a:ea typeface="Times New Roman"/>
                <a:cs typeface="Times New Roman" panose="02020603050405020304" pitchFamily="18" charset="0"/>
                <a:sym typeface="Times New Roman"/>
              </a:rPr>
              <a:t>REFERENCES</a:t>
            </a:r>
            <a:endParaRPr sz="1800" dirty="0">
              <a:latin typeface="Times New Roman" panose="02020603050405020304" pitchFamily="18" charset="0"/>
              <a:cs typeface="Times New Roman" panose="02020603050405020304" pitchFamily="18" charset="0"/>
            </a:endParaRPr>
          </a:p>
        </p:txBody>
      </p:sp>
      <p:sp>
        <p:nvSpPr>
          <p:cNvPr id="2" name="Rectangle 1"/>
          <p:cNvSpPr/>
          <p:nvPr/>
        </p:nvSpPr>
        <p:spPr>
          <a:xfrm>
            <a:off x="803562" y="1172335"/>
            <a:ext cx="7370619" cy="1938992"/>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367478F-0AC4-9458-DFCB-CCE9551ACEB1}"/>
              </a:ext>
            </a:extLst>
          </p:cNvPr>
          <p:cNvSpPr>
            <a:spLocks noGrp="1"/>
          </p:cNvSpPr>
          <p:nvPr>
            <p:ph type="dt" idx="10"/>
          </p:nvPr>
        </p:nvSpPr>
        <p:spPr>
          <a:xfrm>
            <a:off x="301752" y="6356350"/>
            <a:ext cx="2133600" cy="365100"/>
          </a:xfrm>
        </p:spPr>
        <p:txBody>
          <a:bodyPr/>
          <a:lstStyle/>
          <a:p>
            <a:r>
              <a:rPr lang="en-US" sz="1800"/>
              <a:t>12-4-2024</a:t>
            </a:r>
            <a:endParaRPr lang="en-US" sz="1800" dirty="0"/>
          </a:p>
        </p:txBody>
      </p:sp>
      <p:sp>
        <p:nvSpPr>
          <p:cNvPr id="6" name="Slide Number Placeholder 5">
            <a:extLst>
              <a:ext uri="{FF2B5EF4-FFF2-40B4-BE49-F238E27FC236}">
                <a16:creationId xmlns:a16="http://schemas.microsoft.com/office/drawing/2014/main" id="{DF31F112-93FD-65C9-0327-A9D9DB6AD8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26</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CA5AA5-3681-D00A-98D5-3B9FB9BCD3A6}"/>
              </a:ext>
            </a:extLst>
          </p:cNvPr>
          <p:cNvSpPr txBox="1"/>
          <p:nvPr/>
        </p:nvSpPr>
        <p:spPr>
          <a:xfrm>
            <a:off x="211480" y="200135"/>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1C98D8-5529-AC26-AB8F-1D86B2D64EA1}"/>
              </a:ext>
            </a:extLst>
          </p:cNvPr>
          <p:cNvSpPr txBox="1"/>
          <p:nvPr/>
        </p:nvSpPr>
        <p:spPr>
          <a:xfrm>
            <a:off x="47446" y="845273"/>
            <a:ext cx="9049108" cy="5386090"/>
          </a:xfrm>
          <a:prstGeom prst="rect">
            <a:avLst/>
          </a:prstGeom>
          <a:noFill/>
        </p:spPr>
        <p:txBody>
          <a:bodyPr wrap="square" rtlCol="0">
            <a:spAutoFit/>
          </a:bodyPr>
          <a:lstStyle/>
          <a:p>
            <a:pPr lvl="7" algn="just"/>
            <a:r>
              <a:rPr lang="en-US"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Barukam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Vamshikrishna</a:t>
            </a:r>
            <a:r>
              <a:rPr lang="en-IN" sz="1800" dirty="0">
                <a:latin typeface="Times New Roman" panose="02020603050405020304" pitchFamily="18" charset="0"/>
                <a:cs typeface="Times New Roman" panose="02020603050405020304" pitchFamily="18" charset="0"/>
              </a:rPr>
              <a:t> Yadav, A. Viji </a:t>
            </a:r>
            <a:r>
              <a:rPr lang="en-IN" sz="1800" dirty="0" err="1">
                <a:latin typeface="Times New Roman" panose="02020603050405020304" pitchFamily="18" charset="0"/>
                <a:cs typeface="Times New Roman" panose="02020603050405020304" pitchFamily="18" charset="0"/>
              </a:rPr>
              <a:t>Amutha</a:t>
            </a:r>
            <a:r>
              <a:rPr lang="en-IN" sz="1800" dirty="0">
                <a:latin typeface="Times New Roman" panose="02020603050405020304" pitchFamily="18" charset="0"/>
                <a:cs typeface="Times New Roman" panose="02020603050405020304" pitchFamily="18" charset="0"/>
              </a:rPr>
              <a:t> Mary, Mercy Paul Selvan, S. </a:t>
            </a:r>
            <a:r>
              <a:rPr lang="en-IN" sz="1800" dirty="0" err="1">
                <a:latin typeface="Times New Roman" panose="02020603050405020304" pitchFamily="18" charset="0"/>
                <a:cs typeface="Times New Roman" panose="02020603050405020304" pitchFamily="18" charset="0"/>
              </a:rPr>
              <a:t>Jancy</a:t>
            </a:r>
            <a:r>
              <a:rPr lang="en-IN" sz="1800" dirty="0">
                <a:latin typeface="Times New Roman" panose="02020603050405020304" pitchFamily="18" charset="0"/>
                <a:cs typeface="Times New Roman" panose="02020603050405020304" pitchFamily="18" charset="0"/>
              </a:rPr>
              <a:t>, L. Suji Helen,  "Arduino based Women Safety Tracker Device", </a:t>
            </a:r>
            <a:r>
              <a:rPr lang="en-IN" sz="1800" i="1" dirty="0">
                <a:latin typeface="Times New Roman" panose="02020603050405020304" pitchFamily="18" charset="0"/>
                <a:cs typeface="Times New Roman" panose="02020603050405020304" pitchFamily="18" charset="0"/>
              </a:rPr>
              <a:t>2023 7th International Conference on Trends in Electronics and Informatics (ICOEI)</a:t>
            </a:r>
            <a:r>
              <a:rPr lang="en-IN" sz="1800" dirty="0">
                <a:latin typeface="Times New Roman" panose="02020603050405020304" pitchFamily="18" charset="0"/>
                <a:cs typeface="Times New Roman" panose="02020603050405020304" pitchFamily="18" charset="0"/>
              </a:rPr>
              <a:t>, pp.433-436, 2023.</a:t>
            </a:r>
          </a:p>
          <a:p>
            <a:pPr lvl="7" algn="just"/>
            <a:endParaRPr lang="en-GB"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[2]  Kiran Kumar </a:t>
            </a:r>
            <a:r>
              <a:rPr lang="en-IN" sz="1800" dirty="0" err="1">
                <a:latin typeface="Times New Roman" panose="02020603050405020304" pitchFamily="18" charset="0"/>
                <a:cs typeface="Times New Roman" panose="02020603050405020304" pitchFamily="18" charset="0"/>
              </a:rPr>
              <a:t>Kommineni</a:t>
            </a:r>
            <a:r>
              <a:rPr lang="en-IN" sz="1800" dirty="0">
                <a:latin typeface="Times New Roman" panose="02020603050405020304" pitchFamily="18" charset="0"/>
                <a:cs typeface="Times New Roman" panose="02020603050405020304" pitchFamily="18" charset="0"/>
              </a:rPr>
              <a:t>, Shaik Johny Basha, M Sandeep, </a:t>
            </a:r>
            <a:r>
              <a:rPr lang="en-IN" sz="1800" dirty="0" err="1">
                <a:latin typeface="Times New Roman" panose="02020603050405020304" pitchFamily="18" charset="0"/>
                <a:cs typeface="Times New Roman" panose="02020603050405020304" pitchFamily="18" charset="0"/>
              </a:rPr>
              <a:t>Pittala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Susmitha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Vadana</a:t>
            </a:r>
            <a:r>
              <a:rPr lang="en-IN" sz="1800" dirty="0">
                <a:latin typeface="Times New Roman" panose="02020603050405020304" pitchFamily="18" charset="0"/>
                <a:cs typeface="Times New Roman" panose="02020603050405020304" pitchFamily="18" charset="0"/>
              </a:rPr>
              <a:t>, Thota Siva Ratna Sai, </a:t>
            </a:r>
            <a:r>
              <a:rPr lang="en-IN" sz="1800" dirty="0" err="1">
                <a:latin typeface="Times New Roman" panose="02020603050405020304" pitchFamily="18" charset="0"/>
                <a:cs typeface="Times New Roman" panose="02020603050405020304" pitchFamily="18" charset="0"/>
              </a:rPr>
              <a:t>Duggirala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Syam</a:t>
            </a:r>
            <a:r>
              <a:rPr lang="en-IN" sz="1800" dirty="0">
                <a:latin typeface="Times New Roman" panose="02020603050405020304" pitchFamily="18" charset="0"/>
                <a:cs typeface="Times New Roman" panose="02020603050405020304" pitchFamily="18" charset="0"/>
              </a:rPr>
              <a:t> Kumar, "A Review on IoT-based Defensive Devices for Women Security", </a:t>
            </a:r>
            <a:r>
              <a:rPr lang="en-IN" sz="1800" i="1" dirty="0">
                <a:latin typeface="Times New Roman" panose="02020603050405020304" pitchFamily="18" charset="0"/>
                <a:cs typeface="Times New Roman" panose="02020603050405020304" pitchFamily="18" charset="0"/>
              </a:rPr>
              <a:t>2023 9th International Conference on Advanced Computing and Communication Systems (ICACCS)</a:t>
            </a:r>
            <a:r>
              <a:rPr lang="en-IN" sz="1800" dirty="0">
                <a:latin typeface="Times New Roman" panose="02020603050405020304" pitchFamily="18" charset="0"/>
                <a:cs typeface="Times New Roman" panose="02020603050405020304" pitchFamily="18" charset="0"/>
              </a:rPr>
              <a:t>, vol.1, pp.99-104, 2023.</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[3] </a:t>
            </a:r>
            <a:r>
              <a:rPr lang="en-US" sz="1800" dirty="0" err="1">
                <a:solidFill>
                  <a:srgbClr val="212121"/>
                </a:solidFill>
                <a:effectLst/>
                <a:latin typeface="Times New Roman" panose="02020603050405020304" pitchFamily="18" charset="0"/>
                <a:ea typeface="Times New Roman" panose="02020603050405020304" pitchFamily="18" charset="0"/>
              </a:rPr>
              <a:t>Ahir</a:t>
            </a:r>
            <a:r>
              <a:rPr lang="en-US" sz="1800" dirty="0">
                <a:solidFill>
                  <a:srgbClr val="212121"/>
                </a:solidFill>
                <a:effectLst/>
                <a:latin typeface="Times New Roman" panose="02020603050405020304" pitchFamily="18" charset="0"/>
                <a:ea typeface="Times New Roman" panose="02020603050405020304" pitchFamily="18" charset="0"/>
              </a:rPr>
              <a:t>,</a:t>
            </a:r>
            <a:r>
              <a:rPr lang="en-US" sz="1800" spc="-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Kapadia,</a:t>
            </a:r>
            <a:r>
              <a:rPr lang="en-US" sz="1800" spc="-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Chauhan,</a:t>
            </a:r>
            <a:r>
              <a:rPr lang="en-US" sz="1800" spc="-2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J.</a:t>
            </a:r>
            <a:r>
              <a:rPr lang="en-US" sz="1800" spc="-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and</a:t>
            </a:r>
            <a:r>
              <a:rPr lang="en-US" sz="1800" spc="-25" dirty="0">
                <a:solidFill>
                  <a:srgbClr val="212121"/>
                </a:solidFill>
                <a:effectLst/>
                <a:latin typeface="Times New Roman" panose="02020603050405020304" pitchFamily="18" charset="0"/>
                <a:ea typeface="Times New Roman" panose="02020603050405020304" pitchFamily="18" charset="0"/>
              </a:rPr>
              <a:t> </a:t>
            </a:r>
            <a:r>
              <a:rPr lang="en-US" sz="1800" dirty="0" err="1">
                <a:solidFill>
                  <a:srgbClr val="212121"/>
                </a:solidFill>
                <a:effectLst/>
                <a:latin typeface="Times New Roman" panose="02020603050405020304" pitchFamily="18" charset="0"/>
                <a:ea typeface="Times New Roman" panose="02020603050405020304" pitchFamily="18" charset="0"/>
              </a:rPr>
              <a:t>Sanghavi</a:t>
            </a:r>
            <a:r>
              <a:rPr lang="en-US" sz="1800" dirty="0">
                <a:solidFill>
                  <a:srgbClr val="212121"/>
                </a:solidFill>
                <a:effectLst/>
                <a:latin typeface="Times New Roman" panose="02020603050405020304" pitchFamily="18" charset="0"/>
                <a:ea typeface="Times New Roman" panose="02020603050405020304" pitchFamily="18" charset="0"/>
              </a:rPr>
              <a:t>,</a:t>
            </a:r>
            <a:r>
              <a:rPr lang="en-US" sz="1800" spc="-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N.,</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2018,</a:t>
            </a:r>
            <a:r>
              <a:rPr lang="en-US" sz="1800" spc="-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January.</a:t>
            </a:r>
            <a:r>
              <a:rPr lang="en-US" sz="1800" spc="-3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The</a:t>
            </a:r>
            <a:r>
              <a:rPr lang="en-US" sz="1800" spc="-2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personal</a:t>
            </a:r>
            <a:r>
              <a:rPr lang="en-US" sz="1800" spc="-34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stun-a smart device for women's safety. In </a:t>
            </a:r>
            <a:r>
              <a:rPr lang="en-US" sz="1800" i="1" dirty="0">
                <a:solidFill>
                  <a:srgbClr val="212121"/>
                </a:solidFill>
                <a:effectLst/>
                <a:latin typeface="Times New Roman" panose="02020603050405020304" pitchFamily="18" charset="0"/>
                <a:ea typeface="Times New Roman" panose="02020603050405020304" pitchFamily="18" charset="0"/>
              </a:rPr>
              <a:t>2018 International Conference on</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Smart City</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and</a:t>
            </a:r>
            <a:r>
              <a:rPr lang="en-US" sz="1800" i="1" spc="-20"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Emerging Technology</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(ICSCET)</a:t>
            </a:r>
            <a:r>
              <a:rPr lang="en-US" sz="1800" i="1" spc="1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(pp.</a:t>
            </a:r>
            <a:r>
              <a:rPr lang="en-US" sz="1800" spc="-1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1-3).</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IEEE.</a:t>
            </a:r>
          </a:p>
          <a:p>
            <a:pPr algn="just"/>
            <a:endParaRPr lang="en-US" sz="1800" dirty="0">
              <a:solidFill>
                <a:srgbClr val="212121"/>
              </a:solidFill>
              <a:latin typeface="Times New Roman" panose="02020603050405020304" pitchFamily="18" charset="0"/>
              <a:cs typeface="Times New Roman" panose="02020603050405020304" pitchFamily="18" charset="0"/>
            </a:endParaRPr>
          </a:p>
          <a:p>
            <a:pPr lvl="3" algn="just"/>
            <a:r>
              <a:rPr lang="en-GB" sz="2000" dirty="0">
                <a:latin typeface="Times New Roman" panose="02020603050405020304" pitchFamily="18" charset="0"/>
                <a:cs typeface="Times New Roman" panose="02020603050405020304" pitchFamily="18" charset="0"/>
              </a:rPr>
              <a:t>[4] </a:t>
            </a:r>
            <a:r>
              <a:rPr lang="en-US" sz="1800" spc="-5" dirty="0">
                <a:solidFill>
                  <a:srgbClr val="212121"/>
                </a:solidFill>
                <a:effectLst/>
                <a:latin typeface="Times New Roman" panose="02020603050405020304" pitchFamily="18" charset="0"/>
                <a:ea typeface="Times New Roman" panose="02020603050405020304" pitchFamily="18" charset="0"/>
              </a:rPr>
              <a:t>Huang,</a:t>
            </a:r>
            <a:r>
              <a:rPr lang="en-US" sz="1800" spc="-80" dirty="0">
                <a:solidFill>
                  <a:srgbClr val="212121"/>
                </a:solidFill>
                <a:effectLst/>
                <a:latin typeface="Times New Roman" panose="02020603050405020304" pitchFamily="18" charset="0"/>
                <a:ea typeface="Times New Roman" panose="02020603050405020304" pitchFamily="18" charset="0"/>
              </a:rPr>
              <a:t> </a:t>
            </a:r>
            <a:r>
              <a:rPr lang="en-US" sz="1800" spc="-5" dirty="0">
                <a:solidFill>
                  <a:srgbClr val="212121"/>
                </a:solidFill>
                <a:effectLst/>
                <a:latin typeface="Times New Roman" panose="02020603050405020304" pitchFamily="18" charset="0"/>
                <a:ea typeface="Times New Roman" panose="02020603050405020304" pitchFamily="18" charset="0"/>
              </a:rPr>
              <a:t>L.,</a:t>
            </a:r>
            <a:r>
              <a:rPr lang="en-US" sz="1800" spc="-80" dirty="0">
                <a:solidFill>
                  <a:srgbClr val="212121"/>
                </a:solidFill>
                <a:effectLst/>
                <a:latin typeface="Times New Roman" panose="02020603050405020304" pitchFamily="18" charset="0"/>
                <a:ea typeface="Times New Roman" panose="02020603050405020304" pitchFamily="18" charset="0"/>
              </a:rPr>
              <a:t> </a:t>
            </a:r>
            <a:r>
              <a:rPr lang="en-US" sz="1800" spc="-5" dirty="0">
                <a:solidFill>
                  <a:srgbClr val="212121"/>
                </a:solidFill>
                <a:effectLst/>
                <a:latin typeface="Times New Roman" panose="02020603050405020304" pitchFamily="18" charset="0"/>
                <a:ea typeface="Times New Roman" panose="02020603050405020304" pitchFamily="18" charset="0"/>
              </a:rPr>
              <a:t>Zhou,</a:t>
            </a:r>
            <a:r>
              <a:rPr lang="en-US" sz="1800" spc="-8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a:t>
            </a:r>
            <a:r>
              <a:rPr lang="en-US" sz="1800" spc="-9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Hao,</a:t>
            </a:r>
            <a:r>
              <a:rPr lang="en-US" sz="1800" spc="-9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K.</a:t>
            </a:r>
            <a:r>
              <a:rPr lang="en-US" sz="1800" spc="-7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and</a:t>
            </a:r>
            <a:r>
              <a:rPr lang="en-US" sz="1800" spc="-7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Hou,</a:t>
            </a:r>
            <a:r>
              <a:rPr lang="en-US" sz="1800" spc="-8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E.,</a:t>
            </a:r>
            <a:r>
              <a:rPr lang="en-US" sz="1800" spc="-8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2019.</a:t>
            </a:r>
            <a:r>
              <a:rPr lang="en-US" sz="1800" spc="-8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a:t>
            </a:r>
            <a:r>
              <a:rPr lang="en-US" sz="1800" spc="-6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survey</a:t>
            </a:r>
            <a:r>
              <a:rPr lang="en-US" sz="1800" spc="-7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of</a:t>
            </a:r>
            <a:r>
              <a:rPr lang="en-US" sz="1800" spc="-7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multi-robot</a:t>
            </a:r>
            <a:r>
              <a:rPr lang="en-US" sz="1800" spc="-7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regular</a:t>
            </a:r>
            <a:r>
              <a:rPr lang="en-US" sz="1800" spc="-33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and</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adversarial</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patrolling. </a:t>
            </a:r>
            <a:r>
              <a:rPr lang="en-US" sz="1800" i="1" dirty="0">
                <a:solidFill>
                  <a:srgbClr val="212121"/>
                </a:solidFill>
                <a:effectLst/>
                <a:latin typeface="Times New Roman" panose="02020603050405020304" pitchFamily="18" charset="0"/>
                <a:ea typeface="Times New Roman" panose="02020603050405020304" pitchFamily="18" charset="0"/>
              </a:rPr>
              <a:t>IEEE/CAA</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Journal</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of</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err="1">
                <a:solidFill>
                  <a:srgbClr val="212121"/>
                </a:solidFill>
                <a:effectLst/>
                <a:latin typeface="Times New Roman" panose="02020603050405020304" pitchFamily="18" charset="0"/>
                <a:ea typeface="Times New Roman" panose="02020603050405020304" pitchFamily="18" charset="0"/>
              </a:rPr>
              <a:t>Automatica</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err="1">
                <a:solidFill>
                  <a:srgbClr val="212121"/>
                </a:solidFill>
                <a:effectLst/>
                <a:latin typeface="Times New Roman" panose="02020603050405020304" pitchFamily="18" charset="0"/>
                <a:ea typeface="Times New Roman" panose="02020603050405020304" pitchFamily="18" charset="0"/>
              </a:rPr>
              <a:t>Sinica</a:t>
            </a:r>
            <a:r>
              <a:rPr lang="en-US" sz="1800"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6</a:t>
            </a:r>
            <a:r>
              <a:rPr lang="en-US" sz="1800" dirty="0">
                <a:solidFill>
                  <a:srgbClr val="212121"/>
                </a:solidFill>
                <a:effectLst/>
                <a:latin typeface="Times New Roman" panose="02020603050405020304" pitchFamily="18" charset="0"/>
                <a:ea typeface="Times New Roman" panose="02020603050405020304" pitchFamily="18" charset="0"/>
              </a:rPr>
              <a:t>(4),</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pp.894-903.</a:t>
            </a:r>
          </a:p>
          <a:p>
            <a:pPr algn="just"/>
            <a:endParaRPr lang="en-US" sz="1800" dirty="0">
              <a:solidFill>
                <a:srgbClr val="212121"/>
              </a:solidFill>
              <a:latin typeface="Times New Roman" panose="02020603050405020304" pitchFamily="18" charset="0"/>
              <a:cs typeface="Times New Roman" panose="02020603050405020304" pitchFamily="18" charset="0"/>
            </a:endParaRPr>
          </a:p>
          <a:p>
            <a:pPr algn="just"/>
            <a:r>
              <a:rPr lang="en-US" sz="1800" dirty="0">
                <a:solidFill>
                  <a:srgbClr val="212121"/>
                </a:solidFill>
                <a:latin typeface="Times New Roman" panose="02020603050405020304" pitchFamily="18" charset="0"/>
                <a:cs typeface="Times New Roman" panose="02020603050405020304" pitchFamily="18" charset="0"/>
              </a:rPr>
              <a:t>[5] </a:t>
            </a:r>
            <a:r>
              <a:rPr lang="en-US" sz="1800" dirty="0">
                <a:solidFill>
                  <a:srgbClr val="212121"/>
                </a:solidFill>
                <a:effectLst/>
                <a:latin typeface="Times New Roman" panose="02020603050405020304" pitchFamily="18" charset="0"/>
                <a:ea typeface="Times New Roman" panose="02020603050405020304" pitchFamily="18" charset="0"/>
              </a:rPr>
              <a:t>Sowmya, T., Triveni, D., Keerthana, D., Lakshmi, A.V., Priya, K.P. and Kavya,</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G., 2020. Women’s Safety System using IoT. </a:t>
            </a:r>
            <a:r>
              <a:rPr lang="en-US" sz="1800" i="1" dirty="0">
                <a:solidFill>
                  <a:srgbClr val="212121"/>
                </a:solidFill>
                <a:effectLst/>
                <a:latin typeface="Times New Roman" panose="02020603050405020304" pitchFamily="18" charset="0"/>
                <a:ea typeface="Times New Roman" panose="02020603050405020304" pitchFamily="18" charset="0"/>
              </a:rPr>
              <a:t>International Journal of Science</a:t>
            </a:r>
            <a:r>
              <a:rPr lang="en-US" sz="1800" i="1" spc="5" dirty="0">
                <a:solidFill>
                  <a:srgbClr val="212121"/>
                </a:solidFill>
                <a:effectLst/>
                <a:latin typeface="Times New Roman" panose="02020603050405020304" pitchFamily="18" charset="0"/>
                <a:ea typeface="Times New Roman" panose="02020603050405020304" pitchFamily="18" charset="0"/>
              </a:rPr>
              <a:t> </a:t>
            </a:r>
            <a:r>
              <a:rPr lang="en-US" sz="1800" i="1" dirty="0">
                <a:solidFill>
                  <a:srgbClr val="212121"/>
                </a:solidFill>
                <a:effectLst/>
                <a:latin typeface="Times New Roman" panose="02020603050405020304" pitchFamily="18" charset="0"/>
                <a:ea typeface="Times New Roman" panose="02020603050405020304" pitchFamily="18" charset="0"/>
              </a:rPr>
              <a:t>and Technology</a:t>
            </a:r>
            <a:r>
              <a:rPr lang="en-US" sz="1800" dirty="0">
                <a:solidFill>
                  <a:srgbClr val="212121"/>
                </a:solidFill>
                <a:effectLst/>
                <a:latin typeface="Times New Roman" panose="02020603050405020304" pitchFamily="18" charset="0"/>
                <a:ea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lang="en-IN" sz="1800" dirty="0"/>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990600" y="2362200"/>
            <a:ext cx="7010400" cy="1600200"/>
          </a:xfrm>
          <a:prstGeom prst="rect">
            <a:avLst/>
          </a:prstGeom>
          <a:solidFill>
            <a:srgbClr val="4BACC6"/>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THANK YOU</a:t>
            </a:r>
            <a:endParaRPr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93BC040-B76E-71AA-337D-321E0C1037A3}"/>
              </a:ext>
            </a:extLst>
          </p:cNvPr>
          <p:cNvSpPr>
            <a:spLocks noGrp="1"/>
          </p:cNvSpPr>
          <p:nvPr>
            <p:ph type="dt" idx="10"/>
          </p:nvPr>
        </p:nvSpPr>
        <p:spPr>
          <a:xfrm>
            <a:off x="310895" y="6345764"/>
            <a:ext cx="2133600" cy="365100"/>
          </a:xfrm>
        </p:spPr>
        <p:txBody>
          <a:bodyPr/>
          <a:lstStyle/>
          <a:p>
            <a:r>
              <a:rPr lang="en-US" sz="1800"/>
              <a:t>12-4-2024</a:t>
            </a:r>
            <a:endParaRPr lang="en-US" sz="1800" dirty="0"/>
          </a:p>
        </p:txBody>
      </p:sp>
      <p:sp>
        <p:nvSpPr>
          <p:cNvPr id="4" name="Slide Number Placeholder 3">
            <a:extLst>
              <a:ext uri="{FF2B5EF4-FFF2-40B4-BE49-F238E27FC236}">
                <a16:creationId xmlns:a16="http://schemas.microsoft.com/office/drawing/2014/main" id="{1B764222-1180-8E41-AD92-96EF9A9F2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27</a:t>
            </a:fld>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A2A18-A7B8-41E5-A7F6-A30D5B39CEF9}"/>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p:nvPr/>
        </p:nvSpPr>
        <p:spPr>
          <a:xfrm>
            <a:off x="6038491" y="0"/>
            <a:ext cx="3105509" cy="662473"/>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dirty="0">
                <a:solidFill>
                  <a:schemeClr val="bg1"/>
                </a:solidFill>
                <a:latin typeface="Times New Roman" panose="02020603050405020304" pitchFamily="18" charset="0"/>
                <a:cs typeface="Times New Roman" panose="02020603050405020304" pitchFamily="18" charset="0"/>
              </a:rPr>
              <a:t>AREA OF WORK</a:t>
            </a:r>
          </a:p>
        </p:txBody>
      </p:sp>
      <p:sp>
        <p:nvSpPr>
          <p:cNvPr id="2" name="Date Placeholder 1">
            <a:extLst>
              <a:ext uri="{FF2B5EF4-FFF2-40B4-BE49-F238E27FC236}">
                <a16:creationId xmlns:a16="http://schemas.microsoft.com/office/drawing/2014/main" id="{D8DA1F3A-05AE-0792-EF71-40702D28900E}"/>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92007153-769D-0426-259E-F31297BBA8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3</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EC7C1A-49DC-DB00-E6D1-9E4DCEC976C2}"/>
              </a:ext>
            </a:extLst>
          </p:cNvPr>
          <p:cNvSpPr txBox="1"/>
          <p:nvPr/>
        </p:nvSpPr>
        <p:spPr>
          <a:xfrm>
            <a:off x="465695" y="366749"/>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C9B0BA-7D76-764D-2A53-15D83CDD0837}"/>
              </a:ext>
            </a:extLst>
          </p:cNvPr>
          <p:cNvSpPr txBox="1"/>
          <p:nvPr/>
        </p:nvSpPr>
        <p:spPr>
          <a:xfrm>
            <a:off x="457200" y="2167116"/>
            <a:ext cx="8617788" cy="2523768"/>
          </a:xfrm>
          <a:prstGeom prst="rect">
            <a:avLst/>
          </a:prstGeom>
          <a:noFill/>
        </p:spPr>
        <p:txBody>
          <a:bodyPr wrap="square" rtlCol="0">
            <a:spAutoFit/>
          </a:bodyPr>
          <a:lstStyle/>
          <a:p>
            <a:pPr marL="342900" indent="-342900">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Develop a device for </a:t>
            </a:r>
            <a:r>
              <a:rPr lang="en-GB" sz="1800" dirty="0">
                <a:latin typeface="Times New Roman" panose="02020603050405020304" pitchFamily="18" charset="0"/>
                <a:cs typeface="Times New Roman" panose="02020603050405020304" pitchFamily="18" charset="0"/>
              </a:rPr>
              <a:t>Women’s safety using new technology.</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Can also employed for </a:t>
            </a:r>
            <a:r>
              <a:rPr lang="en-GB" sz="1800" dirty="0">
                <a:latin typeface="Times New Roman" panose="02020603050405020304" pitchFamily="18" charset="0"/>
                <a:cs typeface="Times New Roman" panose="02020603050405020304" pitchFamily="18" charset="0"/>
              </a:rPr>
              <a:t>Children’s</a:t>
            </a:r>
            <a:r>
              <a:rPr lang="en-GB" sz="1800" b="0" i="0" dirty="0">
                <a:solidFill>
                  <a:srgbClr val="000000"/>
                </a:solidFill>
                <a:effectLst/>
                <a:latin typeface="Times New Roman" panose="02020603050405020304" pitchFamily="18" charset="0"/>
                <a:cs typeface="Times New Roman" panose="02020603050405020304" pitchFamily="18" charset="0"/>
              </a:rPr>
              <a:t> safety thus preventing crimes like child abuse and child Trafficking</a:t>
            </a:r>
          </a:p>
          <a:p>
            <a:pPr marL="342900" indent="-342900">
              <a:buFont typeface="Arial" panose="020B0604020202020204" pitchFamily="34" charset="0"/>
              <a:buChar char="•"/>
            </a:pP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Also </a:t>
            </a:r>
            <a:r>
              <a:rPr lang="en-GB" sz="1800" dirty="0">
                <a:latin typeface="Times New Roman" panose="02020603050405020304" pitchFamily="18" charset="0"/>
                <a:cs typeface="Times New Roman" panose="02020603050405020304" pitchFamily="18" charset="0"/>
              </a:rPr>
              <a:t>used for senior citizens and disabled people suffering from medical issues</a:t>
            </a:r>
          </a:p>
          <a:p>
            <a:pPr marL="342900" indent="-342900" algn="just">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Act as Health Monitoring System</a:t>
            </a:r>
          </a:p>
          <a:p>
            <a:endParaRPr lang="en-IN" dirty="0"/>
          </a:p>
        </p:txBody>
      </p:sp>
    </p:spTree>
    <p:extLst>
      <p:ext uri="{BB962C8B-B14F-4D97-AF65-F5344CB8AC3E}">
        <p14:creationId xmlns:p14="http://schemas.microsoft.com/office/powerpoint/2010/main" val="4035773293"/>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p:nvPr/>
        </p:nvSpPr>
        <p:spPr>
          <a:xfrm>
            <a:off x="6634065" y="0"/>
            <a:ext cx="2509935" cy="662473"/>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i="0" u="none" dirty="0">
                <a:solidFill>
                  <a:schemeClr val="lt1"/>
                </a:solidFill>
                <a:latin typeface="Times New Roman" panose="02020603050405020304" pitchFamily="18" charset="0"/>
                <a:ea typeface="Times New Roman"/>
                <a:cs typeface="Times New Roman" panose="02020603050405020304" pitchFamily="18" charset="0"/>
                <a:sym typeface="Times New Roman"/>
              </a:rPr>
              <a:t>ABSTRACT</a:t>
            </a:r>
            <a:endParaRPr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8DA1F3A-05AE-0792-EF71-40702D28900E}"/>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92007153-769D-0426-259E-F31297BBA8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4</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EC7C1A-49DC-DB00-E6D1-9E4DCEC976C2}"/>
              </a:ext>
            </a:extLst>
          </p:cNvPr>
          <p:cNvSpPr txBox="1"/>
          <p:nvPr/>
        </p:nvSpPr>
        <p:spPr>
          <a:xfrm>
            <a:off x="465695" y="366749"/>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C9B0BA-7D76-764D-2A53-15D83CDD0837}"/>
              </a:ext>
            </a:extLst>
          </p:cNvPr>
          <p:cNvSpPr txBox="1"/>
          <p:nvPr/>
        </p:nvSpPr>
        <p:spPr>
          <a:xfrm>
            <a:off x="263106" y="1010763"/>
            <a:ext cx="8617788" cy="5016758"/>
          </a:xfrm>
          <a:prstGeom prst="rect">
            <a:avLst/>
          </a:prstGeom>
          <a:noFill/>
        </p:spPr>
        <p:txBody>
          <a:bodyPr wrap="square" rtlCol="0">
            <a:spAutoFit/>
          </a:bodyPr>
          <a:lstStyle/>
          <a:p>
            <a:pPr algn="just"/>
            <a:r>
              <a:rPr lang="en-GB" sz="1800" b="0" i="0" dirty="0">
                <a:solidFill>
                  <a:srgbClr val="000000"/>
                </a:solidFill>
                <a:effectLst/>
                <a:latin typeface="TimesNewRomanPSMT"/>
              </a:rPr>
              <a:t>Women's safety is a growing concern worldwide, with reports of violence and harassment on the rise. To address this issue, there is a need for innovative solutions that empower women to feel safe and secure. IoT technology offers a promising avenue for developing such solutions, enabling emergency communication and response mechanisms. Many researchers have developed many women's safety devices. However, this paper proposes a novel method to safeguard women from danger as well as shows the health condition of women. It aims to develop a women's safety device using the latest Technologies the Internet of Things (IoT) and Sensors to enhance their security. The proposed device will integrate multiple Sensors like SpO2, Temperature, and GSR with a Microcontroller, GSM communication modules, and GPS Modules to provide emergency alerts. The device will be designed to be compact, wearable, and </a:t>
            </a:r>
            <a:r>
              <a:rPr lang="en-GB" sz="1800" dirty="0">
                <a:latin typeface="TimesNewRomanPSMT"/>
                <a:cs typeface="Times New Roman" panose="02020603050405020304" pitchFamily="18" charset="0"/>
              </a:rPr>
              <a:t>accessible to women from all walks of life.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This device comes into play when the victim experiences stressful situations. The device uses a wireless sensor network to communicate and send alerts. The GPS and GSM are used to send the user’s location directly to the emergency saved contacts. By integrating these components and functionalities, the device can offer a comprehensive safety solution for women, providing both proactive monitoring and reactive response mechanisms in case of emergencies.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4764025" y="0"/>
            <a:ext cx="4379976" cy="67180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i="0" u="none" dirty="0">
                <a:solidFill>
                  <a:schemeClr val="lt1"/>
                </a:solidFill>
                <a:latin typeface="Times New Roman" panose="02020603050405020304" pitchFamily="18" charset="0"/>
                <a:ea typeface="Times New Roman"/>
                <a:cs typeface="Times New Roman" panose="02020603050405020304" pitchFamily="18" charset="0"/>
                <a:sym typeface="Times New Roman"/>
              </a:rPr>
              <a:t>OBJECTIVE AND GOALS</a:t>
            </a:r>
            <a:endParaRPr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3C2299-217D-02A1-EFF3-5725F6BC2086}"/>
              </a:ext>
            </a:extLst>
          </p:cNvPr>
          <p:cNvSpPr txBox="1"/>
          <p:nvPr/>
        </p:nvSpPr>
        <p:spPr>
          <a:xfrm>
            <a:off x="615741" y="943028"/>
            <a:ext cx="7429435" cy="5663089"/>
          </a:xfrm>
          <a:prstGeom prst="rect">
            <a:avLst/>
          </a:prstGeom>
          <a:noFill/>
        </p:spPr>
        <p:txBody>
          <a:bodyPr wrap="square" rtlCol="0">
            <a:spAutoFit/>
          </a:bodyPr>
          <a:lstStyle/>
          <a:p>
            <a:pPr lvl="1" algn="just"/>
            <a:r>
              <a:rPr lang="en-GB" sz="1800" b="0" i="0" dirty="0">
                <a:solidFill>
                  <a:srgbClr val="000000"/>
                </a:solidFill>
                <a:effectLst/>
                <a:latin typeface="Times New Roman" panose="02020603050405020304" pitchFamily="18" charset="0"/>
                <a:cs typeface="Times New Roman" panose="02020603050405020304" pitchFamily="18" charset="0"/>
              </a:rPr>
              <a:t>The relentless pursuit of personal safety, especially in the face of health challenges or unpredictable circumstances, has become an essential aspect of modern living. </a:t>
            </a:r>
          </a:p>
          <a:p>
            <a:pPr lvl="1" algn="just"/>
            <a:endParaRPr lang="en-GB" sz="1800" b="0" i="0" dirty="0">
              <a:solidFill>
                <a:srgbClr val="000000"/>
              </a:solidFill>
              <a:effectLst/>
              <a:latin typeface="Times New Roman" panose="02020603050405020304" pitchFamily="18" charset="0"/>
              <a:cs typeface="Times New Roman" panose="02020603050405020304" pitchFamily="18" charset="0"/>
            </a:endParaRPr>
          </a:p>
          <a:p>
            <a:pPr lvl="1" algn="just"/>
            <a:r>
              <a:rPr lang="en-GB" sz="1800" b="0" i="0" dirty="0">
                <a:solidFill>
                  <a:srgbClr val="000000"/>
                </a:solidFill>
                <a:effectLst/>
                <a:latin typeface="Times New Roman" panose="02020603050405020304" pitchFamily="18" charset="0"/>
                <a:cs typeface="Times New Roman" panose="02020603050405020304" pitchFamily="18" charset="0"/>
              </a:rPr>
              <a:t>As we navigate the complexities of today's world, the demand for proactive measures to safeguard women’s </a:t>
            </a:r>
            <a:r>
              <a:rPr lang="en-GB" sz="1800" dirty="0">
                <a:latin typeface="Times New Roman" panose="02020603050405020304" pitchFamily="18" charset="0"/>
                <a:cs typeface="Times New Roman" panose="02020603050405020304" pitchFamily="18" charset="0"/>
              </a:rPr>
              <a:t>safety</a:t>
            </a:r>
            <a:r>
              <a:rPr lang="en-GB" sz="1800" b="0" i="0" dirty="0">
                <a:solidFill>
                  <a:srgbClr val="000000"/>
                </a:solidFill>
                <a:effectLst/>
                <a:latin typeface="Times New Roman" panose="02020603050405020304" pitchFamily="18" charset="0"/>
                <a:cs typeface="Times New Roman" panose="02020603050405020304" pitchFamily="18" charset="0"/>
              </a:rPr>
              <a:t> and well-being has never been more pronounced. </a:t>
            </a:r>
          </a:p>
          <a:p>
            <a:pPr lvl="1" algn="just"/>
            <a:endParaRPr lang="en-GB" sz="1800" dirty="0">
              <a:latin typeface="Times New Roman" panose="02020603050405020304" pitchFamily="18" charset="0"/>
              <a:cs typeface="Times New Roman" panose="02020603050405020304" pitchFamily="18" charset="0"/>
            </a:endParaRPr>
          </a:p>
          <a:p>
            <a:pPr lvl="1" algn="just"/>
            <a:r>
              <a:rPr lang="en-GB" sz="1800" b="0" i="0" dirty="0">
                <a:solidFill>
                  <a:srgbClr val="000000"/>
                </a:solidFill>
                <a:effectLst/>
                <a:latin typeface="Times New Roman" panose="02020603050405020304" pitchFamily="18" charset="0"/>
                <a:cs typeface="Times New Roman" panose="02020603050405020304" pitchFamily="18" charset="0"/>
              </a:rPr>
              <a:t>The primary goal is to leverage IoT technology and sensor data to detect potential safety threats, such as respiratory distress, stress, or extreme temperatures, and trigger appropriate responses. By continuously monitoring vital signs and environmental conditions, the device aims to empower women with real-time alerts and emergency assistance, ultimately fostering a sense of security and confidence in their daily lives. </a:t>
            </a:r>
          </a:p>
          <a:p>
            <a:pPr lvl="1" algn="just"/>
            <a:endParaRPr lang="en-GB" sz="1800" dirty="0">
              <a:latin typeface="Times New Roman" panose="02020603050405020304" pitchFamily="18" charset="0"/>
              <a:cs typeface="Times New Roman" panose="02020603050405020304" pitchFamily="18" charset="0"/>
            </a:endParaRPr>
          </a:p>
          <a:p>
            <a:pPr lvl="1" algn="just"/>
            <a:r>
              <a:rPr lang="en-GB" sz="1800" b="0" i="0" dirty="0">
                <a:solidFill>
                  <a:srgbClr val="000000"/>
                </a:solidFill>
                <a:effectLst/>
                <a:latin typeface="Times New Roman" panose="02020603050405020304" pitchFamily="18" charset="0"/>
                <a:cs typeface="Times New Roman" panose="02020603050405020304" pitchFamily="18" charset="0"/>
              </a:rPr>
              <a:t>In response to this, </a:t>
            </a:r>
            <a:r>
              <a:rPr lang="en-GB" sz="1800" dirty="0">
                <a:latin typeface="Times New Roman" panose="02020603050405020304" pitchFamily="18" charset="0"/>
                <a:cs typeface="Times New Roman" panose="02020603050405020304" pitchFamily="18" charset="0"/>
              </a:rPr>
              <a:t>our objective is to develop a wea</a:t>
            </a:r>
            <a:r>
              <a:rPr lang="en-GB" sz="1800" b="0" i="0" dirty="0">
                <a:solidFill>
                  <a:srgbClr val="000000"/>
                </a:solidFill>
                <a:effectLst/>
                <a:latin typeface="Times New Roman" panose="02020603050405020304" pitchFamily="18" charset="0"/>
                <a:cs typeface="Times New Roman" panose="02020603050405020304" pitchFamily="18" charset="0"/>
              </a:rPr>
              <a:t>rable safety device that will </a:t>
            </a:r>
            <a:r>
              <a:rPr lang="en-GB" sz="1800" dirty="0">
                <a:latin typeface="Times New Roman" panose="02020603050405020304" pitchFamily="18" charset="0"/>
                <a:cs typeface="Times New Roman" panose="02020603050405020304" pitchFamily="18" charset="0"/>
              </a:rPr>
              <a:t>sense dangerous situations automatically using sensors </a:t>
            </a:r>
            <a:r>
              <a:rPr lang="en-GB" sz="1800" b="0" i="0" dirty="0">
                <a:solidFill>
                  <a:srgbClr val="000000"/>
                </a:solidFill>
                <a:effectLst/>
                <a:latin typeface="Times New Roman" panose="02020603050405020304" pitchFamily="18" charset="0"/>
                <a:cs typeface="Times New Roman" panose="02020603050405020304" pitchFamily="18" charset="0"/>
              </a:rPr>
              <a:t>that empowers women to take control of their health and safety in real-time.</a:t>
            </a:r>
          </a:p>
          <a:p>
            <a:pPr lvl="1" algn="just"/>
            <a:endParaRPr lang="en-GB" sz="1800" dirty="0">
              <a:latin typeface="Times New Roman" panose="02020603050405020304" pitchFamily="18" charset="0"/>
              <a:cs typeface="Times New Roman" panose="02020603050405020304" pitchFamily="18" charset="0"/>
            </a:endParaRPr>
          </a:p>
          <a:p>
            <a:pPr lvl="1"/>
            <a:endParaRPr lang="en-GB"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339A4A7-421E-03C6-812F-B3D3AAF4045C}"/>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72E94647-0684-A7B7-B88C-DDBA49135152}"/>
              </a:ext>
            </a:extLst>
          </p:cNvPr>
          <p:cNvSpPr>
            <a:spLocks noGrp="1"/>
          </p:cNvSpPr>
          <p:nvPr>
            <p:ph type="sldNum" idx="12"/>
          </p:nvPr>
        </p:nvSpPr>
        <p:spPr>
          <a:xfrm>
            <a:off x="6626352" y="6356350"/>
            <a:ext cx="2133600" cy="365100"/>
          </a:xfrm>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5</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DDAC04-BCDF-9692-E985-B9D4191646DC}"/>
              </a:ext>
            </a:extLst>
          </p:cNvPr>
          <p:cNvSpPr txBox="1"/>
          <p:nvPr/>
        </p:nvSpPr>
        <p:spPr>
          <a:xfrm>
            <a:off x="370332" y="364027"/>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5348377" y="0"/>
            <a:ext cx="3795624" cy="67180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IN" sz="1800" b="1" dirty="0">
                <a:solidFill>
                  <a:schemeClr val="bg1"/>
                </a:solidFill>
                <a:latin typeface="Times New Roman" panose="02020603050405020304" pitchFamily="18" charset="0"/>
                <a:cs typeface="Times New Roman" panose="02020603050405020304" pitchFamily="18" charset="0"/>
              </a:rPr>
              <a:t>NEED FOR THE WORK</a:t>
            </a:r>
            <a:endParaRPr sz="1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3C2299-217D-02A1-EFF3-5725F6BC2086}"/>
              </a:ext>
            </a:extLst>
          </p:cNvPr>
          <p:cNvSpPr txBox="1"/>
          <p:nvPr/>
        </p:nvSpPr>
        <p:spPr>
          <a:xfrm>
            <a:off x="676125" y="1267308"/>
            <a:ext cx="7429435" cy="4524315"/>
          </a:xfrm>
          <a:prstGeom prst="rect">
            <a:avLst/>
          </a:prstGeom>
          <a:noFill/>
        </p:spPr>
        <p:txBody>
          <a:bodyPr wrap="square" rtlCol="0">
            <a:spAutoFit/>
          </a:bodyPr>
          <a:lstStyle/>
          <a:p>
            <a:pPr algn="just"/>
            <a:r>
              <a:rPr lang="en-GB" sz="1800" dirty="0">
                <a:latin typeface="Times New Roman" panose="02020603050405020304" pitchFamily="18" charset="0"/>
                <a:cs typeface="Times New Roman" panose="02020603050405020304" pitchFamily="18" charset="0"/>
              </a:rPr>
              <a:t>Many safety devices are there which need to be operated manually which is very difficult for the affected women. </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We came up idea of using sensors to detect danger automatically on the basis of temperature change, pulse rate change and change in sweat gland activity. </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Incidents of harassment, violence, and medical emergencies highlight the vulnerability faced by women on a daily basis. By leveraging IoT technology and sensor data, such a device can offer proactive monitoring and timely intervention in emergency situations. </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Real-time alerts and emergency notifications can empower women to take immediate action or seek assistance when faced with potential threats. Overall, the integration of these technologies addresses the pressing need for women to feel safer and more secure in their surroundings, promoting their well-being and peace of mind.</a:t>
            </a:r>
          </a:p>
        </p:txBody>
      </p:sp>
      <p:sp>
        <p:nvSpPr>
          <p:cNvPr id="2" name="Date Placeholder 1">
            <a:extLst>
              <a:ext uri="{FF2B5EF4-FFF2-40B4-BE49-F238E27FC236}">
                <a16:creationId xmlns:a16="http://schemas.microsoft.com/office/drawing/2014/main" id="{1339A4A7-421E-03C6-812F-B3D3AAF4045C}"/>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72E94647-0684-A7B7-B88C-DDBA49135152}"/>
              </a:ext>
            </a:extLst>
          </p:cNvPr>
          <p:cNvSpPr>
            <a:spLocks noGrp="1"/>
          </p:cNvSpPr>
          <p:nvPr>
            <p:ph type="sldNum" idx="12"/>
          </p:nvPr>
        </p:nvSpPr>
        <p:spPr>
          <a:xfrm>
            <a:off x="6626352" y="6356350"/>
            <a:ext cx="2133600" cy="365100"/>
          </a:xfrm>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6</a:t>
            </a:fld>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DDAC04-BCDF-9692-E985-B9D4191646DC}"/>
              </a:ext>
            </a:extLst>
          </p:cNvPr>
          <p:cNvSpPr txBox="1"/>
          <p:nvPr/>
        </p:nvSpPr>
        <p:spPr>
          <a:xfrm>
            <a:off x="370332" y="364027"/>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728609"/>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5925312" y="1"/>
            <a:ext cx="3218687" cy="61582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i="0" u="none" dirty="0">
                <a:solidFill>
                  <a:schemeClr val="lt1"/>
                </a:solidFill>
                <a:latin typeface="Times New Roman" panose="02020603050405020304" pitchFamily="18" charset="0"/>
                <a:ea typeface="Times New Roman"/>
                <a:cs typeface="Times New Roman" panose="02020603050405020304" pitchFamily="18" charset="0"/>
                <a:sym typeface="Times New Roman"/>
              </a:rPr>
              <a:t>LITERATURE SURVEY </a:t>
            </a:r>
            <a:endParaRPr sz="1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55336243"/>
              </p:ext>
            </p:extLst>
          </p:nvPr>
        </p:nvGraphicFramePr>
        <p:xfrm>
          <a:off x="410180" y="678546"/>
          <a:ext cx="8323640" cy="5777839"/>
        </p:xfrm>
        <a:graphic>
          <a:graphicData uri="http://schemas.openxmlformats.org/drawingml/2006/table">
            <a:tbl>
              <a:tblPr firstRow="1" bandRow="1">
                <a:tableStyleId>{5C22544A-7EE6-4342-B048-85BDC9FD1C3A}</a:tableStyleId>
              </a:tblPr>
              <a:tblGrid>
                <a:gridCol w="1664728">
                  <a:extLst>
                    <a:ext uri="{9D8B030D-6E8A-4147-A177-3AD203B41FA5}">
                      <a16:colId xmlns:a16="http://schemas.microsoft.com/office/drawing/2014/main" val="4109835398"/>
                    </a:ext>
                  </a:extLst>
                </a:gridCol>
                <a:gridCol w="1664728">
                  <a:extLst>
                    <a:ext uri="{9D8B030D-6E8A-4147-A177-3AD203B41FA5}">
                      <a16:colId xmlns:a16="http://schemas.microsoft.com/office/drawing/2014/main" val="1682141787"/>
                    </a:ext>
                  </a:extLst>
                </a:gridCol>
                <a:gridCol w="1664728">
                  <a:extLst>
                    <a:ext uri="{9D8B030D-6E8A-4147-A177-3AD203B41FA5}">
                      <a16:colId xmlns:a16="http://schemas.microsoft.com/office/drawing/2014/main" val="3342103508"/>
                    </a:ext>
                  </a:extLst>
                </a:gridCol>
                <a:gridCol w="1664728">
                  <a:extLst>
                    <a:ext uri="{9D8B030D-6E8A-4147-A177-3AD203B41FA5}">
                      <a16:colId xmlns:a16="http://schemas.microsoft.com/office/drawing/2014/main" val="4197847825"/>
                    </a:ext>
                  </a:extLst>
                </a:gridCol>
                <a:gridCol w="1664728">
                  <a:extLst>
                    <a:ext uri="{9D8B030D-6E8A-4147-A177-3AD203B41FA5}">
                      <a16:colId xmlns:a16="http://schemas.microsoft.com/office/drawing/2014/main" val="362996063"/>
                    </a:ext>
                  </a:extLst>
                </a:gridCol>
              </a:tblGrid>
              <a:tr h="486656">
                <a:tc>
                  <a:txBody>
                    <a:bodyPr/>
                    <a:lstStyle/>
                    <a:p>
                      <a:pPr algn="just"/>
                      <a:r>
                        <a:rPr lang="en-US"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Year</a:t>
                      </a:r>
                    </a:p>
                  </a:txBody>
                  <a:tcPr/>
                </a:tc>
                <a:tc>
                  <a:txBody>
                    <a:bodyPr/>
                    <a:lstStyle/>
                    <a:p>
                      <a:pPr algn="just"/>
                      <a:r>
                        <a:rPr lang="en-US" sz="1400" dirty="0">
                          <a:latin typeface="Times New Roman" panose="02020603050405020304" pitchFamily="18" charset="0"/>
                          <a:cs typeface="Times New Roman" panose="02020603050405020304" pitchFamily="18" charset="0"/>
                        </a:rPr>
                        <a:t>Objective</a:t>
                      </a: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Methodology</a:t>
                      </a:r>
                    </a:p>
                    <a:p>
                      <a:pPr algn="just"/>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1529634031"/>
                  </a:ext>
                </a:extLst>
              </a:tr>
              <a:tr h="1488596">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Raspberry Pi based Women Safety System</a:t>
                      </a: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2023</a:t>
                      </a:r>
                    </a:p>
                  </a:txBody>
                  <a:tcPr/>
                </a:tc>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device is used to automatically identify certain circumstances and notify the relevant parties. </a:t>
                      </a:r>
                      <a:br>
                        <a:rPr lang="en-GB"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She can push the button to send the victim's present position in emergency situations</a:t>
                      </a:r>
                      <a:br>
                        <a:rPr lang="en-GB"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b="1" dirty="0">
                          <a:latin typeface="Times New Roman" panose="02020603050405020304" pitchFamily="18" charset="0"/>
                          <a:cs typeface="Times New Roman" panose="02020603050405020304" pitchFamily="18" charset="0"/>
                        </a:rPr>
                        <a:t>Advantage:</a:t>
                      </a:r>
                      <a:endParaRPr lang="en-US" sz="1400" b="1" dirty="0">
                        <a:latin typeface="Times New Roman" panose="02020603050405020304" pitchFamily="18" charset="0"/>
                        <a:cs typeface="Times New Roman" panose="02020603050405020304" pitchFamily="18" charset="0"/>
                      </a:endParaRPr>
                    </a:p>
                    <a:p>
                      <a:pPr algn="just"/>
                      <a:r>
                        <a:rPr lang="en-US" sz="1400" b="0" dirty="0">
                          <a:latin typeface="Times New Roman" panose="02020603050405020304" pitchFamily="18" charset="0"/>
                          <a:cs typeface="Times New Roman" panose="02020603050405020304" pitchFamily="18" charset="0"/>
                        </a:rPr>
                        <a:t>Portable</a:t>
                      </a:r>
                    </a:p>
                    <a:p>
                      <a:pPr algn="just"/>
                      <a:r>
                        <a:rPr lang="en-US" sz="1400" b="0" dirty="0">
                          <a:latin typeface="Times New Roman" panose="02020603050405020304" pitchFamily="18" charset="0"/>
                          <a:cs typeface="Times New Roman" panose="02020603050405020304" pitchFamily="18" charset="0"/>
                        </a:rPr>
                        <a:t>Inexpensive</a:t>
                      </a:r>
                    </a:p>
                    <a:p>
                      <a:pPr algn="just"/>
                      <a:r>
                        <a:rPr lang="en-US" sz="1400" b="1" dirty="0">
                          <a:latin typeface="Times New Roman" panose="02020603050405020304" pitchFamily="18" charset="0"/>
                          <a:cs typeface="Times New Roman" panose="02020603050405020304" pitchFamily="18" charset="0"/>
                        </a:rPr>
                        <a:t>Disadvantage:</a:t>
                      </a:r>
                    </a:p>
                    <a:p>
                      <a:pPr algn="just"/>
                      <a:r>
                        <a:rPr lang="en-US" sz="1400" b="0" dirty="0">
                          <a:latin typeface="Times New Roman" panose="02020603050405020304" pitchFamily="18" charset="0"/>
                          <a:cs typeface="Times New Roman" panose="02020603050405020304" pitchFamily="18" charset="0"/>
                        </a:rPr>
                        <a:t>Security Issues</a:t>
                      </a:r>
                    </a:p>
                    <a:p>
                      <a:pPr algn="just"/>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913988"/>
                  </a:ext>
                </a:extLst>
              </a:tr>
              <a:tr h="1488596">
                <a:tc>
                  <a:txBody>
                    <a:bodyPr/>
                    <a:lstStyle/>
                    <a:p>
                      <a:pPr algn="just"/>
                      <a:r>
                        <a:rPr lang="en-GB" sz="14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IoT</a:t>
                      </a:r>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Based Women Safety Device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Jun 2022</a:t>
                      </a:r>
                    </a:p>
                  </a:txBody>
                  <a:tcPr/>
                </a:tc>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This device includes a panic button that the</a:t>
                      </a:r>
                    </a:p>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victim can press if she is in danger</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The manual and automated mechanism is the methodology that takes place when the women are ready to reply</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b="1" dirty="0">
                          <a:latin typeface="Times New Roman" panose="02020603050405020304" pitchFamily="18" charset="0"/>
                          <a:cs typeface="Times New Roman" panose="02020603050405020304" pitchFamily="18" charset="0"/>
                        </a:rPr>
                        <a:t>Advantage:</a:t>
                      </a:r>
                      <a:endParaRPr lang="en-US" sz="1400" b="1" dirty="0">
                        <a:latin typeface="Times New Roman" panose="02020603050405020304" pitchFamily="18" charset="0"/>
                        <a:cs typeface="Times New Roman" panose="02020603050405020304" pitchFamily="18" charset="0"/>
                      </a:endParaRPr>
                    </a:p>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cost-effective and works in any critical situation.</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Disadvantage:</a:t>
                      </a:r>
                    </a:p>
                    <a:p>
                      <a:pPr algn="just"/>
                      <a:r>
                        <a:rPr lang="en-US" sz="1400" b="0" dirty="0">
                          <a:latin typeface="Times New Roman" panose="02020603050405020304" pitchFamily="18" charset="0"/>
                          <a:cs typeface="Times New Roman" panose="02020603050405020304" pitchFamily="18" charset="0"/>
                        </a:rPr>
                        <a:t>Security</a:t>
                      </a:r>
                      <a:r>
                        <a:rPr lang="en-US" sz="1400" b="0" baseline="0" dirty="0">
                          <a:latin typeface="Times New Roman" panose="02020603050405020304" pitchFamily="18" charset="0"/>
                          <a:cs typeface="Times New Roman" panose="02020603050405020304" pitchFamily="18" charset="0"/>
                        </a:rPr>
                        <a:t> issues</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39251"/>
                  </a:ext>
                </a:extLst>
              </a:tr>
              <a:tr h="2089759">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Smart Security Device for Women Based on IoT Using Raspberry Pi</a:t>
                      </a: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2021</a:t>
                      </a:r>
                    </a:p>
                  </a:txBody>
                  <a:tcPr/>
                </a:tc>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raspberry pi module has been used and a GSM module has been used to send SMS to and track the location</a:t>
                      </a:r>
                      <a:br>
                        <a:rPr lang="en-GB"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 automatically turning on a device that will create an emergency alarm, send SMS with the live image or video</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b="1" dirty="0">
                          <a:latin typeface="Times New Roman" panose="02020603050405020304" pitchFamily="18" charset="0"/>
                          <a:cs typeface="Times New Roman" panose="02020603050405020304" pitchFamily="18" charset="0"/>
                        </a:rPr>
                        <a:t>Advantage:</a:t>
                      </a:r>
                    </a:p>
                    <a:p>
                      <a:pPr algn="just"/>
                      <a:r>
                        <a:rPr lang="en-IN" sz="1400" b="0" dirty="0">
                          <a:latin typeface="Times New Roman" panose="02020603050405020304" pitchFamily="18" charset="0"/>
                          <a:cs typeface="Times New Roman" panose="02020603050405020304" pitchFamily="18" charset="0"/>
                        </a:rPr>
                        <a:t>User - Friendly</a:t>
                      </a:r>
                    </a:p>
                    <a:p>
                      <a:pPr algn="just"/>
                      <a:r>
                        <a:rPr lang="en-GB" sz="1400" b="1" dirty="0">
                          <a:latin typeface="Times New Roman" panose="02020603050405020304" pitchFamily="18" charset="0"/>
                          <a:cs typeface="Times New Roman" panose="02020603050405020304" pitchFamily="18" charset="0"/>
                        </a:rPr>
                        <a:t>Disadvantage:</a:t>
                      </a:r>
                    </a:p>
                    <a:p>
                      <a:pPr algn="just"/>
                      <a:r>
                        <a:rPr lang="en-GB" sz="1400" b="0" dirty="0">
                          <a:latin typeface="Times New Roman" panose="02020603050405020304" pitchFamily="18" charset="0"/>
                          <a:cs typeface="Times New Roman" panose="02020603050405020304" pitchFamily="18" charset="0"/>
                        </a:rPr>
                        <a:t>Wearability Issues</a:t>
                      </a:r>
                    </a:p>
                  </a:txBody>
                  <a:tcPr/>
                </a:tc>
                <a:extLst>
                  <a:ext uri="{0D108BD9-81ED-4DB2-BD59-A6C34878D82A}">
                    <a16:rowId xmlns:a16="http://schemas.microsoft.com/office/drawing/2014/main" val="1286231976"/>
                  </a:ext>
                </a:extLst>
              </a:tr>
            </a:tbl>
          </a:graphicData>
        </a:graphic>
      </p:graphicFrame>
      <p:sp>
        <p:nvSpPr>
          <p:cNvPr id="2" name="Date Placeholder 1">
            <a:extLst>
              <a:ext uri="{FF2B5EF4-FFF2-40B4-BE49-F238E27FC236}">
                <a16:creationId xmlns:a16="http://schemas.microsoft.com/office/drawing/2014/main" id="{6B011B24-0DCF-21B7-9A30-27A4C5BE6743}"/>
              </a:ext>
            </a:extLst>
          </p:cNvPr>
          <p:cNvSpPr>
            <a:spLocks noGrp="1"/>
          </p:cNvSpPr>
          <p:nvPr>
            <p:ph type="dt" idx="10"/>
          </p:nvPr>
        </p:nvSpPr>
        <p:spPr>
          <a:xfrm>
            <a:off x="201167" y="6366309"/>
            <a:ext cx="2133600" cy="365100"/>
          </a:xfrm>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5AB0E59E-ACDF-A132-DE92-D7A9D3073582}"/>
              </a:ext>
            </a:extLst>
          </p:cNvPr>
          <p:cNvSpPr>
            <a:spLocks noGrp="1"/>
          </p:cNvSpPr>
          <p:nvPr>
            <p:ph type="sldNum" idx="12"/>
          </p:nvPr>
        </p:nvSpPr>
        <p:spPr>
          <a:xfrm>
            <a:off x="6985567" y="6356350"/>
            <a:ext cx="2133600" cy="365100"/>
          </a:xfrm>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7</a:t>
            </a:fld>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426792-B3E0-AC2E-34C8-DF0577CEBA75}"/>
              </a:ext>
            </a:extLst>
          </p:cNvPr>
          <p:cNvSpPr txBox="1"/>
          <p:nvPr/>
        </p:nvSpPr>
        <p:spPr>
          <a:xfrm>
            <a:off x="201167" y="248746"/>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968381"/>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5925312" y="1"/>
            <a:ext cx="3218687" cy="61582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i="0" u="none" dirty="0">
                <a:solidFill>
                  <a:schemeClr val="lt1"/>
                </a:solidFill>
                <a:latin typeface="Times New Roman" panose="02020603050405020304" pitchFamily="18" charset="0"/>
                <a:ea typeface="Times New Roman"/>
                <a:cs typeface="Times New Roman" panose="02020603050405020304" pitchFamily="18" charset="0"/>
                <a:sym typeface="Times New Roman"/>
              </a:rPr>
              <a:t>LITERATURE SURVEY </a:t>
            </a:r>
            <a:endParaRPr sz="1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18331107"/>
              </p:ext>
            </p:extLst>
          </p:nvPr>
        </p:nvGraphicFramePr>
        <p:xfrm>
          <a:off x="316132" y="685234"/>
          <a:ext cx="8323640" cy="5738338"/>
        </p:xfrm>
        <a:graphic>
          <a:graphicData uri="http://schemas.openxmlformats.org/drawingml/2006/table">
            <a:tbl>
              <a:tblPr firstRow="1" bandRow="1">
                <a:tableStyleId>{5C22544A-7EE6-4342-B048-85BDC9FD1C3A}</a:tableStyleId>
              </a:tblPr>
              <a:tblGrid>
                <a:gridCol w="1664728">
                  <a:extLst>
                    <a:ext uri="{9D8B030D-6E8A-4147-A177-3AD203B41FA5}">
                      <a16:colId xmlns:a16="http://schemas.microsoft.com/office/drawing/2014/main" val="4109835398"/>
                    </a:ext>
                  </a:extLst>
                </a:gridCol>
                <a:gridCol w="1664728">
                  <a:extLst>
                    <a:ext uri="{9D8B030D-6E8A-4147-A177-3AD203B41FA5}">
                      <a16:colId xmlns:a16="http://schemas.microsoft.com/office/drawing/2014/main" val="1682141787"/>
                    </a:ext>
                  </a:extLst>
                </a:gridCol>
                <a:gridCol w="1664728">
                  <a:extLst>
                    <a:ext uri="{9D8B030D-6E8A-4147-A177-3AD203B41FA5}">
                      <a16:colId xmlns:a16="http://schemas.microsoft.com/office/drawing/2014/main" val="3342103508"/>
                    </a:ext>
                  </a:extLst>
                </a:gridCol>
                <a:gridCol w="1664728">
                  <a:extLst>
                    <a:ext uri="{9D8B030D-6E8A-4147-A177-3AD203B41FA5}">
                      <a16:colId xmlns:a16="http://schemas.microsoft.com/office/drawing/2014/main" val="4197847825"/>
                    </a:ext>
                  </a:extLst>
                </a:gridCol>
                <a:gridCol w="1664728">
                  <a:extLst>
                    <a:ext uri="{9D8B030D-6E8A-4147-A177-3AD203B41FA5}">
                      <a16:colId xmlns:a16="http://schemas.microsoft.com/office/drawing/2014/main" val="362996063"/>
                    </a:ext>
                  </a:extLst>
                </a:gridCol>
              </a:tblGrid>
              <a:tr h="507831">
                <a:tc>
                  <a:txBody>
                    <a:bodyPr/>
                    <a:lstStyle/>
                    <a:p>
                      <a:pPr algn="just"/>
                      <a:r>
                        <a:rPr lang="en-US"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Year</a:t>
                      </a:r>
                    </a:p>
                  </a:txBody>
                  <a:tcPr/>
                </a:tc>
                <a:tc>
                  <a:txBody>
                    <a:bodyPr/>
                    <a:lstStyle/>
                    <a:p>
                      <a:pPr algn="just"/>
                      <a:r>
                        <a:rPr lang="en-US" sz="1400" dirty="0">
                          <a:latin typeface="Times New Roman" panose="02020603050405020304" pitchFamily="18" charset="0"/>
                          <a:cs typeface="Times New Roman" panose="02020603050405020304" pitchFamily="18" charset="0"/>
                        </a:rPr>
                        <a:t>Objective</a:t>
                      </a: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Methodology</a:t>
                      </a:r>
                    </a:p>
                    <a:p>
                      <a:pPr algn="just"/>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1529634031"/>
                  </a:ext>
                </a:extLst>
              </a:tr>
              <a:tr h="1619489">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Women Safety Device Using </a:t>
                      </a:r>
                      <a:r>
                        <a:rPr lang="en-GB" sz="14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IoT</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Oct 2021</a:t>
                      </a:r>
                    </a:p>
                  </a:txBody>
                  <a:tcPr/>
                </a:tc>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The device uses wireless </a:t>
                      </a:r>
                    </a:p>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networks to communicate and to send alerts to them</a:t>
                      </a:r>
                    </a:p>
                  </a:txBody>
                  <a:tcPr/>
                </a:tc>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automated highly reliable security device with advanced sensors embedded in a wearable dress.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b="1" dirty="0">
                          <a:latin typeface="Times New Roman" panose="02020603050405020304" pitchFamily="18" charset="0"/>
                          <a:cs typeface="Times New Roman" panose="02020603050405020304" pitchFamily="18" charset="0"/>
                        </a:rPr>
                        <a:t>Advantage:</a:t>
                      </a:r>
                    </a:p>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Compact in size with wireless network.</a:t>
                      </a:r>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Disadvantage</a:t>
                      </a:r>
                      <a:r>
                        <a:rPr lang="en-IN" sz="1400" b="1" baseline="0" dirty="0">
                          <a:latin typeface="Times New Roman" panose="02020603050405020304" pitchFamily="18" charset="0"/>
                          <a:cs typeface="Times New Roman" panose="02020603050405020304" pitchFamily="18" charset="0"/>
                        </a:rPr>
                        <a:t>:</a:t>
                      </a:r>
                    </a:p>
                    <a:p>
                      <a:pPr algn="just"/>
                      <a:r>
                        <a:rPr lang="en-IN" sz="1400" b="0" dirty="0" err="1">
                          <a:latin typeface="Times New Roman" panose="02020603050405020304" pitchFamily="18" charset="0"/>
                          <a:cs typeface="Times New Roman" panose="02020603050405020304" pitchFamily="18" charset="0"/>
                        </a:rPr>
                        <a:t>Wearability</a:t>
                      </a:r>
                      <a:r>
                        <a:rPr lang="en-IN" sz="1400" b="0" baseline="0" dirty="0">
                          <a:latin typeface="Times New Roman" panose="02020603050405020304" pitchFamily="18" charset="0"/>
                          <a:cs typeface="Times New Roman" panose="02020603050405020304" pitchFamily="18" charset="0"/>
                        </a:rPr>
                        <a:t> issues</a:t>
                      </a:r>
                      <a:r>
                        <a:rPr lang="en-IN" sz="1400" b="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716913988"/>
                  </a:ext>
                </a:extLst>
              </a:tr>
              <a:tr h="1589009">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Women’s Safety System Using </a:t>
                      </a:r>
                      <a:r>
                        <a:rPr lang="en-GB" sz="14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IoT</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Mar 2020</a:t>
                      </a:r>
                    </a:p>
                  </a:txBody>
                  <a:tcPr/>
                </a:tc>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 device that will live positions endlessly</a:t>
                      </a:r>
                    </a:p>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additionally sends a message with location to a</a:t>
                      </a:r>
                    </a:p>
                    <a:p>
                      <a:pPr algn="just"/>
                      <a:r>
                        <a:rPr lang="en-IN"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predefined range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By pressing the switch and by using a sensor when</a:t>
                      </a:r>
                    </a:p>
                    <a:p>
                      <a:pPr algn="just"/>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she suddenly falls due to health conditions like fainting</a:t>
                      </a:r>
                    </a:p>
                  </a:txBody>
                  <a:tcPr/>
                </a:tc>
                <a:tc>
                  <a:txBody>
                    <a:bodyPr/>
                    <a:lstStyle/>
                    <a:p>
                      <a:pPr algn="just"/>
                      <a:r>
                        <a:rPr lang="en-IN" sz="1400" b="1" dirty="0">
                          <a:latin typeface="Times New Roman" panose="02020603050405020304" pitchFamily="18" charset="0"/>
                          <a:cs typeface="Times New Roman" panose="02020603050405020304" pitchFamily="18" charset="0"/>
                        </a:rPr>
                        <a:t>Advantage:</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this device can be carried everywhere</a:t>
                      </a:r>
                      <a:endParaRPr lang="en-IN" sz="1400" b="0" dirty="0">
                        <a:latin typeface="Times New Roman" panose="02020603050405020304" pitchFamily="18" charset="0"/>
                        <a:cs typeface="Times New Roman" panose="02020603050405020304" pitchFamily="18" charset="0"/>
                      </a:endParaRPr>
                    </a:p>
                    <a:p>
                      <a:pPr algn="just"/>
                      <a:r>
                        <a:rPr lang="en-GB" sz="1400" b="1" dirty="0">
                          <a:latin typeface="Times New Roman" panose="02020603050405020304" pitchFamily="18" charset="0"/>
                          <a:cs typeface="Times New Roman" panose="02020603050405020304" pitchFamily="18" charset="0"/>
                        </a:rPr>
                        <a:t>Disadvantage:</a:t>
                      </a:r>
                    </a:p>
                    <a:p>
                      <a:pPr algn="just"/>
                      <a:r>
                        <a:rPr lang="en-GB" sz="1400" b="0" dirty="0">
                          <a:latin typeface="Times New Roman" panose="02020603050405020304" pitchFamily="18" charset="0"/>
                          <a:cs typeface="Times New Roman" panose="02020603050405020304" pitchFamily="18" charset="0"/>
                        </a:rPr>
                        <a:t>GPS</a:t>
                      </a:r>
                      <a:r>
                        <a:rPr lang="en-GB" sz="1400" b="0" baseline="0" dirty="0">
                          <a:latin typeface="Times New Roman" panose="02020603050405020304" pitchFamily="18" charset="0"/>
                          <a:cs typeface="Times New Roman" panose="02020603050405020304" pitchFamily="18" charset="0"/>
                        </a:rPr>
                        <a:t> or Panic Button may not work</a:t>
                      </a:r>
                      <a:endParaRPr lang="en-GB"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39251"/>
                  </a:ext>
                </a:extLst>
              </a:tr>
              <a:tr h="1971580">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SMARISA: A Raspberry Pi based Smart Ring for Women Safety Using IoT</a:t>
                      </a: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2018</a:t>
                      </a:r>
                    </a:p>
                  </a:txBody>
                  <a:tcPr/>
                </a:tc>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It can be activated by the victim on being assaulted just by the click of a button that will show location and capture the image of the attacker</a:t>
                      </a:r>
                      <a:r>
                        <a:rPr lang="en-GB" b="0"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When a woman is in danger, she presses the button that triggers the </a:t>
                      </a:r>
                      <a:r>
                        <a:rPr lang="en-GB"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RaspberryPi</a:t>
                      </a:r>
                      <a:r>
                        <a:rPr lang="en-GB"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that enables the camera to capture the image </a:t>
                      </a:r>
                      <a:br>
                        <a:rPr lang="en-GB"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b="1" dirty="0">
                          <a:latin typeface="Times New Roman" panose="02020603050405020304" pitchFamily="18" charset="0"/>
                          <a:cs typeface="Times New Roman" panose="02020603050405020304" pitchFamily="18" charset="0"/>
                        </a:rPr>
                        <a:t>Advantage:</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Accurate Tracking</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Low cost</a:t>
                      </a:r>
                      <a:endParaRPr lang="en-IN" sz="1400" b="0" dirty="0">
                        <a:latin typeface="Times New Roman" panose="02020603050405020304" pitchFamily="18" charset="0"/>
                        <a:cs typeface="Times New Roman" panose="02020603050405020304" pitchFamily="18" charset="0"/>
                      </a:endParaRPr>
                    </a:p>
                    <a:p>
                      <a:pPr algn="just"/>
                      <a:r>
                        <a:rPr lang="en-GB" sz="1400" b="1" dirty="0">
                          <a:latin typeface="Times New Roman" panose="02020603050405020304" pitchFamily="18" charset="0"/>
                          <a:cs typeface="Times New Roman" panose="02020603050405020304" pitchFamily="18" charset="0"/>
                        </a:rPr>
                        <a:t>Disadvantage:</a:t>
                      </a:r>
                    </a:p>
                    <a:p>
                      <a:pPr algn="just"/>
                      <a:r>
                        <a:rPr lang="en-GB" sz="1400" b="0" dirty="0">
                          <a:latin typeface="Times New Roman" panose="02020603050405020304" pitchFamily="18" charset="0"/>
                          <a:cs typeface="Times New Roman" panose="02020603050405020304" pitchFamily="18" charset="0"/>
                        </a:rPr>
                        <a:t>Network Issues</a:t>
                      </a:r>
                    </a:p>
                    <a:p>
                      <a:pPr algn="just"/>
                      <a:endParaRPr lang="en-GB"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6231976"/>
                  </a:ext>
                </a:extLst>
              </a:tr>
            </a:tbl>
          </a:graphicData>
        </a:graphic>
      </p:graphicFrame>
      <p:sp>
        <p:nvSpPr>
          <p:cNvPr id="2" name="Date Placeholder 1">
            <a:extLst>
              <a:ext uri="{FF2B5EF4-FFF2-40B4-BE49-F238E27FC236}">
                <a16:creationId xmlns:a16="http://schemas.microsoft.com/office/drawing/2014/main" id="{971659C2-F43B-B400-F95A-13982B2C2F4C}"/>
              </a:ext>
            </a:extLst>
          </p:cNvPr>
          <p:cNvSpPr>
            <a:spLocks noGrp="1"/>
          </p:cNvSpPr>
          <p:nvPr>
            <p:ph type="dt" idx="10"/>
          </p:nvPr>
        </p:nvSpPr>
        <p:spPr>
          <a:xfrm>
            <a:off x="164591" y="6400375"/>
            <a:ext cx="2133600" cy="365100"/>
          </a:xfrm>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0B838C3D-2F59-4B4A-B616-65CDF79FC78B}"/>
              </a:ext>
            </a:extLst>
          </p:cNvPr>
          <p:cNvSpPr>
            <a:spLocks noGrp="1"/>
          </p:cNvSpPr>
          <p:nvPr>
            <p:ph type="sldNum" idx="12"/>
          </p:nvPr>
        </p:nvSpPr>
        <p:spPr>
          <a:xfrm>
            <a:off x="6845809" y="6400375"/>
            <a:ext cx="2133600" cy="365100"/>
          </a:xfrm>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8</a:t>
            </a:fld>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3E280D-826E-F6F1-84CF-460E353F8D03}"/>
              </a:ext>
            </a:extLst>
          </p:cNvPr>
          <p:cNvSpPr txBox="1"/>
          <p:nvPr/>
        </p:nvSpPr>
        <p:spPr>
          <a:xfrm>
            <a:off x="164591" y="169411"/>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5756988" y="0"/>
            <a:ext cx="3387012" cy="604454"/>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1800" b="1" i="0" u="none" dirty="0">
                <a:solidFill>
                  <a:schemeClr val="lt1"/>
                </a:solidFill>
                <a:latin typeface="Times New Roman" panose="02020603050405020304" pitchFamily="18" charset="0"/>
                <a:ea typeface="Times New Roman"/>
                <a:cs typeface="Times New Roman" panose="02020603050405020304" pitchFamily="18" charset="0"/>
                <a:sym typeface="Times New Roman"/>
              </a:rPr>
              <a:t>PROPOSED </a:t>
            </a:r>
            <a:r>
              <a:rPr lang="en-US" sz="1800" b="1" dirty="0">
                <a:solidFill>
                  <a:schemeClr val="lt1"/>
                </a:solidFill>
                <a:latin typeface="Times New Roman" panose="02020603050405020304" pitchFamily="18" charset="0"/>
                <a:ea typeface="Times New Roman"/>
                <a:cs typeface="Times New Roman" panose="02020603050405020304" pitchFamily="18" charset="0"/>
                <a:sym typeface="Times New Roman"/>
              </a:rPr>
              <a:t>WORK</a:t>
            </a:r>
            <a:endParaRPr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95C32F-548E-0CC3-0CB9-CEC2CD247C8A}"/>
              </a:ext>
            </a:extLst>
          </p:cNvPr>
          <p:cNvSpPr txBox="1"/>
          <p:nvPr/>
        </p:nvSpPr>
        <p:spPr>
          <a:xfrm>
            <a:off x="843294" y="1749294"/>
            <a:ext cx="7457412" cy="3447098"/>
          </a:xfrm>
          <a:prstGeom prst="rect">
            <a:avLst/>
          </a:prstGeom>
          <a:noFill/>
        </p:spPr>
        <p:txBody>
          <a:bodyPr wrap="square" rtlCol="0">
            <a:spAutoFit/>
          </a:bodyPr>
          <a:lstStyle/>
          <a:p>
            <a:pPr algn="just"/>
            <a:r>
              <a:rPr lang="en-IN" sz="1800" dirty="0">
                <a:latin typeface="Times New Roman" panose="02020603050405020304" pitchFamily="18" charset="0"/>
                <a:cs typeface="Times New Roman" panose="02020603050405020304" pitchFamily="18" charset="0"/>
              </a:rPr>
              <a:t>The proposed system for a wearable safety device represents an advanced and integrated solution that harnesses the power of cutting-edge sensor technologies and </a:t>
            </a:r>
            <a:r>
              <a:rPr lang="en-IN" sz="1800" dirty="0" err="1">
                <a:latin typeface="Times New Roman" panose="02020603050405020304" pitchFamily="18" charset="0"/>
                <a:cs typeface="Times New Roman" panose="02020603050405020304" pitchFamily="18" charset="0"/>
              </a:rPr>
              <a:t>IoT</a:t>
            </a:r>
            <a:r>
              <a:rPr lang="en-IN" sz="1800" dirty="0">
                <a:latin typeface="Times New Roman" panose="02020603050405020304" pitchFamily="18" charset="0"/>
                <a:cs typeface="Times New Roman" panose="02020603050405020304" pitchFamily="18" charset="0"/>
              </a:rPr>
              <a:t> connectivity to enhance personal safety, well-being, and health monitoring.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This system aims to offer a comprehensive approach to safety and health management, going beyond the capabilities of the existing systems.</a:t>
            </a:r>
          </a:p>
          <a:p>
            <a:pPr algn="just"/>
            <a:endParaRPr lang="en-IN"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The system design aims to enhance women's safety by leveraging advanced sensor technologies and IoT connectivity for proactive risk mitigation and rapid response.</a:t>
            </a:r>
            <a:endParaRPr lang="en-IN" sz="1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FB22C5D-5FAC-071E-85C1-F7842636A3D8}"/>
              </a:ext>
            </a:extLst>
          </p:cNvPr>
          <p:cNvSpPr>
            <a:spLocks noGrp="1"/>
          </p:cNvSpPr>
          <p:nvPr>
            <p:ph type="dt" idx="10"/>
          </p:nvPr>
        </p:nvSpPr>
        <p:spPr/>
        <p:txBody>
          <a:bodyPr/>
          <a:lstStyle/>
          <a:p>
            <a:r>
              <a:rPr lang="en-US" sz="1800"/>
              <a:t>12-4-2024</a:t>
            </a:r>
            <a:endParaRPr lang="en-US" sz="1800" dirty="0"/>
          </a:p>
        </p:txBody>
      </p:sp>
      <p:sp>
        <p:nvSpPr>
          <p:cNvPr id="5" name="Slide Number Placeholder 4">
            <a:extLst>
              <a:ext uri="{FF2B5EF4-FFF2-40B4-BE49-F238E27FC236}">
                <a16:creationId xmlns:a16="http://schemas.microsoft.com/office/drawing/2014/main" id="{B3D60259-D1DA-60BF-9B30-A8E7CD208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9</a:t>
            </a:fld>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FC285DB-FCD7-1FCA-C942-861CE47E9F85}"/>
              </a:ext>
            </a:extLst>
          </p:cNvPr>
          <p:cNvSpPr txBox="1"/>
          <p:nvPr/>
        </p:nvSpPr>
        <p:spPr>
          <a:xfrm>
            <a:off x="310895" y="312338"/>
            <a:ext cx="4581144" cy="276999"/>
          </a:xfrm>
          <a:prstGeom prst="rect">
            <a:avLst/>
          </a:prstGeom>
          <a:noFill/>
        </p:spPr>
        <p:txBody>
          <a:bodyPr wrap="square">
            <a:spAutoFit/>
          </a:bodyPr>
          <a:lstStyle/>
          <a:p>
            <a:r>
              <a:rPr lang="en-GB" sz="1200" dirty="0">
                <a:latin typeface="Times New Roman" panose="02020603050405020304" pitchFamily="18" charset="0"/>
                <a:cs typeface="Times New Roman" panose="02020603050405020304" pitchFamily="18" charset="0"/>
              </a:rPr>
              <a:t>DEPARTMENT OF IT EEC</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slow">
    <p:wipe dir="d"/>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11685</TotalTime>
  <Words>2881</Words>
  <Application>Microsoft Office PowerPoint</Application>
  <PresentationFormat>On-screen Show (4:3)</PresentationFormat>
  <Paragraphs>364</Paragraphs>
  <Slides>27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Noto Sans Symbols</vt:lpstr>
      <vt:lpstr>Times New Roman</vt:lpstr>
      <vt:lpstr>TimesNewRomanPS-ItalicMT</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MODULES</vt:lpstr>
      <vt:lpstr>MODULES</vt:lpstr>
      <vt:lpstr>MODULES</vt:lpstr>
      <vt:lpstr>MODULES</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swarnalatha.raj@outlook.com</cp:lastModifiedBy>
  <cp:revision>195</cp:revision>
  <cp:lastPrinted>2024-03-04T17:30:34Z</cp:lastPrinted>
  <dcterms:modified xsi:type="dcterms:W3CDTF">2024-04-12T02:40:54Z</dcterms:modified>
</cp:coreProperties>
</file>