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39"/>
  </p:notesMasterIdLst>
  <p:handoutMasterIdLst>
    <p:handoutMasterId r:id="rId40"/>
  </p:handoutMasterIdLst>
  <p:sldIdLst>
    <p:sldId id="319" r:id="rId5"/>
    <p:sldId id="368" r:id="rId6"/>
    <p:sldId id="403" r:id="rId7"/>
    <p:sldId id="393" r:id="rId8"/>
    <p:sldId id="394" r:id="rId9"/>
    <p:sldId id="395" r:id="rId10"/>
    <p:sldId id="396" r:id="rId11"/>
    <p:sldId id="397" r:id="rId12"/>
    <p:sldId id="404" r:id="rId13"/>
    <p:sldId id="398" r:id="rId14"/>
    <p:sldId id="399" r:id="rId15"/>
    <p:sldId id="400" r:id="rId16"/>
    <p:sldId id="401" r:id="rId17"/>
    <p:sldId id="402" r:id="rId18"/>
    <p:sldId id="356" r:id="rId19"/>
    <p:sldId id="364" r:id="rId20"/>
    <p:sldId id="365" r:id="rId21"/>
    <p:sldId id="363" r:id="rId22"/>
    <p:sldId id="357" r:id="rId23"/>
    <p:sldId id="345" r:id="rId24"/>
    <p:sldId id="346" r:id="rId25"/>
    <p:sldId id="352" r:id="rId26"/>
    <p:sldId id="353" r:id="rId27"/>
    <p:sldId id="348" r:id="rId28"/>
    <p:sldId id="349" r:id="rId29"/>
    <p:sldId id="350" r:id="rId30"/>
    <p:sldId id="351" r:id="rId31"/>
    <p:sldId id="360" r:id="rId32"/>
    <p:sldId id="361" r:id="rId33"/>
    <p:sldId id="369" r:id="rId34"/>
    <p:sldId id="354" r:id="rId35"/>
    <p:sldId id="355" r:id="rId36"/>
    <p:sldId id="391" r:id="rId37"/>
    <p:sldId id="392" r:id="rId3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394A090-8E96-4743-9712-F0089259A155}">
          <p14:sldIdLst>
            <p14:sldId id="319"/>
            <p14:sldId id="368"/>
            <p14:sldId id="403"/>
            <p14:sldId id="393"/>
            <p14:sldId id="394"/>
            <p14:sldId id="395"/>
            <p14:sldId id="396"/>
            <p14:sldId id="397"/>
            <p14:sldId id="404"/>
            <p14:sldId id="398"/>
            <p14:sldId id="399"/>
            <p14:sldId id="400"/>
            <p14:sldId id="401"/>
            <p14:sldId id="402"/>
            <p14:sldId id="356"/>
            <p14:sldId id="364"/>
            <p14:sldId id="365"/>
            <p14:sldId id="363"/>
            <p14:sldId id="357"/>
            <p14:sldId id="345"/>
            <p14:sldId id="346"/>
            <p14:sldId id="352"/>
            <p14:sldId id="353"/>
            <p14:sldId id="348"/>
            <p14:sldId id="349"/>
            <p14:sldId id="350"/>
            <p14:sldId id="351"/>
            <p14:sldId id="360"/>
            <p14:sldId id="361"/>
            <p14:sldId id="369"/>
            <p14:sldId id="354"/>
            <p14:sldId id="355"/>
            <p14:sldId id="391"/>
            <p14:sldId id="39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hiddenSlides="1"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881"/>
    <a:srgbClr val="00A79D"/>
    <a:srgbClr val="00786E"/>
    <a:srgbClr val="17232A"/>
    <a:srgbClr val="155A89"/>
    <a:srgbClr val="1E84C6"/>
    <a:srgbClr val="202F38"/>
    <a:srgbClr val="BD68C4"/>
    <a:srgbClr val="A87DAF"/>
    <a:srgbClr val="45A3E3"/>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028" autoAdjust="0"/>
    <p:restoredTop sz="58861" autoAdjust="0"/>
  </p:normalViewPr>
  <p:slideViewPr>
    <p:cSldViewPr snapToGrid="0" snapToObjects="1">
      <p:cViewPr varScale="1">
        <p:scale>
          <a:sx n="85" d="100"/>
          <a:sy n="85" d="100"/>
        </p:scale>
        <p:origin x="-1264" y="-112"/>
      </p:cViewPr>
      <p:guideLst>
        <p:guide orient="horz" pos="698"/>
        <p:guide orient="horz" pos="1765"/>
        <p:guide orient="horz" pos="2024"/>
        <p:guide pos="2880"/>
        <p:guide pos="594"/>
        <p:guide pos="5472"/>
        <p:guide pos="1158"/>
        <p:guide pos="4614"/>
      </p:guideLst>
    </p:cSldViewPr>
  </p:slideViewPr>
  <p:outlineViewPr>
    <p:cViewPr>
      <p:scale>
        <a:sx n="33" d="100"/>
        <a:sy n="33" d="100"/>
      </p:scale>
      <p:origin x="0" y="144"/>
    </p:cViewPr>
  </p:outlineViewPr>
  <p:notesTextViewPr>
    <p:cViewPr>
      <p:scale>
        <a:sx n="170" d="100"/>
        <a:sy n="170" d="100"/>
      </p:scale>
      <p:origin x="0" y="0"/>
    </p:cViewPr>
  </p:notesTextViewPr>
  <p:sorterViewPr>
    <p:cViewPr>
      <p:scale>
        <a:sx n="188" d="100"/>
        <a:sy n="188" d="100"/>
      </p:scale>
      <p:origin x="0" y="11232"/>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notesMaster" Target="notesMasters/notesMaster1.xml"/><Relationship Id="rId40" Type="http://schemas.openxmlformats.org/officeDocument/2006/relationships/handoutMaster" Target="handoutMasters/handoutMaster1.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image" Target="../media/image16.png"/></Relationships>
</file>

<file path=ppt/diagrams/_rels/drawing2.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01A702-60B0-DF40-9650-EDC8A1BCEBD9}" type="doc">
      <dgm:prSet loTypeId="urn:microsoft.com/office/officeart/2005/8/layout/hList1" loCatId="" qsTypeId="urn:microsoft.com/office/officeart/2005/8/quickstyle/simple4" qsCatId="simple" csTypeId="urn:microsoft.com/office/officeart/2005/8/colors/accent1_2" csCatId="accent1" phldr="1"/>
      <dgm:spPr/>
      <dgm:t>
        <a:bodyPr/>
        <a:lstStyle/>
        <a:p>
          <a:endParaRPr lang="en-US"/>
        </a:p>
      </dgm:t>
    </dgm:pt>
    <dgm:pt modelId="{D2FD28E8-CB08-0145-A837-B608965A46F4}">
      <dgm:prSet phldrT="[Text]" custT="1"/>
      <dgm:spPr/>
      <dgm:t>
        <a:bodyPr/>
        <a:lstStyle/>
        <a:p>
          <a:r>
            <a:rPr lang="en-US" sz="2000" dirty="0" smtClean="0"/>
            <a:t>PCF Admin</a:t>
          </a:r>
          <a:endParaRPr lang="en-US" sz="2000" dirty="0"/>
        </a:p>
      </dgm:t>
    </dgm:pt>
    <dgm:pt modelId="{FFA3B2ED-01A0-C847-AFB2-46964ED298E3}" type="parTrans" cxnId="{38340C39-813E-9142-93B0-210890552121}">
      <dgm:prSet/>
      <dgm:spPr/>
      <dgm:t>
        <a:bodyPr/>
        <a:lstStyle/>
        <a:p>
          <a:endParaRPr lang="en-US"/>
        </a:p>
      </dgm:t>
    </dgm:pt>
    <dgm:pt modelId="{7CF83334-7E81-B948-B107-7BC6E10B1A1C}" type="sibTrans" cxnId="{38340C39-813E-9142-93B0-210890552121}">
      <dgm:prSet/>
      <dgm:spPr/>
      <dgm:t>
        <a:bodyPr/>
        <a:lstStyle/>
        <a:p>
          <a:endParaRPr lang="en-US"/>
        </a:p>
      </dgm:t>
    </dgm:pt>
    <dgm:pt modelId="{75129B6D-3869-A54C-A5E9-68404BC0AD81}">
      <dgm:prSet phldrT="[Text]" custT="1"/>
      <dgm:spPr/>
      <dgm:t>
        <a:bodyPr/>
        <a:lstStyle/>
        <a:p>
          <a:r>
            <a:rPr lang="en-US" sz="1800" dirty="0" smtClean="0"/>
            <a:t>Manage Service Plans</a:t>
          </a:r>
          <a:endParaRPr lang="en-US" sz="1800" dirty="0"/>
        </a:p>
      </dgm:t>
    </dgm:pt>
    <dgm:pt modelId="{E0BEF9FD-4423-2E4A-94C2-9EE25D1C6A8C}" type="parTrans" cxnId="{49CFD31E-57FC-4340-9668-3CA1890FC181}">
      <dgm:prSet/>
      <dgm:spPr/>
      <dgm:t>
        <a:bodyPr/>
        <a:lstStyle/>
        <a:p>
          <a:endParaRPr lang="en-US"/>
        </a:p>
      </dgm:t>
    </dgm:pt>
    <dgm:pt modelId="{2FEC30FB-DB22-0744-B564-72CE4638741B}" type="sibTrans" cxnId="{49CFD31E-57FC-4340-9668-3CA1890FC181}">
      <dgm:prSet/>
      <dgm:spPr/>
      <dgm:t>
        <a:bodyPr/>
        <a:lstStyle/>
        <a:p>
          <a:endParaRPr lang="en-US"/>
        </a:p>
      </dgm:t>
    </dgm:pt>
    <dgm:pt modelId="{3901FA55-124E-EA42-93EF-EEDC5934C6AA}">
      <dgm:prSet phldrT="[Text]" custT="1"/>
      <dgm:spPr/>
      <dgm:t>
        <a:bodyPr/>
        <a:lstStyle/>
        <a:p>
          <a:r>
            <a:rPr lang="en-US" sz="2000" dirty="0" smtClean="0"/>
            <a:t>Space Developer</a:t>
          </a:r>
          <a:endParaRPr lang="en-US" sz="2000" dirty="0"/>
        </a:p>
      </dgm:t>
    </dgm:pt>
    <dgm:pt modelId="{56690C8E-80DE-D840-AE20-34F2093A5354}" type="parTrans" cxnId="{DA3B1BB1-8564-7D40-B36D-AA639880D77F}">
      <dgm:prSet/>
      <dgm:spPr/>
      <dgm:t>
        <a:bodyPr/>
        <a:lstStyle/>
        <a:p>
          <a:endParaRPr lang="en-US"/>
        </a:p>
      </dgm:t>
    </dgm:pt>
    <dgm:pt modelId="{46AD2FF1-7BFB-A442-9883-054741347E4B}" type="sibTrans" cxnId="{DA3B1BB1-8564-7D40-B36D-AA639880D77F}">
      <dgm:prSet/>
      <dgm:spPr/>
      <dgm:t>
        <a:bodyPr/>
        <a:lstStyle/>
        <a:p>
          <a:endParaRPr lang="en-US"/>
        </a:p>
      </dgm:t>
    </dgm:pt>
    <dgm:pt modelId="{203D7C7E-64E8-3341-8E88-BB22AD9B1F3A}">
      <dgm:prSet phldrT="[Text]" custT="1"/>
      <dgm:spPr/>
      <dgm:t>
        <a:bodyPr/>
        <a:lstStyle/>
        <a:p>
          <a:r>
            <a:rPr lang="en-US" sz="1800" dirty="0" smtClean="0"/>
            <a:t>Create Service Instance</a:t>
          </a:r>
          <a:endParaRPr lang="en-US" sz="1800" dirty="0"/>
        </a:p>
      </dgm:t>
    </dgm:pt>
    <dgm:pt modelId="{B2474E96-C7B9-B946-9389-E1D13C6D2D7A}" type="parTrans" cxnId="{6FBAC2B0-65A3-7E47-9F9F-6FC127970B33}">
      <dgm:prSet/>
      <dgm:spPr/>
      <dgm:t>
        <a:bodyPr/>
        <a:lstStyle/>
        <a:p>
          <a:endParaRPr lang="en-US"/>
        </a:p>
      </dgm:t>
    </dgm:pt>
    <dgm:pt modelId="{5450E440-76E8-DA4A-8932-65AE2BC39800}" type="sibTrans" cxnId="{6FBAC2B0-65A3-7E47-9F9F-6FC127970B33}">
      <dgm:prSet/>
      <dgm:spPr/>
      <dgm:t>
        <a:bodyPr/>
        <a:lstStyle/>
        <a:p>
          <a:endParaRPr lang="en-US"/>
        </a:p>
      </dgm:t>
    </dgm:pt>
    <dgm:pt modelId="{7BB2E805-FC12-8041-B598-99779DFD5A2D}">
      <dgm:prSet phldrT="[Text]" custT="1"/>
      <dgm:spPr/>
      <dgm:t>
        <a:bodyPr/>
        <a:lstStyle/>
        <a:p>
          <a:r>
            <a:rPr lang="en-US" sz="1800" dirty="0" smtClean="0"/>
            <a:t>Bind Applications with SSO Service</a:t>
          </a:r>
          <a:endParaRPr lang="en-US" sz="1800" dirty="0"/>
        </a:p>
      </dgm:t>
    </dgm:pt>
    <dgm:pt modelId="{1F8C7401-0334-1F47-B4F1-4335A295B5B5}" type="parTrans" cxnId="{F4441654-966B-114B-98C3-3D76AA610AA8}">
      <dgm:prSet/>
      <dgm:spPr/>
      <dgm:t>
        <a:bodyPr/>
        <a:lstStyle/>
        <a:p>
          <a:endParaRPr lang="en-US"/>
        </a:p>
      </dgm:t>
    </dgm:pt>
    <dgm:pt modelId="{919497CE-A55F-2E49-8490-A870BC586904}" type="sibTrans" cxnId="{F4441654-966B-114B-98C3-3D76AA610AA8}">
      <dgm:prSet/>
      <dgm:spPr/>
      <dgm:t>
        <a:bodyPr/>
        <a:lstStyle/>
        <a:p>
          <a:endParaRPr lang="en-US"/>
        </a:p>
      </dgm:t>
    </dgm:pt>
    <dgm:pt modelId="{FD308FCF-1975-8947-9522-73399D8FF0F2}">
      <dgm:prSet phldrT="[Text]" custT="1"/>
      <dgm:spPr/>
      <dgm:t>
        <a:bodyPr/>
        <a:lstStyle/>
        <a:p>
          <a:r>
            <a:rPr lang="en-US" sz="1800" dirty="0" smtClean="0"/>
            <a:t>Enable Service Plans in Orgs</a:t>
          </a:r>
          <a:endParaRPr lang="en-US" sz="1800" dirty="0"/>
        </a:p>
      </dgm:t>
    </dgm:pt>
    <dgm:pt modelId="{C8676CC0-8763-8844-BB9B-DE8FD52E1DF3}" type="parTrans" cxnId="{CCB34661-E0D3-4149-AFD1-9D84267A6AC9}">
      <dgm:prSet/>
      <dgm:spPr/>
      <dgm:t>
        <a:bodyPr/>
        <a:lstStyle/>
        <a:p>
          <a:endParaRPr lang="en-US"/>
        </a:p>
      </dgm:t>
    </dgm:pt>
    <dgm:pt modelId="{C4C46192-3740-FF42-9689-9E3F5E23AD10}" type="sibTrans" cxnId="{CCB34661-E0D3-4149-AFD1-9D84267A6AC9}">
      <dgm:prSet/>
      <dgm:spPr/>
      <dgm:t>
        <a:bodyPr/>
        <a:lstStyle/>
        <a:p>
          <a:endParaRPr lang="en-US"/>
        </a:p>
      </dgm:t>
    </dgm:pt>
    <dgm:pt modelId="{034444D4-C3A8-644A-8ACE-F30D63ED8DF9}">
      <dgm:prSet phldrT="[Text]" custT="1"/>
      <dgm:spPr/>
      <dgm:t>
        <a:bodyPr/>
        <a:lstStyle/>
        <a:p>
          <a:r>
            <a:rPr lang="en-US" sz="1800" dirty="0" smtClean="0"/>
            <a:t>On-Board Identity Providers</a:t>
          </a:r>
          <a:endParaRPr lang="en-US" sz="1800" dirty="0"/>
        </a:p>
      </dgm:t>
    </dgm:pt>
    <dgm:pt modelId="{2A2849E0-BAB5-CF40-A13A-532719484968}" type="parTrans" cxnId="{464EAAFF-A244-294B-855C-C3085EF705C2}">
      <dgm:prSet/>
      <dgm:spPr/>
      <dgm:t>
        <a:bodyPr/>
        <a:lstStyle/>
        <a:p>
          <a:endParaRPr lang="en-US"/>
        </a:p>
      </dgm:t>
    </dgm:pt>
    <dgm:pt modelId="{A268764E-1074-CC4E-85EC-7AD50C155BD1}" type="sibTrans" cxnId="{464EAAFF-A244-294B-855C-C3085EF705C2}">
      <dgm:prSet/>
      <dgm:spPr/>
      <dgm:t>
        <a:bodyPr/>
        <a:lstStyle/>
        <a:p>
          <a:endParaRPr lang="en-US"/>
        </a:p>
      </dgm:t>
    </dgm:pt>
    <dgm:pt modelId="{ACDC84E5-9FE9-354B-936C-0A4320FE03EB}">
      <dgm:prSet phldrT="[Text]" custT="1"/>
      <dgm:spPr/>
      <dgm:t>
        <a:bodyPr/>
        <a:lstStyle/>
        <a:p>
          <a:r>
            <a:rPr lang="en-US" sz="1800" dirty="0" smtClean="0"/>
            <a:t>Associate Apps with Identity Providers</a:t>
          </a:r>
          <a:endParaRPr lang="en-US" sz="1800" dirty="0"/>
        </a:p>
      </dgm:t>
    </dgm:pt>
    <dgm:pt modelId="{8FEB0FB7-47DF-2148-AA6F-2AB793F531FE}" type="parTrans" cxnId="{27FA575D-E4C2-E041-988F-F659898F55A1}">
      <dgm:prSet/>
      <dgm:spPr/>
      <dgm:t>
        <a:bodyPr/>
        <a:lstStyle/>
        <a:p>
          <a:endParaRPr lang="en-US"/>
        </a:p>
      </dgm:t>
    </dgm:pt>
    <dgm:pt modelId="{58F27989-AC43-9A43-A007-97E44F3FBD4A}" type="sibTrans" cxnId="{27FA575D-E4C2-E041-988F-F659898F55A1}">
      <dgm:prSet/>
      <dgm:spPr/>
      <dgm:t>
        <a:bodyPr/>
        <a:lstStyle/>
        <a:p>
          <a:endParaRPr lang="en-US"/>
        </a:p>
      </dgm:t>
    </dgm:pt>
    <dgm:pt modelId="{60CFBFE7-2808-FA4D-BE27-ECB87ED7A93B}">
      <dgm:prSet phldrT="[Text]" custT="1"/>
      <dgm:spPr/>
      <dgm:t>
        <a:bodyPr/>
        <a:lstStyle/>
        <a:p>
          <a:r>
            <a:rPr lang="en-US" sz="1800" dirty="0" smtClean="0"/>
            <a:t>Limited to App SSO Configuration within Space boundary</a:t>
          </a:r>
          <a:endParaRPr lang="en-US" sz="1800" dirty="0"/>
        </a:p>
      </dgm:t>
    </dgm:pt>
    <dgm:pt modelId="{9B6A3671-8488-B34C-BC72-DE2F1A1858C8}" type="parTrans" cxnId="{BB73FDF7-1764-D246-BAC2-614CCF9022C0}">
      <dgm:prSet/>
      <dgm:spPr/>
      <dgm:t>
        <a:bodyPr/>
        <a:lstStyle/>
        <a:p>
          <a:endParaRPr lang="en-US"/>
        </a:p>
      </dgm:t>
    </dgm:pt>
    <dgm:pt modelId="{8F4E9C5B-39DA-D44D-BF8A-36E12C43230E}" type="sibTrans" cxnId="{BB73FDF7-1764-D246-BAC2-614CCF9022C0}">
      <dgm:prSet/>
      <dgm:spPr/>
      <dgm:t>
        <a:bodyPr/>
        <a:lstStyle/>
        <a:p>
          <a:endParaRPr lang="en-US"/>
        </a:p>
      </dgm:t>
    </dgm:pt>
    <dgm:pt modelId="{0382290D-32F8-5A44-860A-25EFEFE31EAE}" type="pres">
      <dgm:prSet presAssocID="{E101A702-60B0-DF40-9650-EDC8A1BCEBD9}" presName="Name0" presStyleCnt="0">
        <dgm:presLayoutVars>
          <dgm:dir/>
          <dgm:animLvl val="lvl"/>
          <dgm:resizeHandles val="exact"/>
        </dgm:presLayoutVars>
      </dgm:prSet>
      <dgm:spPr/>
      <dgm:t>
        <a:bodyPr/>
        <a:lstStyle/>
        <a:p>
          <a:endParaRPr lang="en-US"/>
        </a:p>
      </dgm:t>
    </dgm:pt>
    <dgm:pt modelId="{09DBB7B9-42A9-EB42-9BBC-1D02A23F3591}" type="pres">
      <dgm:prSet presAssocID="{D2FD28E8-CB08-0145-A837-B608965A46F4}" presName="composite" presStyleCnt="0"/>
      <dgm:spPr/>
    </dgm:pt>
    <dgm:pt modelId="{D272C2A1-BD9F-A64A-AA97-A87D4818A63E}" type="pres">
      <dgm:prSet presAssocID="{D2FD28E8-CB08-0145-A837-B608965A46F4}" presName="parTx" presStyleLbl="alignNode1" presStyleIdx="0" presStyleCnt="2">
        <dgm:presLayoutVars>
          <dgm:chMax val="0"/>
          <dgm:chPref val="0"/>
          <dgm:bulletEnabled val="1"/>
        </dgm:presLayoutVars>
      </dgm:prSet>
      <dgm:spPr/>
      <dgm:t>
        <a:bodyPr/>
        <a:lstStyle/>
        <a:p>
          <a:endParaRPr lang="en-US"/>
        </a:p>
      </dgm:t>
    </dgm:pt>
    <dgm:pt modelId="{E84F7FE0-6B3D-1D4E-91E2-84D29E7DB488}" type="pres">
      <dgm:prSet presAssocID="{D2FD28E8-CB08-0145-A837-B608965A46F4}" presName="desTx" presStyleLbl="alignAccFollowNode1" presStyleIdx="0" presStyleCnt="2">
        <dgm:presLayoutVars>
          <dgm:bulletEnabled val="1"/>
        </dgm:presLayoutVars>
      </dgm:prSet>
      <dgm:spPr/>
      <dgm:t>
        <a:bodyPr/>
        <a:lstStyle/>
        <a:p>
          <a:endParaRPr lang="en-US"/>
        </a:p>
      </dgm:t>
    </dgm:pt>
    <dgm:pt modelId="{006F9573-E676-E24E-90C6-813C1BBF8DB9}" type="pres">
      <dgm:prSet presAssocID="{7CF83334-7E81-B948-B107-7BC6E10B1A1C}" presName="space" presStyleCnt="0"/>
      <dgm:spPr/>
    </dgm:pt>
    <dgm:pt modelId="{F7C9F39F-BB9B-2041-95C6-1EAA6121C52B}" type="pres">
      <dgm:prSet presAssocID="{3901FA55-124E-EA42-93EF-EEDC5934C6AA}" presName="composite" presStyleCnt="0"/>
      <dgm:spPr/>
    </dgm:pt>
    <dgm:pt modelId="{A1513760-8979-AA4C-B4F0-77D6C74A5667}" type="pres">
      <dgm:prSet presAssocID="{3901FA55-124E-EA42-93EF-EEDC5934C6AA}" presName="parTx" presStyleLbl="alignNode1" presStyleIdx="1" presStyleCnt="2">
        <dgm:presLayoutVars>
          <dgm:chMax val="0"/>
          <dgm:chPref val="0"/>
          <dgm:bulletEnabled val="1"/>
        </dgm:presLayoutVars>
      </dgm:prSet>
      <dgm:spPr/>
      <dgm:t>
        <a:bodyPr/>
        <a:lstStyle/>
        <a:p>
          <a:endParaRPr lang="en-US"/>
        </a:p>
      </dgm:t>
    </dgm:pt>
    <dgm:pt modelId="{639F77FA-438F-8A49-A954-C0EE475C7CF0}" type="pres">
      <dgm:prSet presAssocID="{3901FA55-124E-EA42-93EF-EEDC5934C6AA}" presName="desTx" presStyleLbl="alignAccFollowNode1" presStyleIdx="1" presStyleCnt="2">
        <dgm:presLayoutVars>
          <dgm:bulletEnabled val="1"/>
        </dgm:presLayoutVars>
      </dgm:prSet>
      <dgm:spPr/>
      <dgm:t>
        <a:bodyPr/>
        <a:lstStyle/>
        <a:p>
          <a:endParaRPr lang="en-US"/>
        </a:p>
      </dgm:t>
    </dgm:pt>
  </dgm:ptLst>
  <dgm:cxnLst>
    <dgm:cxn modelId="{62F8C9EF-4AF5-1B4A-A352-B4AF9ED62B4D}" type="presOf" srcId="{60CFBFE7-2808-FA4D-BE27-ECB87ED7A93B}" destId="{639F77FA-438F-8A49-A954-C0EE475C7CF0}" srcOrd="0" destOrd="3" presId="urn:microsoft.com/office/officeart/2005/8/layout/hList1"/>
    <dgm:cxn modelId="{27FA575D-E4C2-E041-988F-F659898F55A1}" srcId="{3901FA55-124E-EA42-93EF-EEDC5934C6AA}" destId="{ACDC84E5-9FE9-354B-936C-0A4320FE03EB}" srcOrd="2" destOrd="0" parTransId="{8FEB0FB7-47DF-2148-AA6F-2AB793F531FE}" sibTransId="{58F27989-AC43-9A43-A007-97E44F3FBD4A}"/>
    <dgm:cxn modelId="{0DFFB435-36CB-0D4A-AD9D-B07B6FD918F2}" type="presOf" srcId="{75129B6D-3869-A54C-A5E9-68404BC0AD81}" destId="{E84F7FE0-6B3D-1D4E-91E2-84D29E7DB488}" srcOrd="0" destOrd="0" presId="urn:microsoft.com/office/officeart/2005/8/layout/hList1"/>
    <dgm:cxn modelId="{38340C39-813E-9142-93B0-210890552121}" srcId="{E101A702-60B0-DF40-9650-EDC8A1BCEBD9}" destId="{D2FD28E8-CB08-0145-A837-B608965A46F4}" srcOrd="0" destOrd="0" parTransId="{FFA3B2ED-01A0-C847-AFB2-46964ED298E3}" sibTransId="{7CF83334-7E81-B948-B107-7BC6E10B1A1C}"/>
    <dgm:cxn modelId="{ED3F8F5B-165B-D548-B6D7-489B05E71DED}" type="presOf" srcId="{3901FA55-124E-EA42-93EF-EEDC5934C6AA}" destId="{A1513760-8979-AA4C-B4F0-77D6C74A5667}" srcOrd="0" destOrd="0" presId="urn:microsoft.com/office/officeart/2005/8/layout/hList1"/>
    <dgm:cxn modelId="{464EAAFF-A244-294B-855C-C3085EF705C2}" srcId="{D2FD28E8-CB08-0145-A837-B608965A46F4}" destId="{034444D4-C3A8-644A-8ACE-F30D63ED8DF9}" srcOrd="2" destOrd="0" parTransId="{2A2849E0-BAB5-CF40-A13A-532719484968}" sibTransId="{A268764E-1074-CC4E-85EC-7AD50C155BD1}"/>
    <dgm:cxn modelId="{49CFD31E-57FC-4340-9668-3CA1890FC181}" srcId="{D2FD28E8-CB08-0145-A837-B608965A46F4}" destId="{75129B6D-3869-A54C-A5E9-68404BC0AD81}" srcOrd="0" destOrd="0" parTransId="{E0BEF9FD-4423-2E4A-94C2-9EE25D1C6A8C}" sibTransId="{2FEC30FB-DB22-0744-B564-72CE4638741B}"/>
    <dgm:cxn modelId="{E54DA298-EED4-A847-B641-7521305C7096}" type="presOf" srcId="{ACDC84E5-9FE9-354B-936C-0A4320FE03EB}" destId="{639F77FA-438F-8A49-A954-C0EE475C7CF0}" srcOrd="0" destOrd="2" presId="urn:microsoft.com/office/officeart/2005/8/layout/hList1"/>
    <dgm:cxn modelId="{CCB34661-E0D3-4149-AFD1-9D84267A6AC9}" srcId="{D2FD28E8-CB08-0145-A837-B608965A46F4}" destId="{FD308FCF-1975-8947-9522-73399D8FF0F2}" srcOrd="1" destOrd="0" parTransId="{C8676CC0-8763-8844-BB9B-DE8FD52E1DF3}" sibTransId="{C4C46192-3740-FF42-9689-9E3F5E23AD10}"/>
    <dgm:cxn modelId="{6FBAC2B0-65A3-7E47-9F9F-6FC127970B33}" srcId="{3901FA55-124E-EA42-93EF-EEDC5934C6AA}" destId="{203D7C7E-64E8-3341-8E88-BB22AD9B1F3A}" srcOrd="0" destOrd="0" parTransId="{B2474E96-C7B9-B946-9389-E1D13C6D2D7A}" sibTransId="{5450E440-76E8-DA4A-8932-65AE2BC39800}"/>
    <dgm:cxn modelId="{CEB28C57-2AE3-7F45-9271-A0E6E86B48F7}" type="presOf" srcId="{D2FD28E8-CB08-0145-A837-B608965A46F4}" destId="{D272C2A1-BD9F-A64A-AA97-A87D4818A63E}" srcOrd="0" destOrd="0" presId="urn:microsoft.com/office/officeart/2005/8/layout/hList1"/>
    <dgm:cxn modelId="{DA3B1BB1-8564-7D40-B36D-AA639880D77F}" srcId="{E101A702-60B0-DF40-9650-EDC8A1BCEBD9}" destId="{3901FA55-124E-EA42-93EF-EEDC5934C6AA}" srcOrd="1" destOrd="0" parTransId="{56690C8E-80DE-D840-AE20-34F2093A5354}" sibTransId="{46AD2FF1-7BFB-A442-9883-054741347E4B}"/>
    <dgm:cxn modelId="{F4441654-966B-114B-98C3-3D76AA610AA8}" srcId="{3901FA55-124E-EA42-93EF-EEDC5934C6AA}" destId="{7BB2E805-FC12-8041-B598-99779DFD5A2D}" srcOrd="1" destOrd="0" parTransId="{1F8C7401-0334-1F47-B4F1-4335A295B5B5}" sibTransId="{919497CE-A55F-2E49-8490-A870BC586904}"/>
    <dgm:cxn modelId="{BB73FDF7-1764-D246-BAC2-614CCF9022C0}" srcId="{3901FA55-124E-EA42-93EF-EEDC5934C6AA}" destId="{60CFBFE7-2808-FA4D-BE27-ECB87ED7A93B}" srcOrd="3" destOrd="0" parTransId="{9B6A3671-8488-B34C-BC72-DE2F1A1858C8}" sibTransId="{8F4E9C5B-39DA-D44D-BF8A-36E12C43230E}"/>
    <dgm:cxn modelId="{8268FB59-740E-7146-937F-6411F722A36A}" type="presOf" srcId="{7BB2E805-FC12-8041-B598-99779DFD5A2D}" destId="{639F77FA-438F-8A49-A954-C0EE475C7CF0}" srcOrd="0" destOrd="1" presId="urn:microsoft.com/office/officeart/2005/8/layout/hList1"/>
    <dgm:cxn modelId="{5AAC225F-8C7A-AA44-8BB8-CC4954FB8604}" type="presOf" srcId="{034444D4-C3A8-644A-8ACE-F30D63ED8DF9}" destId="{E84F7FE0-6B3D-1D4E-91E2-84D29E7DB488}" srcOrd="0" destOrd="2" presId="urn:microsoft.com/office/officeart/2005/8/layout/hList1"/>
    <dgm:cxn modelId="{1782DC0D-5C30-914B-98E3-FA3F5F8E6CD9}" type="presOf" srcId="{FD308FCF-1975-8947-9522-73399D8FF0F2}" destId="{E84F7FE0-6B3D-1D4E-91E2-84D29E7DB488}" srcOrd="0" destOrd="1" presId="urn:microsoft.com/office/officeart/2005/8/layout/hList1"/>
    <dgm:cxn modelId="{BC2D1E04-2F14-A942-A677-2E7BFBFDDB4C}" type="presOf" srcId="{E101A702-60B0-DF40-9650-EDC8A1BCEBD9}" destId="{0382290D-32F8-5A44-860A-25EFEFE31EAE}" srcOrd="0" destOrd="0" presId="urn:microsoft.com/office/officeart/2005/8/layout/hList1"/>
    <dgm:cxn modelId="{8CAC4F1D-77C6-284B-B5E2-8960B1417902}" type="presOf" srcId="{203D7C7E-64E8-3341-8E88-BB22AD9B1F3A}" destId="{639F77FA-438F-8A49-A954-C0EE475C7CF0}" srcOrd="0" destOrd="0" presId="urn:microsoft.com/office/officeart/2005/8/layout/hList1"/>
    <dgm:cxn modelId="{88B8D0B2-F943-FC44-8341-329FEF7A6917}" type="presParOf" srcId="{0382290D-32F8-5A44-860A-25EFEFE31EAE}" destId="{09DBB7B9-42A9-EB42-9BBC-1D02A23F3591}" srcOrd="0" destOrd="0" presId="urn:microsoft.com/office/officeart/2005/8/layout/hList1"/>
    <dgm:cxn modelId="{0FED655F-0057-AD4C-ACA7-74A8DA536C54}" type="presParOf" srcId="{09DBB7B9-42A9-EB42-9BBC-1D02A23F3591}" destId="{D272C2A1-BD9F-A64A-AA97-A87D4818A63E}" srcOrd="0" destOrd="0" presId="urn:microsoft.com/office/officeart/2005/8/layout/hList1"/>
    <dgm:cxn modelId="{9908E6AD-4998-9243-B527-BDF1AA61889D}" type="presParOf" srcId="{09DBB7B9-42A9-EB42-9BBC-1D02A23F3591}" destId="{E84F7FE0-6B3D-1D4E-91E2-84D29E7DB488}" srcOrd="1" destOrd="0" presId="urn:microsoft.com/office/officeart/2005/8/layout/hList1"/>
    <dgm:cxn modelId="{0CA4D5CD-ABF8-9B4F-8B6D-BF06FC73BE4F}" type="presParOf" srcId="{0382290D-32F8-5A44-860A-25EFEFE31EAE}" destId="{006F9573-E676-E24E-90C6-813C1BBF8DB9}" srcOrd="1" destOrd="0" presId="urn:microsoft.com/office/officeart/2005/8/layout/hList1"/>
    <dgm:cxn modelId="{D2264221-879D-7C47-B1F7-1221EA389D6A}" type="presParOf" srcId="{0382290D-32F8-5A44-860A-25EFEFE31EAE}" destId="{F7C9F39F-BB9B-2041-95C6-1EAA6121C52B}" srcOrd="2" destOrd="0" presId="urn:microsoft.com/office/officeart/2005/8/layout/hList1"/>
    <dgm:cxn modelId="{FEB93C6D-2631-FD43-8568-8DD1D1AFF4C0}" type="presParOf" srcId="{F7C9F39F-BB9B-2041-95C6-1EAA6121C52B}" destId="{A1513760-8979-AA4C-B4F0-77D6C74A5667}" srcOrd="0" destOrd="0" presId="urn:microsoft.com/office/officeart/2005/8/layout/hList1"/>
    <dgm:cxn modelId="{1A2EA906-A2BC-2F4F-9795-21B0D00F33CF}" type="presParOf" srcId="{F7C9F39F-BB9B-2041-95C6-1EAA6121C52B}" destId="{639F77FA-438F-8A49-A954-C0EE475C7CF0}"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7D50556-0BD9-0D46-BDC0-AF7D935851FE}" type="doc">
      <dgm:prSet loTypeId="urn:microsoft.com/office/officeart/2005/8/layout/hProcess10" loCatId="" qsTypeId="urn:microsoft.com/office/officeart/2005/8/quickstyle/simple4" qsCatId="simple" csTypeId="urn:microsoft.com/office/officeart/2005/8/colors/accent1_2" csCatId="accent1" phldr="1"/>
      <dgm:spPr/>
    </dgm:pt>
    <dgm:pt modelId="{C88E9E5B-3891-BB41-8191-453F30E1DAAA}">
      <dgm:prSet phldrT="[Text]"/>
      <dgm:spPr/>
      <dgm:t>
        <a:bodyPr/>
        <a:lstStyle/>
        <a:p>
          <a:r>
            <a:rPr lang="en-US" b="1" dirty="0" smtClean="0"/>
            <a:t>Application</a:t>
          </a:r>
          <a:endParaRPr lang="en-US" b="1" dirty="0"/>
        </a:p>
      </dgm:t>
    </dgm:pt>
    <dgm:pt modelId="{DA905E30-81D8-754A-ABE4-6087CCB36674}" type="parTrans" cxnId="{C239B98E-C6E8-0340-A8C9-BE4B29CAA1F1}">
      <dgm:prSet/>
      <dgm:spPr/>
      <dgm:t>
        <a:bodyPr/>
        <a:lstStyle/>
        <a:p>
          <a:endParaRPr lang="en-US"/>
        </a:p>
      </dgm:t>
    </dgm:pt>
    <dgm:pt modelId="{6EBAA834-44B8-E041-AC2A-627AE1FB99B0}" type="sibTrans" cxnId="{C239B98E-C6E8-0340-A8C9-BE4B29CAA1F1}">
      <dgm:prSet/>
      <dgm:spPr>
        <a:noFill/>
      </dgm:spPr>
      <dgm:t>
        <a:bodyPr/>
        <a:lstStyle/>
        <a:p>
          <a:endParaRPr lang="en-US"/>
        </a:p>
      </dgm:t>
    </dgm:pt>
    <dgm:pt modelId="{7921CB7D-EB9D-A941-80C8-A9E483CCF476}">
      <dgm:prSet phldrT="[Text]"/>
      <dgm:spPr/>
      <dgm:t>
        <a:bodyPr/>
        <a:lstStyle/>
        <a:p>
          <a:r>
            <a:rPr lang="en-US" b="1" dirty="0" smtClean="0"/>
            <a:t>Identity Provider (IdP)</a:t>
          </a:r>
          <a:endParaRPr lang="en-US" b="1" dirty="0"/>
        </a:p>
      </dgm:t>
    </dgm:pt>
    <dgm:pt modelId="{2CC615D4-7B3E-1E4D-A2A6-81AEA177A64F}" type="parTrans" cxnId="{5070D10F-8D13-464B-A167-68332C3324C4}">
      <dgm:prSet/>
      <dgm:spPr/>
      <dgm:t>
        <a:bodyPr/>
        <a:lstStyle/>
        <a:p>
          <a:endParaRPr lang="en-US"/>
        </a:p>
      </dgm:t>
    </dgm:pt>
    <dgm:pt modelId="{31E7648B-CA70-E24E-A386-07C1F1AE4DCE}" type="sibTrans" cxnId="{5070D10F-8D13-464B-A167-68332C3324C4}">
      <dgm:prSet/>
      <dgm:spPr>
        <a:noFill/>
      </dgm:spPr>
      <dgm:t>
        <a:bodyPr/>
        <a:lstStyle/>
        <a:p>
          <a:endParaRPr lang="en-US"/>
        </a:p>
      </dgm:t>
    </dgm:pt>
    <dgm:pt modelId="{3A7B2FFA-315A-7A45-9739-728C8E022DD7}">
      <dgm:prSet phldrT="[Text]"/>
      <dgm:spPr/>
      <dgm:t>
        <a:bodyPr/>
        <a:lstStyle/>
        <a:p>
          <a:r>
            <a:rPr lang="en-US" b="1" dirty="0" smtClean="0"/>
            <a:t>SAML Service Provider </a:t>
          </a:r>
          <a:r>
            <a:rPr lang="en-US" dirty="0" smtClean="0"/>
            <a:t>(per service plan)</a:t>
          </a:r>
          <a:endParaRPr lang="en-US" dirty="0"/>
        </a:p>
      </dgm:t>
    </dgm:pt>
    <dgm:pt modelId="{5E338755-1089-F643-A848-3FD16C93D455}" type="parTrans" cxnId="{F0360B2D-CCB5-B24C-8EE7-71A603E1C657}">
      <dgm:prSet/>
      <dgm:spPr/>
      <dgm:t>
        <a:bodyPr/>
        <a:lstStyle/>
        <a:p>
          <a:endParaRPr lang="en-US"/>
        </a:p>
      </dgm:t>
    </dgm:pt>
    <dgm:pt modelId="{6B8F2755-AE40-6D49-A1B4-14A88E63806A}" type="sibTrans" cxnId="{F0360B2D-CCB5-B24C-8EE7-71A603E1C657}">
      <dgm:prSet/>
      <dgm:spPr>
        <a:noFill/>
      </dgm:spPr>
      <dgm:t>
        <a:bodyPr/>
        <a:lstStyle/>
        <a:p>
          <a:endParaRPr lang="en-US"/>
        </a:p>
      </dgm:t>
    </dgm:pt>
    <dgm:pt modelId="{2E08C982-D936-E148-8A39-1071DB1CA0C3}">
      <dgm:prSet/>
      <dgm:spPr/>
      <dgm:t>
        <a:bodyPr/>
        <a:lstStyle/>
        <a:p>
          <a:r>
            <a:rPr lang="en-US" dirty="0" smtClean="0"/>
            <a:t>Configure SAML 2.0 IdP for SSO</a:t>
          </a:r>
          <a:endParaRPr lang="en-US" dirty="0"/>
        </a:p>
      </dgm:t>
    </dgm:pt>
    <dgm:pt modelId="{570E264E-7D97-9D4A-9324-DE0685EE7E3F}" type="parTrans" cxnId="{157513A5-FACA-E54C-9685-0F9A30417CDD}">
      <dgm:prSet/>
      <dgm:spPr/>
      <dgm:t>
        <a:bodyPr/>
        <a:lstStyle/>
        <a:p>
          <a:endParaRPr lang="en-US"/>
        </a:p>
      </dgm:t>
    </dgm:pt>
    <dgm:pt modelId="{2B78C447-DB73-A042-8554-4C4AAC81FD2B}" type="sibTrans" cxnId="{157513A5-FACA-E54C-9685-0F9A30417CDD}">
      <dgm:prSet/>
      <dgm:spPr/>
      <dgm:t>
        <a:bodyPr/>
        <a:lstStyle/>
        <a:p>
          <a:endParaRPr lang="en-US"/>
        </a:p>
      </dgm:t>
    </dgm:pt>
    <dgm:pt modelId="{B37640FE-7327-1D49-9359-434134B0ABBA}">
      <dgm:prSet/>
      <dgm:spPr/>
      <dgm:t>
        <a:bodyPr/>
        <a:lstStyle/>
        <a:p>
          <a:r>
            <a:rPr lang="en-US" dirty="0" smtClean="0"/>
            <a:t>Configure SSO Service Plan as SAML Service Provider</a:t>
          </a:r>
          <a:endParaRPr lang="en-US" dirty="0"/>
        </a:p>
      </dgm:t>
    </dgm:pt>
    <dgm:pt modelId="{38E4429F-7559-6D49-82EC-8FC0B72B4E9A}" type="parTrans" cxnId="{002FC49E-DB7B-EC44-9E06-873982744703}">
      <dgm:prSet/>
      <dgm:spPr/>
      <dgm:t>
        <a:bodyPr/>
        <a:lstStyle/>
        <a:p>
          <a:endParaRPr lang="en-US"/>
        </a:p>
      </dgm:t>
    </dgm:pt>
    <dgm:pt modelId="{49B96B7F-E392-6D44-8ED9-9C736057B4B0}" type="sibTrans" cxnId="{002FC49E-DB7B-EC44-9E06-873982744703}">
      <dgm:prSet/>
      <dgm:spPr/>
      <dgm:t>
        <a:bodyPr/>
        <a:lstStyle/>
        <a:p>
          <a:endParaRPr lang="en-US"/>
        </a:p>
      </dgm:t>
    </dgm:pt>
    <dgm:pt modelId="{668AC7CA-C520-0745-BE98-A15E4BB9D6AD}">
      <dgm:prSet/>
      <dgm:spPr/>
      <dgm:t>
        <a:bodyPr/>
        <a:lstStyle/>
        <a:p>
          <a:r>
            <a:rPr lang="en-US" dirty="0" smtClean="0"/>
            <a:t>Install SSO Tile</a:t>
          </a:r>
          <a:endParaRPr lang="en-US" dirty="0"/>
        </a:p>
      </dgm:t>
    </dgm:pt>
    <dgm:pt modelId="{36C7F1DC-726A-FB40-83EB-6DB713018CB7}" type="parTrans" cxnId="{3FDCE2C0-BF71-3342-BB41-2ED332584C8E}">
      <dgm:prSet/>
      <dgm:spPr/>
      <dgm:t>
        <a:bodyPr/>
        <a:lstStyle/>
        <a:p>
          <a:endParaRPr lang="en-US"/>
        </a:p>
      </dgm:t>
    </dgm:pt>
    <dgm:pt modelId="{37229E35-025C-A84D-B888-751D93F490B7}" type="sibTrans" cxnId="{3FDCE2C0-BF71-3342-BB41-2ED332584C8E}">
      <dgm:prSet/>
      <dgm:spPr/>
      <dgm:t>
        <a:bodyPr/>
        <a:lstStyle/>
        <a:p>
          <a:endParaRPr lang="en-US"/>
        </a:p>
      </dgm:t>
    </dgm:pt>
    <dgm:pt modelId="{15803699-46E1-B446-A414-621446867DAE}">
      <dgm:prSet/>
      <dgm:spPr/>
      <dgm:t>
        <a:bodyPr/>
        <a:lstStyle/>
        <a:p>
          <a:r>
            <a:rPr lang="en-US" dirty="0" smtClean="0"/>
            <a:t>Create service plan (per tenant)</a:t>
          </a:r>
          <a:endParaRPr lang="en-US" dirty="0"/>
        </a:p>
      </dgm:t>
    </dgm:pt>
    <dgm:pt modelId="{E72E5555-005C-5F4A-A619-A848E5997857}" type="parTrans" cxnId="{0A87A925-9398-C743-A9D2-CBCCDA8A361F}">
      <dgm:prSet/>
      <dgm:spPr/>
      <dgm:t>
        <a:bodyPr/>
        <a:lstStyle/>
        <a:p>
          <a:endParaRPr lang="en-US"/>
        </a:p>
      </dgm:t>
    </dgm:pt>
    <dgm:pt modelId="{F0724F1C-1E10-A34B-BAEC-40700208E6FA}" type="sibTrans" cxnId="{0A87A925-9398-C743-A9D2-CBCCDA8A361F}">
      <dgm:prSet/>
      <dgm:spPr/>
      <dgm:t>
        <a:bodyPr/>
        <a:lstStyle/>
        <a:p>
          <a:endParaRPr lang="en-US"/>
        </a:p>
      </dgm:t>
    </dgm:pt>
    <dgm:pt modelId="{D43F90A1-EAEC-3C4B-A5A0-034285A26A4F}">
      <dgm:prSet phldrT="[Text]"/>
      <dgm:spPr/>
      <dgm:t>
        <a:bodyPr/>
        <a:lstStyle/>
        <a:p>
          <a:r>
            <a:rPr lang="en-US" dirty="0" smtClean="0"/>
            <a:t>For Java Apps</a:t>
          </a:r>
          <a:endParaRPr lang="en-US" dirty="0"/>
        </a:p>
      </dgm:t>
    </dgm:pt>
    <dgm:pt modelId="{99B168BE-EA94-3A43-A670-6E05D5036A2D}" type="parTrans" cxnId="{386BD3F8-F901-9844-B9B2-6E1F8E7676D5}">
      <dgm:prSet/>
      <dgm:spPr/>
      <dgm:t>
        <a:bodyPr/>
        <a:lstStyle/>
        <a:p>
          <a:endParaRPr lang="en-US"/>
        </a:p>
      </dgm:t>
    </dgm:pt>
    <dgm:pt modelId="{3306E50D-2BF6-014E-A174-EA5EEEB1D98A}" type="sibTrans" cxnId="{386BD3F8-F901-9844-B9B2-6E1F8E7676D5}">
      <dgm:prSet/>
      <dgm:spPr/>
      <dgm:t>
        <a:bodyPr/>
        <a:lstStyle/>
        <a:p>
          <a:endParaRPr lang="en-US"/>
        </a:p>
      </dgm:t>
    </dgm:pt>
    <dgm:pt modelId="{22F2AF38-2ECE-8A45-932F-08DD6AB3403D}">
      <dgm:prSet phldrT="[Text]"/>
      <dgm:spPr/>
      <dgm:t>
        <a:bodyPr/>
        <a:lstStyle/>
        <a:p>
          <a:r>
            <a:rPr lang="en-US" dirty="0" smtClean="0"/>
            <a:t>Bind &amp; Restart App</a:t>
          </a:r>
          <a:endParaRPr lang="en-US" dirty="0"/>
        </a:p>
      </dgm:t>
    </dgm:pt>
    <dgm:pt modelId="{5CA6EB33-7906-9E49-98D7-03CEE40F1073}" type="parTrans" cxnId="{0B064200-7B81-6843-87F4-DED035DB533A}">
      <dgm:prSet/>
      <dgm:spPr/>
      <dgm:t>
        <a:bodyPr/>
        <a:lstStyle/>
        <a:p>
          <a:endParaRPr lang="en-US"/>
        </a:p>
      </dgm:t>
    </dgm:pt>
    <dgm:pt modelId="{6B2AFB03-8A25-4A4C-822B-2D4E25F2B4CF}" type="sibTrans" cxnId="{0B064200-7B81-6843-87F4-DED035DB533A}">
      <dgm:prSet/>
      <dgm:spPr/>
      <dgm:t>
        <a:bodyPr/>
        <a:lstStyle/>
        <a:p>
          <a:endParaRPr lang="en-US"/>
        </a:p>
      </dgm:t>
    </dgm:pt>
    <dgm:pt modelId="{C2014AA5-DB5E-F042-B5E3-D7182683B66A}">
      <dgm:prSet phldrT="[Text]"/>
      <dgm:spPr/>
      <dgm:t>
        <a:bodyPr/>
        <a:lstStyle/>
        <a:p>
          <a:endParaRPr lang="en-US" dirty="0"/>
        </a:p>
      </dgm:t>
    </dgm:pt>
    <dgm:pt modelId="{D3688DB7-DB49-A247-A006-A78410633C9B}" type="parTrans" cxnId="{342BE8AC-6BEE-C744-AD40-0254A8A03BA3}">
      <dgm:prSet/>
      <dgm:spPr/>
      <dgm:t>
        <a:bodyPr/>
        <a:lstStyle/>
        <a:p>
          <a:endParaRPr lang="en-US"/>
        </a:p>
      </dgm:t>
    </dgm:pt>
    <dgm:pt modelId="{F599260B-8C88-CC4E-B99F-8AFA8BD9B569}" type="sibTrans" cxnId="{342BE8AC-6BEE-C744-AD40-0254A8A03BA3}">
      <dgm:prSet/>
      <dgm:spPr/>
      <dgm:t>
        <a:bodyPr/>
        <a:lstStyle/>
        <a:p>
          <a:endParaRPr lang="en-US"/>
        </a:p>
      </dgm:t>
    </dgm:pt>
    <dgm:pt modelId="{5CF457BB-3C7B-C547-ADAF-81FE1603D810}">
      <dgm:prSet phldrT="[Text]"/>
      <dgm:spPr/>
      <dgm:t>
        <a:bodyPr/>
        <a:lstStyle/>
        <a:p>
          <a:r>
            <a:rPr lang="en-US" dirty="0" smtClean="0"/>
            <a:t>For other Apps</a:t>
          </a:r>
          <a:endParaRPr lang="en-US" dirty="0"/>
        </a:p>
      </dgm:t>
    </dgm:pt>
    <dgm:pt modelId="{854BA292-9BEF-7D4A-8108-0D36A6FA22E8}" type="parTrans" cxnId="{0DE2D2F8-B553-8D49-ABB9-32312D07F76D}">
      <dgm:prSet/>
      <dgm:spPr/>
      <dgm:t>
        <a:bodyPr/>
        <a:lstStyle/>
        <a:p>
          <a:endParaRPr lang="en-US"/>
        </a:p>
      </dgm:t>
    </dgm:pt>
    <dgm:pt modelId="{FF078B71-411E-594B-8DB7-64F605CB6A83}" type="sibTrans" cxnId="{0DE2D2F8-B553-8D49-ABB9-32312D07F76D}">
      <dgm:prSet/>
      <dgm:spPr/>
      <dgm:t>
        <a:bodyPr/>
        <a:lstStyle/>
        <a:p>
          <a:endParaRPr lang="en-US"/>
        </a:p>
      </dgm:t>
    </dgm:pt>
    <dgm:pt modelId="{9879BCDB-A447-B545-92B6-417E77C66EC7}">
      <dgm:prSet phldrT="[Text]"/>
      <dgm:spPr/>
      <dgm:t>
        <a:bodyPr/>
        <a:lstStyle/>
        <a:p>
          <a:r>
            <a:rPr lang="en-US" dirty="0" smtClean="0"/>
            <a:t>Bind the App</a:t>
          </a:r>
          <a:endParaRPr lang="en-US" dirty="0"/>
        </a:p>
      </dgm:t>
    </dgm:pt>
    <dgm:pt modelId="{7959A38F-950B-1043-9BDB-3E8A0FCE22BB}" type="parTrans" cxnId="{ECD1F9E4-944C-1D42-83EC-DD10D2B62E93}">
      <dgm:prSet/>
      <dgm:spPr/>
      <dgm:t>
        <a:bodyPr/>
        <a:lstStyle/>
        <a:p>
          <a:endParaRPr lang="en-US"/>
        </a:p>
      </dgm:t>
    </dgm:pt>
    <dgm:pt modelId="{BD0FABF8-8335-AC46-9199-EE5CF6EA333E}" type="sibTrans" cxnId="{ECD1F9E4-944C-1D42-83EC-DD10D2B62E93}">
      <dgm:prSet/>
      <dgm:spPr/>
      <dgm:t>
        <a:bodyPr/>
        <a:lstStyle/>
        <a:p>
          <a:endParaRPr lang="en-US"/>
        </a:p>
      </dgm:t>
    </dgm:pt>
    <dgm:pt modelId="{39EB7506-6611-5A4E-99E2-2C1B39ED401F}">
      <dgm:prSet phldrT="[Text]"/>
      <dgm:spPr/>
      <dgm:t>
        <a:bodyPr/>
        <a:lstStyle/>
        <a:p>
          <a:r>
            <a:rPr lang="en-US" dirty="0" smtClean="0"/>
            <a:t>Enable &amp; Configure OAuth for App</a:t>
          </a:r>
          <a:endParaRPr lang="en-US" dirty="0"/>
        </a:p>
      </dgm:t>
    </dgm:pt>
    <dgm:pt modelId="{9603726C-CC10-504E-913F-997406C1ADDD}" type="parTrans" cxnId="{1F7FCB6B-A88C-8B40-97D4-22CBAE7E2776}">
      <dgm:prSet/>
      <dgm:spPr/>
      <dgm:t>
        <a:bodyPr/>
        <a:lstStyle/>
        <a:p>
          <a:endParaRPr lang="en-US"/>
        </a:p>
      </dgm:t>
    </dgm:pt>
    <dgm:pt modelId="{46257DB8-578F-564B-9E68-5E069B30979A}" type="sibTrans" cxnId="{1F7FCB6B-A88C-8B40-97D4-22CBAE7E2776}">
      <dgm:prSet/>
      <dgm:spPr/>
      <dgm:t>
        <a:bodyPr/>
        <a:lstStyle/>
        <a:p>
          <a:endParaRPr lang="en-US"/>
        </a:p>
      </dgm:t>
    </dgm:pt>
    <dgm:pt modelId="{370D9729-5919-1844-A4FC-4E0C521D3EDD}">
      <dgm:prSet/>
      <dgm:spPr/>
      <dgm:t>
        <a:bodyPr/>
        <a:lstStyle/>
        <a:p>
          <a:r>
            <a:rPr lang="en-US" dirty="0" smtClean="0"/>
            <a:t>Create SAML User Store Connection under SSO Management Dashboard</a:t>
          </a:r>
          <a:endParaRPr lang="en-US" dirty="0"/>
        </a:p>
      </dgm:t>
    </dgm:pt>
    <dgm:pt modelId="{D83EEA90-ACEB-3F42-B88D-445524D785F3}" type="parTrans" cxnId="{C11C83F4-4351-0347-A0E0-4200F0C03954}">
      <dgm:prSet/>
      <dgm:spPr/>
      <dgm:t>
        <a:bodyPr/>
        <a:lstStyle/>
        <a:p>
          <a:endParaRPr lang="en-US"/>
        </a:p>
      </dgm:t>
    </dgm:pt>
    <dgm:pt modelId="{2B967B92-6DF1-524F-8EFF-A53F409ED168}" type="sibTrans" cxnId="{C11C83F4-4351-0347-A0E0-4200F0C03954}">
      <dgm:prSet/>
      <dgm:spPr/>
      <dgm:t>
        <a:bodyPr/>
        <a:lstStyle/>
        <a:p>
          <a:endParaRPr lang="en-US"/>
        </a:p>
      </dgm:t>
    </dgm:pt>
    <dgm:pt modelId="{27F8A7F2-8C9F-044B-BE8A-B89D800A6C0B}">
      <dgm:prSet/>
      <dgm:spPr/>
      <dgm:t>
        <a:bodyPr/>
        <a:lstStyle/>
        <a:p>
          <a:r>
            <a:rPr lang="en-US" dirty="0" smtClean="0"/>
            <a:t>Enable SSO Service Plan for one or more Orgs</a:t>
          </a:r>
          <a:endParaRPr lang="en-US" dirty="0"/>
        </a:p>
      </dgm:t>
    </dgm:pt>
    <dgm:pt modelId="{EE161B17-CBC1-3449-B057-F94341A830F3}" type="parTrans" cxnId="{62BF09E4-A6E4-E84D-8C12-55E298EAF7F4}">
      <dgm:prSet/>
      <dgm:spPr/>
      <dgm:t>
        <a:bodyPr/>
        <a:lstStyle/>
        <a:p>
          <a:endParaRPr lang="en-US"/>
        </a:p>
      </dgm:t>
    </dgm:pt>
    <dgm:pt modelId="{CB03E08E-E9AB-0843-AB8E-4ED32F20B325}" type="sibTrans" cxnId="{62BF09E4-A6E4-E84D-8C12-55E298EAF7F4}">
      <dgm:prSet/>
      <dgm:spPr/>
      <dgm:t>
        <a:bodyPr/>
        <a:lstStyle/>
        <a:p>
          <a:endParaRPr lang="en-US"/>
        </a:p>
      </dgm:t>
    </dgm:pt>
    <dgm:pt modelId="{2B4277B1-7FEA-4743-A519-514334B85809}" type="pres">
      <dgm:prSet presAssocID="{87D50556-0BD9-0D46-BDC0-AF7D935851FE}" presName="Name0" presStyleCnt="0">
        <dgm:presLayoutVars>
          <dgm:dir/>
          <dgm:resizeHandles val="exact"/>
        </dgm:presLayoutVars>
      </dgm:prSet>
      <dgm:spPr/>
    </dgm:pt>
    <dgm:pt modelId="{8FAEEDD1-883E-A346-A579-743AB01346EB}" type="pres">
      <dgm:prSet presAssocID="{3A7B2FFA-315A-7A45-9739-728C8E022DD7}" presName="composite" presStyleCnt="0"/>
      <dgm:spPr/>
    </dgm:pt>
    <dgm:pt modelId="{71678E01-E7AF-904B-AACB-150194DC2BDB}" type="pres">
      <dgm:prSet presAssocID="{3A7B2FFA-315A-7A45-9739-728C8E022DD7}" presName="imagSh" presStyleLbl="bgImgPlace1" presStyleIdx="0" presStyleCnt="3"/>
      <dgm:spPr>
        <a:blipFill rotWithShape="1">
          <a:blip xmlns:r="http://schemas.openxmlformats.org/officeDocument/2006/relationships" r:embed="rId1"/>
          <a:stretch>
            <a:fillRect/>
          </a:stretch>
        </a:blipFill>
      </dgm:spPr>
      <dgm:t>
        <a:bodyPr/>
        <a:lstStyle/>
        <a:p>
          <a:endParaRPr lang="en-US"/>
        </a:p>
      </dgm:t>
    </dgm:pt>
    <dgm:pt modelId="{5D7E8D6A-CB62-964C-AE10-3141CCE6CCDC}" type="pres">
      <dgm:prSet presAssocID="{3A7B2FFA-315A-7A45-9739-728C8E022DD7}" presName="txNode" presStyleLbl="node1" presStyleIdx="0" presStyleCnt="3" custScaleX="137352" custLinFactNeighborX="-11776" custLinFactNeighborY="6818">
        <dgm:presLayoutVars>
          <dgm:bulletEnabled val="1"/>
        </dgm:presLayoutVars>
      </dgm:prSet>
      <dgm:spPr/>
      <dgm:t>
        <a:bodyPr/>
        <a:lstStyle/>
        <a:p>
          <a:endParaRPr lang="en-US"/>
        </a:p>
      </dgm:t>
    </dgm:pt>
    <dgm:pt modelId="{9D897840-5251-874D-A5CA-E214235606E7}" type="pres">
      <dgm:prSet presAssocID="{6B8F2755-AE40-6D49-A1B4-14A88E63806A}" presName="sibTrans" presStyleLbl="sibTrans2D1" presStyleIdx="0" presStyleCnt="2" custScaleX="234714" custScaleY="127731"/>
      <dgm:spPr/>
      <dgm:t>
        <a:bodyPr/>
        <a:lstStyle/>
        <a:p>
          <a:endParaRPr lang="en-US"/>
        </a:p>
      </dgm:t>
    </dgm:pt>
    <dgm:pt modelId="{C5F135B1-267F-D244-9EE2-A76E93B3912C}" type="pres">
      <dgm:prSet presAssocID="{6B8F2755-AE40-6D49-A1B4-14A88E63806A}" presName="connTx" presStyleLbl="sibTrans2D1" presStyleIdx="0" presStyleCnt="2"/>
      <dgm:spPr/>
      <dgm:t>
        <a:bodyPr/>
        <a:lstStyle/>
        <a:p>
          <a:endParaRPr lang="en-US"/>
        </a:p>
      </dgm:t>
    </dgm:pt>
    <dgm:pt modelId="{2716FFAB-8908-A646-A7DA-1395A61D8123}" type="pres">
      <dgm:prSet presAssocID="{7921CB7D-EB9D-A941-80C8-A9E483CCF476}" presName="composite" presStyleCnt="0"/>
      <dgm:spPr/>
    </dgm:pt>
    <dgm:pt modelId="{A747F7FF-7330-F649-AF38-8D653A881CD5}" type="pres">
      <dgm:prSet presAssocID="{7921CB7D-EB9D-A941-80C8-A9E483CCF476}" presName="imagSh" presStyleLbl="bgImgPlace1" presStyleIdx="1" presStyleCnt="3"/>
      <dgm:spPr>
        <a:blipFill rotWithShape="1">
          <a:blip xmlns:r="http://schemas.openxmlformats.org/officeDocument/2006/relationships" r:embed="rId2"/>
          <a:stretch>
            <a:fillRect/>
          </a:stretch>
        </a:blipFill>
      </dgm:spPr>
    </dgm:pt>
    <dgm:pt modelId="{0A8181FA-F8CF-6A40-BD61-C96678202A01}" type="pres">
      <dgm:prSet presAssocID="{7921CB7D-EB9D-A941-80C8-A9E483CCF476}" presName="txNode" presStyleLbl="node1" presStyleIdx="1" presStyleCnt="3" custScaleX="124283" custLinFactNeighborX="-13635" custLinFactNeighborY="8058">
        <dgm:presLayoutVars>
          <dgm:bulletEnabled val="1"/>
        </dgm:presLayoutVars>
      </dgm:prSet>
      <dgm:spPr/>
      <dgm:t>
        <a:bodyPr/>
        <a:lstStyle/>
        <a:p>
          <a:endParaRPr lang="en-US"/>
        </a:p>
      </dgm:t>
    </dgm:pt>
    <dgm:pt modelId="{15078779-EE13-E943-888C-4DFBB1274F75}" type="pres">
      <dgm:prSet presAssocID="{31E7648B-CA70-E24E-A386-07C1F1AE4DCE}" presName="sibTrans" presStyleLbl="sibTrans2D1" presStyleIdx="1" presStyleCnt="2"/>
      <dgm:spPr/>
      <dgm:t>
        <a:bodyPr/>
        <a:lstStyle/>
        <a:p>
          <a:endParaRPr lang="en-US"/>
        </a:p>
      </dgm:t>
    </dgm:pt>
    <dgm:pt modelId="{05F1A8EE-16B9-D246-AFBA-40D4BA0D88D3}" type="pres">
      <dgm:prSet presAssocID="{31E7648B-CA70-E24E-A386-07C1F1AE4DCE}" presName="connTx" presStyleLbl="sibTrans2D1" presStyleIdx="1" presStyleCnt="2"/>
      <dgm:spPr/>
      <dgm:t>
        <a:bodyPr/>
        <a:lstStyle/>
        <a:p>
          <a:endParaRPr lang="en-US"/>
        </a:p>
      </dgm:t>
    </dgm:pt>
    <dgm:pt modelId="{EDAE9478-8928-034E-8A7A-EB48ADE45032}" type="pres">
      <dgm:prSet presAssocID="{C88E9E5B-3891-BB41-8191-453F30E1DAAA}" presName="composite" presStyleCnt="0"/>
      <dgm:spPr/>
    </dgm:pt>
    <dgm:pt modelId="{3AAA4D56-42D5-0145-B40F-C1A2283E3978}" type="pres">
      <dgm:prSet presAssocID="{C88E9E5B-3891-BB41-8191-453F30E1DAAA}" presName="imagSh" presStyleLbl="bgImgPlace1" presStyleIdx="2" presStyleCnt="3" custLinFactNeighborX="11775" custLinFactNeighborY="-2479"/>
      <dgm:spPr>
        <a:blipFill rotWithShape="1">
          <a:blip xmlns:r="http://schemas.openxmlformats.org/officeDocument/2006/relationships" r:embed="rId3"/>
          <a:stretch>
            <a:fillRect/>
          </a:stretch>
        </a:blipFill>
      </dgm:spPr>
    </dgm:pt>
    <dgm:pt modelId="{AA57C40F-FA39-1E4E-A48F-5873800443F0}" type="pres">
      <dgm:prSet presAssocID="{C88E9E5B-3891-BB41-8191-453F30E1DAAA}" presName="txNode" presStyleLbl="node1" presStyleIdx="2" presStyleCnt="3" custScaleX="128097" custLinFactNeighborX="-2379" custLinFactNeighborY="7437">
        <dgm:presLayoutVars>
          <dgm:bulletEnabled val="1"/>
        </dgm:presLayoutVars>
      </dgm:prSet>
      <dgm:spPr/>
      <dgm:t>
        <a:bodyPr/>
        <a:lstStyle/>
        <a:p>
          <a:endParaRPr lang="en-US"/>
        </a:p>
      </dgm:t>
    </dgm:pt>
  </dgm:ptLst>
  <dgm:cxnLst>
    <dgm:cxn modelId="{7440EE1F-EBB8-8E40-93DC-77C6F74A6BF6}" type="presOf" srcId="{C88E9E5B-3891-BB41-8191-453F30E1DAAA}" destId="{AA57C40F-FA39-1E4E-A48F-5873800443F0}" srcOrd="0" destOrd="0" presId="urn:microsoft.com/office/officeart/2005/8/layout/hProcess10"/>
    <dgm:cxn modelId="{7B23A9C6-F6EF-7848-BB6A-5D0700F33D38}" type="presOf" srcId="{6B8F2755-AE40-6D49-A1B4-14A88E63806A}" destId="{9D897840-5251-874D-A5CA-E214235606E7}" srcOrd="0" destOrd="0" presId="urn:microsoft.com/office/officeart/2005/8/layout/hProcess10"/>
    <dgm:cxn modelId="{1F7FCB6B-A88C-8B40-97D4-22CBAE7E2776}" srcId="{5CF457BB-3C7B-C547-ADAF-81FE1603D810}" destId="{39EB7506-6611-5A4E-99E2-2C1B39ED401F}" srcOrd="1" destOrd="0" parTransId="{9603726C-CC10-504E-913F-997406C1ADDD}" sibTransId="{46257DB8-578F-564B-9E68-5E069B30979A}"/>
    <dgm:cxn modelId="{459644EC-7AE5-8F4F-8C9A-F870CF4CF49A}" type="presOf" srcId="{2E08C982-D936-E148-8A39-1071DB1CA0C3}" destId="{0A8181FA-F8CF-6A40-BD61-C96678202A01}" srcOrd="0" destOrd="1" presId="urn:microsoft.com/office/officeart/2005/8/layout/hProcess10"/>
    <dgm:cxn modelId="{0B064200-7B81-6843-87F4-DED035DB533A}" srcId="{D43F90A1-EAEC-3C4B-A5A0-034285A26A4F}" destId="{22F2AF38-2ECE-8A45-932F-08DD6AB3403D}" srcOrd="0" destOrd="0" parTransId="{5CA6EB33-7906-9E49-98D7-03CEE40F1073}" sibTransId="{6B2AFB03-8A25-4A4C-822B-2D4E25F2B4CF}"/>
    <dgm:cxn modelId="{342BE8AC-6BEE-C744-AD40-0254A8A03BA3}" srcId="{5CF457BB-3C7B-C547-ADAF-81FE1603D810}" destId="{C2014AA5-DB5E-F042-B5E3-D7182683B66A}" srcOrd="2" destOrd="0" parTransId="{D3688DB7-DB49-A247-A006-A78410633C9B}" sibTransId="{F599260B-8C88-CC4E-B99F-8AFA8BD9B569}"/>
    <dgm:cxn modelId="{3FDCE2C0-BF71-3342-BB41-2ED332584C8E}" srcId="{3A7B2FFA-315A-7A45-9739-728C8E022DD7}" destId="{668AC7CA-C520-0745-BE98-A15E4BB9D6AD}" srcOrd="0" destOrd="0" parTransId="{36C7F1DC-726A-FB40-83EB-6DB713018CB7}" sibTransId="{37229E35-025C-A84D-B888-751D93F490B7}"/>
    <dgm:cxn modelId="{01A20A31-BE09-0C40-B14A-57F6FE7B2A68}" type="presOf" srcId="{3A7B2FFA-315A-7A45-9739-728C8E022DD7}" destId="{5D7E8D6A-CB62-964C-AE10-3141CCE6CCDC}" srcOrd="0" destOrd="0" presId="urn:microsoft.com/office/officeart/2005/8/layout/hProcess10"/>
    <dgm:cxn modelId="{CA4D8E55-9FD3-D04B-83CF-76EB6D69C134}" type="presOf" srcId="{B37640FE-7327-1D49-9359-434134B0ABBA}" destId="{0A8181FA-F8CF-6A40-BD61-C96678202A01}" srcOrd="0" destOrd="2" presId="urn:microsoft.com/office/officeart/2005/8/layout/hProcess10"/>
    <dgm:cxn modelId="{7391D871-D4B8-AF4C-A5F2-9BEA4653B619}" type="presOf" srcId="{C2014AA5-DB5E-F042-B5E3-D7182683B66A}" destId="{AA57C40F-FA39-1E4E-A48F-5873800443F0}" srcOrd="0" destOrd="6" presId="urn:microsoft.com/office/officeart/2005/8/layout/hProcess10"/>
    <dgm:cxn modelId="{ABA58DF4-82F3-D84C-9A72-C4F380769CE0}" type="presOf" srcId="{668AC7CA-C520-0745-BE98-A15E4BB9D6AD}" destId="{5D7E8D6A-CB62-964C-AE10-3141CCE6CCDC}" srcOrd="0" destOrd="1" presId="urn:microsoft.com/office/officeart/2005/8/layout/hProcess10"/>
    <dgm:cxn modelId="{D23F2ACC-7650-054D-BD11-97F93ED33FF4}" type="presOf" srcId="{27F8A7F2-8C9F-044B-BE8A-B89D800A6C0B}" destId="{5D7E8D6A-CB62-964C-AE10-3141CCE6CCDC}" srcOrd="0" destOrd="3" presId="urn:microsoft.com/office/officeart/2005/8/layout/hProcess10"/>
    <dgm:cxn modelId="{D5BCBAD1-7D0D-F948-86B7-FB2336651132}" type="presOf" srcId="{7921CB7D-EB9D-A941-80C8-A9E483CCF476}" destId="{0A8181FA-F8CF-6A40-BD61-C96678202A01}" srcOrd="0" destOrd="0" presId="urn:microsoft.com/office/officeart/2005/8/layout/hProcess10"/>
    <dgm:cxn modelId="{386BD3F8-F901-9844-B9B2-6E1F8E7676D5}" srcId="{C88E9E5B-3891-BB41-8191-453F30E1DAAA}" destId="{D43F90A1-EAEC-3C4B-A5A0-034285A26A4F}" srcOrd="0" destOrd="0" parTransId="{99B168BE-EA94-3A43-A670-6E05D5036A2D}" sibTransId="{3306E50D-2BF6-014E-A174-EA5EEEB1D98A}"/>
    <dgm:cxn modelId="{006CC9A4-8E3E-BB44-9477-CC658CA52049}" type="presOf" srcId="{370D9729-5919-1844-A4FC-4E0C521D3EDD}" destId="{0A8181FA-F8CF-6A40-BD61-C96678202A01}" srcOrd="0" destOrd="3" presId="urn:microsoft.com/office/officeart/2005/8/layout/hProcess10"/>
    <dgm:cxn modelId="{C11C83F4-4351-0347-A0E0-4200F0C03954}" srcId="{7921CB7D-EB9D-A941-80C8-A9E483CCF476}" destId="{370D9729-5919-1844-A4FC-4E0C521D3EDD}" srcOrd="2" destOrd="0" parTransId="{D83EEA90-ACEB-3F42-B88D-445524D785F3}" sibTransId="{2B967B92-6DF1-524F-8EFF-A53F409ED168}"/>
    <dgm:cxn modelId="{ECD1F9E4-944C-1D42-83EC-DD10D2B62E93}" srcId="{5CF457BB-3C7B-C547-ADAF-81FE1603D810}" destId="{9879BCDB-A447-B545-92B6-417E77C66EC7}" srcOrd="0" destOrd="0" parTransId="{7959A38F-950B-1043-9BDB-3E8A0FCE22BB}" sibTransId="{BD0FABF8-8335-AC46-9199-EE5CF6EA333E}"/>
    <dgm:cxn modelId="{F0360B2D-CCB5-B24C-8EE7-71A603E1C657}" srcId="{87D50556-0BD9-0D46-BDC0-AF7D935851FE}" destId="{3A7B2FFA-315A-7A45-9739-728C8E022DD7}" srcOrd="0" destOrd="0" parTransId="{5E338755-1089-F643-A848-3FD16C93D455}" sibTransId="{6B8F2755-AE40-6D49-A1B4-14A88E63806A}"/>
    <dgm:cxn modelId="{C088A550-7086-2447-8E2D-36ECC216D46A}" type="presOf" srcId="{31E7648B-CA70-E24E-A386-07C1F1AE4DCE}" destId="{15078779-EE13-E943-888C-4DFBB1274F75}" srcOrd="0" destOrd="0" presId="urn:microsoft.com/office/officeart/2005/8/layout/hProcess10"/>
    <dgm:cxn modelId="{B19B7222-5861-0844-8FC1-BD554DD5BAC5}" type="presOf" srcId="{6B8F2755-AE40-6D49-A1B4-14A88E63806A}" destId="{C5F135B1-267F-D244-9EE2-A76E93B3912C}" srcOrd="1" destOrd="0" presId="urn:microsoft.com/office/officeart/2005/8/layout/hProcess10"/>
    <dgm:cxn modelId="{92C66ACA-F1EF-D542-844C-CEC5CED91BF1}" type="presOf" srcId="{22F2AF38-2ECE-8A45-932F-08DD6AB3403D}" destId="{AA57C40F-FA39-1E4E-A48F-5873800443F0}" srcOrd="0" destOrd="2" presId="urn:microsoft.com/office/officeart/2005/8/layout/hProcess10"/>
    <dgm:cxn modelId="{CCA0C46F-A460-7142-87DE-76400991A7FD}" type="presOf" srcId="{31E7648B-CA70-E24E-A386-07C1F1AE4DCE}" destId="{05F1A8EE-16B9-D246-AFBA-40D4BA0D88D3}" srcOrd="1" destOrd="0" presId="urn:microsoft.com/office/officeart/2005/8/layout/hProcess10"/>
    <dgm:cxn modelId="{A7A8016F-187B-FC44-B290-9D9AE87EDA97}" type="presOf" srcId="{39EB7506-6611-5A4E-99E2-2C1B39ED401F}" destId="{AA57C40F-FA39-1E4E-A48F-5873800443F0}" srcOrd="0" destOrd="5" presId="urn:microsoft.com/office/officeart/2005/8/layout/hProcess10"/>
    <dgm:cxn modelId="{0A87A925-9398-C743-A9D2-CBCCDA8A361F}" srcId="{3A7B2FFA-315A-7A45-9739-728C8E022DD7}" destId="{15803699-46E1-B446-A414-621446867DAE}" srcOrd="1" destOrd="0" parTransId="{E72E5555-005C-5F4A-A619-A848E5997857}" sibTransId="{F0724F1C-1E10-A34B-BAEC-40700208E6FA}"/>
    <dgm:cxn modelId="{62BF09E4-A6E4-E84D-8C12-55E298EAF7F4}" srcId="{3A7B2FFA-315A-7A45-9739-728C8E022DD7}" destId="{27F8A7F2-8C9F-044B-BE8A-B89D800A6C0B}" srcOrd="2" destOrd="0" parTransId="{EE161B17-CBC1-3449-B057-F94341A830F3}" sibTransId="{CB03E08E-E9AB-0843-AB8E-4ED32F20B325}"/>
    <dgm:cxn modelId="{0DE2D2F8-B553-8D49-ABB9-32312D07F76D}" srcId="{C88E9E5B-3891-BB41-8191-453F30E1DAAA}" destId="{5CF457BB-3C7B-C547-ADAF-81FE1603D810}" srcOrd="1" destOrd="0" parTransId="{854BA292-9BEF-7D4A-8108-0D36A6FA22E8}" sibTransId="{FF078B71-411E-594B-8DB7-64F605CB6A83}"/>
    <dgm:cxn modelId="{B74A883E-F5BF-3846-B2D5-8D65EDA327F3}" type="presOf" srcId="{15803699-46E1-B446-A414-621446867DAE}" destId="{5D7E8D6A-CB62-964C-AE10-3141CCE6CCDC}" srcOrd="0" destOrd="2" presId="urn:microsoft.com/office/officeart/2005/8/layout/hProcess10"/>
    <dgm:cxn modelId="{5070D10F-8D13-464B-A167-68332C3324C4}" srcId="{87D50556-0BD9-0D46-BDC0-AF7D935851FE}" destId="{7921CB7D-EB9D-A941-80C8-A9E483CCF476}" srcOrd="1" destOrd="0" parTransId="{2CC615D4-7B3E-1E4D-A2A6-81AEA177A64F}" sibTransId="{31E7648B-CA70-E24E-A386-07C1F1AE4DCE}"/>
    <dgm:cxn modelId="{FCCAF1FC-F7B3-5049-8DC5-245407EB787B}" type="presOf" srcId="{D43F90A1-EAEC-3C4B-A5A0-034285A26A4F}" destId="{AA57C40F-FA39-1E4E-A48F-5873800443F0}" srcOrd="0" destOrd="1" presId="urn:microsoft.com/office/officeart/2005/8/layout/hProcess10"/>
    <dgm:cxn modelId="{002FC49E-DB7B-EC44-9E06-873982744703}" srcId="{7921CB7D-EB9D-A941-80C8-A9E483CCF476}" destId="{B37640FE-7327-1D49-9359-434134B0ABBA}" srcOrd="1" destOrd="0" parTransId="{38E4429F-7559-6D49-82EC-8FC0B72B4E9A}" sibTransId="{49B96B7F-E392-6D44-8ED9-9C736057B4B0}"/>
    <dgm:cxn modelId="{C239B98E-C6E8-0340-A8C9-BE4B29CAA1F1}" srcId="{87D50556-0BD9-0D46-BDC0-AF7D935851FE}" destId="{C88E9E5B-3891-BB41-8191-453F30E1DAAA}" srcOrd="2" destOrd="0" parTransId="{DA905E30-81D8-754A-ABE4-6087CCB36674}" sibTransId="{6EBAA834-44B8-E041-AC2A-627AE1FB99B0}"/>
    <dgm:cxn modelId="{157513A5-FACA-E54C-9685-0F9A30417CDD}" srcId="{7921CB7D-EB9D-A941-80C8-A9E483CCF476}" destId="{2E08C982-D936-E148-8A39-1071DB1CA0C3}" srcOrd="0" destOrd="0" parTransId="{570E264E-7D97-9D4A-9324-DE0685EE7E3F}" sibTransId="{2B78C447-DB73-A042-8554-4C4AAC81FD2B}"/>
    <dgm:cxn modelId="{53CF5DDA-F8BA-6A4C-A384-7F4A20E20A40}" type="presOf" srcId="{5CF457BB-3C7B-C547-ADAF-81FE1603D810}" destId="{AA57C40F-FA39-1E4E-A48F-5873800443F0}" srcOrd="0" destOrd="3" presId="urn:microsoft.com/office/officeart/2005/8/layout/hProcess10"/>
    <dgm:cxn modelId="{A09A4544-7B90-BD4A-8CA9-27A3550028EB}" type="presOf" srcId="{87D50556-0BD9-0D46-BDC0-AF7D935851FE}" destId="{2B4277B1-7FEA-4743-A519-514334B85809}" srcOrd="0" destOrd="0" presId="urn:microsoft.com/office/officeart/2005/8/layout/hProcess10"/>
    <dgm:cxn modelId="{C5664236-5BC6-4643-B042-4AEFB1329936}" type="presOf" srcId="{9879BCDB-A447-B545-92B6-417E77C66EC7}" destId="{AA57C40F-FA39-1E4E-A48F-5873800443F0}" srcOrd="0" destOrd="4" presId="urn:microsoft.com/office/officeart/2005/8/layout/hProcess10"/>
    <dgm:cxn modelId="{BCA08AD2-98D8-4B4A-87D8-0388BEB817BF}" type="presParOf" srcId="{2B4277B1-7FEA-4743-A519-514334B85809}" destId="{8FAEEDD1-883E-A346-A579-743AB01346EB}" srcOrd="0" destOrd="0" presId="urn:microsoft.com/office/officeart/2005/8/layout/hProcess10"/>
    <dgm:cxn modelId="{128B63B5-8913-3144-B6CF-76AFD8ABB0B2}" type="presParOf" srcId="{8FAEEDD1-883E-A346-A579-743AB01346EB}" destId="{71678E01-E7AF-904B-AACB-150194DC2BDB}" srcOrd="0" destOrd="0" presId="urn:microsoft.com/office/officeart/2005/8/layout/hProcess10"/>
    <dgm:cxn modelId="{7584E09E-C4AD-C94D-8B8E-BB363FE33D8D}" type="presParOf" srcId="{8FAEEDD1-883E-A346-A579-743AB01346EB}" destId="{5D7E8D6A-CB62-964C-AE10-3141CCE6CCDC}" srcOrd="1" destOrd="0" presId="urn:microsoft.com/office/officeart/2005/8/layout/hProcess10"/>
    <dgm:cxn modelId="{C41E7A2E-A686-1E42-867F-36D2E04BBB0E}" type="presParOf" srcId="{2B4277B1-7FEA-4743-A519-514334B85809}" destId="{9D897840-5251-874D-A5CA-E214235606E7}" srcOrd="1" destOrd="0" presId="urn:microsoft.com/office/officeart/2005/8/layout/hProcess10"/>
    <dgm:cxn modelId="{933B6E78-0974-1B40-B13C-0B6ECF1EA305}" type="presParOf" srcId="{9D897840-5251-874D-A5CA-E214235606E7}" destId="{C5F135B1-267F-D244-9EE2-A76E93B3912C}" srcOrd="0" destOrd="0" presId="urn:microsoft.com/office/officeart/2005/8/layout/hProcess10"/>
    <dgm:cxn modelId="{14A6785D-452F-FA42-BE30-E717289252C9}" type="presParOf" srcId="{2B4277B1-7FEA-4743-A519-514334B85809}" destId="{2716FFAB-8908-A646-A7DA-1395A61D8123}" srcOrd="2" destOrd="0" presId="urn:microsoft.com/office/officeart/2005/8/layout/hProcess10"/>
    <dgm:cxn modelId="{AFC49354-00DE-FD42-9831-85461A3352AF}" type="presParOf" srcId="{2716FFAB-8908-A646-A7DA-1395A61D8123}" destId="{A747F7FF-7330-F649-AF38-8D653A881CD5}" srcOrd="0" destOrd="0" presId="urn:microsoft.com/office/officeart/2005/8/layout/hProcess10"/>
    <dgm:cxn modelId="{5C07ACA6-ED0D-E142-A751-D432727D2221}" type="presParOf" srcId="{2716FFAB-8908-A646-A7DA-1395A61D8123}" destId="{0A8181FA-F8CF-6A40-BD61-C96678202A01}" srcOrd="1" destOrd="0" presId="urn:microsoft.com/office/officeart/2005/8/layout/hProcess10"/>
    <dgm:cxn modelId="{7D063F9B-DEA6-B447-BB21-08F8B351A7C2}" type="presParOf" srcId="{2B4277B1-7FEA-4743-A519-514334B85809}" destId="{15078779-EE13-E943-888C-4DFBB1274F75}" srcOrd="3" destOrd="0" presId="urn:microsoft.com/office/officeart/2005/8/layout/hProcess10"/>
    <dgm:cxn modelId="{BDE8CD89-EFB3-CD42-A984-F2E52D827D61}" type="presParOf" srcId="{15078779-EE13-E943-888C-4DFBB1274F75}" destId="{05F1A8EE-16B9-D246-AFBA-40D4BA0D88D3}" srcOrd="0" destOrd="0" presId="urn:microsoft.com/office/officeart/2005/8/layout/hProcess10"/>
    <dgm:cxn modelId="{5372C29C-E229-6B4B-A93A-907BB27CE443}" type="presParOf" srcId="{2B4277B1-7FEA-4743-A519-514334B85809}" destId="{EDAE9478-8928-034E-8A7A-EB48ADE45032}" srcOrd="4" destOrd="0" presId="urn:microsoft.com/office/officeart/2005/8/layout/hProcess10"/>
    <dgm:cxn modelId="{DD30F1DE-C601-F74C-8324-FB4D09D1DC18}" type="presParOf" srcId="{EDAE9478-8928-034E-8A7A-EB48ADE45032}" destId="{3AAA4D56-42D5-0145-B40F-C1A2283E3978}" srcOrd="0" destOrd="0" presId="urn:microsoft.com/office/officeart/2005/8/layout/hProcess10"/>
    <dgm:cxn modelId="{8F78715C-D42F-0646-A1FB-8FC0C70D4F83}" type="presParOf" srcId="{EDAE9478-8928-034E-8A7A-EB48ADE45032}" destId="{AA57C40F-FA39-1E4E-A48F-5873800443F0}" srcOrd="1" destOrd="0" presId="urn:microsoft.com/office/officeart/2005/8/layout/hProcess10"/>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72C2A1-BD9F-A64A-AA97-A87D4818A63E}">
      <dsp:nvSpPr>
        <dsp:cNvPr id="0" name=""/>
        <dsp:cNvSpPr/>
      </dsp:nvSpPr>
      <dsp:spPr>
        <a:xfrm>
          <a:off x="29" y="34885"/>
          <a:ext cx="2848570" cy="1139428"/>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sz="2000" kern="1200" dirty="0" smtClean="0"/>
            <a:t>PCF Admin</a:t>
          </a:r>
          <a:endParaRPr lang="en-US" sz="2000" kern="1200" dirty="0"/>
        </a:p>
      </dsp:txBody>
      <dsp:txXfrm>
        <a:off x="29" y="34885"/>
        <a:ext cx="2848570" cy="1139428"/>
      </dsp:txXfrm>
    </dsp:sp>
    <dsp:sp modelId="{E84F7FE0-6B3D-1D4E-91E2-84D29E7DB488}">
      <dsp:nvSpPr>
        <dsp:cNvPr id="0" name=""/>
        <dsp:cNvSpPr/>
      </dsp:nvSpPr>
      <dsp:spPr>
        <a:xfrm>
          <a:off x="29" y="1174314"/>
          <a:ext cx="2848570" cy="2854800"/>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Manage Service Plans</a:t>
          </a:r>
          <a:endParaRPr lang="en-US" sz="1800" kern="1200" dirty="0"/>
        </a:p>
        <a:p>
          <a:pPr marL="171450" lvl="1" indent="-171450" algn="l" defTabSz="800100">
            <a:lnSpc>
              <a:spcPct val="90000"/>
            </a:lnSpc>
            <a:spcBef>
              <a:spcPct val="0"/>
            </a:spcBef>
            <a:spcAft>
              <a:spcPct val="15000"/>
            </a:spcAft>
            <a:buChar char="••"/>
          </a:pPr>
          <a:r>
            <a:rPr lang="en-US" sz="1800" kern="1200" dirty="0" smtClean="0"/>
            <a:t>Enable Service Plans in Orgs</a:t>
          </a:r>
          <a:endParaRPr lang="en-US" sz="1800" kern="1200" dirty="0"/>
        </a:p>
        <a:p>
          <a:pPr marL="171450" lvl="1" indent="-171450" algn="l" defTabSz="800100">
            <a:lnSpc>
              <a:spcPct val="90000"/>
            </a:lnSpc>
            <a:spcBef>
              <a:spcPct val="0"/>
            </a:spcBef>
            <a:spcAft>
              <a:spcPct val="15000"/>
            </a:spcAft>
            <a:buChar char="••"/>
          </a:pPr>
          <a:r>
            <a:rPr lang="en-US" sz="1800" kern="1200" dirty="0" smtClean="0"/>
            <a:t>On-Board Identity Providers</a:t>
          </a:r>
          <a:endParaRPr lang="en-US" sz="1800" kern="1200" dirty="0"/>
        </a:p>
      </dsp:txBody>
      <dsp:txXfrm>
        <a:off x="29" y="1174314"/>
        <a:ext cx="2848570" cy="2854800"/>
      </dsp:txXfrm>
    </dsp:sp>
    <dsp:sp modelId="{A1513760-8979-AA4C-B4F0-77D6C74A5667}">
      <dsp:nvSpPr>
        <dsp:cNvPr id="0" name=""/>
        <dsp:cNvSpPr/>
      </dsp:nvSpPr>
      <dsp:spPr>
        <a:xfrm>
          <a:off x="3247399" y="34885"/>
          <a:ext cx="2848570" cy="1139428"/>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sz="2000" kern="1200" dirty="0" smtClean="0"/>
            <a:t>Space Developer</a:t>
          </a:r>
          <a:endParaRPr lang="en-US" sz="2000" kern="1200" dirty="0"/>
        </a:p>
      </dsp:txBody>
      <dsp:txXfrm>
        <a:off x="3247399" y="34885"/>
        <a:ext cx="2848570" cy="1139428"/>
      </dsp:txXfrm>
    </dsp:sp>
    <dsp:sp modelId="{639F77FA-438F-8A49-A954-C0EE475C7CF0}">
      <dsp:nvSpPr>
        <dsp:cNvPr id="0" name=""/>
        <dsp:cNvSpPr/>
      </dsp:nvSpPr>
      <dsp:spPr>
        <a:xfrm>
          <a:off x="3247399" y="1174314"/>
          <a:ext cx="2848570" cy="2854800"/>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Create Service Instance</a:t>
          </a:r>
          <a:endParaRPr lang="en-US" sz="1800" kern="1200" dirty="0"/>
        </a:p>
        <a:p>
          <a:pPr marL="171450" lvl="1" indent="-171450" algn="l" defTabSz="800100">
            <a:lnSpc>
              <a:spcPct val="90000"/>
            </a:lnSpc>
            <a:spcBef>
              <a:spcPct val="0"/>
            </a:spcBef>
            <a:spcAft>
              <a:spcPct val="15000"/>
            </a:spcAft>
            <a:buChar char="••"/>
          </a:pPr>
          <a:r>
            <a:rPr lang="en-US" sz="1800" kern="1200" dirty="0" smtClean="0"/>
            <a:t>Bind Applications with SSO Service</a:t>
          </a:r>
          <a:endParaRPr lang="en-US" sz="1800" kern="1200" dirty="0"/>
        </a:p>
        <a:p>
          <a:pPr marL="171450" lvl="1" indent="-171450" algn="l" defTabSz="800100">
            <a:lnSpc>
              <a:spcPct val="90000"/>
            </a:lnSpc>
            <a:spcBef>
              <a:spcPct val="0"/>
            </a:spcBef>
            <a:spcAft>
              <a:spcPct val="15000"/>
            </a:spcAft>
            <a:buChar char="••"/>
          </a:pPr>
          <a:r>
            <a:rPr lang="en-US" sz="1800" kern="1200" dirty="0" smtClean="0"/>
            <a:t>Associate Apps with Identity Providers</a:t>
          </a:r>
          <a:endParaRPr lang="en-US" sz="1800" kern="1200" dirty="0"/>
        </a:p>
        <a:p>
          <a:pPr marL="171450" lvl="1" indent="-171450" algn="l" defTabSz="800100">
            <a:lnSpc>
              <a:spcPct val="90000"/>
            </a:lnSpc>
            <a:spcBef>
              <a:spcPct val="0"/>
            </a:spcBef>
            <a:spcAft>
              <a:spcPct val="15000"/>
            </a:spcAft>
            <a:buChar char="••"/>
          </a:pPr>
          <a:r>
            <a:rPr lang="en-US" sz="1800" kern="1200" dirty="0" smtClean="0"/>
            <a:t>Limited to App SSO Configuration within Space boundary</a:t>
          </a:r>
          <a:endParaRPr lang="en-US" sz="1800" kern="1200" dirty="0"/>
        </a:p>
      </dsp:txBody>
      <dsp:txXfrm>
        <a:off x="3247399" y="1174314"/>
        <a:ext cx="2848570" cy="28548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678E01-E7AF-904B-AACB-150194DC2BDB}">
      <dsp:nvSpPr>
        <dsp:cNvPr id="0" name=""/>
        <dsp:cNvSpPr/>
      </dsp:nvSpPr>
      <dsp:spPr>
        <a:xfrm>
          <a:off x="44208" y="307810"/>
          <a:ext cx="1736534" cy="1736534"/>
        </a:xfrm>
        <a:prstGeom prst="roundRect">
          <a:avLst>
            <a:gd name="adj" fmla="val 10000"/>
          </a:avLst>
        </a:prstGeom>
        <a:blipFill rotWithShape="1">
          <a:blip xmlns:r="http://schemas.openxmlformats.org/officeDocument/2006/relationships" r:embed="rId1"/>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5D7E8D6A-CB62-964C-AE10-3141CCE6CCDC}">
      <dsp:nvSpPr>
        <dsp:cNvPr id="0" name=""/>
        <dsp:cNvSpPr/>
      </dsp:nvSpPr>
      <dsp:spPr>
        <a:xfrm>
          <a:off x="0" y="1468127"/>
          <a:ext cx="2385164" cy="1736534"/>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t" anchorCtr="0">
          <a:noAutofit/>
        </a:bodyPr>
        <a:lstStyle/>
        <a:p>
          <a:pPr lvl="0" algn="l" defTabSz="577850">
            <a:lnSpc>
              <a:spcPct val="90000"/>
            </a:lnSpc>
            <a:spcBef>
              <a:spcPct val="0"/>
            </a:spcBef>
            <a:spcAft>
              <a:spcPct val="35000"/>
            </a:spcAft>
          </a:pPr>
          <a:r>
            <a:rPr lang="en-US" sz="1300" b="1" kern="1200" dirty="0" smtClean="0"/>
            <a:t>SAML Service Provider </a:t>
          </a:r>
          <a:r>
            <a:rPr lang="en-US" sz="1300" kern="1200" dirty="0" smtClean="0"/>
            <a:t>(per service plan)</a:t>
          </a:r>
          <a:endParaRPr lang="en-US" sz="1300" kern="1200" dirty="0"/>
        </a:p>
        <a:p>
          <a:pPr marL="57150" lvl="1" indent="-57150" algn="l" defTabSz="444500">
            <a:lnSpc>
              <a:spcPct val="90000"/>
            </a:lnSpc>
            <a:spcBef>
              <a:spcPct val="0"/>
            </a:spcBef>
            <a:spcAft>
              <a:spcPct val="15000"/>
            </a:spcAft>
            <a:buChar char="••"/>
          </a:pPr>
          <a:r>
            <a:rPr lang="en-US" sz="1000" kern="1200" dirty="0" smtClean="0"/>
            <a:t>Install SSO Tile</a:t>
          </a:r>
          <a:endParaRPr lang="en-US" sz="1000" kern="1200" dirty="0"/>
        </a:p>
        <a:p>
          <a:pPr marL="57150" lvl="1" indent="-57150" algn="l" defTabSz="444500">
            <a:lnSpc>
              <a:spcPct val="90000"/>
            </a:lnSpc>
            <a:spcBef>
              <a:spcPct val="0"/>
            </a:spcBef>
            <a:spcAft>
              <a:spcPct val="15000"/>
            </a:spcAft>
            <a:buChar char="••"/>
          </a:pPr>
          <a:r>
            <a:rPr lang="en-US" sz="1000" kern="1200" dirty="0" smtClean="0"/>
            <a:t>Create service plan (per tenant)</a:t>
          </a:r>
          <a:endParaRPr lang="en-US" sz="1000" kern="1200" dirty="0"/>
        </a:p>
        <a:p>
          <a:pPr marL="57150" lvl="1" indent="-57150" algn="l" defTabSz="444500">
            <a:lnSpc>
              <a:spcPct val="90000"/>
            </a:lnSpc>
            <a:spcBef>
              <a:spcPct val="0"/>
            </a:spcBef>
            <a:spcAft>
              <a:spcPct val="15000"/>
            </a:spcAft>
            <a:buChar char="••"/>
          </a:pPr>
          <a:r>
            <a:rPr lang="en-US" sz="1000" kern="1200" dirty="0" smtClean="0"/>
            <a:t>Enable SSO Service Plan for one or more Orgs</a:t>
          </a:r>
          <a:endParaRPr lang="en-US" sz="1000" kern="1200" dirty="0"/>
        </a:p>
      </dsp:txBody>
      <dsp:txXfrm>
        <a:off x="50861" y="1518988"/>
        <a:ext cx="2283442" cy="1634812"/>
      </dsp:txXfrm>
    </dsp:sp>
    <dsp:sp modelId="{9D897840-5251-874D-A5CA-E214235606E7}">
      <dsp:nvSpPr>
        <dsp:cNvPr id="0" name=""/>
        <dsp:cNvSpPr/>
      </dsp:nvSpPr>
      <dsp:spPr>
        <a:xfrm>
          <a:off x="1926985" y="909588"/>
          <a:ext cx="1051530" cy="532976"/>
        </a:xfrm>
        <a:prstGeom prst="rightArrow">
          <a:avLst>
            <a:gd name="adj1" fmla="val 60000"/>
            <a:gd name="adj2" fmla="val 50000"/>
          </a:avLst>
        </a:prstGeom>
        <a:no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1926985" y="1016183"/>
        <a:ext cx="891637" cy="319786"/>
      </dsp:txXfrm>
    </dsp:sp>
    <dsp:sp modelId="{A747F7FF-7330-F649-AF38-8D653A881CD5}">
      <dsp:nvSpPr>
        <dsp:cNvPr id="0" name=""/>
        <dsp:cNvSpPr/>
      </dsp:nvSpPr>
      <dsp:spPr>
        <a:xfrm>
          <a:off x="3060757" y="307810"/>
          <a:ext cx="1736534" cy="1736534"/>
        </a:xfrm>
        <a:prstGeom prst="roundRect">
          <a:avLst>
            <a:gd name="adj" fmla="val 10000"/>
          </a:avLst>
        </a:prstGeom>
        <a:blipFill rotWithShape="1">
          <a:blip xmlns:r="http://schemas.openxmlformats.org/officeDocument/2006/relationships" r:embed="rId2"/>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0A8181FA-F8CF-6A40-BD61-C96678202A01}">
      <dsp:nvSpPr>
        <dsp:cNvPr id="0" name=""/>
        <dsp:cNvSpPr/>
      </dsp:nvSpPr>
      <dsp:spPr>
        <a:xfrm>
          <a:off x="2895831" y="1489660"/>
          <a:ext cx="2158216" cy="1736534"/>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t" anchorCtr="0">
          <a:noAutofit/>
        </a:bodyPr>
        <a:lstStyle/>
        <a:p>
          <a:pPr lvl="0" algn="l" defTabSz="577850">
            <a:lnSpc>
              <a:spcPct val="90000"/>
            </a:lnSpc>
            <a:spcBef>
              <a:spcPct val="0"/>
            </a:spcBef>
            <a:spcAft>
              <a:spcPct val="35000"/>
            </a:spcAft>
          </a:pPr>
          <a:r>
            <a:rPr lang="en-US" sz="1300" b="1" kern="1200" dirty="0" smtClean="0"/>
            <a:t>Identity Provider (IdP)</a:t>
          </a:r>
          <a:endParaRPr lang="en-US" sz="1300" b="1" kern="1200" dirty="0"/>
        </a:p>
        <a:p>
          <a:pPr marL="57150" lvl="1" indent="-57150" algn="l" defTabSz="444500">
            <a:lnSpc>
              <a:spcPct val="90000"/>
            </a:lnSpc>
            <a:spcBef>
              <a:spcPct val="0"/>
            </a:spcBef>
            <a:spcAft>
              <a:spcPct val="15000"/>
            </a:spcAft>
            <a:buChar char="••"/>
          </a:pPr>
          <a:r>
            <a:rPr lang="en-US" sz="1000" kern="1200" dirty="0" smtClean="0"/>
            <a:t>Configure SAML 2.0 IdP for SSO</a:t>
          </a:r>
          <a:endParaRPr lang="en-US" sz="1000" kern="1200" dirty="0"/>
        </a:p>
        <a:p>
          <a:pPr marL="57150" lvl="1" indent="-57150" algn="l" defTabSz="444500">
            <a:lnSpc>
              <a:spcPct val="90000"/>
            </a:lnSpc>
            <a:spcBef>
              <a:spcPct val="0"/>
            </a:spcBef>
            <a:spcAft>
              <a:spcPct val="15000"/>
            </a:spcAft>
            <a:buChar char="••"/>
          </a:pPr>
          <a:r>
            <a:rPr lang="en-US" sz="1000" kern="1200" dirty="0" smtClean="0"/>
            <a:t>Configure SSO Service Plan as SAML Service Provider</a:t>
          </a:r>
          <a:endParaRPr lang="en-US" sz="1000" kern="1200" dirty="0"/>
        </a:p>
        <a:p>
          <a:pPr marL="57150" lvl="1" indent="-57150" algn="l" defTabSz="444500">
            <a:lnSpc>
              <a:spcPct val="90000"/>
            </a:lnSpc>
            <a:spcBef>
              <a:spcPct val="0"/>
            </a:spcBef>
            <a:spcAft>
              <a:spcPct val="15000"/>
            </a:spcAft>
            <a:buChar char="••"/>
          </a:pPr>
          <a:r>
            <a:rPr lang="en-US" sz="1000" kern="1200" dirty="0" smtClean="0"/>
            <a:t>Create SAML User Store Connection under SSO Management Dashboard</a:t>
          </a:r>
          <a:endParaRPr lang="en-US" sz="1000" kern="1200" dirty="0"/>
        </a:p>
      </dsp:txBody>
      <dsp:txXfrm>
        <a:off x="2946692" y="1540521"/>
        <a:ext cx="2056494" cy="1634812"/>
      </dsp:txXfrm>
    </dsp:sp>
    <dsp:sp modelId="{15078779-EE13-E943-888C-4DFBB1274F75}">
      <dsp:nvSpPr>
        <dsp:cNvPr id="0" name=""/>
        <dsp:cNvSpPr/>
      </dsp:nvSpPr>
      <dsp:spPr>
        <a:xfrm rot="21552380">
          <a:off x="5277124" y="945445"/>
          <a:ext cx="479902" cy="417264"/>
        </a:xfrm>
        <a:prstGeom prst="rightArrow">
          <a:avLst>
            <a:gd name="adj1" fmla="val 60000"/>
            <a:gd name="adj2" fmla="val 50000"/>
          </a:avLst>
        </a:prstGeom>
        <a:no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5277130" y="1029765"/>
        <a:ext cx="354723" cy="250358"/>
      </dsp:txXfrm>
    </dsp:sp>
    <dsp:sp modelId="{3AAA4D56-42D5-0145-B40F-C1A2283E3978}">
      <dsp:nvSpPr>
        <dsp:cNvPr id="0" name=""/>
        <dsp:cNvSpPr/>
      </dsp:nvSpPr>
      <dsp:spPr>
        <a:xfrm>
          <a:off x="6168309" y="264761"/>
          <a:ext cx="1736534" cy="1736534"/>
        </a:xfrm>
        <a:prstGeom prst="roundRect">
          <a:avLst>
            <a:gd name="adj" fmla="val 10000"/>
          </a:avLst>
        </a:prstGeom>
        <a:blipFill rotWithShape="1">
          <a:blip xmlns:r="http://schemas.openxmlformats.org/officeDocument/2006/relationships" r:embed="rId3"/>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AA57C40F-FA39-1E4E-A48F-5873800443F0}">
      <dsp:nvSpPr>
        <dsp:cNvPr id="0" name=""/>
        <dsp:cNvSpPr/>
      </dsp:nvSpPr>
      <dsp:spPr>
        <a:xfrm>
          <a:off x="5961254" y="1478876"/>
          <a:ext cx="2224447" cy="1736534"/>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t" anchorCtr="0">
          <a:noAutofit/>
        </a:bodyPr>
        <a:lstStyle/>
        <a:p>
          <a:pPr lvl="0" algn="l" defTabSz="577850">
            <a:lnSpc>
              <a:spcPct val="90000"/>
            </a:lnSpc>
            <a:spcBef>
              <a:spcPct val="0"/>
            </a:spcBef>
            <a:spcAft>
              <a:spcPct val="35000"/>
            </a:spcAft>
          </a:pPr>
          <a:r>
            <a:rPr lang="en-US" sz="1300" b="1" kern="1200" dirty="0" smtClean="0"/>
            <a:t>Application</a:t>
          </a:r>
          <a:endParaRPr lang="en-US" sz="1300" b="1" kern="1200" dirty="0"/>
        </a:p>
        <a:p>
          <a:pPr marL="57150" lvl="1" indent="-57150" algn="l" defTabSz="444500">
            <a:lnSpc>
              <a:spcPct val="90000"/>
            </a:lnSpc>
            <a:spcBef>
              <a:spcPct val="0"/>
            </a:spcBef>
            <a:spcAft>
              <a:spcPct val="15000"/>
            </a:spcAft>
            <a:buChar char="••"/>
          </a:pPr>
          <a:r>
            <a:rPr lang="en-US" sz="1000" kern="1200" dirty="0" smtClean="0"/>
            <a:t>For Java Apps</a:t>
          </a:r>
          <a:endParaRPr lang="en-US" sz="1000" kern="1200" dirty="0"/>
        </a:p>
        <a:p>
          <a:pPr marL="114300" lvl="2" indent="-57150" algn="l" defTabSz="444500">
            <a:lnSpc>
              <a:spcPct val="90000"/>
            </a:lnSpc>
            <a:spcBef>
              <a:spcPct val="0"/>
            </a:spcBef>
            <a:spcAft>
              <a:spcPct val="15000"/>
            </a:spcAft>
            <a:buChar char="••"/>
          </a:pPr>
          <a:r>
            <a:rPr lang="en-US" sz="1000" kern="1200" dirty="0" smtClean="0"/>
            <a:t>Bind &amp; Restart App</a:t>
          </a:r>
          <a:endParaRPr lang="en-US" sz="1000" kern="1200" dirty="0"/>
        </a:p>
        <a:p>
          <a:pPr marL="57150" lvl="1" indent="-57150" algn="l" defTabSz="444500">
            <a:lnSpc>
              <a:spcPct val="90000"/>
            </a:lnSpc>
            <a:spcBef>
              <a:spcPct val="0"/>
            </a:spcBef>
            <a:spcAft>
              <a:spcPct val="15000"/>
            </a:spcAft>
            <a:buChar char="••"/>
          </a:pPr>
          <a:r>
            <a:rPr lang="en-US" sz="1000" kern="1200" dirty="0" smtClean="0"/>
            <a:t>For other Apps</a:t>
          </a:r>
          <a:endParaRPr lang="en-US" sz="1000" kern="1200" dirty="0"/>
        </a:p>
        <a:p>
          <a:pPr marL="114300" lvl="2" indent="-57150" algn="l" defTabSz="444500">
            <a:lnSpc>
              <a:spcPct val="90000"/>
            </a:lnSpc>
            <a:spcBef>
              <a:spcPct val="0"/>
            </a:spcBef>
            <a:spcAft>
              <a:spcPct val="15000"/>
            </a:spcAft>
            <a:buChar char="••"/>
          </a:pPr>
          <a:r>
            <a:rPr lang="en-US" sz="1000" kern="1200" dirty="0" smtClean="0"/>
            <a:t>Bind the App</a:t>
          </a:r>
          <a:endParaRPr lang="en-US" sz="1000" kern="1200" dirty="0"/>
        </a:p>
        <a:p>
          <a:pPr marL="114300" lvl="2" indent="-57150" algn="l" defTabSz="444500">
            <a:lnSpc>
              <a:spcPct val="90000"/>
            </a:lnSpc>
            <a:spcBef>
              <a:spcPct val="0"/>
            </a:spcBef>
            <a:spcAft>
              <a:spcPct val="15000"/>
            </a:spcAft>
            <a:buChar char="••"/>
          </a:pPr>
          <a:r>
            <a:rPr lang="en-US" sz="1000" kern="1200" dirty="0" smtClean="0"/>
            <a:t>Enable &amp; Configure OAuth for App</a:t>
          </a:r>
          <a:endParaRPr lang="en-US" sz="1000" kern="1200" dirty="0"/>
        </a:p>
        <a:p>
          <a:pPr marL="114300" lvl="2" indent="-57150" algn="l" defTabSz="444500">
            <a:lnSpc>
              <a:spcPct val="90000"/>
            </a:lnSpc>
            <a:spcBef>
              <a:spcPct val="0"/>
            </a:spcBef>
            <a:spcAft>
              <a:spcPct val="15000"/>
            </a:spcAft>
            <a:buChar char="••"/>
          </a:pPr>
          <a:endParaRPr lang="en-US" sz="1000" kern="1200" dirty="0"/>
        </a:p>
      </dsp:txBody>
      <dsp:txXfrm>
        <a:off x="6012115" y="1529737"/>
        <a:ext cx="2122725" cy="1634812"/>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D6255D-0160-0F42-8347-CAF6747FE55D}" type="datetimeFigureOut">
              <a:rPr lang="en-US" smtClean="0"/>
              <a:t>3/3/16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4174BDA-ED0B-8B4D-974C-8FB788446000}" type="slidenum">
              <a:rPr lang="en-US" smtClean="0"/>
              <a:t>‹#›</a:t>
            </a:fld>
            <a:endParaRPr lang="en-US"/>
          </a:p>
        </p:txBody>
      </p:sp>
    </p:spTree>
    <p:extLst>
      <p:ext uri="{BB962C8B-B14F-4D97-AF65-F5344CB8AC3E}">
        <p14:creationId xmlns:p14="http://schemas.microsoft.com/office/powerpoint/2010/main" val="6202974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47E9F9-6557-4923-BE10-1C342566E3EE}" type="datetimeFigureOut">
              <a:rPr lang="en-US" smtClean="0"/>
              <a:t>3/3/16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B87A38-3CEC-41F8-9B8A-7D549F200228}" type="slidenum">
              <a:rPr lang="en-US" smtClean="0"/>
              <a:t>‹#›</a:t>
            </a:fld>
            <a:endParaRPr lang="en-US"/>
          </a:p>
        </p:txBody>
      </p:sp>
    </p:spTree>
    <p:extLst>
      <p:ext uri="{BB962C8B-B14F-4D97-AF65-F5344CB8AC3E}">
        <p14:creationId xmlns:p14="http://schemas.microsoft.com/office/powerpoint/2010/main" val="1796296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 Id="rId3" Type="http://schemas.openxmlformats.org/officeDocument/2006/relationships/hyperlink" Target="https://github.com/pivotal-cf/identity-sample-apps"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1</a:t>
            </a:fld>
            <a:endParaRPr lang="en-US"/>
          </a:p>
        </p:txBody>
      </p:sp>
    </p:spTree>
    <p:extLst>
      <p:ext uri="{BB962C8B-B14F-4D97-AF65-F5344CB8AC3E}">
        <p14:creationId xmlns:p14="http://schemas.microsoft.com/office/powerpoint/2010/main" val="32452911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Resource Server (Service Provider) - this is the web-server you are trying to access information on.</a:t>
            </a:r>
          </a:p>
          <a:p>
            <a:r>
              <a:rPr lang="en-US" dirty="0" smtClean="0"/>
              <a:t>Client - this is how the user is interacting with the Resource Server. This could be a browser-based web app, a native mobile app, a desktop app, a server-side app.</a:t>
            </a:r>
          </a:p>
          <a:p>
            <a:r>
              <a:rPr lang="en-US" dirty="0" smtClean="0"/>
              <a:t>Authorization Server (Identity Provider) - this is the server that owns the user identities and credentials. It's who the user actually authenticates and authorizes with.</a:t>
            </a:r>
          </a:p>
          <a:p>
            <a:r>
              <a:rPr lang="en-US" b="1" baseline="0" dirty="0" err="1" smtClean="0"/>
              <a:t>Oauth</a:t>
            </a:r>
            <a:r>
              <a:rPr lang="en-US" b="1" baseline="0" dirty="0" smtClean="0"/>
              <a:t> has 4 grant types (Authorization Code, Client Credentials, Password &amp; Implicit)</a:t>
            </a:r>
            <a:endParaRPr lang="en-US" dirty="0" smtClean="0"/>
          </a:p>
          <a:p>
            <a:r>
              <a:rPr lang="en-US" dirty="0" smtClean="0"/>
              <a:t>1) A user opens </a:t>
            </a:r>
            <a:r>
              <a:rPr lang="en-US" dirty="0" err="1" smtClean="0"/>
              <a:t>account.citi.com</a:t>
            </a:r>
            <a:r>
              <a:rPr lang="en-US" dirty="0" smtClean="0"/>
              <a:t> on their</a:t>
            </a:r>
            <a:r>
              <a:rPr lang="en-US" baseline="0" dirty="0" smtClean="0"/>
              <a:t> web browser. The user is presented with a login form and asked if they want to approve Resource Server to act on their behalf. The user logs in and they are redirected to </a:t>
            </a:r>
            <a:r>
              <a:rPr lang="en-US" baseline="0" dirty="0" err="1" smtClean="0"/>
              <a:t>account.citi.com</a:t>
            </a:r>
            <a:r>
              <a:rPr lang="en-US" baseline="0" dirty="0" smtClean="0"/>
              <a:t>. The client receives an </a:t>
            </a:r>
            <a:r>
              <a:rPr lang="en-US" baseline="0" dirty="0" err="1" smtClean="0"/>
              <a:t>auth</a:t>
            </a:r>
            <a:r>
              <a:rPr lang="en-US" baseline="0" dirty="0" smtClean="0"/>
              <a:t> grant code as part of the redirect and then passes this along to the client.</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10</a:t>
            </a:fld>
            <a:endParaRPr lang="en-US"/>
          </a:p>
        </p:txBody>
      </p:sp>
    </p:spTree>
    <p:extLst>
      <p:ext uri="{BB962C8B-B14F-4D97-AF65-F5344CB8AC3E}">
        <p14:creationId xmlns:p14="http://schemas.microsoft.com/office/powerpoint/2010/main" val="3267519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startAt="2"/>
            </a:pPr>
            <a:r>
              <a:rPr lang="en-US" baseline="0" dirty="0" smtClean="0"/>
              <a:t>The Client then uses that authorization grant code to request an access token from the Authorization Server.</a:t>
            </a:r>
          </a:p>
          <a:p>
            <a:pPr marL="0" indent="0">
              <a:buNone/>
            </a:pPr>
            <a:r>
              <a:rPr lang="en-US" baseline="0" dirty="0" smtClean="0"/>
              <a:t>if the authorization grant code is valid, then the Authorization Server grants an access token. </a:t>
            </a:r>
          </a:p>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11</a:t>
            </a:fld>
            <a:endParaRPr lang="en-US"/>
          </a:p>
        </p:txBody>
      </p:sp>
    </p:spTree>
    <p:extLst>
      <p:ext uri="{BB962C8B-B14F-4D97-AF65-F5344CB8AC3E}">
        <p14:creationId xmlns:p14="http://schemas.microsoft.com/office/powerpoint/2010/main" val="32675191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3) The access token is then used by the client to request resources from the Resource Server (</a:t>
            </a:r>
            <a:r>
              <a:rPr lang="en-US" baseline="0" dirty="0" err="1" smtClean="0"/>
              <a:t>test.citi.com</a:t>
            </a:r>
            <a:r>
              <a:rPr lang="en-US" baseline="0" dirty="0" smtClean="0"/>
              <a:t>).</a:t>
            </a:r>
          </a:p>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12</a:t>
            </a:fld>
            <a:endParaRPr lang="en-US"/>
          </a:p>
        </p:txBody>
      </p:sp>
    </p:spTree>
    <p:extLst>
      <p:ext uri="{BB962C8B-B14F-4D97-AF65-F5344CB8AC3E}">
        <p14:creationId xmlns:p14="http://schemas.microsoft.com/office/powerpoint/2010/main" val="3267519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4) </a:t>
            </a:r>
            <a:r>
              <a:rPr lang="en-US" baseline="0" dirty="0" err="1" smtClean="0"/>
              <a:t>test.citi.com</a:t>
            </a:r>
            <a:r>
              <a:rPr lang="en-US" baseline="0" dirty="0" smtClean="0"/>
              <a:t> receives the request for a resource and it receives the access token. In order to make sure it's a valid access token it sends the token directly to the Authorization Server to validate. If valid, the Authorization Server sends back information about the user.</a:t>
            </a:r>
          </a:p>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13</a:t>
            </a:fld>
            <a:endParaRPr lang="en-US"/>
          </a:p>
        </p:txBody>
      </p:sp>
    </p:spTree>
    <p:extLst>
      <p:ext uri="{BB962C8B-B14F-4D97-AF65-F5344CB8AC3E}">
        <p14:creationId xmlns:p14="http://schemas.microsoft.com/office/powerpoint/2010/main" val="3267519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4) </a:t>
            </a:r>
            <a:r>
              <a:rPr lang="en-US" baseline="0" dirty="0" err="1" smtClean="0"/>
              <a:t>test.citi.com</a:t>
            </a:r>
            <a:r>
              <a:rPr lang="en-US" baseline="0" dirty="0" smtClean="0"/>
              <a:t> receives the request for a resource and it receives the access token. In order to make sure it's a valid access token it sends the token directly to the Authorization Server to validate. If valid, the Authorization Server sends back information about the user.</a:t>
            </a:r>
          </a:p>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14</a:t>
            </a:fld>
            <a:endParaRPr lang="en-US"/>
          </a:p>
        </p:txBody>
      </p:sp>
    </p:spTree>
    <p:extLst>
      <p:ext uri="{BB962C8B-B14F-4D97-AF65-F5344CB8AC3E}">
        <p14:creationId xmlns:p14="http://schemas.microsoft.com/office/powerpoint/2010/main" val="32675191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Multi-tenant component of the Elastic Runtime</a:t>
            </a:r>
          </a:p>
          <a:p>
            <a:r>
              <a:rPr lang="en-US" sz="1200" b="0" i="0" u="none" strike="noStrike" kern="1200" baseline="0" dirty="0" smtClean="0">
                <a:solidFill>
                  <a:schemeClr val="tx1"/>
                </a:solidFill>
                <a:latin typeface="+mn-lt"/>
                <a:ea typeface="+mn-ea"/>
                <a:cs typeface="+mn-cs"/>
              </a:rPr>
              <a:t>• Secures Elastic Runtime components, applications and APIs (e.g. Apps Manager and Cloud Controller API)</a:t>
            </a:r>
          </a:p>
          <a:p>
            <a:r>
              <a:rPr lang="en-US" sz="1200" b="0" i="0" u="none" strike="noStrike" kern="1200" baseline="0" dirty="0" smtClean="0">
                <a:solidFill>
                  <a:schemeClr val="tx1"/>
                </a:solidFill>
                <a:latin typeface="+mn-lt"/>
                <a:ea typeface="+mn-ea"/>
                <a:cs typeface="+mn-cs"/>
              </a:rPr>
              <a:t>• Can also secure access to other applications/APIs using the Pivotal Single Sign-On (SSO) Service</a:t>
            </a:r>
          </a:p>
          <a:p>
            <a:r>
              <a:rPr lang="en-US" sz="1200" b="0" i="0" u="none" strike="noStrike" kern="1200" baseline="0" dirty="0" smtClean="0">
                <a:solidFill>
                  <a:schemeClr val="tx1"/>
                </a:solidFill>
                <a:latin typeface="+mn-lt"/>
                <a:ea typeface="+mn-ea"/>
                <a:cs typeface="+mn-cs"/>
              </a:rPr>
              <a:t>• source component based on industry standards such as SAML, </a:t>
            </a:r>
            <a:r>
              <a:rPr lang="en-US" sz="1200" b="0" i="0" u="none" strike="noStrike" kern="1200" baseline="0" dirty="0" err="1" smtClean="0">
                <a:solidFill>
                  <a:schemeClr val="tx1"/>
                </a:solidFill>
                <a:latin typeface="+mn-lt"/>
                <a:ea typeface="+mn-ea"/>
                <a:cs typeface="+mn-cs"/>
              </a:rPr>
              <a:t>OAuth</a:t>
            </a:r>
            <a:r>
              <a:rPr lang="en-US" sz="1200" b="0" i="0" u="none" strike="noStrike" kern="1200" baseline="0" dirty="0" smtClean="0">
                <a:solidFill>
                  <a:schemeClr val="tx1"/>
                </a:solidFill>
                <a:latin typeface="+mn-lt"/>
                <a:ea typeface="+mn-ea"/>
                <a:cs typeface="+mn-cs"/>
              </a:rPr>
              <a:t> 2.0 and </a:t>
            </a:r>
            <a:r>
              <a:rPr lang="en-US" sz="1200" b="0" i="0" u="none" strike="noStrike" kern="1200" baseline="0" dirty="0" err="1" smtClean="0">
                <a:solidFill>
                  <a:schemeClr val="tx1"/>
                </a:solidFill>
                <a:latin typeface="+mn-lt"/>
                <a:ea typeface="+mn-ea"/>
                <a:cs typeface="+mn-cs"/>
              </a:rPr>
              <a:t>OpenID</a:t>
            </a:r>
            <a:r>
              <a:rPr lang="en-US" sz="1200" b="0" i="0" u="none" strike="noStrike" kern="1200" baseline="0" dirty="0" smtClean="0">
                <a:solidFill>
                  <a:schemeClr val="tx1"/>
                </a:solidFill>
                <a:latin typeface="+mn-lt"/>
                <a:ea typeface="+mn-ea"/>
                <a:cs typeface="+mn-cs"/>
              </a:rPr>
              <a:t> Connect</a:t>
            </a:r>
          </a:p>
          <a:p>
            <a:r>
              <a:rPr lang="en-US" sz="1200" b="1" i="0" u="none" strike="noStrike" kern="1200" baseline="0" dirty="0" smtClean="0">
                <a:solidFill>
                  <a:schemeClr val="tx1"/>
                </a:solidFill>
                <a:latin typeface="+mn-lt"/>
                <a:ea typeface="+mn-ea"/>
                <a:cs typeface="+mn-cs"/>
              </a:rPr>
              <a:t>It can authenticate and authorize users by issuing tokens to the client applications on behalf of the users</a:t>
            </a:r>
          </a:p>
        </p:txBody>
      </p:sp>
      <p:sp>
        <p:nvSpPr>
          <p:cNvPr id="4" name="Slide Number Placeholder 3"/>
          <p:cNvSpPr>
            <a:spLocks noGrp="1"/>
          </p:cNvSpPr>
          <p:nvPr>
            <p:ph type="sldNum" sz="quarter" idx="10"/>
          </p:nvPr>
        </p:nvSpPr>
        <p:spPr/>
        <p:txBody>
          <a:bodyPr/>
          <a:lstStyle/>
          <a:p>
            <a:fld id="{19B87A38-3CEC-41F8-9B8A-7D549F200228}" type="slidenum">
              <a:rPr lang="en-US" smtClean="0"/>
              <a:t>15</a:t>
            </a:fld>
            <a:endParaRPr lang="en-US"/>
          </a:p>
        </p:txBody>
      </p:sp>
    </p:spTree>
    <p:extLst>
      <p:ext uri="{BB962C8B-B14F-4D97-AF65-F5344CB8AC3E}">
        <p14:creationId xmlns:p14="http://schemas.microsoft.com/office/powerpoint/2010/main" val="4116636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smtClean="0"/>
              <a:t>1)SSO server acts as an identity bridge/proxy – </a:t>
            </a:r>
            <a:r>
              <a:rPr lang="en-US" b="0" baseline="0" dirty="0" smtClean="0"/>
              <a:t>translating between standard SAML 2.0 identity providers and lighter weight </a:t>
            </a:r>
            <a:r>
              <a:rPr lang="en-US" b="0" baseline="0" dirty="0" err="1" smtClean="0"/>
              <a:t>Oauth</a:t>
            </a:r>
            <a:r>
              <a:rPr lang="en-US" b="0" baseline="0" dirty="0" smtClean="0"/>
              <a:t> 2.0 based applications, which is more widely used. </a:t>
            </a:r>
          </a:p>
          <a:p>
            <a:r>
              <a:rPr lang="en-US" sz="1200" b="0" i="0" u="none" strike="noStrike" kern="1200" baseline="0" dirty="0" smtClean="0">
                <a:solidFill>
                  <a:schemeClr val="tx1"/>
                </a:solidFill>
                <a:latin typeface="+mn-lt"/>
                <a:ea typeface="+mn-ea"/>
                <a:cs typeface="+mn-cs"/>
              </a:rPr>
              <a:t>The reason we do this is OAUTH 2.0 is becoming very widely used. It’s light weight and support different applications types out of the box like </a:t>
            </a:r>
            <a:r>
              <a:rPr lang="en-US" sz="1200" b="1" i="0" u="none" strike="noStrike" kern="1200" baseline="0" dirty="0" smtClean="0">
                <a:solidFill>
                  <a:schemeClr val="tx1"/>
                </a:solidFill>
                <a:latin typeface="+mn-lt"/>
                <a:ea typeface="+mn-ea"/>
                <a:cs typeface="+mn-cs"/>
              </a:rPr>
              <a:t>web app, mobile, </a:t>
            </a:r>
            <a:r>
              <a:rPr lang="en-US" sz="1200" b="1" i="0" u="none" strike="noStrike" kern="1200" baseline="0" dirty="0" err="1" smtClean="0">
                <a:solidFill>
                  <a:schemeClr val="tx1"/>
                </a:solidFill>
                <a:latin typeface="+mn-lt"/>
                <a:ea typeface="+mn-ea"/>
                <a:cs typeface="+mn-cs"/>
              </a:rPr>
              <a:t>javascript</a:t>
            </a:r>
            <a:r>
              <a:rPr lang="en-US" sz="1200" b="1" i="0" u="none" strike="noStrike" kern="1200" baseline="0" dirty="0" smtClean="0">
                <a:solidFill>
                  <a:schemeClr val="tx1"/>
                </a:solidFill>
                <a:latin typeface="+mn-lt"/>
                <a:ea typeface="+mn-ea"/>
                <a:cs typeface="+mn-cs"/>
              </a:rPr>
              <a:t>, service to service</a:t>
            </a:r>
            <a:r>
              <a:rPr lang="en-US" sz="1200" b="0" i="0" u="none" strike="noStrike" kern="1200" baseline="0" dirty="0" smtClean="0">
                <a:solidFill>
                  <a:schemeClr val="tx1"/>
                </a:solidFill>
                <a:latin typeface="+mn-lt"/>
                <a:ea typeface="+mn-ea"/>
                <a:cs typeface="+mn-cs"/>
              </a:rPr>
              <a:t>. It does all this by using different grant types like : </a:t>
            </a:r>
            <a:r>
              <a:rPr lang="en-US" b="1" baseline="0" dirty="0" smtClean="0"/>
              <a:t>Authorization Code, Client Credentials, Password &amp; Implicit. </a:t>
            </a:r>
            <a:r>
              <a:rPr lang="en-US" b="0" baseline="0" dirty="0" smtClean="0"/>
              <a:t>It’s very easy to write with Spring boot including the </a:t>
            </a:r>
            <a:r>
              <a:rPr lang="en-US" b="0" baseline="0" dirty="0" err="1" smtClean="0"/>
              <a:t>sso</a:t>
            </a:r>
            <a:r>
              <a:rPr lang="en-US" b="0" baseline="0" dirty="0" smtClean="0"/>
              <a:t> connectors</a:t>
            </a:r>
          </a:p>
          <a:p>
            <a:r>
              <a:rPr lang="en-US" sz="1200" b="0" i="0" u="none" strike="noStrike" kern="1200" baseline="0" dirty="0" smtClean="0">
                <a:solidFill>
                  <a:schemeClr val="tx1"/>
                </a:solidFill>
                <a:latin typeface="+mn-lt"/>
                <a:ea typeface="+mn-ea"/>
                <a:cs typeface="+mn-cs"/>
              </a:rPr>
              <a:t>2) This is Implemented as a managed service (available in the marketplace)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a:cs typeface="Arial"/>
              </a:rPr>
              <a:t>3) Certified with Industry Standard SAML Identity Providers : CA </a:t>
            </a:r>
            <a:r>
              <a:rPr lang="en-US" sz="1200" dirty="0" err="1" smtClean="0">
                <a:latin typeface="Arial"/>
                <a:cs typeface="Arial"/>
              </a:rPr>
              <a:t>SiteMinder</a:t>
            </a:r>
            <a:r>
              <a:rPr lang="en-US" sz="1200" dirty="0" smtClean="0">
                <a:latin typeface="Arial"/>
                <a:cs typeface="Arial"/>
              </a:rPr>
              <a:t>, Forge Rock Open AM, Ping Identity, </a:t>
            </a:r>
            <a:r>
              <a:rPr lang="en-US" sz="1200" dirty="0" err="1" smtClean="0">
                <a:latin typeface="Arial"/>
                <a:cs typeface="Arial"/>
              </a:rPr>
              <a:t>Okta</a:t>
            </a:r>
            <a:r>
              <a:rPr lang="en-US" sz="1200" dirty="0" smtClean="0">
                <a:latin typeface="Arial"/>
                <a:cs typeface="Arial"/>
              </a:rPr>
              <a:t>, VMware Workspace </a:t>
            </a: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err="1" smtClean="0">
                <a:solidFill>
                  <a:schemeClr val="tx1"/>
                </a:solidFill>
                <a:latin typeface="+mn-lt"/>
                <a:ea typeface="+mn-ea"/>
                <a:cs typeface="+mn-cs"/>
              </a:rPr>
              <a:t>OpenID</a:t>
            </a:r>
            <a:r>
              <a:rPr lang="en-US" sz="1200" b="1" i="0" u="none" strike="noStrike" kern="1200" baseline="0" dirty="0" smtClean="0">
                <a:solidFill>
                  <a:schemeClr val="tx1"/>
                </a:solidFill>
                <a:latin typeface="+mn-lt"/>
                <a:ea typeface="+mn-ea"/>
                <a:cs typeface="+mn-cs"/>
              </a:rPr>
              <a:t> Connect 1.0 is a simple identity layer on top of the </a:t>
            </a:r>
            <a:r>
              <a:rPr lang="en-US" sz="1200" b="1" i="0" u="none" strike="noStrike" kern="1200" baseline="0" dirty="0" err="1" smtClean="0">
                <a:solidFill>
                  <a:schemeClr val="tx1"/>
                </a:solidFill>
                <a:latin typeface="+mn-lt"/>
                <a:ea typeface="+mn-ea"/>
                <a:cs typeface="+mn-cs"/>
              </a:rPr>
              <a:t>OAuth</a:t>
            </a:r>
            <a:r>
              <a:rPr lang="en-US" sz="1200" b="1" i="0" u="none" strike="noStrike" kern="1200" baseline="0" dirty="0" smtClean="0">
                <a:solidFill>
                  <a:schemeClr val="tx1"/>
                </a:solidFill>
                <a:latin typeface="+mn-lt"/>
                <a:ea typeface="+mn-ea"/>
                <a:cs typeface="+mn-cs"/>
              </a:rPr>
              <a:t> 2.0 protocol</a:t>
            </a:r>
            <a:r>
              <a:rPr lang="en-US" sz="1200" b="0" i="0" u="none" strike="noStrike" kern="1200" baseline="0" dirty="0" smtClean="0">
                <a:solidFill>
                  <a:schemeClr val="tx1"/>
                </a:solidFill>
                <a:latin typeface="+mn-lt"/>
                <a:ea typeface="+mn-ea"/>
                <a:cs typeface="+mn-cs"/>
              </a:rPr>
              <a:t>. It allows Clients to verify the identity of the End-User based on the authentication performed by an Authorization Server, as well as to obtain basic profile information about the End-User in an interoperable and REST-like manner.</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The Pivotal Single Sign-On service supports all four types of </a:t>
            </a:r>
            <a:r>
              <a:rPr lang="en-US" b="1" baseline="0" dirty="0" err="1" smtClean="0"/>
              <a:t>OAuth</a:t>
            </a:r>
            <a:r>
              <a:rPr lang="en-US" b="1" baseline="0" dirty="0" smtClean="0"/>
              <a:t> grant types (Authorization Code, Client Credentials, Password &amp; Implicit)</a:t>
            </a:r>
            <a:r>
              <a:rPr lang="en-US" baseline="0" dirty="0" smtClean="0"/>
              <a:t>. Each of these grant types apply based on the type of the Application in question (Web/Mobile/Service/JavaScript only Apps). Spring Security provides a very Simple &amp; Light Weigh approach for enabling </a:t>
            </a:r>
            <a:r>
              <a:rPr lang="en-US" baseline="0" dirty="0" err="1" smtClean="0"/>
              <a:t>OAuth</a:t>
            </a:r>
            <a:r>
              <a:rPr lang="en-US" baseline="0" dirty="0" smtClean="0"/>
              <a:t> (simple annotation structures). We have provided samples for all four grant types using Spring. These sample apps can be found here : </a:t>
            </a:r>
            <a:r>
              <a:rPr lang="en-US" dirty="0" smtClean="0">
                <a:hlinkClick r:id="rId3"/>
              </a:rPr>
              <a:t>https://github.com/pivotal-cf/identity-sample-apps</a:t>
            </a:r>
            <a:endParaRPr lang="en-US" b="0" baseline="0" dirty="0" smtClean="0"/>
          </a:p>
          <a:p>
            <a:r>
              <a:rPr lang="en-US" b="0" baseline="0" dirty="0" smtClean="0"/>
              <a:t>Basically converting SAML assertion tokens from Identity Provider into </a:t>
            </a:r>
            <a:r>
              <a:rPr lang="en-US" b="0" baseline="0" dirty="0" err="1" smtClean="0"/>
              <a:t>Oauth</a:t>
            </a:r>
            <a:r>
              <a:rPr lang="en-US" b="0" baseline="0" dirty="0" smtClean="0"/>
              <a:t> Token, which is received and validated by the application.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The tokens issued conform to the the JWT token format. The tokens are self validating. A protected token introspection end point is also provided for checking the validity of the token. </a:t>
            </a:r>
          </a:p>
          <a:p>
            <a:endParaRPr lang="en-US" b="0" baseline="0" dirty="0" smtClean="0"/>
          </a:p>
          <a:p>
            <a:r>
              <a:rPr lang="en-US" b="1" baseline="0" dirty="0" smtClean="0"/>
              <a:t>The big advantage with OAuth2 flows are that the communication from the Authorization Server back to the Client and Resource Server is done over HTTP Redirects with the token information provided as query parameters. OAuth2 also doesn't assume the Client is a web-browser whereas the default SAML Web Browser SSO Profile does.</a:t>
            </a:r>
          </a:p>
          <a:p>
            <a:endParaRPr lang="en-US" baseline="0" dirty="0" smtClean="0"/>
          </a:p>
          <a:p>
            <a:r>
              <a:rPr lang="en-US" baseline="0" dirty="0" smtClean="0"/>
              <a:t>Native mobile applications will just work out of the box. No workarounds necessary.</a:t>
            </a:r>
          </a:p>
          <a:p>
            <a:endParaRPr lang="en-US" baseline="0" dirty="0" smtClean="0"/>
          </a:p>
          <a:p>
            <a:r>
              <a:rPr lang="en-US" baseline="0" dirty="0" smtClean="0"/>
              <a:t>The Integration between the Application/API’s on the platform and the Pivotal Single Sign-On Service is via </a:t>
            </a:r>
            <a:r>
              <a:rPr lang="en-US" b="1" baseline="0" dirty="0" err="1" smtClean="0"/>
              <a:t>OAuth</a:t>
            </a:r>
            <a:r>
              <a:rPr lang="en-US" b="1" baseline="0" dirty="0" smtClean="0"/>
              <a:t> 2.0</a:t>
            </a:r>
            <a:r>
              <a:rPr lang="en-US" baseline="0" dirty="0" smtClean="0"/>
              <a:t>.  </a:t>
            </a:r>
          </a:p>
          <a:p>
            <a:r>
              <a:rPr lang="en-US" b="1" baseline="0" dirty="0" smtClean="0"/>
              <a:t>The Single Sign-On server (UAA) acts as an Identity Bridge/ Proxy.  It converts the SAML Assertions tokens from the On-Premise Identity Provider into an </a:t>
            </a:r>
            <a:r>
              <a:rPr lang="en-US" b="1" baseline="0" dirty="0" err="1" smtClean="0"/>
              <a:t>OAuth</a:t>
            </a:r>
            <a:r>
              <a:rPr lang="en-US" b="1" baseline="0" dirty="0" smtClean="0"/>
              <a:t> Token which is received and validated by the Application.  The tokens issued conform to the the JWT token format. </a:t>
            </a:r>
            <a:r>
              <a:rPr lang="en-US" baseline="0" dirty="0" smtClean="0"/>
              <a:t>The tokens are self validating. A protected token introspection end point is also provided for checking the validity of the token. </a:t>
            </a:r>
          </a:p>
          <a:p>
            <a:endParaRPr lang="en-US" baseline="0" dirty="0" smtClean="0"/>
          </a:p>
          <a:p>
            <a:r>
              <a:rPr lang="en-US" b="1" baseline="0" dirty="0" smtClean="0"/>
              <a:t>The Pivotal Single Sign-On service supports all four types of </a:t>
            </a:r>
            <a:r>
              <a:rPr lang="en-US" b="1" baseline="0" dirty="0" err="1" smtClean="0"/>
              <a:t>OAuth</a:t>
            </a:r>
            <a:r>
              <a:rPr lang="en-US" b="1" baseline="0" dirty="0" smtClean="0"/>
              <a:t> grant types (Authorization Code, Client Credentials, Password &amp; Implicit)</a:t>
            </a:r>
            <a:r>
              <a:rPr lang="en-US" baseline="0" dirty="0" smtClean="0"/>
              <a:t>. Each of these grant types apply based on the type of the Application in question (Web/Mobile/Service/JavaScript only Apps). Spring Security provides a very Simple &amp; Light Weigh approach for enabling </a:t>
            </a:r>
            <a:r>
              <a:rPr lang="en-US" baseline="0" dirty="0" err="1" smtClean="0"/>
              <a:t>OAuth</a:t>
            </a:r>
            <a:r>
              <a:rPr lang="en-US" baseline="0" dirty="0" smtClean="0"/>
              <a:t> (simple annotation structures). We have provided samples for all four grant types using Spring. These sample apps can be found here : </a:t>
            </a:r>
            <a:r>
              <a:rPr lang="en-US" dirty="0" smtClean="0">
                <a:hlinkClick r:id="rId3"/>
              </a:rPr>
              <a:t>https://github.com/pivotal-cf/identity-sample-apps</a:t>
            </a:r>
            <a:endParaRPr lang="en-US" dirty="0" smtClean="0"/>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err="1" smtClean="0">
                <a:solidFill>
                  <a:schemeClr val="tx1"/>
                </a:solidFill>
                <a:latin typeface="+mn-lt"/>
                <a:ea typeface="+mn-ea"/>
                <a:cs typeface="+mn-cs"/>
              </a:rPr>
              <a:t>OpenID</a:t>
            </a:r>
            <a:r>
              <a:rPr lang="en-US" sz="1200" b="1" i="0" u="none" strike="noStrike" kern="1200" baseline="0" dirty="0" smtClean="0">
                <a:solidFill>
                  <a:schemeClr val="tx1"/>
                </a:solidFill>
                <a:latin typeface="+mn-lt"/>
                <a:ea typeface="+mn-ea"/>
                <a:cs typeface="+mn-cs"/>
              </a:rPr>
              <a:t> Connect 1.0 is a simple identity layer on top of the </a:t>
            </a:r>
            <a:r>
              <a:rPr lang="en-US" sz="1200" b="1" i="0" u="none" strike="noStrike" kern="1200" baseline="0" dirty="0" err="1" smtClean="0">
                <a:solidFill>
                  <a:schemeClr val="tx1"/>
                </a:solidFill>
                <a:latin typeface="+mn-lt"/>
                <a:ea typeface="+mn-ea"/>
                <a:cs typeface="+mn-cs"/>
              </a:rPr>
              <a:t>OAuth</a:t>
            </a:r>
            <a:r>
              <a:rPr lang="en-US" sz="1200" b="1" i="0" u="none" strike="noStrike" kern="1200" baseline="0" dirty="0" smtClean="0">
                <a:solidFill>
                  <a:schemeClr val="tx1"/>
                </a:solidFill>
                <a:latin typeface="+mn-lt"/>
                <a:ea typeface="+mn-ea"/>
                <a:cs typeface="+mn-cs"/>
              </a:rPr>
              <a:t> 2.0 protocol. It allows Clients to verify the identity of the End-User based on the authentication performed by an Authorization Server, as well as to obtain basic profile information about the End-User in an interoperable and REST-like manner.</a:t>
            </a:r>
          </a:p>
          <a:p>
            <a:endParaRPr lang="en-US" sz="1200" b="1"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 Provides SSO security and convenience to applications hosted on or external to the Cloud Foundry platform</a:t>
            </a:r>
          </a:p>
          <a:p>
            <a:r>
              <a:rPr lang="en-US" sz="1200" b="0" i="0" u="none" strike="noStrike" kern="1200" baseline="0" dirty="0" smtClean="0">
                <a:solidFill>
                  <a:schemeClr val="tx1"/>
                </a:solidFill>
                <a:latin typeface="+mn-lt"/>
                <a:ea typeface="+mn-ea"/>
                <a:cs typeface="+mn-cs"/>
              </a:rPr>
              <a:t>• Uses an internal user store (the UAA database) or an</a:t>
            </a:r>
          </a:p>
          <a:p>
            <a:r>
              <a:rPr lang="en-US" sz="1200" b="0" i="0" u="none" strike="noStrike" kern="1200" baseline="0" dirty="0" smtClean="0">
                <a:solidFill>
                  <a:schemeClr val="tx1"/>
                </a:solidFill>
                <a:latin typeface="+mn-lt"/>
                <a:ea typeface="+mn-ea"/>
                <a:cs typeface="+mn-cs"/>
              </a:rPr>
              <a:t>external SAML 2.0 compliant federated identity provider</a:t>
            </a:r>
          </a:p>
          <a:p>
            <a:r>
              <a:rPr lang="en-US" sz="1200" b="0" i="0" u="none" strike="noStrike" kern="1200" baseline="0" dirty="0" smtClean="0">
                <a:solidFill>
                  <a:schemeClr val="tx1"/>
                </a:solidFill>
                <a:latin typeface="+mn-lt"/>
                <a:ea typeface="+mn-ea"/>
                <a:cs typeface="+mn-cs"/>
              </a:rPr>
              <a:t>• Certified with Ping Identity, CA SSO, Azure ADFS,</a:t>
            </a:r>
          </a:p>
          <a:p>
            <a:r>
              <a:rPr lang="en-US" sz="1200" b="0" i="0" u="none" strike="noStrike" kern="1200" baseline="0" dirty="0" err="1" smtClean="0">
                <a:solidFill>
                  <a:schemeClr val="tx1"/>
                </a:solidFill>
                <a:latin typeface="+mn-lt"/>
                <a:ea typeface="+mn-ea"/>
                <a:cs typeface="+mn-cs"/>
              </a:rPr>
              <a:t>ForgeRock</a:t>
            </a:r>
            <a:r>
              <a:rPr lang="en-US" sz="1200" b="0" i="0" u="none" strike="noStrike" kern="1200" baseline="0" dirty="0" smtClean="0">
                <a:solidFill>
                  <a:schemeClr val="tx1"/>
                </a:solidFill>
                <a:latin typeface="+mn-lt"/>
                <a:ea typeface="+mn-ea"/>
                <a:cs typeface="+mn-cs"/>
              </a:rPr>
              <a:t> Open AM, </a:t>
            </a:r>
            <a:r>
              <a:rPr lang="en-US" sz="1200" b="0" i="0" u="none" strike="noStrike" kern="1200" baseline="0" dirty="0" err="1" smtClean="0">
                <a:solidFill>
                  <a:schemeClr val="tx1"/>
                </a:solidFill>
                <a:latin typeface="+mn-lt"/>
                <a:ea typeface="+mn-ea"/>
                <a:cs typeface="+mn-cs"/>
              </a:rPr>
              <a:t>VMWare</a:t>
            </a:r>
            <a:r>
              <a:rPr lang="en-US" sz="1200" b="0" i="0" u="none" strike="noStrike" kern="1200" baseline="0" dirty="0" smtClean="0">
                <a:solidFill>
                  <a:schemeClr val="tx1"/>
                </a:solidFill>
                <a:latin typeface="+mn-lt"/>
                <a:ea typeface="+mn-ea"/>
                <a:cs typeface="+mn-cs"/>
              </a:rPr>
              <a:t> Identity Management, </a:t>
            </a:r>
            <a:r>
              <a:rPr lang="en-US" sz="1200" b="0" i="0" u="none" strike="noStrike" kern="1200" baseline="0" dirty="0" err="1" smtClean="0">
                <a:solidFill>
                  <a:schemeClr val="tx1"/>
                </a:solidFill>
                <a:latin typeface="+mn-lt"/>
                <a:ea typeface="+mn-ea"/>
                <a:cs typeface="+mn-cs"/>
              </a:rPr>
              <a:t>Okta</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 Implemented as a managed service (available in the</a:t>
            </a:r>
          </a:p>
          <a:p>
            <a:r>
              <a:rPr lang="en-US" sz="1200" b="0" i="0" u="none" strike="noStrike" kern="1200" baseline="0" dirty="0" smtClean="0">
                <a:solidFill>
                  <a:schemeClr val="tx1"/>
                </a:solidFill>
                <a:latin typeface="+mn-lt"/>
                <a:ea typeface="+mn-ea"/>
                <a:cs typeface="+mn-cs"/>
              </a:rPr>
              <a:t>marketplace)</a:t>
            </a:r>
          </a:p>
          <a:p>
            <a:endParaRPr lang="en-US" sz="1200" b="0" i="0" u="none" strike="noStrike" kern="1200" baseline="0" dirty="0" smtClean="0">
              <a:solidFill>
                <a:schemeClr val="tx1"/>
              </a:solidFill>
              <a:latin typeface="+mn-lt"/>
              <a:ea typeface="+mn-ea"/>
              <a:cs typeface="+mn-cs"/>
            </a:endParaRPr>
          </a:p>
          <a:p>
            <a:pPr marL="0" indent="0">
              <a:buNone/>
            </a:pPr>
            <a:r>
              <a:rPr lang="en-US" sz="1200" b="1" dirty="0" smtClean="0">
                <a:solidFill>
                  <a:schemeClr val="tx1"/>
                </a:solidFill>
                <a:latin typeface="Arial"/>
                <a:cs typeface="Arial"/>
              </a:rPr>
              <a:t>Make enabling security for applications simple for Application Developers</a:t>
            </a:r>
          </a:p>
          <a:p>
            <a:r>
              <a:rPr lang="en-US" sz="1200" dirty="0" smtClean="0">
                <a:latin typeface="Arial"/>
                <a:cs typeface="Arial"/>
              </a:rPr>
              <a:t>Application Single Sign-On via integration with external user stores</a:t>
            </a:r>
          </a:p>
          <a:p>
            <a:r>
              <a:rPr lang="en-US" sz="1200" dirty="0" smtClean="0">
                <a:latin typeface="Arial"/>
                <a:cs typeface="Arial"/>
              </a:rPr>
              <a:t>Support for all application types : Web, Native &amp; Service Apps</a:t>
            </a:r>
          </a:p>
          <a:p>
            <a:r>
              <a:rPr lang="en-US" sz="1200" dirty="0" smtClean="0">
                <a:latin typeface="Arial"/>
                <a:cs typeface="Arial"/>
              </a:rPr>
              <a:t>Self Service interface for managing applications and configuring security policy</a:t>
            </a:r>
          </a:p>
          <a:p>
            <a:r>
              <a:rPr lang="en-US" sz="1200" b="1" dirty="0" smtClean="0">
                <a:solidFill>
                  <a:srgbClr val="262626"/>
                </a:solidFill>
                <a:latin typeface="Arial"/>
                <a:cs typeface="Arial"/>
              </a:rPr>
              <a:t>Multitenant Service </a:t>
            </a:r>
            <a:r>
              <a:rPr lang="en-US" sz="1200" dirty="0" smtClean="0">
                <a:latin typeface="Arial"/>
                <a:cs typeface="Arial"/>
              </a:rPr>
              <a:t>enabling identity and policy segregation based on business needs</a:t>
            </a:r>
          </a:p>
          <a:p>
            <a:r>
              <a:rPr lang="en-US" sz="1200" dirty="0" smtClean="0">
                <a:latin typeface="Arial"/>
                <a:cs typeface="Arial"/>
              </a:rPr>
              <a:t>Certified with Industry Standard SAML Identity Providers : CA </a:t>
            </a:r>
            <a:r>
              <a:rPr lang="en-US" sz="1200" dirty="0" err="1" smtClean="0">
                <a:latin typeface="Arial"/>
                <a:cs typeface="Arial"/>
              </a:rPr>
              <a:t>SiteMinder</a:t>
            </a:r>
            <a:r>
              <a:rPr lang="en-US" sz="1200" dirty="0" smtClean="0">
                <a:latin typeface="Arial"/>
                <a:cs typeface="Arial"/>
              </a:rPr>
              <a:t>, Forge Rock Open AM, Ping Identity, </a:t>
            </a:r>
            <a:r>
              <a:rPr lang="en-US" sz="1200" dirty="0" err="1" smtClean="0">
                <a:latin typeface="Arial"/>
                <a:cs typeface="Arial"/>
              </a:rPr>
              <a:t>Okta</a:t>
            </a:r>
            <a:r>
              <a:rPr lang="en-US" sz="1200" dirty="0" smtClean="0">
                <a:latin typeface="Arial"/>
                <a:cs typeface="Arial"/>
              </a:rPr>
              <a:t>, VMware Workspace </a:t>
            </a:r>
          </a:p>
          <a:p>
            <a:endParaRPr lang="en-US" dirty="0" smtClean="0"/>
          </a:p>
          <a:p>
            <a:r>
              <a:rPr lang="en-US" dirty="0" smtClean="0">
                <a:latin typeface="Arial"/>
                <a:cs typeface="Arial"/>
              </a:rPr>
              <a:t>- Pivotal SSO service is a multitenant</a:t>
            </a:r>
            <a:r>
              <a:rPr lang="en-US" baseline="0" dirty="0" smtClean="0">
                <a:latin typeface="Arial"/>
                <a:cs typeface="Arial"/>
              </a:rPr>
              <a:t> service for enabling identity and policy segregation based on business needs</a:t>
            </a:r>
          </a:p>
          <a:p>
            <a:r>
              <a:rPr lang="en-US" baseline="0" dirty="0" smtClean="0">
                <a:latin typeface="Arial"/>
                <a:cs typeface="Arial"/>
              </a:rPr>
              <a:t>- It is certified with industry standard SAML identity providers like </a:t>
            </a:r>
            <a:r>
              <a:rPr lang="en-US" baseline="0" dirty="0" err="1" smtClean="0">
                <a:latin typeface="Arial"/>
                <a:cs typeface="Arial"/>
              </a:rPr>
              <a:t>Okta</a:t>
            </a:r>
            <a:r>
              <a:rPr lang="en-US" baseline="0" dirty="0" smtClean="0">
                <a:latin typeface="Arial"/>
                <a:cs typeface="Arial"/>
              </a:rPr>
              <a:t>, Ping Identity, CA </a:t>
            </a:r>
            <a:r>
              <a:rPr lang="en-US" baseline="0" dirty="0" err="1" smtClean="0">
                <a:latin typeface="Arial"/>
                <a:cs typeface="Arial"/>
              </a:rPr>
              <a:t>Siteminder</a:t>
            </a:r>
            <a:r>
              <a:rPr lang="en-US" baseline="0" dirty="0" smtClean="0">
                <a:latin typeface="Arial"/>
                <a:cs typeface="Arial"/>
              </a:rPr>
              <a:t>, Forge Rock Open AM, </a:t>
            </a:r>
            <a:r>
              <a:rPr lang="en-US" baseline="0" dirty="0" err="1" smtClean="0">
                <a:latin typeface="Arial"/>
                <a:cs typeface="Arial"/>
              </a:rPr>
              <a:t>Vmware</a:t>
            </a:r>
            <a:r>
              <a:rPr lang="en-US" baseline="0" dirty="0" smtClean="0">
                <a:latin typeface="Arial"/>
                <a:cs typeface="Arial"/>
              </a:rPr>
              <a:t> Workspace. Basically it can use the UAA database or an external SAML 2.0 compliant federated identity provider</a:t>
            </a:r>
          </a:p>
          <a:p>
            <a:r>
              <a:rPr lang="en-US" baseline="0" dirty="0" smtClean="0">
                <a:latin typeface="Arial"/>
                <a:cs typeface="Arial"/>
              </a:rPr>
              <a:t>- It can support different types of apps like Web, Native &amp; Service apps</a:t>
            </a:r>
          </a:p>
          <a:p>
            <a:r>
              <a:rPr lang="en-US" dirty="0" smtClean="0">
                <a:latin typeface="Arial"/>
                <a:cs typeface="Arial"/>
              </a:rPr>
              <a:t>- It is implemented </a:t>
            </a:r>
            <a:r>
              <a:rPr lang="en-US" sz="1200" b="0" i="0" u="none" strike="noStrike" kern="1200" baseline="0" dirty="0" smtClean="0">
                <a:solidFill>
                  <a:schemeClr val="tx1"/>
                </a:solidFill>
                <a:latin typeface="+mn-lt"/>
                <a:ea typeface="+mn-ea"/>
                <a:cs typeface="+mn-cs"/>
              </a:rPr>
              <a:t>as a managed service (available in the</a:t>
            </a:r>
          </a:p>
          <a:p>
            <a:r>
              <a:rPr lang="en-US" sz="1200" b="0" i="0" u="none" strike="noStrike" kern="1200" baseline="0" dirty="0" smtClean="0">
                <a:solidFill>
                  <a:schemeClr val="tx1"/>
                </a:solidFill>
                <a:latin typeface="+mn-lt"/>
                <a:ea typeface="+mn-ea"/>
                <a:cs typeface="+mn-cs"/>
              </a:rPr>
              <a:t>marketplace)</a:t>
            </a:r>
          </a:p>
          <a:p>
            <a:endParaRPr lang="en-US" dirty="0" smtClean="0">
              <a:latin typeface="Arial"/>
              <a:cs typeface="Arial"/>
            </a:endParaRPr>
          </a:p>
          <a:p>
            <a:endParaRPr lang="en-US" dirty="0" smtClean="0">
              <a:latin typeface="Arial"/>
              <a:cs typeface="Arial"/>
            </a:endParaRPr>
          </a:p>
          <a:p>
            <a:endParaRPr lang="en-US" dirty="0">
              <a:latin typeface="Arial"/>
              <a:cs typeface="Arial"/>
            </a:endParaRPr>
          </a:p>
        </p:txBody>
      </p:sp>
      <p:sp>
        <p:nvSpPr>
          <p:cNvPr id="4" name="Slide Number Placeholder 3"/>
          <p:cNvSpPr>
            <a:spLocks noGrp="1"/>
          </p:cNvSpPr>
          <p:nvPr>
            <p:ph type="sldNum" sz="quarter" idx="10"/>
          </p:nvPr>
        </p:nvSpPr>
        <p:spPr/>
        <p:txBody>
          <a:bodyPr/>
          <a:lstStyle/>
          <a:p>
            <a:fld id="{19B87A38-3CEC-41F8-9B8A-7D549F200228}" type="slidenum">
              <a:rPr lang="en-US" smtClean="0"/>
              <a:t>16</a:t>
            </a:fld>
            <a:endParaRPr lang="en-US"/>
          </a:p>
        </p:txBody>
      </p:sp>
    </p:spTree>
    <p:extLst>
      <p:ext uri="{BB962C8B-B14F-4D97-AF65-F5344CB8AC3E}">
        <p14:creationId xmlns:p14="http://schemas.microsoft.com/office/powerpoint/2010/main" val="9873785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I</a:t>
            </a:r>
            <a:r>
              <a:rPr lang="en-US" baseline="0" dirty="0" smtClean="0"/>
              <a:t> have an web app in </a:t>
            </a:r>
            <a:r>
              <a:rPr lang="en-US" baseline="0" dirty="0" err="1" smtClean="0"/>
              <a:t>pcf</a:t>
            </a:r>
            <a:r>
              <a:rPr lang="en-US" baseline="0" dirty="0" smtClean="0"/>
              <a:t>, lets call it app1. When I log in to app1, it requests authorization from Resource Server (Service Provider) in our case.</a:t>
            </a:r>
          </a:p>
          <a:p>
            <a:r>
              <a:rPr lang="en-US" baseline="0" dirty="0" smtClean="0"/>
              <a:t>2) The Service Provider then makes a SAML </a:t>
            </a:r>
            <a:r>
              <a:rPr lang="en-US" baseline="0" dirty="0" err="1" smtClean="0"/>
              <a:t>Auth</a:t>
            </a:r>
            <a:r>
              <a:rPr lang="en-US" baseline="0" dirty="0" smtClean="0"/>
              <a:t> Request to the identity provider which includes the authorization grant provided by the Service Provider. The identity provider then presents the user with the login screen, where the </a:t>
            </a:r>
            <a:r>
              <a:rPr lang="en-US" baseline="0" dirty="0" err="1" smtClean="0"/>
              <a:t>uset</a:t>
            </a:r>
            <a:r>
              <a:rPr lang="en-US" baseline="0" dirty="0" smtClean="0"/>
              <a:t> logs in.</a:t>
            </a:r>
          </a:p>
          <a:p>
            <a:r>
              <a:rPr lang="en-US" baseline="0" dirty="0" smtClean="0"/>
              <a:t>3) After the user is validated, the SAML Assertion Token is passed back to the Service Provider, which then </a:t>
            </a:r>
            <a:r>
              <a:rPr lang="en-US" baseline="0" dirty="0" err="1" smtClean="0"/>
              <a:t>decryptes</a:t>
            </a:r>
            <a:r>
              <a:rPr lang="en-US" baseline="0" dirty="0" smtClean="0"/>
              <a:t> it and converts it into </a:t>
            </a:r>
            <a:r>
              <a:rPr lang="en-US" baseline="0" dirty="0" err="1" smtClean="0"/>
              <a:t>Oauth</a:t>
            </a:r>
            <a:r>
              <a:rPr lang="en-US" baseline="0" dirty="0" smtClean="0"/>
              <a:t> tokens</a:t>
            </a:r>
          </a:p>
          <a:p>
            <a:r>
              <a:rPr lang="en-US" baseline="0" dirty="0" smtClean="0"/>
              <a:t>4) The user then logs into the application using the </a:t>
            </a:r>
            <a:r>
              <a:rPr lang="en-US" baseline="0" dirty="0" err="1" smtClean="0"/>
              <a:t>Oauth</a:t>
            </a:r>
            <a:r>
              <a:rPr lang="en-US" baseline="0" dirty="0" smtClean="0"/>
              <a:t> token, which conforms to JWT token format.</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The tokens are self validating. A protected token introspection end point is also provided for checking the validity of the token. </a:t>
            </a:r>
          </a:p>
          <a:p>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17</a:t>
            </a:fld>
            <a:endParaRPr lang="en-US"/>
          </a:p>
        </p:txBody>
      </p:sp>
    </p:spTree>
    <p:extLst>
      <p:ext uri="{BB962C8B-B14F-4D97-AF65-F5344CB8AC3E}">
        <p14:creationId xmlns:p14="http://schemas.microsoft.com/office/powerpoint/2010/main" val="2616940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Notes :</a:t>
            </a:r>
          </a:p>
          <a:p>
            <a:r>
              <a:rPr lang="en-US" sz="1200" b="0" i="0" u="none" strike="noStrike" kern="1200" baseline="0" dirty="0" smtClean="0">
                <a:solidFill>
                  <a:schemeClr val="tx1"/>
                </a:solidFill>
                <a:latin typeface="+mn-lt"/>
                <a:ea typeface="+mn-ea"/>
                <a:cs typeface="+mn-cs"/>
              </a:rPr>
              <a:t>Single high availability multi-tenant UAA for securing platform and hosted applications</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aseline="0" dirty="0" smtClean="0"/>
              <a:t>UAA is HA and can be installed a part of elastic runtime.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aseline="0" dirty="0" smtClean="0"/>
              <a:t>When UAA is installed it creates a default tenant, which is accessible at </a:t>
            </a:r>
            <a:r>
              <a:rPr lang="en-US" baseline="0" dirty="0" err="1" smtClean="0"/>
              <a:t>UAA.system</a:t>
            </a:r>
            <a:r>
              <a:rPr lang="en-US" baseline="0" dirty="0" smtClean="0"/>
              <a:t> domain. The default tenant secures interfaces to the platform like CLI, Apps manager cloud controller API. With the new UAA u can have logical multi tenancy not physical, where u create multiple domains to secure 1 or more apps.</a:t>
            </a:r>
            <a:endParaRPr lang="en-US" sz="1200" b="0" i="0" u="none" strike="noStrike" kern="1200" baseline="0" dirty="0" smtClean="0">
              <a:solidFill>
                <a:schemeClr val="tx1"/>
              </a:solidFill>
              <a:latin typeface="+mn-lt"/>
              <a:ea typeface="+mn-ea"/>
              <a:cs typeface="+mn-cs"/>
            </a:endParaRPr>
          </a:p>
          <a:p>
            <a:pPr marL="0" indent="0">
              <a:buNone/>
            </a:pPr>
            <a:r>
              <a:rPr lang="en-US" sz="1200" b="0" i="0" u="none" strike="noStrike" kern="1200" baseline="0" dirty="0" smtClean="0">
                <a:solidFill>
                  <a:schemeClr val="tx1"/>
                </a:solidFill>
                <a:latin typeface="+mn-lt"/>
                <a:ea typeface="+mn-ea"/>
                <a:cs typeface="+mn-cs"/>
              </a:rPr>
              <a:t>3) Each tenant gets its own </a:t>
            </a:r>
            <a:r>
              <a:rPr lang="en-US" sz="1200" b="1" i="0" u="none" strike="noStrike" kern="1200" baseline="0" dirty="0" smtClean="0">
                <a:solidFill>
                  <a:schemeClr val="tx1"/>
                </a:solidFill>
                <a:latin typeface="+mn-lt"/>
                <a:ea typeface="+mn-ea"/>
                <a:cs typeface="+mn-cs"/>
              </a:rPr>
              <a:t>virtual authorization server</a:t>
            </a:r>
          </a:p>
          <a:p>
            <a:r>
              <a:rPr lang="en-US" sz="1200" b="0" i="0" u="none" strike="noStrike" kern="1200" baseline="0" dirty="0" smtClean="0">
                <a:solidFill>
                  <a:schemeClr val="tx1"/>
                </a:solidFill>
                <a:latin typeface="+mn-lt"/>
                <a:ea typeface="+mn-ea"/>
                <a:cs typeface="+mn-cs"/>
              </a:rPr>
              <a:t>4) Multiple SAML 2.0 external identity providers are supported</a:t>
            </a:r>
          </a:p>
          <a:p>
            <a:pPr marL="0" indent="0">
              <a:buNone/>
            </a:pPr>
            <a:r>
              <a:rPr lang="en-US" sz="1200" b="0" i="0" u="none" strike="noStrike" kern="1200" baseline="0" dirty="0" smtClean="0">
                <a:solidFill>
                  <a:schemeClr val="tx1"/>
                </a:solidFill>
                <a:latin typeface="+mn-lt"/>
                <a:ea typeface="+mn-ea"/>
                <a:cs typeface="+mn-cs"/>
              </a:rPr>
              <a:t>5) Each application has an associated </a:t>
            </a:r>
            <a:r>
              <a:rPr lang="en-US" sz="1200" b="0" i="0" u="none" strike="noStrike" kern="1200" baseline="0" dirty="0" err="1" smtClean="0">
                <a:solidFill>
                  <a:schemeClr val="tx1"/>
                </a:solidFill>
                <a:latin typeface="+mn-lt"/>
                <a:ea typeface="+mn-ea"/>
                <a:cs typeface="+mn-cs"/>
              </a:rPr>
              <a:t>OAuth</a:t>
            </a:r>
            <a:r>
              <a:rPr lang="en-US" sz="1200" b="0" i="0" u="none" strike="noStrike" kern="1200" baseline="0" dirty="0" smtClean="0">
                <a:solidFill>
                  <a:schemeClr val="tx1"/>
                </a:solidFill>
                <a:latin typeface="+mn-lt"/>
                <a:ea typeface="+mn-ea"/>
                <a:cs typeface="+mn-cs"/>
              </a:rPr>
              <a:t> client in the UAA</a:t>
            </a:r>
          </a:p>
          <a:p>
            <a:pPr marL="0" indent="0">
              <a:buNone/>
            </a:pPr>
            <a:r>
              <a:rPr lang="en-US" sz="1200" b="0" i="0" u="none" strike="noStrike" kern="1200" baseline="0" dirty="0" smtClean="0">
                <a:solidFill>
                  <a:schemeClr val="tx1"/>
                </a:solidFill>
                <a:latin typeface="+mn-lt"/>
                <a:ea typeface="+mn-ea"/>
                <a:cs typeface="+mn-cs"/>
              </a:rPr>
              <a:t>6) All applications must be </a:t>
            </a:r>
            <a:r>
              <a:rPr lang="en-US" sz="1200" b="0" i="0" u="none" strike="noStrike" kern="1200" baseline="0" dirty="0" err="1" smtClean="0">
                <a:solidFill>
                  <a:schemeClr val="tx1"/>
                </a:solidFill>
                <a:latin typeface="+mn-lt"/>
                <a:ea typeface="+mn-ea"/>
                <a:cs typeface="+mn-cs"/>
              </a:rPr>
              <a:t>OAuth</a:t>
            </a:r>
            <a:r>
              <a:rPr lang="en-US" sz="1200" b="0" i="0" u="none" strike="noStrike" kern="1200" baseline="0" dirty="0" smtClean="0">
                <a:solidFill>
                  <a:schemeClr val="tx1"/>
                </a:solidFill>
                <a:latin typeface="+mn-lt"/>
                <a:ea typeface="+mn-ea"/>
                <a:cs typeface="+mn-cs"/>
              </a:rPr>
              <a:t> 2.0-aware</a:t>
            </a:r>
            <a:endParaRPr lang="en-US" dirty="0" smtClean="0"/>
          </a:p>
          <a:p>
            <a:endParaRPr lang="en-US" dirty="0" smtClean="0"/>
          </a:p>
          <a:p>
            <a:endParaRPr lang="en-US" dirty="0" smtClean="0"/>
          </a:p>
          <a:p>
            <a:r>
              <a:rPr lang="en-US" dirty="0" smtClean="0"/>
              <a:t>Most</a:t>
            </a:r>
            <a:r>
              <a:rPr lang="en-US" baseline="0" dirty="0" smtClean="0"/>
              <a:t> of the enterprises today manage their Users (Employees/Partners) etc. in an LDAP Based directory which in most cases is Active Directory. </a:t>
            </a:r>
          </a:p>
          <a:p>
            <a:r>
              <a:rPr lang="en-US" baseline="0" dirty="0" smtClean="0"/>
              <a:t>The </a:t>
            </a:r>
            <a:r>
              <a:rPr lang="en-US" b="1" baseline="0" dirty="0" smtClean="0"/>
              <a:t>Active Directory </a:t>
            </a:r>
            <a:r>
              <a:rPr lang="en-US" baseline="0" dirty="0" smtClean="0"/>
              <a:t>is usually front-ended by a Federation Gateway (Usually CA SiteMinder/Ping Federation/ ADFS) which expose this directory users as Federated Identities for Single Sign-On purposes.</a:t>
            </a:r>
          </a:p>
          <a:p>
            <a:endParaRPr lang="en-US" baseline="0" dirty="0" smtClean="0"/>
          </a:p>
          <a:p>
            <a:r>
              <a:rPr lang="en-US" baseline="0" dirty="0" smtClean="0"/>
              <a:t>Pivotal Single Sign-On service supports the configuration of Multiple SAML Identity Providers. These can be associated with the relevant Applications. </a:t>
            </a:r>
          </a:p>
          <a:p>
            <a:r>
              <a:rPr lang="en-US" baseline="0" dirty="0" smtClean="0"/>
              <a:t>Multiple Identity Providers allows for specifying Simple to Advanced Authorization Filters for each Identity Provider and then tying it with the application which needs to be secured.</a:t>
            </a:r>
          </a:p>
          <a:p>
            <a:endParaRPr lang="en-US" baseline="0" dirty="0" smtClean="0"/>
          </a:p>
          <a:p>
            <a:r>
              <a:rPr lang="en-US" baseline="0" dirty="0" smtClean="0"/>
              <a:t>A typical authorization scenario could be : Only Users in New York should be allowed to access Application “Foo”</a:t>
            </a:r>
          </a:p>
          <a:p>
            <a:r>
              <a:rPr lang="en-US" baseline="0" dirty="0" smtClean="0"/>
              <a:t>This could be accomplished in the following way:</a:t>
            </a:r>
          </a:p>
          <a:p>
            <a:endParaRPr lang="en-US" baseline="0" dirty="0" smtClean="0"/>
          </a:p>
          <a:p>
            <a:r>
              <a:rPr lang="en-US" baseline="0" dirty="0" smtClean="0"/>
              <a:t>1&gt; Set up a SAML Identity Provider configuration with the Authorization Filter allowing users in the New York Location</a:t>
            </a:r>
          </a:p>
          <a:p>
            <a:r>
              <a:rPr lang="en-US" baseline="0" dirty="0" smtClean="0"/>
              <a:t>2&gt; Configure this Identity Provider and the Single Sign-On service for SAML trust (Exchange of SAML Service Provider and Identity Provider Metadata) </a:t>
            </a:r>
          </a:p>
          <a:p>
            <a:r>
              <a:rPr lang="en-US" baseline="0" dirty="0" smtClean="0"/>
              <a:t>      a. Pivotal Single Sign-On Service provides a user interface for setting up the SAML Identity Provider </a:t>
            </a:r>
          </a:p>
          <a:p>
            <a:r>
              <a:rPr lang="en-US" baseline="0" dirty="0" smtClean="0"/>
              <a:t>3&gt; Register an OAuth Client with Application Foo and associate it with the Identity Provider registered above (Via the Pivotal Single Sign-On service User Interface)</a:t>
            </a:r>
          </a:p>
          <a:p>
            <a:endParaRPr lang="en-US" dirty="0"/>
          </a:p>
        </p:txBody>
      </p:sp>
    </p:spTree>
    <p:extLst>
      <p:ext uri="{BB962C8B-B14F-4D97-AF65-F5344CB8AC3E}">
        <p14:creationId xmlns:p14="http://schemas.microsoft.com/office/powerpoint/2010/main" val="6214796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There are three ways to store platform user credentials: All these options are available when you download elastic runtime</a:t>
            </a:r>
          </a:p>
          <a:p>
            <a:r>
              <a:rPr lang="en-US" sz="1200" b="0" i="0" u="none" strike="noStrike" kern="1200" baseline="0" dirty="0" smtClean="0">
                <a:solidFill>
                  <a:schemeClr val="tx1"/>
                </a:solidFill>
                <a:latin typeface="+mn-lt"/>
                <a:ea typeface="+mn-ea"/>
                <a:cs typeface="+mn-cs"/>
              </a:rPr>
              <a:t>1. Internal store- user information is stored in the UAA database</a:t>
            </a:r>
          </a:p>
          <a:p>
            <a:r>
              <a:rPr lang="en-US" sz="1200" b="0" i="0" u="none" strike="noStrike" kern="1200" baseline="0" dirty="0" smtClean="0">
                <a:solidFill>
                  <a:schemeClr val="tx1"/>
                </a:solidFill>
                <a:latin typeface="+mn-lt"/>
                <a:ea typeface="+mn-ea"/>
                <a:cs typeface="+mn-cs"/>
              </a:rPr>
              <a:t>2. LDAP- user information is stored in an LDAP server</a:t>
            </a:r>
          </a:p>
          <a:p>
            <a:r>
              <a:rPr lang="en-US" sz="1200" b="0" i="0" u="none" strike="noStrike" kern="1200" baseline="0" dirty="0" smtClean="0">
                <a:solidFill>
                  <a:schemeClr val="tx1"/>
                </a:solidFill>
                <a:latin typeface="+mn-lt"/>
                <a:ea typeface="+mn-ea"/>
                <a:cs typeface="+mn-cs"/>
              </a:rPr>
              <a:t>• Configured on the Elastic Runtime’s LDAP </a:t>
            </a:r>
            <a:r>
              <a:rPr lang="en-US" sz="1200" b="0" i="0" u="none" strike="noStrike" kern="1200" baseline="0" dirty="0" err="1" smtClean="0">
                <a:solidFill>
                  <a:schemeClr val="tx1"/>
                </a:solidFill>
                <a:latin typeface="+mn-lt"/>
                <a:ea typeface="+mn-ea"/>
                <a:cs typeface="+mn-cs"/>
              </a:rPr>
              <a:t>Config</a:t>
            </a:r>
            <a:r>
              <a:rPr lang="en-US" sz="1200" b="0" i="0" u="none" strike="noStrike" kern="1200" baseline="0" dirty="0" smtClean="0">
                <a:solidFill>
                  <a:schemeClr val="tx1"/>
                </a:solidFill>
                <a:latin typeface="+mn-lt"/>
                <a:ea typeface="+mn-ea"/>
                <a:cs typeface="+mn-cs"/>
              </a:rPr>
              <a:t> tab</a:t>
            </a:r>
          </a:p>
          <a:p>
            <a:r>
              <a:rPr lang="en-US" sz="1200" b="0" i="0" u="none" strike="noStrike" kern="1200" baseline="0" dirty="0" smtClean="0">
                <a:solidFill>
                  <a:schemeClr val="tx1"/>
                </a:solidFill>
                <a:latin typeface="+mn-lt"/>
                <a:ea typeface="+mn-ea"/>
                <a:cs typeface="+mn-cs"/>
              </a:rPr>
              <a:t>3. Enterprise Identity Provider- user information is stored in an</a:t>
            </a:r>
          </a:p>
          <a:p>
            <a:r>
              <a:rPr lang="en-US" sz="1200" b="0" i="0" u="none" strike="noStrike" kern="1200" baseline="0" dirty="0" smtClean="0">
                <a:solidFill>
                  <a:schemeClr val="tx1"/>
                </a:solidFill>
                <a:latin typeface="+mn-lt"/>
                <a:ea typeface="+mn-ea"/>
                <a:cs typeface="+mn-cs"/>
              </a:rPr>
              <a:t>external service like CA SSO or ADFS</a:t>
            </a:r>
          </a:p>
          <a:p>
            <a:r>
              <a:rPr lang="en-US" sz="1200" b="0" i="0" u="none" strike="noStrike" kern="1200" baseline="0" dirty="0" smtClean="0">
                <a:solidFill>
                  <a:schemeClr val="tx1"/>
                </a:solidFill>
                <a:latin typeface="+mn-lt"/>
                <a:ea typeface="+mn-ea"/>
                <a:cs typeface="+mn-cs"/>
              </a:rPr>
              <a:t>• Configured on the Elastic Runtime’s SSO </a:t>
            </a:r>
            <a:r>
              <a:rPr lang="en-US" sz="1200" b="0" i="0" u="none" strike="noStrike" kern="1200" baseline="0" dirty="0" err="1" smtClean="0">
                <a:solidFill>
                  <a:schemeClr val="tx1"/>
                </a:solidFill>
                <a:latin typeface="+mn-lt"/>
                <a:ea typeface="+mn-ea"/>
                <a:cs typeface="+mn-cs"/>
              </a:rPr>
              <a:t>Config</a:t>
            </a:r>
            <a:r>
              <a:rPr lang="en-US" sz="1200" b="0" i="0" u="none" strike="noStrike" kern="1200" baseline="0" dirty="0" smtClean="0">
                <a:solidFill>
                  <a:schemeClr val="tx1"/>
                </a:solidFill>
                <a:latin typeface="+mn-lt"/>
                <a:ea typeface="+mn-ea"/>
                <a:cs typeface="+mn-cs"/>
              </a:rPr>
              <a:t> tab</a:t>
            </a:r>
          </a:p>
          <a:p>
            <a:r>
              <a:rPr lang="en-US" sz="1200" b="0" i="0" u="none" strike="noStrike" kern="1200" baseline="0" dirty="0" smtClean="0">
                <a:solidFill>
                  <a:schemeClr val="tx1"/>
                </a:solidFill>
                <a:latin typeface="+mn-lt"/>
                <a:ea typeface="+mn-ea"/>
                <a:cs typeface="+mn-cs"/>
              </a:rPr>
              <a:t>• This is the recommended approach for external platform </a:t>
            </a:r>
            <a:r>
              <a:rPr lang="en-US" sz="1200" b="0" i="0" u="none" strike="noStrike" kern="1200" baseline="0" dirty="0" err="1" smtClean="0">
                <a:solidFill>
                  <a:schemeClr val="tx1"/>
                </a:solidFill>
                <a:latin typeface="+mn-lt"/>
                <a:ea typeface="+mn-ea"/>
                <a:cs typeface="+mn-cs"/>
              </a:rPr>
              <a:t>usersit</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is more secure than LDAP</a:t>
            </a:r>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19</a:t>
            </a:fld>
            <a:endParaRPr lang="en-US"/>
          </a:p>
        </p:txBody>
      </p:sp>
    </p:spTree>
    <p:extLst>
      <p:ext uri="{BB962C8B-B14F-4D97-AF65-F5344CB8AC3E}">
        <p14:creationId xmlns:p14="http://schemas.microsoft.com/office/powerpoint/2010/main" val="3290938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2</a:t>
            </a:fld>
            <a:endParaRPr lang="en-US"/>
          </a:p>
        </p:txBody>
      </p:sp>
    </p:spTree>
    <p:extLst>
      <p:ext uri="{BB962C8B-B14F-4D97-AF65-F5344CB8AC3E}">
        <p14:creationId xmlns:p14="http://schemas.microsoft.com/office/powerpoint/2010/main" val="35965538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used ones are </a:t>
            </a:r>
            <a:r>
              <a:rPr lang="en-US" dirty="0" err="1" smtClean="0"/>
              <a:t>siteminder</a:t>
            </a:r>
            <a:r>
              <a:rPr lang="en-US" dirty="0" smtClean="0"/>
              <a:t>. </a:t>
            </a:r>
          </a:p>
          <a:p>
            <a:r>
              <a:rPr lang="en-US" dirty="0" smtClean="0"/>
              <a:t>Traditionally you will have Agents that intercept</a:t>
            </a:r>
            <a:r>
              <a:rPr lang="en-US" baseline="0" dirty="0" smtClean="0"/>
              <a:t> traffic and redirect them to policy server, which can present authentication page. Then the user taken to the page that can be accessed.</a:t>
            </a:r>
            <a:endParaRPr lang="en-US" dirty="0"/>
          </a:p>
        </p:txBody>
      </p:sp>
    </p:spTree>
    <p:extLst>
      <p:ext uri="{BB962C8B-B14F-4D97-AF65-F5344CB8AC3E}">
        <p14:creationId xmlns:p14="http://schemas.microsoft.com/office/powerpoint/2010/main" val="3745289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support web apps, native apps and all.</a:t>
            </a:r>
          </a:p>
          <a:p>
            <a:r>
              <a:rPr lang="en-US" baseline="0" dirty="0" smtClean="0"/>
              <a:t>The service is multi tenant : if u have different identity needs and u want to separate identity providers and plans u can do that. Example is consumer and enterprise apps. Also if u have </a:t>
            </a:r>
            <a:r>
              <a:rPr lang="en-US" baseline="0" dirty="0" err="1" smtClean="0"/>
              <a:t>dev</a:t>
            </a:r>
            <a:r>
              <a:rPr lang="en-US" baseline="0" dirty="0" smtClean="0"/>
              <a:t>, stage </a:t>
            </a:r>
            <a:r>
              <a:rPr lang="en-US" baseline="0" dirty="0" err="1" smtClean="0"/>
              <a:t>env</a:t>
            </a:r>
            <a:r>
              <a:rPr lang="en-US" baseline="0" dirty="0" smtClean="0"/>
              <a:t>, u can have different plans.</a:t>
            </a:r>
          </a:p>
          <a:p>
            <a:endParaRPr lang="en-US" baseline="0" dirty="0" smtClean="0"/>
          </a:p>
        </p:txBody>
      </p:sp>
    </p:spTree>
    <p:extLst>
      <p:ext uri="{BB962C8B-B14F-4D97-AF65-F5344CB8AC3E}">
        <p14:creationId xmlns:p14="http://schemas.microsoft.com/office/powerpoint/2010/main" val="17691129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chemeClr val="tx1"/>
                </a:solidFill>
                <a:latin typeface="Arial"/>
                <a:cs typeface="Arial"/>
              </a:rPr>
              <a:t>Secures Elastic Runtime components, applications and</a:t>
            </a:r>
          </a:p>
          <a:p>
            <a:r>
              <a:rPr lang="en-US" dirty="0" smtClean="0">
                <a:solidFill>
                  <a:schemeClr val="tx1"/>
                </a:solidFill>
                <a:latin typeface="Arial"/>
                <a:cs typeface="Arial"/>
              </a:rPr>
              <a:t>APIs (e.g. Apps Manager and Cloud Controller API)</a:t>
            </a:r>
          </a:p>
          <a:p>
            <a:r>
              <a:rPr lang="en-US" dirty="0" smtClean="0">
                <a:solidFill>
                  <a:schemeClr val="tx1"/>
                </a:solidFill>
                <a:latin typeface="Arial"/>
                <a:cs typeface="Arial"/>
              </a:rPr>
              <a:t>Can also secure access to other applications/APIs using</a:t>
            </a:r>
          </a:p>
          <a:p>
            <a:r>
              <a:rPr lang="en-US" dirty="0" smtClean="0">
                <a:solidFill>
                  <a:schemeClr val="tx1"/>
                </a:solidFill>
                <a:latin typeface="Arial"/>
                <a:cs typeface="Arial"/>
              </a:rPr>
              <a:t>the Pivotal Single Sign-On (SSO) Service</a:t>
            </a:r>
          </a:p>
          <a:p>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22</a:t>
            </a:fld>
            <a:endParaRPr lang="en-US"/>
          </a:p>
        </p:txBody>
      </p:sp>
    </p:spTree>
    <p:extLst>
      <p:ext uri="{BB962C8B-B14F-4D97-AF65-F5344CB8AC3E}">
        <p14:creationId xmlns:p14="http://schemas.microsoft.com/office/powerpoint/2010/main" val="4116636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9B87A38-3CEC-41F8-9B8A-7D549F200228}" type="slidenum">
              <a:rPr lang="en-US" smtClean="0"/>
              <a:t>23</a:t>
            </a:fld>
            <a:endParaRPr lang="en-US"/>
          </a:p>
        </p:txBody>
      </p:sp>
    </p:spTree>
    <p:extLst>
      <p:ext uri="{BB962C8B-B14F-4D97-AF65-F5344CB8AC3E}">
        <p14:creationId xmlns:p14="http://schemas.microsoft.com/office/powerpoint/2010/main" val="16120245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Enable service access command in CLI</a:t>
            </a:r>
          </a:p>
          <a:p>
            <a:r>
              <a:rPr lang="en-US" dirty="0" smtClean="0"/>
              <a:t>U can enable service plan across orgs</a:t>
            </a:r>
          </a:p>
          <a:p>
            <a:r>
              <a:rPr lang="en-US" dirty="0" smtClean="0"/>
              <a:t>Service instance links app to plan</a:t>
            </a:r>
          </a:p>
          <a:p>
            <a:r>
              <a:rPr lang="en-US" dirty="0" smtClean="0"/>
              <a:t>Service Plan is a UAA tenant so 1 or more apps across diff spaces</a:t>
            </a:r>
            <a:r>
              <a:rPr lang="en-US" baseline="0" dirty="0" smtClean="0"/>
              <a:t> may want to use same service plan because its app end user identity. </a:t>
            </a:r>
          </a:p>
          <a:p>
            <a:r>
              <a:rPr lang="en-US" baseline="0" dirty="0" smtClean="0"/>
              <a:t>Q)We are not using LDAP rather using SAML to connect to external </a:t>
            </a:r>
            <a:r>
              <a:rPr lang="en-US" baseline="0" dirty="0" err="1" smtClean="0"/>
              <a:t>userstore</a:t>
            </a:r>
            <a:r>
              <a:rPr lang="en-US" baseline="0" dirty="0" smtClean="0"/>
              <a:t>?</a:t>
            </a:r>
          </a:p>
          <a:p>
            <a:r>
              <a:rPr lang="en-US" baseline="0" dirty="0" smtClean="0"/>
              <a:t>SAML is more secure way. LDAP just collects  lowest layer that </a:t>
            </a:r>
            <a:r>
              <a:rPr lang="en-US" baseline="0" dirty="0" err="1" smtClean="0"/>
              <a:t>doesn</a:t>
            </a:r>
            <a:r>
              <a:rPr lang="fr-FR" baseline="0" dirty="0" smtClean="0"/>
              <a:t>’</a:t>
            </a:r>
            <a:r>
              <a:rPr lang="en-US" baseline="0" dirty="0" smtClean="0"/>
              <a:t>t enforce security policy but when u deal with federated identity provider enforce security policy like session policy or password policy. LDAP just collects username and password and cant do policies.</a:t>
            </a:r>
          </a:p>
          <a:p>
            <a:r>
              <a:rPr lang="en-US" baseline="0" dirty="0" smtClean="0"/>
              <a:t>Q)Does support clustered </a:t>
            </a:r>
            <a:r>
              <a:rPr lang="en-US" baseline="0" dirty="0" err="1" smtClean="0"/>
              <a:t>mysql</a:t>
            </a:r>
            <a:r>
              <a:rPr lang="en-US" baseline="0" dirty="0" smtClean="0"/>
              <a:t> in elastic runtime? If the customer has configured </a:t>
            </a:r>
            <a:r>
              <a:rPr lang="en-US" baseline="0" dirty="0" err="1" smtClean="0"/>
              <a:t>mysql</a:t>
            </a:r>
            <a:r>
              <a:rPr lang="en-US" baseline="0" dirty="0" smtClean="0"/>
              <a:t> as </a:t>
            </a:r>
            <a:r>
              <a:rPr lang="en-US" baseline="0" dirty="0" err="1" smtClean="0"/>
              <a:t>uaa</a:t>
            </a:r>
            <a:r>
              <a:rPr lang="en-US" baseline="0" dirty="0" smtClean="0"/>
              <a:t> </a:t>
            </a:r>
            <a:r>
              <a:rPr lang="en-US" baseline="0" dirty="0" err="1" smtClean="0"/>
              <a:t>db</a:t>
            </a:r>
            <a:r>
              <a:rPr lang="en-US" baseline="0" dirty="0" smtClean="0"/>
              <a:t> and cc </a:t>
            </a:r>
            <a:r>
              <a:rPr lang="en-US" baseline="0" dirty="0" err="1" smtClean="0"/>
              <a:t>db</a:t>
            </a:r>
            <a:endParaRPr lang="en-US" baseline="0" dirty="0" smtClean="0"/>
          </a:p>
          <a:p>
            <a:r>
              <a:rPr lang="en-US" baseline="0" dirty="0" smtClean="0"/>
              <a:t>Will work with external connection for example </a:t>
            </a:r>
            <a:r>
              <a:rPr lang="en-US" baseline="0" dirty="0" err="1" smtClean="0"/>
              <a:t>rds</a:t>
            </a:r>
            <a:r>
              <a:rPr lang="en-US" baseline="0" dirty="0" smtClean="0"/>
              <a:t> on </a:t>
            </a:r>
            <a:r>
              <a:rPr lang="en-US" baseline="0" dirty="0" err="1" smtClean="0"/>
              <a:t>aws</a:t>
            </a:r>
            <a:endParaRPr lang="en-US" baseline="0" dirty="0" smtClean="0"/>
          </a:p>
          <a:p>
            <a:r>
              <a:rPr lang="en-US" baseline="0" dirty="0" smtClean="0"/>
              <a:t>Q) Integrate Ops Manager and UAA?</a:t>
            </a:r>
          </a:p>
          <a:p>
            <a:r>
              <a:rPr lang="en-US" baseline="0" dirty="0" smtClean="0"/>
              <a:t>Work underway to integrate ops manager with UAA. UAA will just secure ops manager and UAA in elastic runtime will just secure </a:t>
            </a:r>
            <a:r>
              <a:rPr lang="en-US" baseline="0" dirty="0" err="1" smtClean="0"/>
              <a:t>ert</a:t>
            </a:r>
            <a:r>
              <a:rPr lang="en-US" baseline="0" dirty="0" smtClean="0"/>
              <a:t> and the apps in that.</a:t>
            </a:r>
          </a:p>
          <a:p>
            <a:r>
              <a:rPr lang="en-US" baseline="0" dirty="0" smtClean="0"/>
              <a:t>Bosh UAA will be different. So there might be 3 UAAs</a:t>
            </a:r>
          </a:p>
          <a:p>
            <a:r>
              <a:rPr lang="en-US" baseline="0" dirty="0" smtClean="0"/>
              <a:t>Q) Are there are plans to support AD as identity provider via SAML?</a:t>
            </a:r>
          </a:p>
          <a:p>
            <a:r>
              <a:rPr lang="en-US" baseline="0" dirty="0" smtClean="0"/>
              <a:t>AD is already supported through AD federation services which is ADFS. If a customer has ping or site minder and AD can be enabled via federation services. This current service is </a:t>
            </a:r>
            <a:r>
              <a:rPr lang="en-US" baseline="0" dirty="0" err="1" smtClean="0"/>
              <a:t>notthAD</a:t>
            </a:r>
            <a:r>
              <a:rPr lang="en-US" baseline="0" dirty="0" smtClean="0"/>
              <a:t> but through Azure ADFS</a:t>
            </a:r>
          </a:p>
        </p:txBody>
      </p:sp>
    </p:spTree>
    <p:extLst>
      <p:ext uri="{BB962C8B-B14F-4D97-AF65-F5344CB8AC3E}">
        <p14:creationId xmlns:p14="http://schemas.microsoft.com/office/powerpoint/2010/main" val="40255155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PCF admin, you are also a service admin</a:t>
            </a:r>
            <a:endParaRPr lang="en-US" dirty="0"/>
          </a:p>
        </p:txBody>
      </p:sp>
    </p:spTree>
    <p:extLst>
      <p:ext uri="{BB962C8B-B14F-4D97-AF65-F5344CB8AC3E}">
        <p14:creationId xmlns:p14="http://schemas.microsoft.com/office/powerpoint/2010/main" val="40662117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cases</a:t>
            </a:r>
          </a:p>
          <a:p>
            <a:pPr marL="226428" indent="-226428">
              <a:buAutoNum type="arabicParenR"/>
            </a:pPr>
            <a:r>
              <a:rPr lang="en-US" dirty="0" smtClean="0"/>
              <a:t>You build app and now</a:t>
            </a:r>
            <a:r>
              <a:rPr lang="en-US" baseline="0" dirty="0" smtClean="0"/>
              <a:t> your end users can access that app lets say through </a:t>
            </a:r>
            <a:r>
              <a:rPr lang="en-US" baseline="0" dirty="0" err="1" smtClean="0"/>
              <a:t>okta</a:t>
            </a:r>
            <a:endParaRPr lang="en-US" baseline="0" dirty="0" smtClean="0"/>
          </a:p>
          <a:p>
            <a:pPr marL="226428" indent="-226428">
              <a:buAutoNum type="arabicParenR"/>
            </a:pPr>
            <a:r>
              <a:rPr lang="en-US" baseline="0" dirty="0" err="1" smtClean="0"/>
              <a:t>Oauth</a:t>
            </a:r>
            <a:r>
              <a:rPr lang="en-US" baseline="0" dirty="0" smtClean="0"/>
              <a:t> is lightweight everything over rest</a:t>
            </a:r>
          </a:p>
          <a:p>
            <a:pPr marL="226428" indent="-226428">
              <a:buAutoNum type="arabicParenR"/>
            </a:pPr>
            <a:r>
              <a:rPr lang="en-US" baseline="0" dirty="0" smtClean="0"/>
              <a:t>You can provide authorization filters on the identity providers</a:t>
            </a:r>
            <a:endParaRPr lang="en-US" dirty="0"/>
          </a:p>
        </p:txBody>
      </p:sp>
    </p:spTree>
    <p:extLst>
      <p:ext uri="{BB962C8B-B14F-4D97-AF65-F5344CB8AC3E}">
        <p14:creationId xmlns:p14="http://schemas.microsoft.com/office/powerpoint/2010/main" val="36087932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availability of the service is </a:t>
            </a:r>
            <a:r>
              <a:rPr lang="en-US" dirty="0" err="1" smtClean="0"/>
              <a:t>contrained</a:t>
            </a:r>
            <a:r>
              <a:rPr lang="en-US" dirty="0" smtClean="0"/>
              <a:t> by availability of </a:t>
            </a:r>
            <a:r>
              <a:rPr lang="en-US" dirty="0" err="1" smtClean="0"/>
              <a:t>db</a:t>
            </a:r>
            <a:r>
              <a:rPr lang="en-US" dirty="0" smtClean="0"/>
              <a:t> u r using.</a:t>
            </a:r>
          </a:p>
          <a:p>
            <a:r>
              <a:rPr lang="en-US" dirty="0" smtClean="0"/>
              <a:t>Roadmap -&gt;</a:t>
            </a:r>
            <a:r>
              <a:rPr lang="en-US" baseline="0" dirty="0" smtClean="0"/>
              <a:t> post </a:t>
            </a:r>
            <a:r>
              <a:rPr lang="en-US" baseline="0" dirty="0" err="1" smtClean="0"/>
              <a:t>gres</a:t>
            </a:r>
            <a:r>
              <a:rPr lang="en-US" baseline="0" dirty="0" smtClean="0"/>
              <a:t> to </a:t>
            </a:r>
            <a:r>
              <a:rPr lang="en-US" baseline="0" dirty="0" err="1" smtClean="0"/>
              <a:t>mysql</a:t>
            </a:r>
            <a:r>
              <a:rPr lang="en-US" baseline="0" dirty="0" smtClean="0"/>
              <a:t> ha.</a:t>
            </a:r>
          </a:p>
          <a:p>
            <a:endParaRPr lang="en-US" baseline="0" dirty="0" smtClean="0"/>
          </a:p>
          <a:p>
            <a:r>
              <a:rPr lang="en-US" baseline="0" dirty="0" smtClean="0"/>
              <a:t>Depending on org policies, onboarding users to identity provider and its handled by </a:t>
            </a:r>
            <a:r>
              <a:rPr lang="en-US" baseline="0" dirty="0" err="1" smtClean="0"/>
              <a:t>ip</a:t>
            </a:r>
            <a:r>
              <a:rPr lang="en-US" baseline="0" dirty="0" smtClean="0"/>
              <a:t>. How user gets </a:t>
            </a:r>
            <a:r>
              <a:rPr lang="en-US" baseline="0" dirty="0" err="1" smtClean="0"/>
              <a:t>sso</a:t>
            </a:r>
            <a:r>
              <a:rPr lang="en-US" baseline="0" dirty="0" smtClean="0"/>
              <a:t> service, its part of authentication service. We on the fly create a record on </a:t>
            </a:r>
            <a:r>
              <a:rPr lang="en-US" baseline="0" dirty="0" err="1" smtClean="0"/>
              <a:t>uaa</a:t>
            </a:r>
            <a:r>
              <a:rPr lang="en-US" baseline="0" dirty="0" smtClean="0"/>
              <a:t> and which is used later.</a:t>
            </a:r>
          </a:p>
          <a:p>
            <a:endParaRPr lang="en-US" baseline="0" dirty="0" smtClean="0"/>
          </a:p>
          <a:p>
            <a:r>
              <a:rPr lang="en-US" baseline="0" dirty="0" smtClean="0"/>
              <a:t>If the app needs to assign roles, we don</a:t>
            </a:r>
            <a:r>
              <a:rPr lang="uk-UA" baseline="0" dirty="0" smtClean="0"/>
              <a:t>’</a:t>
            </a:r>
            <a:r>
              <a:rPr lang="en-US" baseline="0" dirty="0" smtClean="0"/>
              <a:t>t have the ability yet to sign roles on </a:t>
            </a:r>
            <a:r>
              <a:rPr lang="en-US" baseline="0" dirty="0" err="1" smtClean="0"/>
              <a:t>ip</a:t>
            </a:r>
            <a:r>
              <a:rPr lang="en-US" baseline="0" dirty="0" smtClean="0"/>
              <a:t>. Via </a:t>
            </a:r>
            <a:r>
              <a:rPr lang="en-US" baseline="0" dirty="0" err="1" smtClean="0"/>
              <a:t>api</a:t>
            </a:r>
            <a:r>
              <a:rPr lang="en-US" baseline="0" dirty="0" smtClean="0"/>
              <a:t>, u can set up users to the role.</a:t>
            </a:r>
          </a:p>
          <a:p>
            <a:endParaRPr lang="en-US" baseline="0" dirty="0" smtClean="0"/>
          </a:p>
          <a:p>
            <a:r>
              <a:rPr lang="en-US" baseline="0" dirty="0" smtClean="0"/>
              <a:t>Q) If u don</a:t>
            </a:r>
            <a:r>
              <a:rPr lang="uk-UA" baseline="0" dirty="0" smtClean="0"/>
              <a:t>’</a:t>
            </a:r>
            <a:r>
              <a:rPr lang="en-US" baseline="0" dirty="0" smtClean="0"/>
              <a:t>t have roles, what metadata we get? </a:t>
            </a:r>
            <a:r>
              <a:rPr lang="en-US" baseline="0" dirty="0" err="1" smtClean="0"/>
              <a:t>Ans</a:t>
            </a:r>
            <a:r>
              <a:rPr lang="en-US" baseline="0" dirty="0" smtClean="0"/>
              <a:t>) we only get </a:t>
            </a:r>
            <a:r>
              <a:rPr lang="en-US" baseline="0" dirty="0" err="1" smtClean="0"/>
              <a:t>userid</a:t>
            </a:r>
            <a:r>
              <a:rPr lang="en-US" baseline="0" dirty="0" smtClean="0"/>
              <a:t> from </a:t>
            </a:r>
            <a:r>
              <a:rPr lang="en-US" baseline="0" dirty="0" err="1" smtClean="0"/>
              <a:t>ip</a:t>
            </a:r>
            <a:r>
              <a:rPr lang="en-US" baseline="0" dirty="0" smtClean="0"/>
              <a:t>. Roadmap is we will support claims like user attributes, user roles.</a:t>
            </a:r>
          </a:p>
          <a:p>
            <a:endParaRPr lang="en-US" baseline="0" dirty="0" smtClean="0"/>
          </a:p>
          <a:p>
            <a:r>
              <a:rPr lang="en-US" baseline="0" dirty="0" smtClean="0"/>
              <a:t>We don</a:t>
            </a:r>
            <a:r>
              <a:rPr lang="uk-UA" baseline="0" dirty="0" smtClean="0"/>
              <a:t>’</a:t>
            </a:r>
            <a:r>
              <a:rPr lang="en-US" baseline="0" dirty="0" smtClean="0"/>
              <a:t>t support SAML claims today, will be added in the next version.</a:t>
            </a:r>
            <a:endParaRPr lang="en-US" dirty="0"/>
          </a:p>
        </p:txBody>
      </p:sp>
    </p:spTree>
    <p:extLst>
      <p:ext uri="{BB962C8B-B14F-4D97-AF65-F5344CB8AC3E}">
        <p14:creationId xmlns:p14="http://schemas.microsoft.com/office/powerpoint/2010/main" val="3503850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Pivotal </a:t>
            </a:r>
            <a:r>
              <a:rPr lang="en-US" sz="1200" b="0" i="0" u="none" strike="noStrike" kern="1200" baseline="0" dirty="0" smtClean="0">
                <a:solidFill>
                  <a:schemeClr val="tx1"/>
                </a:solidFill>
                <a:latin typeface="+mn-lt"/>
                <a:ea typeface="+mn-ea"/>
                <a:cs typeface="+mn-cs"/>
              </a:rPr>
              <a:t>SSO tile that can be downloaded from </a:t>
            </a:r>
            <a:r>
              <a:rPr lang="en-US" sz="1200" b="0" i="0" u="none" strike="noStrike" kern="1200" baseline="0" dirty="0" err="1" smtClean="0">
                <a:solidFill>
                  <a:schemeClr val="tx1"/>
                </a:solidFill>
                <a:latin typeface="+mn-lt"/>
                <a:ea typeface="+mn-ea"/>
                <a:cs typeface="+mn-cs"/>
              </a:rPr>
              <a:t>network.pivotal.io</a:t>
            </a:r>
            <a:r>
              <a:rPr lang="en-US" sz="1200" b="0" i="0" u="none" strike="noStrike" kern="1200" baseline="0" dirty="0" smtClean="0">
                <a:solidFill>
                  <a:schemeClr val="tx1"/>
                </a:solidFill>
                <a:latin typeface="+mn-lt"/>
                <a:ea typeface="+mn-ea"/>
                <a:cs typeface="+mn-cs"/>
              </a:rPr>
              <a:t>. It’s really straight forward, you should have already set up the user store in elastic runtime.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Then when you login in as admin in </a:t>
            </a:r>
            <a:r>
              <a:rPr lang="en-US" sz="1200" b="0" i="0" u="none" strike="noStrike" kern="1200" baseline="0" dirty="0" err="1" smtClean="0">
                <a:solidFill>
                  <a:schemeClr val="tx1"/>
                </a:solidFill>
                <a:latin typeface="+mn-lt"/>
                <a:ea typeface="+mn-ea"/>
                <a:cs typeface="+mn-cs"/>
              </a:rPr>
              <a:t>pcf</a:t>
            </a:r>
            <a:r>
              <a:rPr lang="en-US" sz="1200" b="0" i="0" u="none" strike="noStrike" kern="1200" baseline="0" dirty="0" smtClean="0">
                <a:solidFill>
                  <a:schemeClr val="tx1"/>
                </a:solidFill>
                <a:latin typeface="+mn-lt"/>
                <a:ea typeface="+mn-ea"/>
                <a:cs typeface="+mn-cs"/>
              </a:rPr>
              <a:t> apps manager, go to system org, identity service space-&gt; u see broker, this is the application that</a:t>
            </a:r>
            <a:r>
              <a:rPr lang="uk-UA" sz="1200" b="0" i="0" u="none" strike="noStrike" kern="1200" baseline="0" dirty="0" smtClean="0">
                <a:solidFill>
                  <a:schemeClr val="tx1"/>
                </a:solidFill>
                <a:latin typeface="+mn-lt"/>
                <a:ea typeface="+mn-ea"/>
                <a:cs typeface="+mn-cs"/>
              </a:rPr>
              <a:t>’</a:t>
            </a:r>
            <a:r>
              <a:rPr lang="en-US" sz="1200" b="0" i="0" u="none" strike="noStrike" kern="1200" baseline="0" dirty="0" smtClean="0">
                <a:solidFill>
                  <a:schemeClr val="tx1"/>
                </a:solidFill>
                <a:latin typeface="+mn-lt"/>
                <a:ea typeface="+mn-ea"/>
                <a:cs typeface="+mn-cs"/>
              </a:rPr>
              <a:t>s used to configure service plans.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I can configure as many plans as we want and that will show up in the marketplace. Check the concept of org visibility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Also check the manage user store, by default the user store is internal user store. The purpose of SSO is connect to external identity provider, we will be using </a:t>
            </a:r>
            <a:r>
              <a:rPr lang="en-US" sz="1200" b="0" i="0" u="none" strike="noStrike" kern="1200" baseline="0" dirty="0" err="1" smtClean="0">
                <a:solidFill>
                  <a:schemeClr val="tx1"/>
                </a:solidFill>
                <a:latin typeface="+mn-lt"/>
                <a:ea typeface="+mn-ea"/>
                <a:cs typeface="+mn-cs"/>
              </a:rPr>
              <a:t>okta</a:t>
            </a:r>
            <a:r>
              <a:rPr lang="en-US" sz="1200" b="0" i="0" u="none" strike="noStrike" kern="1200" baseline="0" dirty="0" smtClean="0">
                <a:solidFill>
                  <a:schemeClr val="tx1"/>
                </a:solidFill>
                <a:latin typeface="+mn-lt"/>
                <a:ea typeface="+mn-ea"/>
                <a:cs typeface="+mn-cs"/>
              </a:rPr>
              <a:t> for this demo.</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Service Provider Metadata will be used to create trust between this app and the identity provider.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Login into </a:t>
            </a:r>
            <a:r>
              <a:rPr lang="en-US" sz="1200" b="0" i="0" u="none" strike="noStrike" kern="1200" baseline="0" dirty="0" err="1" smtClean="0">
                <a:solidFill>
                  <a:schemeClr val="tx1"/>
                </a:solidFill>
                <a:latin typeface="+mn-lt"/>
                <a:ea typeface="+mn-ea"/>
                <a:cs typeface="+mn-cs"/>
              </a:rPr>
              <a:t>okta</a:t>
            </a:r>
            <a:r>
              <a:rPr lang="en-US" sz="1200" b="0" i="0" u="none" strike="noStrike" kern="1200" baseline="0" dirty="0" smtClean="0">
                <a:solidFill>
                  <a:schemeClr val="tx1"/>
                </a:solidFill>
                <a:latin typeface="+mn-lt"/>
                <a:ea typeface="+mn-ea"/>
                <a:cs typeface="+mn-cs"/>
              </a:rPr>
              <a:t> preview, click on app 1. SAML settings get populated with information with the service plan I created. Single sign on URL is the </a:t>
            </a:r>
            <a:r>
              <a:rPr lang="en-US" sz="1200" b="0" i="0" u="none" strike="noStrike" kern="1200" baseline="0" dirty="0" err="1" smtClean="0">
                <a:solidFill>
                  <a:schemeClr val="tx1"/>
                </a:solidFill>
                <a:latin typeface="+mn-lt"/>
                <a:ea typeface="+mn-ea"/>
                <a:cs typeface="+mn-cs"/>
              </a:rPr>
              <a:t>auth</a:t>
            </a:r>
            <a:r>
              <a:rPr lang="en-US" sz="1200" b="0" i="0" u="none" strike="noStrike" kern="1200" baseline="0" dirty="0" smtClean="0">
                <a:solidFill>
                  <a:schemeClr val="tx1"/>
                </a:solidFill>
                <a:latin typeface="+mn-lt"/>
                <a:ea typeface="+mn-ea"/>
                <a:cs typeface="+mn-cs"/>
              </a:rPr>
              <a:t> URL that I configured on the service plan. Take the service metadata link from the ops manager and configure it.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Then lets deploy the app, click marketplace, and bind and show apps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 </a:t>
            </a:r>
          </a:p>
          <a:p>
            <a:r>
              <a:rPr lang="en-US" sz="1200" b="0" i="0" u="none" strike="noStrike" kern="1200" baseline="0" dirty="0" smtClean="0">
                <a:solidFill>
                  <a:schemeClr val="tx1"/>
                </a:solidFill>
                <a:latin typeface="+mn-lt"/>
                <a:ea typeface="+mn-ea"/>
                <a:cs typeface="+mn-cs"/>
              </a:rPr>
              <a:t>Pivotal SSO service is found in the marketplace</a:t>
            </a:r>
          </a:p>
          <a:p>
            <a:pPr marL="171450" indent="-171450">
              <a:buFontTx/>
              <a:buChar char="-"/>
            </a:pPr>
            <a:r>
              <a:rPr lang="en-US" sz="1200" b="0" i="0" u="none" strike="noStrike" kern="1200" baseline="0" dirty="0" smtClean="0">
                <a:solidFill>
                  <a:schemeClr val="tx1"/>
                </a:solidFill>
                <a:latin typeface="+mn-lt"/>
                <a:ea typeface="+mn-ea"/>
                <a:cs typeface="+mn-cs"/>
              </a:rPr>
              <a:t>SSO tile that can be downloaded from </a:t>
            </a:r>
            <a:r>
              <a:rPr lang="en-US" sz="1200" b="0" i="0" u="none" strike="noStrike" kern="1200" baseline="0" dirty="0" err="1" smtClean="0">
                <a:solidFill>
                  <a:schemeClr val="tx1"/>
                </a:solidFill>
                <a:latin typeface="+mn-lt"/>
                <a:ea typeface="+mn-ea"/>
                <a:cs typeface="+mn-cs"/>
              </a:rPr>
              <a:t>network.pivotal.io</a:t>
            </a:r>
            <a:endParaRPr lang="en-US" sz="1200" b="0" i="0" u="none" strike="noStrike" kern="1200" baseline="0" dirty="0" smtClean="0">
              <a:solidFill>
                <a:schemeClr val="tx1"/>
              </a:solidFill>
              <a:latin typeface="+mn-lt"/>
              <a:ea typeface="+mn-ea"/>
              <a:cs typeface="+mn-cs"/>
            </a:endParaRPr>
          </a:p>
          <a:p>
            <a:pPr marL="171450" indent="-171450">
              <a:buFontTx/>
              <a:buChar char="-"/>
            </a:pPr>
            <a:r>
              <a:rPr lang="en-US" sz="1200" b="0" i="0" u="none" strike="noStrike" kern="1200" baseline="0" dirty="0" smtClean="0">
                <a:solidFill>
                  <a:schemeClr val="tx1"/>
                </a:solidFill>
                <a:latin typeface="+mn-lt"/>
                <a:ea typeface="+mn-ea"/>
                <a:cs typeface="+mn-cs"/>
              </a:rPr>
              <a:t>The Pivotal Single Sign-On service is implemented as a</a:t>
            </a:r>
          </a:p>
          <a:p>
            <a:r>
              <a:rPr lang="en-US" sz="1200" b="0" i="0" u="none" strike="noStrike" kern="1200" baseline="0" dirty="0" smtClean="0">
                <a:solidFill>
                  <a:schemeClr val="tx1"/>
                </a:solidFill>
                <a:latin typeface="+mn-lt"/>
                <a:ea typeface="+mn-ea"/>
                <a:cs typeface="+mn-cs"/>
              </a:rPr>
              <a:t>managed service</a:t>
            </a:r>
          </a:p>
          <a:p>
            <a:r>
              <a:rPr lang="en-US" sz="1200" b="0" i="0" u="none" strike="noStrike" kern="1200" baseline="0" dirty="0" smtClean="0">
                <a:solidFill>
                  <a:schemeClr val="tx1"/>
                </a:solidFill>
                <a:latin typeface="+mn-lt"/>
                <a:ea typeface="+mn-ea"/>
                <a:cs typeface="+mn-cs"/>
              </a:rPr>
              <a:t>• Available in the marketplace as service plans</a:t>
            </a:r>
          </a:p>
          <a:p>
            <a:r>
              <a:rPr lang="en-US" sz="1200" b="0" i="0" u="none" strike="noStrike" kern="1200" baseline="0" dirty="0" smtClean="0">
                <a:solidFill>
                  <a:schemeClr val="tx1"/>
                </a:solidFill>
                <a:latin typeface="+mn-lt"/>
                <a:ea typeface="+mn-ea"/>
                <a:cs typeface="+mn-cs"/>
              </a:rPr>
              <a:t>• Installing the SSO service creates a System &gt; </a:t>
            </a:r>
            <a:r>
              <a:rPr lang="en-US" sz="1200" b="0" i="0" u="none" strike="noStrike" kern="1200" baseline="0" dirty="0" err="1" smtClean="0">
                <a:solidFill>
                  <a:schemeClr val="tx1"/>
                </a:solidFill>
                <a:latin typeface="+mn-lt"/>
                <a:ea typeface="+mn-ea"/>
                <a:cs typeface="+mn-cs"/>
              </a:rPr>
              <a:t>identityservice</a:t>
            </a:r>
            <a:r>
              <a:rPr lang="en-US" sz="1200" b="0" i="0" u="none" strike="noStrike" kern="1200" baseline="0" dirty="0" smtClean="0">
                <a:solidFill>
                  <a:schemeClr val="tx1"/>
                </a:solidFill>
                <a:latin typeface="+mn-lt"/>
                <a:ea typeface="+mn-ea"/>
                <a:cs typeface="+mn-cs"/>
              </a:rPr>
              <a:t>-</a:t>
            </a:r>
          </a:p>
          <a:p>
            <a:r>
              <a:rPr lang="en-US" sz="1200" b="0" i="0" u="none" strike="noStrike" kern="1200" baseline="0" dirty="0" smtClean="0">
                <a:solidFill>
                  <a:schemeClr val="tx1"/>
                </a:solidFill>
                <a:latin typeface="+mn-lt"/>
                <a:ea typeface="+mn-ea"/>
                <a:cs typeface="+mn-cs"/>
              </a:rPr>
              <a:t>space containing an identity-service-broker app</a:t>
            </a:r>
          </a:p>
          <a:p>
            <a:r>
              <a:rPr lang="en-US" sz="1200" b="0" i="0" u="none" strike="noStrike" kern="1200" baseline="0" dirty="0" smtClean="0">
                <a:solidFill>
                  <a:schemeClr val="tx1"/>
                </a:solidFill>
                <a:latin typeface="+mn-lt"/>
                <a:ea typeface="+mn-ea"/>
                <a:cs typeface="+mn-cs"/>
              </a:rPr>
              <a:t>• Can access SSO logs from Apps Manager or the </a:t>
            </a:r>
            <a:r>
              <a:rPr lang="en-US" sz="1200" b="0" i="0" u="none" strike="noStrike" kern="1200" baseline="0" dirty="0" err="1" smtClean="0">
                <a:solidFill>
                  <a:schemeClr val="tx1"/>
                </a:solidFill>
                <a:latin typeface="+mn-lt"/>
                <a:ea typeface="+mn-ea"/>
                <a:cs typeface="+mn-cs"/>
              </a:rPr>
              <a:t>cf</a:t>
            </a:r>
            <a:r>
              <a:rPr lang="en-US" sz="1200" b="0" i="0" u="none" strike="noStrike" kern="1200" baseline="0" dirty="0" smtClean="0">
                <a:solidFill>
                  <a:schemeClr val="tx1"/>
                </a:solidFill>
                <a:latin typeface="+mn-lt"/>
                <a:ea typeface="+mn-ea"/>
                <a:cs typeface="+mn-cs"/>
              </a:rPr>
              <a:t> CLI</a:t>
            </a:r>
          </a:p>
          <a:p>
            <a:r>
              <a:rPr lang="en-US" sz="1200" b="0" i="0" u="none" strike="noStrike" kern="1200" baseline="0" dirty="0" smtClean="0">
                <a:solidFill>
                  <a:schemeClr val="tx1"/>
                </a:solidFill>
                <a:latin typeface="+mn-lt"/>
                <a:ea typeface="+mn-ea"/>
                <a:cs typeface="+mn-cs"/>
              </a:rPr>
              <a:t>• Enable SSO for an application in one of two ways:</a:t>
            </a:r>
          </a:p>
          <a:p>
            <a:r>
              <a:rPr lang="en-US" sz="1200" b="0" i="0" u="none" strike="noStrike" kern="1200" baseline="0" dirty="0" smtClean="0">
                <a:solidFill>
                  <a:schemeClr val="tx1"/>
                </a:solidFill>
                <a:latin typeface="+mn-lt"/>
                <a:ea typeface="+mn-ea"/>
                <a:cs typeface="+mn-cs"/>
              </a:rPr>
              <a:t>– Bind the application to the service instance</a:t>
            </a:r>
          </a:p>
          <a:p>
            <a:r>
              <a:rPr lang="en-US" sz="1200" b="0" i="0" u="none" strike="noStrike" kern="1200" baseline="0" dirty="0" smtClean="0">
                <a:solidFill>
                  <a:schemeClr val="tx1"/>
                </a:solidFill>
                <a:latin typeface="+mn-lt"/>
                <a:ea typeface="+mn-ea"/>
                <a:cs typeface="+mn-cs"/>
              </a:rPr>
              <a:t>– Register the application with the Pivotal Single Sign-On</a:t>
            </a:r>
          </a:p>
          <a:p>
            <a:r>
              <a:rPr lang="en-US" sz="1200" b="0" i="0" u="none" strike="noStrike" kern="1200" baseline="0" dirty="0" smtClean="0">
                <a:solidFill>
                  <a:schemeClr val="tx1"/>
                </a:solidFill>
                <a:latin typeface="+mn-lt"/>
                <a:ea typeface="+mn-ea"/>
                <a:cs typeface="+mn-cs"/>
              </a:rPr>
              <a:t>service dashboard</a:t>
            </a:r>
          </a:p>
          <a:p>
            <a:r>
              <a:rPr lang="en-US" sz="1200" b="0" i="0" u="none" strike="noStrike" kern="1200" baseline="0" dirty="0" smtClean="0">
                <a:solidFill>
                  <a:schemeClr val="tx1"/>
                </a:solidFill>
                <a:latin typeface="+mn-lt"/>
                <a:ea typeface="+mn-ea"/>
                <a:cs typeface="+mn-cs"/>
              </a:rPr>
              <a:t>• The application must be </a:t>
            </a:r>
            <a:r>
              <a:rPr lang="en-US" sz="1200" b="0" i="0" u="none" strike="noStrike" kern="1200" baseline="0" dirty="0" err="1" smtClean="0">
                <a:solidFill>
                  <a:schemeClr val="tx1"/>
                </a:solidFill>
                <a:latin typeface="+mn-lt"/>
                <a:ea typeface="+mn-ea"/>
                <a:cs typeface="+mn-cs"/>
              </a:rPr>
              <a:t>OAuth</a:t>
            </a:r>
            <a:r>
              <a:rPr lang="en-US" sz="1200" b="0" i="0" u="none" strike="noStrike" kern="1200" baseline="0" dirty="0" smtClean="0">
                <a:solidFill>
                  <a:schemeClr val="tx1"/>
                </a:solidFill>
                <a:latin typeface="+mn-lt"/>
                <a:ea typeface="+mn-ea"/>
                <a:cs typeface="+mn-cs"/>
              </a:rPr>
              <a:t> 2.0 aware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28</a:t>
            </a:fld>
            <a:endParaRPr lang="en-US"/>
          </a:p>
        </p:txBody>
      </p:sp>
    </p:spTree>
    <p:extLst>
      <p:ext uri="{BB962C8B-B14F-4D97-AF65-F5344CB8AC3E}">
        <p14:creationId xmlns:p14="http://schemas.microsoft.com/office/powerpoint/2010/main" val="42720218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9B87A38-3CEC-41F8-9B8A-7D549F200228}" type="slidenum">
              <a:rPr lang="en-US" smtClean="0"/>
              <a:t>29</a:t>
            </a:fld>
            <a:endParaRPr lang="en-US"/>
          </a:p>
        </p:txBody>
      </p:sp>
    </p:spTree>
    <p:extLst>
      <p:ext uri="{BB962C8B-B14F-4D97-AF65-F5344CB8AC3E}">
        <p14:creationId xmlns:p14="http://schemas.microsoft.com/office/powerpoint/2010/main" val="3003958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SAML is an XML-based, open-standard data format for exchanging authentication and authorization data between parties.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SAML dates from 2001; the most recent major update of SAML was published in 2005, been there for awhile so lot of tooling associated with it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SOAP </a:t>
            </a:r>
            <a:r>
              <a:rPr lang="en-US" baseline="0" dirty="0" smtClean="0"/>
              <a:t>based standard and is known for being fairly complex to work with despite the libraries and tooling available to support it.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single most important requirement that SAML addresses is web browser single sign-on (SSO).</a:t>
            </a:r>
            <a:endParaRPr lang="en-US" dirty="0" smtClean="0"/>
          </a:p>
          <a:p>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3</a:t>
            </a:fld>
            <a:endParaRPr lang="en-US"/>
          </a:p>
        </p:txBody>
      </p:sp>
    </p:spTree>
    <p:extLst>
      <p:ext uri="{BB962C8B-B14F-4D97-AF65-F5344CB8AC3E}">
        <p14:creationId xmlns:p14="http://schemas.microsoft.com/office/powerpoint/2010/main" val="8795892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different</a:t>
            </a:r>
            <a:r>
              <a:rPr lang="en-US" baseline="0" dirty="0" smtClean="0"/>
              <a:t> grant types</a:t>
            </a:r>
          </a:p>
          <a:p>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30</a:t>
            </a:fld>
            <a:endParaRPr lang="en-US"/>
          </a:p>
        </p:txBody>
      </p:sp>
    </p:spTree>
    <p:extLst>
      <p:ext uri="{BB962C8B-B14F-4D97-AF65-F5344CB8AC3E}">
        <p14:creationId xmlns:p14="http://schemas.microsoft.com/office/powerpoint/2010/main" val="41734618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Tree>
    <p:extLst>
      <p:ext uri="{BB962C8B-B14F-4D97-AF65-F5344CB8AC3E}">
        <p14:creationId xmlns:p14="http://schemas.microsoft.com/office/powerpoint/2010/main" val="6324411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32</a:t>
            </a:fld>
            <a:endParaRPr lang="en-US"/>
          </a:p>
        </p:txBody>
      </p:sp>
    </p:spTree>
    <p:extLst>
      <p:ext uri="{BB962C8B-B14F-4D97-AF65-F5344CB8AC3E}">
        <p14:creationId xmlns:p14="http://schemas.microsoft.com/office/powerpoint/2010/main" val="2616940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 a user opens their web-browser and goes to </a:t>
            </a:r>
            <a:r>
              <a:rPr lang="en-US" dirty="0" err="1" smtClean="0"/>
              <a:t>MyPhotos.com</a:t>
            </a:r>
            <a:r>
              <a:rPr lang="en-US" dirty="0" smtClean="0"/>
              <a:t> which stores all of their photos. </a:t>
            </a:r>
            <a:r>
              <a:rPr lang="en-US" dirty="0" err="1" smtClean="0"/>
              <a:t>MyPhotos.com</a:t>
            </a:r>
            <a:r>
              <a:rPr lang="en-US" dirty="0" smtClean="0"/>
              <a:t> doesn't handle authentication itself.</a:t>
            </a:r>
          </a:p>
          <a:p>
            <a:endParaRPr lang="en-US" dirty="0" smtClean="0"/>
          </a:p>
          <a:p>
            <a:r>
              <a:rPr lang="en-US" dirty="0" smtClean="0"/>
              <a:t>B - to authenticate the user </a:t>
            </a:r>
            <a:r>
              <a:rPr lang="en-US" dirty="0" err="1" smtClean="0"/>
              <a:t>MyPhotos.com</a:t>
            </a:r>
            <a:r>
              <a:rPr lang="en-US" dirty="0" smtClean="0"/>
              <a:t> constructs a SAML </a:t>
            </a:r>
            <a:r>
              <a:rPr lang="en-US" dirty="0" err="1" smtClean="0"/>
              <a:t>Authnrequest</a:t>
            </a:r>
            <a:r>
              <a:rPr lang="en-US" dirty="0" smtClean="0"/>
              <a:t>, signs it, optionally encrypts it, and encodes it. After which, it redirects the user's web browser to the </a:t>
            </a:r>
            <a:r>
              <a:rPr lang="en-US" dirty="0" err="1" smtClean="0"/>
              <a:t>Identidy</a:t>
            </a:r>
            <a:r>
              <a:rPr lang="en-US" dirty="0" smtClean="0"/>
              <a:t> Provider (</a:t>
            </a:r>
            <a:r>
              <a:rPr lang="en-US" dirty="0" err="1" smtClean="0"/>
              <a:t>IdP</a:t>
            </a:r>
            <a:r>
              <a:rPr lang="en-US" dirty="0" smtClean="0"/>
              <a:t>) in order to authenticate. The </a:t>
            </a:r>
            <a:r>
              <a:rPr lang="en-US" dirty="0" err="1" smtClean="0"/>
              <a:t>IdP</a:t>
            </a:r>
            <a:r>
              <a:rPr lang="en-US" dirty="0" smtClean="0"/>
              <a:t> receives the request, decodes it, decrypts it if necessary, and verifies the signature.</a:t>
            </a:r>
          </a:p>
          <a:p>
            <a:endParaRPr lang="en-US" dirty="0" smtClean="0"/>
          </a:p>
          <a:p>
            <a:r>
              <a:rPr lang="en-US" dirty="0" smtClean="0"/>
              <a:t>C - With a valid </a:t>
            </a:r>
            <a:r>
              <a:rPr lang="en-US" dirty="0" err="1" smtClean="0"/>
              <a:t>Authnrequest</a:t>
            </a:r>
            <a:r>
              <a:rPr lang="en-US" dirty="0" smtClean="0"/>
              <a:t> the </a:t>
            </a:r>
            <a:r>
              <a:rPr lang="en-US" dirty="0" err="1" smtClean="0"/>
              <a:t>IdP</a:t>
            </a:r>
            <a:r>
              <a:rPr lang="en-US" dirty="0" smtClean="0"/>
              <a:t> will present the user with a login form in which they can enter their username and password.</a:t>
            </a:r>
          </a:p>
          <a:p>
            <a:endParaRPr lang="en-US" dirty="0" smtClean="0"/>
          </a:p>
          <a:p>
            <a:r>
              <a:rPr lang="en-US" dirty="0" smtClean="0"/>
              <a:t>D- Once the user has logged in, the </a:t>
            </a:r>
            <a:r>
              <a:rPr lang="en-US" dirty="0" err="1" smtClean="0"/>
              <a:t>IdP</a:t>
            </a:r>
            <a:r>
              <a:rPr lang="en-US" dirty="0" smtClean="0"/>
              <a:t> generates a SAML token that includes identity information about the user (such as their username, email, </a:t>
            </a:r>
            <a:r>
              <a:rPr lang="en-US" dirty="0" err="1" smtClean="0"/>
              <a:t>etc</a:t>
            </a:r>
            <a:r>
              <a:rPr lang="en-US" dirty="0" smtClean="0"/>
              <a:t>). The Id takes the SAML token and redirects the user back to the Service Provider (</a:t>
            </a:r>
            <a:r>
              <a:rPr lang="en-US" dirty="0" err="1" smtClean="0"/>
              <a:t>MyPhotos.com</a:t>
            </a:r>
            <a:r>
              <a:rPr lang="en-US" dirty="0" smtClean="0"/>
              <a:t>).</a:t>
            </a:r>
          </a:p>
          <a:p>
            <a:endParaRPr lang="en-US" dirty="0" smtClean="0"/>
          </a:p>
          <a:p>
            <a:r>
              <a:rPr lang="en-US" dirty="0" smtClean="0"/>
              <a:t>E - </a:t>
            </a:r>
            <a:r>
              <a:rPr lang="en-US" dirty="0" err="1" smtClean="0"/>
              <a:t>MyPhotos.com</a:t>
            </a:r>
            <a:r>
              <a:rPr lang="en-US" dirty="0" smtClean="0"/>
              <a:t> verifies the SAML token, decrypts it if necessary, and extracts out identity information about the user, such as who they are and what their permissions might be. </a:t>
            </a:r>
            <a:r>
              <a:rPr lang="en-US" dirty="0" err="1" smtClean="0"/>
              <a:t>MyPhotos.com</a:t>
            </a:r>
            <a:r>
              <a:rPr lang="en-US" dirty="0" smtClean="0"/>
              <a:t> now logs the user into its system, presumably with some kind of cookie and session.</a:t>
            </a:r>
          </a:p>
          <a:p>
            <a:endParaRPr lang="en-US" dirty="0" smtClean="0"/>
          </a:p>
          <a:p>
            <a:r>
              <a:rPr lang="en-US" dirty="0" smtClean="0"/>
              <a:t>At the end of the process the user can interact with </a:t>
            </a:r>
            <a:r>
              <a:rPr lang="en-US" dirty="0" err="1" smtClean="0"/>
              <a:t>MyPhotos.com</a:t>
            </a:r>
            <a:r>
              <a:rPr lang="en-US" dirty="0" smtClean="0"/>
              <a:t> as a logged in user. The user's credentials never passed through </a:t>
            </a:r>
            <a:r>
              <a:rPr lang="en-US" dirty="0" err="1" smtClean="0"/>
              <a:t>MyPhotos.com</a:t>
            </a:r>
            <a:r>
              <a:rPr lang="en-US" dirty="0" smtClean="0"/>
              <a:t>, only through the Identity Provider.</a:t>
            </a:r>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33</a:t>
            </a:fld>
            <a:endParaRPr lang="en-US"/>
          </a:p>
        </p:txBody>
      </p:sp>
    </p:spTree>
    <p:extLst>
      <p:ext uri="{BB962C8B-B14F-4D97-AF65-F5344CB8AC3E}">
        <p14:creationId xmlns:p14="http://schemas.microsoft.com/office/powerpoint/2010/main" val="14149862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 a user opens their web-browser and goes to </a:t>
            </a:r>
            <a:r>
              <a:rPr lang="en-US" dirty="0" err="1" smtClean="0"/>
              <a:t>MyPhotos.com</a:t>
            </a:r>
            <a:r>
              <a:rPr lang="en-US" dirty="0" smtClean="0"/>
              <a:t> which stores all of their photos. </a:t>
            </a:r>
            <a:r>
              <a:rPr lang="en-US" dirty="0" err="1" smtClean="0"/>
              <a:t>MyPhotos.com</a:t>
            </a:r>
            <a:r>
              <a:rPr lang="en-US" dirty="0" smtClean="0"/>
              <a:t> doesn't handle authentication itself, so the user is redirected to the Authorization Server with a request for authorization. The user is presented with a login form and is asked if they want to approve the Resource Server (</a:t>
            </a:r>
            <a:r>
              <a:rPr lang="en-US" dirty="0" err="1" smtClean="0"/>
              <a:t>MyPhotos.com</a:t>
            </a:r>
            <a:r>
              <a:rPr lang="en-US" dirty="0" smtClean="0"/>
              <a:t>) to act on their behalf. The user logs in and they are redirected back to </a:t>
            </a:r>
            <a:r>
              <a:rPr lang="en-US" dirty="0" err="1" smtClean="0"/>
              <a:t>MyPhotos.com</a:t>
            </a:r>
            <a:r>
              <a:rPr lang="en-US" dirty="0" smtClean="0"/>
              <a:t>.</a:t>
            </a:r>
          </a:p>
          <a:p>
            <a:endParaRPr lang="en-US" dirty="0" smtClean="0"/>
          </a:p>
          <a:p>
            <a:r>
              <a:rPr lang="en-US" dirty="0" smtClean="0"/>
              <a:t>B - the client receives an authorization grant code as a part of the redirect and then passes this along to the client.</a:t>
            </a:r>
          </a:p>
          <a:p>
            <a:endParaRPr lang="en-US" dirty="0" smtClean="0"/>
          </a:p>
          <a:p>
            <a:r>
              <a:rPr lang="en-US" dirty="0" smtClean="0"/>
              <a:t>C - the Client then uses that authorization grant code to request an access token from the Authorization Server.</a:t>
            </a:r>
          </a:p>
          <a:p>
            <a:endParaRPr lang="en-US" dirty="0" smtClean="0"/>
          </a:p>
          <a:p>
            <a:r>
              <a:rPr lang="en-US" dirty="0" smtClean="0"/>
              <a:t>D - if the authorization grant code is valid, then the Authorization Server grants an access token. The access token is then used by the client to request resources from the Resource Server (</a:t>
            </a:r>
            <a:r>
              <a:rPr lang="en-US" dirty="0" err="1" smtClean="0"/>
              <a:t>MyPhotos.com</a:t>
            </a:r>
            <a:r>
              <a:rPr lang="en-US" dirty="0" smtClean="0"/>
              <a:t>).</a:t>
            </a:r>
          </a:p>
          <a:p>
            <a:endParaRPr lang="en-US" dirty="0" smtClean="0"/>
          </a:p>
          <a:p>
            <a:r>
              <a:rPr lang="en-US" dirty="0" smtClean="0"/>
              <a:t>E - </a:t>
            </a:r>
            <a:r>
              <a:rPr lang="en-US" dirty="0" err="1" smtClean="0"/>
              <a:t>MyPhotos.com</a:t>
            </a:r>
            <a:r>
              <a:rPr lang="en-US" dirty="0" smtClean="0"/>
              <a:t> receives the request for a resource and it receives the access token. In order to make sure it's a valid access token it sends the token directly to the Authorization Server to validate. If valid, the Authorization Server sends back information about the user.</a:t>
            </a:r>
          </a:p>
          <a:p>
            <a:endParaRPr lang="en-US" dirty="0" smtClean="0"/>
          </a:p>
          <a:p>
            <a:r>
              <a:rPr lang="en-US" dirty="0" smtClean="0"/>
              <a:t>F - having validated the user's request </a:t>
            </a:r>
            <a:r>
              <a:rPr lang="en-US" dirty="0" err="1" smtClean="0"/>
              <a:t>MyPhotos.com</a:t>
            </a:r>
            <a:r>
              <a:rPr lang="en-US" dirty="0" smtClean="0"/>
              <a:t> sends the requested resource back to the user.</a:t>
            </a:r>
          </a:p>
          <a:p>
            <a:endParaRPr lang="en-US" dirty="0" smtClean="0"/>
          </a:p>
          <a:p>
            <a:r>
              <a:rPr lang="en-US" dirty="0" smtClean="0"/>
              <a:t>This is the most common OAuth2 flow: the authorization code flow. OAuth2 provides three other flows (or what they call authorization grants) which work for slightly different scenarios, such as single page </a:t>
            </a:r>
            <a:r>
              <a:rPr lang="en-US" dirty="0" err="1" smtClean="0"/>
              <a:t>javascript</a:t>
            </a:r>
            <a:r>
              <a:rPr lang="en-US" dirty="0" smtClean="0"/>
              <a:t> apps, native mobile apps, native desktop apps, traditional web apps, and server-side applications where a user isn't directly involved but they've granted you permission to do something on their behalf.</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34</a:t>
            </a:fld>
            <a:endParaRPr lang="en-US"/>
          </a:p>
        </p:txBody>
      </p:sp>
    </p:spTree>
    <p:extLst>
      <p:ext uri="{BB962C8B-B14F-4D97-AF65-F5344CB8AC3E}">
        <p14:creationId xmlns:p14="http://schemas.microsoft.com/office/powerpoint/2010/main" val="3560130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Resource Server- this is the web-server you are trying to access information 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Client - this is how the user is interacting with the Resource Server, like a web app being served through a web browser.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Authorization Server - this is the server that owns the user identities and credentials. It's who the user actually authenticates with.</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User accesses URL in app : for example </a:t>
            </a:r>
            <a:r>
              <a:rPr lang="en-US" dirty="0" err="1" smtClean="0"/>
              <a:t>account.citi.com</a:t>
            </a:r>
            <a:r>
              <a:rPr lang="en-US" baseline="0" dirty="0" smtClean="0"/>
              <a:t> which stores all of their bank info. But </a:t>
            </a:r>
            <a:r>
              <a:rPr lang="en-US" baseline="0" dirty="0" err="1" smtClean="0"/>
              <a:t>account.citi.com</a:t>
            </a:r>
            <a:r>
              <a:rPr lang="en-US" baseline="0" dirty="0" smtClean="0"/>
              <a:t> </a:t>
            </a:r>
            <a:r>
              <a:rPr lang="en-US" baseline="0" dirty="0" err="1" smtClean="0"/>
              <a:t>doesn</a:t>
            </a:r>
            <a:r>
              <a:rPr lang="uk-UA" baseline="0" dirty="0" smtClean="0"/>
              <a:t>’</a:t>
            </a:r>
            <a:r>
              <a:rPr lang="en-US" baseline="0" dirty="0" smtClean="0"/>
              <a:t>t handle authentication itself</a:t>
            </a:r>
            <a:endParaRPr lang="en-US" dirty="0" smtClean="0"/>
          </a:p>
          <a:p>
            <a:pPr marL="0" indent="0">
              <a:buNone/>
            </a:pPr>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4</a:t>
            </a:fld>
            <a:endParaRPr lang="en-US"/>
          </a:p>
        </p:txBody>
      </p:sp>
    </p:spTree>
    <p:extLst>
      <p:ext uri="{BB962C8B-B14F-4D97-AF65-F5344CB8AC3E}">
        <p14:creationId xmlns:p14="http://schemas.microsoft.com/office/powerpoint/2010/main" val="3935677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a:t>
            </a:r>
            <a:r>
              <a:rPr lang="en-US" baseline="0" dirty="0" smtClean="0"/>
              <a:t>authenticate the user, resource server (</a:t>
            </a:r>
            <a:r>
              <a:rPr lang="en-US" baseline="0" dirty="0" err="1" smtClean="0"/>
              <a:t>account.citi.com</a:t>
            </a:r>
            <a:r>
              <a:rPr lang="en-US" baseline="0" dirty="0" smtClean="0"/>
              <a:t>) constructs a SAML </a:t>
            </a:r>
            <a:r>
              <a:rPr lang="en-US" baseline="0" dirty="0" err="1" smtClean="0"/>
              <a:t>Authnrequest</a:t>
            </a:r>
            <a:r>
              <a:rPr lang="en-US" baseline="0" dirty="0" smtClean="0"/>
              <a:t> and send it to the </a:t>
            </a:r>
            <a:r>
              <a:rPr lang="en-US" baseline="0" dirty="0" err="1" smtClean="0"/>
              <a:t>auth</a:t>
            </a:r>
            <a:r>
              <a:rPr lang="en-US" baseline="0" dirty="0" smtClean="0"/>
              <a:t> server. This request is encrypted. After the </a:t>
            </a:r>
            <a:r>
              <a:rPr lang="en-US" baseline="0" dirty="0" err="1" smtClean="0"/>
              <a:t>Auth</a:t>
            </a:r>
            <a:r>
              <a:rPr lang="en-US" baseline="0" dirty="0" smtClean="0"/>
              <a:t> server receives the request it decrypts it and verifies the signature. </a:t>
            </a:r>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5</a:t>
            </a:fld>
            <a:endParaRPr lang="en-US"/>
          </a:p>
        </p:txBody>
      </p:sp>
    </p:spTree>
    <p:extLst>
      <p:ext uri="{BB962C8B-B14F-4D97-AF65-F5344CB8AC3E}">
        <p14:creationId xmlns:p14="http://schemas.microsoft.com/office/powerpoint/2010/main" val="4096545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3) With a valid </a:t>
            </a:r>
            <a:r>
              <a:rPr lang="en-US" baseline="0" dirty="0" err="1" smtClean="0"/>
              <a:t>Authnrequest</a:t>
            </a:r>
            <a:r>
              <a:rPr lang="en-US" baseline="0" dirty="0" smtClean="0"/>
              <a:t> the </a:t>
            </a:r>
            <a:r>
              <a:rPr lang="en-US" baseline="0" dirty="0" err="1" smtClean="0"/>
              <a:t>auth</a:t>
            </a:r>
            <a:r>
              <a:rPr lang="en-US" baseline="0" dirty="0" smtClean="0"/>
              <a:t> server will present the user with a login form in which they can enter their username and password.</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6</a:t>
            </a:fld>
            <a:endParaRPr lang="en-US"/>
          </a:p>
        </p:txBody>
      </p:sp>
    </p:spTree>
    <p:extLst>
      <p:ext uri="{BB962C8B-B14F-4D97-AF65-F5344CB8AC3E}">
        <p14:creationId xmlns:p14="http://schemas.microsoft.com/office/powerpoint/2010/main" val="4096545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4) Once the user has logged in, The </a:t>
            </a:r>
            <a:r>
              <a:rPr lang="en-US" baseline="0" dirty="0" err="1" smtClean="0"/>
              <a:t>Auth</a:t>
            </a:r>
            <a:r>
              <a:rPr lang="en-US" baseline="0" dirty="0" smtClean="0"/>
              <a:t> Server takes the SAML token and redirects the user back to the </a:t>
            </a:r>
            <a:r>
              <a:rPr lang="en-US" baseline="0" dirty="0" err="1" smtClean="0"/>
              <a:t>account.citi.com</a:t>
            </a:r>
            <a:r>
              <a:rPr lang="en-US" baseline="0" dirty="0" smtClean="0"/>
              <a:t>. The SAML token that includes identity information about the user (such as their username, email, </a:t>
            </a:r>
            <a:r>
              <a:rPr lang="en-US" baseline="0" dirty="0" err="1" smtClean="0"/>
              <a:t>etc</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7</a:t>
            </a:fld>
            <a:endParaRPr lang="en-US"/>
          </a:p>
        </p:txBody>
      </p:sp>
    </p:spTree>
    <p:extLst>
      <p:ext uri="{BB962C8B-B14F-4D97-AF65-F5344CB8AC3E}">
        <p14:creationId xmlns:p14="http://schemas.microsoft.com/office/powerpoint/2010/main" val="40965450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5) Resource server </a:t>
            </a:r>
            <a:r>
              <a:rPr lang="en-US" baseline="0" dirty="0" smtClean="0"/>
              <a:t>(</a:t>
            </a:r>
            <a:r>
              <a:rPr lang="en-US" baseline="0" dirty="0" err="1" smtClean="0"/>
              <a:t>account.citi.com</a:t>
            </a:r>
            <a:r>
              <a:rPr lang="en-US" baseline="0" dirty="0" smtClean="0"/>
              <a:t>) verifies the SAML token, decrypts it if necessary, and extracts out identity information about the user, such as who they are and what their permissions might be. </a:t>
            </a:r>
          </a:p>
          <a:p>
            <a:r>
              <a:rPr lang="en-US" baseline="0" dirty="0" err="1" smtClean="0"/>
              <a:t>account.citi.com</a:t>
            </a:r>
            <a:r>
              <a:rPr lang="en-US" baseline="0" dirty="0" smtClean="0"/>
              <a:t> </a:t>
            </a:r>
            <a:r>
              <a:rPr lang="en-US" baseline="0" dirty="0" smtClean="0"/>
              <a:t>now logs the user into its system, presumably with some kind of cookie and session.</a:t>
            </a:r>
          </a:p>
          <a:p>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8</a:t>
            </a:fld>
            <a:endParaRPr lang="en-US"/>
          </a:p>
        </p:txBody>
      </p:sp>
    </p:spTree>
    <p:extLst>
      <p:ext uri="{BB962C8B-B14F-4D97-AF65-F5344CB8AC3E}">
        <p14:creationId xmlns:p14="http://schemas.microsoft.com/office/powerpoint/2010/main" val="4096545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OAuth</a:t>
            </a:r>
            <a:r>
              <a:rPr lang="en-US" dirty="0" smtClean="0"/>
              <a:t> provides to clients a 'secure delegated access' to server resources on behalf of a resource </a:t>
            </a:r>
            <a:r>
              <a:rPr lang="en-US" dirty="0" smtClean="0"/>
              <a:t>owner.</a:t>
            </a:r>
            <a:r>
              <a:rPr lang="en-US" baseline="0" dirty="0" smtClean="0"/>
              <a:t> </a:t>
            </a:r>
            <a:r>
              <a:rPr lang="en-US" dirty="0" smtClean="0"/>
              <a:t>It </a:t>
            </a:r>
            <a:r>
              <a:rPr lang="en-US" dirty="0" smtClean="0"/>
              <a:t>specifies a process for resource owners to authorize third-party access to their server resources without sharing their credentials. </a:t>
            </a:r>
          </a:p>
          <a:p>
            <a:r>
              <a:rPr lang="en-US" dirty="0" err="1" smtClean="0"/>
              <a:t>OAuth</a:t>
            </a:r>
            <a:r>
              <a:rPr lang="en-US" dirty="0" smtClean="0"/>
              <a:t> 2.0 focuses on client developer simplicity while providing specific authorization flows for web applications, desktop applications, mobile phones, and living room devices.</a:t>
            </a:r>
          </a:p>
          <a:p>
            <a:r>
              <a:rPr lang="en-US" dirty="0" err="1" smtClean="0"/>
              <a:t>OpenID</a:t>
            </a:r>
            <a:r>
              <a:rPr lang="en-US" dirty="0" smtClean="0"/>
              <a:t> Connect is a standard that has emerged as a specific implementation of </a:t>
            </a:r>
            <a:r>
              <a:rPr lang="en-US" dirty="0" err="1" smtClean="0"/>
              <a:t>Oauth</a:t>
            </a:r>
            <a:r>
              <a:rPr lang="en-US" dirty="0" smtClean="0"/>
              <a:t> 2.0 based on the way Google and others handle</a:t>
            </a:r>
            <a:r>
              <a:rPr lang="en-US" baseline="0" dirty="0" smtClean="0"/>
              <a:t> SSO</a:t>
            </a:r>
            <a:r>
              <a:rPr lang="en-US" baseline="0" dirty="0" smtClean="0"/>
              <a:t>. </a:t>
            </a:r>
            <a:r>
              <a:rPr lang="en-US" sz="1200" b="0" i="0" u="none" strike="noStrike" kern="1200" baseline="0" dirty="0" smtClean="0">
                <a:solidFill>
                  <a:schemeClr val="tx1"/>
                </a:solidFill>
                <a:latin typeface="+mn-lt"/>
                <a:ea typeface="+mn-ea"/>
                <a:cs typeface="+mn-cs"/>
              </a:rPr>
              <a:t>Enables the client to use the authorization server to authenticate the user</a:t>
            </a:r>
          </a:p>
          <a:p>
            <a:r>
              <a:rPr lang="en-US" baseline="0" dirty="0" smtClean="0"/>
              <a:t>It </a:t>
            </a:r>
            <a:r>
              <a:rPr lang="en-US" baseline="0" dirty="0" smtClean="0"/>
              <a:t>uses simpler REST calls, gaining more and more traction for simpler ease of </a:t>
            </a:r>
            <a:r>
              <a:rPr lang="en-US" baseline="0" dirty="0" smtClean="0"/>
              <a:t>use.</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 Provides the client basic profile information about the user</a:t>
            </a:r>
          </a:p>
          <a:p>
            <a:r>
              <a:rPr lang="en-US" sz="1200" b="0" i="0" u="none" strike="noStrike" kern="1200" baseline="0" dirty="0" smtClean="0">
                <a:solidFill>
                  <a:schemeClr val="tx1"/>
                </a:solidFill>
                <a:latin typeface="+mn-lt"/>
                <a:ea typeface="+mn-ea"/>
                <a:cs typeface="+mn-cs"/>
              </a:rPr>
              <a:t>• Enables a single set of user credentials to access multiple sites</a:t>
            </a:r>
          </a:p>
          <a:p>
            <a:r>
              <a:rPr lang="en-US" sz="1200" b="0" i="0" u="none" strike="noStrike" kern="1200" baseline="0" dirty="0" smtClean="0">
                <a:solidFill>
                  <a:schemeClr val="tx1"/>
                </a:solidFill>
                <a:latin typeface="+mn-lt"/>
                <a:ea typeface="+mn-ea"/>
                <a:cs typeface="+mn-cs"/>
              </a:rPr>
              <a:t>• Standard means of obtaining and verifying identity (ID) tokens</a:t>
            </a:r>
          </a:p>
          <a:p>
            <a:r>
              <a:rPr lang="en-US" sz="1200" b="0" i="0" u="none" strike="noStrike" kern="1200" baseline="0" dirty="0" smtClean="0">
                <a:solidFill>
                  <a:schemeClr val="tx1"/>
                </a:solidFill>
                <a:latin typeface="+mn-lt"/>
                <a:ea typeface="+mn-ea"/>
                <a:cs typeface="+mn-cs"/>
              </a:rPr>
              <a:t>The UAA issues </a:t>
            </a:r>
            <a:r>
              <a:rPr lang="en-US" sz="1200" b="0" i="0" u="none" strike="noStrike" kern="1200" baseline="0" dirty="0" err="1" smtClean="0">
                <a:solidFill>
                  <a:schemeClr val="tx1"/>
                </a:solidFill>
                <a:latin typeface="+mn-lt"/>
                <a:ea typeface="+mn-ea"/>
                <a:cs typeface="+mn-cs"/>
              </a:rPr>
              <a:t>OAuth</a:t>
            </a:r>
            <a:r>
              <a:rPr lang="en-US" sz="1200" b="0" i="0" u="none" strike="noStrike" kern="1200" baseline="0" dirty="0" smtClean="0">
                <a:solidFill>
                  <a:schemeClr val="tx1"/>
                </a:solidFill>
                <a:latin typeface="+mn-lt"/>
                <a:ea typeface="+mn-ea"/>
                <a:cs typeface="+mn-cs"/>
              </a:rPr>
              <a:t> 2.0 or </a:t>
            </a:r>
            <a:r>
              <a:rPr lang="en-US" sz="1200" b="0" i="0" u="none" strike="noStrike" kern="1200" baseline="0" dirty="0" err="1" smtClean="0">
                <a:solidFill>
                  <a:schemeClr val="tx1"/>
                </a:solidFill>
                <a:latin typeface="+mn-lt"/>
                <a:ea typeface="+mn-ea"/>
                <a:cs typeface="+mn-cs"/>
              </a:rPr>
              <a:t>OpenID</a:t>
            </a:r>
            <a:r>
              <a:rPr lang="en-US" sz="1200" b="0" i="0" u="none" strike="noStrike" kern="1200" baseline="0" dirty="0" smtClean="0">
                <a:solidFill>
                  <a:schemeClr val="tx1"/>
                </a:solidFill>
                <a:latin typeface="+mn-lt"/>
                <a:ea typeface="+mn-ea"/>
                <a:cs typeface="+mn-cs"/>
              </a:rPr>
              <a:t> Connect ID tokens</a:t>
            </a:r>
            <a:endParaRPr lang="en-US" dirty="0" smtClean="0"/>
          </a:p>
        </p:txBody>
      </p:sp>
      <p:sp>
        <p:nvSpPr>
          <p:cNvPr id="4" name="Slide Number Placeholder 3"/>
          <p:cNvSpPr>
            <a:spLocks noGrp="1"/>
          </p:cNvSpPr>
          <p:nvPr>
            <p:ph type="sldNum" sz="quarter" idx="10"/>
          </p:nvPr>
        </p:nvSpPr>
        <p:spPr/>
        <p:txBody>
          <a:bodyPr/>
          <a:lstStyle/>
          <a:p>
            <a:fld id="{19B87A38-3CEC-41F8-9B8A-7D549F200228}" type="slidenum">
              <a:rPr lang="en-US" smtClean="0"/>
              <a:t>9</a:t>
            </a:fld>
            <a:endParaRPr lang="en-US"/>
          </a:p>
        </p:txBody>
      </p:sp>
    </p:spTree>
    <p:extLst>
      <p:ext uri="{BB962C8B-B14F-4D97-AF65-F5344CB8AC3E}">
        <p14:creationId xmlns:p14="http://schemas.microsoft.com/office/powerpoint/2010/main" val="13926550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Rectangle 9"/>
          <p:cNvSpPr/>
          <p:nvPr userDrawn="1"/>
        </p:nvSpPr>
        <p:spPr>
          <a:xfrm>
            <a:off x="-89647" y="-27990"/>
            <a:ext cx="9259047" cy="5220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PivLogo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01984" y="366152"/>
            <a:ext cx="1364191" cy="309289"/>
          </a:xfrm>
          <a:prstGeom prst="rect">
            <a:avLst/>
          </a:prstGeom>
        </p:spPr>
      </p:pic>
      <p:sp>
        <p:nvSpPr>
          <p:cNvPr id="13" name="Title 1"/>
          <p:cNvSpPr>
            <a:spLocks noGrp="1"/>
          </p:cNvSpPr>
          <p:nvPr>
            <p:ph type="ctrTitle" hasCustomPrompt="1"/>
          </p:nvPr>
        </p:nvSpPr>
        <p:spPr>
          <a:xfrm>
            <a:off x="1134021" y="2005054"/>
            <a:ext cx="6530788" cy="1147664"/>
          </a:xfrm>
        </p:spPr>
        <p:txBody>
          <a:bodyPr/>
          <a:lstStyle>
            <a:lvl1pPr algn="l">
              <a:lnSpc>
                <a:spcPct val="80000"/>
              </a:lnSpc>
              <a:spcAft>
                <a:spcPts val="500"/>
              </a:spcAft>
              <a:defRPr sz="4800">
                <a:solidFill>
                  <a:srgbClr val="FFFFFF"/>
                </a:solidFill>
              </a:defRPr>
            </a:lvl1pPr>
          </a:lstStyle>
          <a:p>
            <a:r>
              <a:rPr lang="en-US" dirty="0" smtClean="0"/>
              <a:t>Click to edit master title style</a:t>
            </a:r>
            <a:endParaRPr lang="en-US" dirty="0"/>
          </a:p>
        </p:txBody>
      </p:sp>
      <p:sp>
        <p:nvSpPr>
          <p:cNvPr id="14" name="Subtitle 2"/>
          <p:cNvSpPr>
            <a:spLocks noGrp="1"/>
          </p:cNvSpPr>
          <p:nvPr>
            <p:ph type="subTitle" idx="1" hasCustomPrompt="1"/>
          </p:nvPr>
        </p:nvSpPr>
        <p:spPr>
          <a:xfrm>
            <a:off x="1134021" y="1586264"/>
            <a:ext cx="6110923" cy="314872"/>
          </a:xfrm>
        </p:spPr>
        <p:txBody>
          <a:bodyPr>
            <a:noAutofit/>
          </a:bodyPr>
          <a:lstStyle>
            <a:lvl1pPr marL="0" indent="0" algn="l">
              <a:buNone/>
              <a:defRPr sz="16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5" name="Text Placeholder 13"/>
          <p:cNvSpPr>
            <a:spLocks noGrp="1"/>
          </p:cNvSpPr>
          <p:nvPr>
            <p:ph type="body" sz="quarter" idx="11" hasCustomPrompt="1"/>
          </p:nvPr>
        </p:nvSpPr>
        <p:spPr>
          <a:xfrm>
            <a:off x="1134021" y="3315823"/>
            <a:ext cx="7881472" cy="345129"/>
          </a:xfrm>
        </p:spPr>
        <p:txBody>
          <a:bodyPr>
            <a:normAutofit/>
          </a:bodyPr>
          <a:lstStyle>
            <a:lvl1pPr marL="0" indent="0">
              <a:buNone/>
              <a:defRPr sz="1400" baseline="0">
                <a:solidFill>
                  <a:schemeClr val="accent5"/>
                </a:solidFill>
              </a:defRPr>
            </a:lvl1pPr>
            <a:lvl3pPr marL="914400" indent="0" algn="l">
              <a:buNone/>
              <a:defRPr baseline="0"/>
            </a:lvl3pPr>
            <a:lvl4pPr marL="1371600" indent="0">
              <a:buNone/>
              <a:defRPr/>
            </a:lvl4pPr>
            <a:lvl5pPr marL="1828800" indent="0">
              <a:buNone/>
              <a:defRPr/>
            </a:lvl5pPr>
          </a:lstStyle>
          <a:p>
            <a:pPr lvl="0"/>
            <a:r>
              <a:rPr lang="en-US" dirty="0" smtClean="0"/>
              <a:t>CLICK TO EDIT SUB TEXT</a:t>
            </a:r>
          </a:p>
        </p:txBody>
      </p:sp>
    </p:spTree>
    <p:extLst>
      <p:ext uri="{BB962C8B-B14F-4D97-AF65-F5344CB8AC3E}">
        <p14:creationId xmlns:p14="http://schemas.microsoft.com/office/powerpoint/2010/main" val="1728351486"/>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normAutofit/>
          </a:bodyPr>
          <a:lstStyle>
            <a:lvl1pPr marL="0" indent="0">
              <a:spcAft>
                <a:spcPts val="600"/>
              </a:spcAft>
              <a:buNone/>
              <a:defRPr sz="1600">
                <a:solidFill>
                  <a:srgbClr val="878787"/>
                </a:solidFill>
              </a:defRPr>
            </a:lvl1pPr>
            <a:lvl2pPr marL="457200" indent="0">
              <a:buNone/>
              <a:defRPr sz="1600">
                <a:solidFill>
                  <a:srgbClr val="878787"/>
                </a:solidFill>
              </a:defRPr>
            </a:lvl2pPr>
            <a:lvl3pPr marL="914400" indent="0">
              <a:buNone/>
              <a:defRPr sz="1400">
                <a:solidFill>
                  <a:srgbClr val="878787"/>
                </a:solidFill>
              </a:defRPr>
            </a:lvl3pPr>
            <a:lvl4pPr marL="1371600" indent="0">
              <a:buNone/>
              <a:defRPr sz="1200">
                <a:solidFill>
                  <a:srgbClr val="878787"/>
                </a:solidFill>
              </a:defRPr>
            </a:lvl4pPr>
            <a:lvl5pPr marL="1828800" indent="0">
              <a:buNone/>
              <a:defRPr sz="1200">
                <a:solidFill>
                  <a:srgbClr val="878787"/>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p:txBody>
      </p:sp>
      <p:sp>
        <p:nvSpPr>
          <p:cNvPr id="6" name="Text Placeholder 5"/>
          <p:cNvSpPr>
            <a:spLocks noGrp="1"/>
          </p:cNvSpPr>
          <p:nvPr>
            <p:ph type="body" sz="quarter" idx="10"/>
          </p:nvPr>
        </p:nvSpPr>
        <p:spPr>
          <a:xfrm>
            <a:off x="4662394" y="3832344"/>
            <a:ext cx="4070350" cy="665162"/>
          </a:xfrm>
        </p:spPr>
        <p:txBody>
          <a:bodyPr>
            <a:noAutofit/>
          </a:bodyPr>
          <a:lstStyle>
            <a:lvl1pPr marL="0" indent="0">
              <a:buNone/>
              <a:defRPr sz="1100" i="1">
                <a:solidFill>
                  <a:schemeClr val="bg1">
                    <a:lumMod val="75000"/>
                  </a:schemeClr>
                </a:solidFill>
              </a:defRPr>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smtClean="0"/>
              <a:t>Click to edit Master text styles</a:t>
            </a:r>
          </a:p>
        </p:txBody>
      </p:sp>
      <p:sp>
        <p:nvSpPr>
          <p:cNvPr id="8" name="Picture Placeholder 7"/>
          <p:cNvSpPr>
            <a:spLocks noGrp="1"/>
          </p:cNvSpPr>
          <p:nvPr>
            <p:ph type="pic" sz="quarter" idx="11"/>
          </p:nvPr>
        </p:nvSpPr>
        <p:spPr>
          <a:xfrm>
            <a:off x="4662488" y="1200150"/>
            <a:ext cx="4070350" cy="2430556"/>
          </a:xfrm>
        </p:spPr>
        <p:txBody>
          <a:bodyPr/>
          <a:lstStyle/>
          <a:p>
            <a:r>
              <a:rPr lang="en-US" smtClean="0"/>
              <a:t>Drag picture to placeholder or click icon to add</a:t>
            </a:r>
            <a:endParaRPr lang="en-US"/>
          </a:p>
        </p:txBody>
      </p:sp>
      <p:cxnSp>
        <p:nvCxnSpPr>
          <p:cNvPr id="7" name="Straight Connector 6"/>
          <p:cNvCxnSpPr/>
          <p:nvPr userDrawn="1"/>
        </p:nvCxnSpPr>
        <p:spPr>
          <a:xfrm>
            <a:off x="0" y="952606"/>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20943818"/>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151335"/>
            <a:ext cx="4040188" cy="7536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016580"/>
            <a:ext cx="4040188" cy="2578042"/>
          </a:xfrm>
        </p:spPr>
        <p:txBody>
          <a:bodyPr>
            <a:normAutofit/>
          </a:bodyPr>
          <a:lstStyle>
            <a:lvl1pPr>
              <a:defRPr sz="2000">
                <a:solidFill>
                  <a:srgbClr val="878787"/>
                </a:solidFill>
              </a:defRPr>
            </a:lvl1pPr>
            <a:lvl2pPr>
              <a:defRPr sz="2000">
                <a:solidFill>
                  <a:srgbClr val="878787"/>
                </a:solidFill>
              </a:defRPr>
            </a:lvl2pPr>
            <a:lvl3pPr>
              <a:defRPr sz="2000">
                <a:solidFill>
                  <a:srgbClr val="878787"/>
                </a:solidFill>
              </a:defRPr>
            </a:lvl3pPr>
            <a:lvl4pPr>
              <a:defRPr sz="2000">
                <a:solidFill>
                  <a:srgbClr val="878787"/>
                </a:solidFill>
              </a:defRPr>
            </a:lvl4pPr>
            <a:lvl5pPr>
              <a:defRPr sz="2000">
                <a:solidFill>
                  <a:srgbClr val="878787"/>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6" y="1151335"/>
            <a:ext cx="4041775" cy="7536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016580"/>
            <a:ext cx="4041775" cy="2578042"/>
          </a:xfrm>
        </p:spPr>
        <p:txBody>
          <a:bodyPr>
            <a:normAutofit/>
          </a:bodyPr>
          <a:lstStyle>
            <a:lvl1pPr>
              <a:defRPr sz="2000">
                <a:solidFill>
                  <a:srgbClr val="878787"/>
                </a:solidFill>
              </a:defRPr>
            </a:lvl1pPr>
            <a:lvl2pPr>
              <a:defRPr sz="2000">
                <a:solidFill>
                  <a:srgbClr val="878787"/>
                </a:solidFill>
              </a:defRPr>
            </a:lvl2pPr>
            <a:lvl3pPr>
              <a:defRPr sz="2000">
                <a:solidFill>
                  <a:srgbClr val="878787"/>
                </a:solidFill>
              </a:defRPr>
            </a:lvl3pPr>
            <a:lvl4pPr>
              <a:defRPr sz="2000">
                <a:solidFill>
                  <a:srgbClr val="878787"/>
                </a:solidFill>
              </a:defRPr>
            </a:lvl4pPr>
            <a:lvl5pPr>
              <a:defRPr sz="2000">
                <a:solidFill>
                  <a:srgbClr val="878787"/>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7" name="Straight Connector 6"/>
          <p:cNvCxnSpPr/>
          <p:nvPr userDrawn="1"/>
        </p:nvCxnSpPr>
        <p:spPr>
          <a:xfrm>
            <a:off x="0" y="952606"/>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868244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solidFill>
            <a:schemeClr val="tx2"/>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373780"/>
            <a:ext cx="9144000" cy="300461"/>
          </a:xfrm>
        </p:spPr>
        <p:txBody>
          <a:bodyPr/>
          <a:lstStyle>
            <a:lvl1pPr algn="ctr">
              <a:defRPr sz="1800" baseline="0"/>
            </a:lvl1pPr>
          </a:lstStyle>
          <a:p>
            <a:r>
              <a:rPr lang="en-US" dirty="0" smtClean="0"/>
              <a:t>CLICK TO EDIT MASTER TITLE STYLE</a:t>
            </a:r>
            <a:endParaRPr lang="en-US" dirty="0"/>
          </a:p>
        </p:txBody>
      </p:sp>
      <p:sp>
        <p:nvSpPr>
          <p:cNvPr id="9" name="Text Placeholder 8"/>
          <p:cNvSpPr>
            <a:spLocks noGrp="1"/>
          </p:cNvSpPr>
          <p:nvPr>
            <p:ph type="body" sz="quarter" idx="10"/>
          </p:nvPr>
        </p:nvSpPr>
        <p:spPr>
          <a:xfrm>
            <a:off x="1042147" y="1770529"/>
            <a:ext cx="7059706" cy="1377484"/>
          </a:xfrm>
        </p:spPr>
        <p:txBody>
          <a:bodyPr/>
          <a:lstStyle>
            <a:lvl1pPr marL="0" indent="0" algn="ctr">
              <a:buNone/>
              <a:defRPr>
                <a:solidFill>
                  <a:srgbClr val="FFFFFF"/>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smtClean="0"/>
              <a:t>Click to edit Master text styles</a:t>
            </a:r>
          </a:p>
        </p:txBody>
      </p:sp>
      <p:pic>
        <p:nvPicPr>
          <p:cNvPr id="5" name="Picture 4" descr="Pattern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0847129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userDrawn="1"/>
        </p:nvSpPr>
        <p:spPr>
          <a:xfrm>
            <a:off x="-67234" y="-126999"/>
            <a:ext cx="9226176" cy="5285441"/>
          </a:xfrm>
          <a:prstGeom prst="rect">
            <a:avLst/>
          </a:prstGeom>
          <a:solidFill>
            <a:srgbClr val="97ACB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3"/>
              </a:solidFill>
            </a:endParaRPr>
          </a:p>
        </p:txBody>
      </p:sp>
      <p:sp>
        <p:nvSpPr>
          <p:cNvPr id="2" name="Title 1"/>
          <p:cNvSpPr>
            <a:spLocks noGrp="1"/>
          </p:cNvSpPr>
          <p:nvPr>
            <p:ph type="title"/>
          </p:nvPr>
        </p:nvSpPr>
        <p:spPr>
          <a:xfrm>
            <a:off x="239056" y="465167"/>
            <a:ext cx="8516471" cy="376792"/>
          </a:xfrm>
        </p:spPr>
        <p:txBody>
          <a:bodyPr anchor="b"/>
          <a:lstStyle>
            <a:lvl1pPr algn="l">
              <a:defRPr sz="2800" b="0">
                <a:solidFill>
                  <a:srgbClr val="FFFFFF"/>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82176" y="1105647"/>
            <a:ext cx="9226176" cy="40378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hasCustomPrompt="1"/>
          </p:nvPr>
        </p:nvSpPr>
        <p:spPr>
          <a:xfrm>
            <a:off x="239056" y="157381"/>
            <a:ext cx="8516471" cy="229215"/>
          </a:xfrm>
        </p:spPr>
        <p:txBody>
          <a:bodyPr>
            <a:normAutofit/>
          </a:bodyPr>
          <a:lstStyle>
            <a:lvl1pPr marL="0" indent="0" algn="l">
              <a:buNone/>
              <a:defRPr sz="1200" b="1">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6159831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13" name="Rectangle 12"/>
          <p:cNvSpPr/>
          <p:nvPr userDrawn="1"/>
        </p:nvSpPr>
        <p:spPr>
          <a:xfrm>
            <a:off x="366059" y="1822334"/>
            <a:ext cx="2039470" cy="2772079"/>
          </a:xfrm>
          <a:prstGeom prst="rect">
            <a:avLst/>
          </a:prstGeom>
          <a:solidFill>
            <a:srgbClr val="F5F5F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Rectangle 13"/>
          <p:cNvSpPr/>
          <p:nvPr userDrawn="1"/>
        </p:nvSpPr>
        <p:spPr>
          <a:xfrm>
            <a:off x="2488201" y="1822334"/>
            <a:ext cx="2039470" cy="2772079"/>
          </a:xfrm>
          <a:prstGeom prst="rect">
            <a:avLst/>
          </a:prstGeom>
          <a:solidFill>
            <a:srgbClr val="F5F5F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Rectangle 14"/>
          <p:cNvSpPr/>
          <p:nvPr userDrawn="1"/>
        </p:nvSpPr>
        <p:spPr>
          <a:xfrm>
            <a:off x="4610343" y="1822334"/>
            <a:ext cx="2039470" cy="2772079"/>
          </a:xfrm>
          <a:prstGeom prst="rect">
            <a:avLst/>
          </a:prstGeom>
          <a:solidFill>
            <a:srgbClr val="F5F5F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 name="Rectangle 15"/>
          <p:cNvSpPr/>
          <p:nvPr userDrawn="1"/>
        </p:nvSpPr>
        <p:spPr>
          <a:xfrm>
            <a:off x="6732485" y="1822334"/>
            <a:ext cx="2039470" cy="2772079"/>
          </a:xfrm>
          <a:prstGeom prst="rect">
            <a:avLst/>
          </a:prstGeom>
          <a:solidFill>
            <a:srgbClr val="F5F5F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233421"/>
            <a:ext cx="1948329" cy="514719"/>
          </a:xfrm>
        </p:spPr>
        <p:txBody>
          <a:bodyPr anchor="b"/>
          <a:lstStyle>
            <a:lvl1pPr marL="0" indent="0" algn="ctr">
              <a:buNone/>
              <a:defRPr sz="2400" b="1">
                <a:solidFill>
                  <a:srgbClr val="006FD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904515"/>
            <a:ext cx="1948329" cy="2578042"/>
          </a:xfrm>
        </p:spPr>
        <p:txBody>
          <a:bodyPr>
            <a:normAutofit/>
          </a:bodyPr>
          <a:lstStyle>
            <a:lvl1pPr marL="285750" marR="0" indent="-285750" algn="l" defTabSz="457200" rtl="0" eaLnBrk="1" fontAlgn="auto" latinLnBrk="0" hangingPunct="1">
              <a:lnSpc>
                <a:spcPct val="110000"/>
              </a:lnSpc>
              <a:spcBef>
                <a:spcPct val="20000"/>
              </a:spcBef>
              <a:spcAft>
                <a:spcPts val="600"/>
              </a:spcAft>
              <a:buClrTx/>
              <a:buSzTx/>
              <a:buFont typeface="Arial"/>
              <a:buChar char="•"/>
              <a:tabLst/>
              <a:defRPr sz="1000">
                <a:solidFill>
                  <a:srgbClr val="878787"/>
                </a:solidFill>
              </a:defRPr>
            </a:lvl1pPr>
            <a:lvl2pPr marL="457200" indent="0">
              <a:buNone/>
              <a:defRPr sz="2000">
                <a:solidFill>
                  <a:srgbClr val="878787"/>
                </a:solidFill>
              </a:defRPr>
            </a:lvl2pPr>
            <a:lvl3pPr marL="914400" indent="0">
              <a:buNone/>
              <a:defRPr sz="2000">
                <a:solidFill>
                  <a:srgbClr val="878787"/>
                </a:solidFill>
              </a:defRPr>
            </a:lvl3pPr>
            <a:lvl4pPr marL="1371600" indent="0">
              <a:buNone/>
              <a:defRPr sz="2000">
                <a:solidFill>
                  <a:srgbClr val="878787"/>
                </a:solidFill>
              </a:defRPr>
            </a:lvl4pPr>
            <a:lvl5pPr marL="1828800" indent="0">
              <a:buNone/>
              <a:defRPr sz="2000">
                <a:solidFill>
                  <a:srgbClr val="878787"/>
                </a:solidFill>
              </a:defRPr>
            </a:lvl5pPr>
            <a:lvl6pPr>
              <a:defRPr sz="1600"/>
            </a:lvl6pPr>
            <a:lvl7pPr>
              <a:defRPr sz="1600"/>
            </a:lvl7pPr>
            <a:lvl8pPr>
              <a:defRPr sz="1600"/>
            </a:lvl8pPr>
            <a:lvl9pPr>
              <a:defRPr sz="1600"/>
            </a:lvl9pPr>
          </a:lstStyle>
          <a:p>
            <a:pPr marL="285750" marR="0" lvl="0"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Click to edit Master text styles</a:t>
            </a:r>
          </a:p>
          <a:p>
            <a:pPr marL="285750" marR="0" lvl="1"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Second level</a:t>
            </a:r>
          </a:p>
          <a:p>
            <a:pPr marL="285750" marR="0" lvl="2"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Third level</a:t>
            </a:r>
          </a:p>
          <a:p>
            <a:pPr marL="285750" marR="0" lvl="3"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Fourth level</a:t>
            </a:r>
          </a:p>
        </p:txBody>
      </p:sp>
      <p:sp>
        <p:nvSpPr>
          <p:cNvPr id="7" name="Text Placeholder 2"/>
          <p:cNvSpPr>
            <a:spLocks noGrp="1"/>
          </p:cNvSpPr>
          <p:nvPr>
            <p:ph type="body" idx="10"/>
          </p:nvPr>
        </p:nvSpPr>
        <p:spPr>
          <a:xfrm>
            <a:off x="2548961" y="1233421"/>
            <a:ext cx="1948329" cy="514719"/>
          </a:xfrm>
        </p:spPr>
        <p:txBody>
          <a:bodyPr anchor="b"/>
          <a:lstStyle>
            <a:lvl1pPr marL="0" indent="0" algn="ctr">
              <a:buNone/>
              <a:defRPr sz="2400" b="1">
                <a:solidFill>
                  <a:srgbClr val="1863A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Content Placeholder 3"/>
          <p:cNvSpPr>
            <a:spLocks noGrp="1"/>
          </p:cNvSpPr>
          <p:nvPr>
            <p:ph sz="half" idx="11"/>
          </p:nvPr>
        </p:nvSpPr>
        <p:spPr>
          <a:xfrm>
            <a:off x="2548961" y="1904515"/>
            <a:ext cx="1948329" cy="2578042"/>
          </a:xfrm>
        </p:spPr>
        <p:txBody>
          <a:bodyPr>
            <a:normAutofit/>
          </a:bodyPr>
          <a:lstStyle>
            <a:lvl1pPr marL="285750" marR="0" indent="-285750" algn="l" defTabSz="457200" rtl="0" eaLnBrk="1" fontAlgn="auto" latinLnBrk="0" hangingPunct="1">
              <a:lnSpc>
                <a:spcPct val="100000"/>
              </a:lnSpc>
              <a:spcBef>
                <a:spcPct val="20000"/>
              </a:spcBef>
              <a:spcAft>
                <a:spcPts val="600"/>
              </a:spcAft>
              <a:buClrTx/>
              <a:buSzTx/>
              <a:buFont typeface="Arial"/>
              <a:buChar char="•"/>
              <a:tabLst/>
              <a:defRPr sz="1000">
                <a:solidFill>
                  <a:srgbClr val="878787"/>
                </a:solidFill>
              </a:defRPr>
            </a:lvl1pPr>
            <a:lvl2pPr marL="457200" indent="0">
              <a:buNone/>
              <a:defRPr sz="2000">
                <a:solidFill>
                  <a:srgbClr val="878787"/>
                </a:solidFill>
              </a:defRPr>
            </a:lvl2pPr>
            <a:lvl3pPr marL="914400" indent="0">
              <a:buNone/>
              <a:defRPr sz="2000">
                <a:solidFill>
                  <a:srgbClr val="878787"/>
                </a:solidFill>
              </a:defRPr>
            </a:lvl3pPr>
            <a:lvl4pPr marL="1371600" indent="0">
              <a:buNone/>
              <a:defRPr sz="2000">
                <a:solidFill>
                  <a:srgbClr val="878787"/>
                </a:solidFill>
              </a:defRPr>
            </a:lvl4pPr>
            <a:lvl5pPr marL="1828800" indent="0">
              <a:buNone/>
              <a:defRPr sz="2000">
                <a:solidFill>
                  <a:srgbClr val="878787"/>
                </a:solidFill>
              </a:defRPr>
            </a:lvl5pPr>
            <a:lvl6pPr>
              <a:defRPr sz="1600"/>
            </a:lvl6pPr>
            <a:lvl7pPr>
              <a:defRPr sz="1600"/>
            </a:lvl7pPr>
            <a:lvl8pPr>
              <a:defRPr sz="1600"/>
            </a:lvl8pPr>
            <a:lvl9pPr>
              <a:defRPr sz="1600"/>
            </a:lvl9pPr>
          </a:lstStyle>
          <a:p>
            <a:pPr marL="285750" marR="0" lvl="0"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Click to edit Master text styles</a:t>
            </a:r>
          </a:p>
          <a:p>
            <a:pPr marL="285750" marR="0" lvl="1"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Second level</a:t>
            </a:r>
          </a:p>
          <a:p>
            <a:pPr marL="285750" marR="0" lvl="2"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Third level</a:t>
            </a:r>
          </a:p>
          <a:p>
            <a:pPr marL="285750" marR="0" lvl="3"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Fourth level</a:t>
            </a:r>
          </a:p>
        </p:txBody>
      </p:sp>
      <p:sp>
        <p:nvSpPr>
          <p:cNvPr id="9" name="Text Placeholder 2"/>
          <p:cNvSpPr>
            <a:spLocks noGrp="1"/>
          </p:cNvSpPr>
          <p:nvPr>
            <p:ph type="body" idx="12"/>
          </p:nvPr>
        </p:nvSpPr>
        <p:spPr>
          <a:xfrm>
            <a:off x="4655665" y="1233421"/>
            <a:ext cx="1948329" cy="514719"/>
          </a:xfrm>
        </p:spPr>
        <p:txBody>
          <a:bodyPr anchor="b"/>
          <a:lstStyle>
            <a:lvl1pPr marL="0" indent="0" algn="ctr">
              <a:buNone/>
              <a:defRPr sz="2400" b="1">
                <a:solidFill>
                  <a:srgbClr val="1863A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Content Placeholder 3"/>
          <p:cNvSpPr>
            <a:spLocks noGrp="1"/>
          </p:cNvSpPr>
          <p:nvPr>
            <p:ph sz="half" idx="13"/>
          </p:nvPr>
        </p:nvSpPr>
        <p:spPr>
          <a:xfrm>
            <a:off x="4655665" y="1904515"/>
            <a:ext cx="1948329" cy="2578042"/>
          </a:xfrm>
        </p:spPr>
        <p:txBody>
          <a:bodyPr>
            <a:normAutofit/>
          </a:bodyPr>
          <a:lstStyle>
            <a:lvl1pPr marL="285750" marR="0" indent="-285750" algn="l" defTabSz="457200" rtl="0" eaLnBrk="1" fontAlgn="auto" latinLnBrk="0" hangingPunct="1">
              <a:lnSpc>
                <a:spcPct val="100000"/>
              </a:lnSpc>
              <a:spcBef>
                <a:spcPct val="20000"/>
              </a:spcBef>
              <a:spcAft>
                <a:spcPts val="600"/>
              </a:spcAft>
              <a:buClrTx/>
              <a:buSzTx/>
              <a:buFont typeface="Arial"/>
              <a:buChar char="•"/>
              <a:tabLst/>
              <a:defRPr sz="1000">
                <a:solidFill>
                  <a:srgbClr val="878787"/>
                </a:solidFill>
              </a:defRPr>
            </a:lvl1pPr>
            <a:lvl2pPr marL="457200" indent="0">
              <a:buNone/>
              <a:defRPr sz="2000">
                <a:solidFill>
                  <a:srgbClr val="878787"/>
                </a:solidFill>
              </a:defRPr>
            </a:lvl2pPr>
            <a:lvl3pPr marL="914400" indent="0">
              <a:buNone/>
              <a:defRPr sz="2000">
                <a:solidFill>
                  <a:srgbClr val="878787"/>
                </a:solidFill>
              </a:defRPr>
            </a:lvl3pPr>
            <a:lvl4pPr marL="1371600" indent="0">
              <a:buNone/>
              <a:defRPr sz="2000">
                <a:solidFill>
                  <a:srgbClr val="878787"/>
                </a:solidFill>
              </a:defRPr>
            </a:lvl4pPr>
            <a:lvl5pPr marL="1828800" indent="0">
              <a:buNone/>
              <a:defRPr sz="2000">
                <a:solidFill>
                  <a:srgbClr val="878787"/>
                </a:solidFill>
              </a:defRPr>
            </a:lvl5pPr>
            <a:lvl6pPr>
              <a:defRPr sz="1600"/>
            </a:lvl6pPr>
            <a:lvl7pPr>
              <a:defRPr sz="1600"/>
            </a:lvl7pPr>
            <a:lvl8pPr>
              <a:defRPr sz="1600"/>
            </a:lvl8pPr>
            <a:lvl9pPr>
              <a:defRPr sz="1600"/>
            </a:lvl9pPr>
          </a:lstStyle>
          <a:p>
            <a:pPr marL="285750" marR="0" lvl="0"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Click to edit Master text styles</a:t>
            </a:r>
          </a:p>
          <a:p>
            <a:pPr marL="285750" marR="0" lvl="1"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Second level</a:t>
            </a:r>
          </a:p>
          <a:p>
            <a:pPr marL="285750" marR="0" lvl="2"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Third level</a:t>
            </a:r>
          </a:p>
          <a:p>
            <a:pPr marL="285750" marR="0" lvl="3"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Fourth level</a:t>
            </a:r>
          </a:p>
        </p:txBody>
      </p:sp>
      <p:sp>
        <p:nvSpPr>
          <p:cNvPr id="11" name="Text Placeholder 2"/>
          <p:cNvSpPr>
            <a:spLocks noGrp="1"/>
          </p:cNvSpPr>
          <p:nvPr>
            <p:ph type="body" idx="14"/>
          </p:nvPr>
        </p:nvSpPr>
        <p:spPr>
          <a:xfrm>
            <a:off x="6732485" y="1233421"/>
            <a:ext cx="1948329" cy="514719"/>
          </a:xfrm>
        </p:spPr>
        <p:txBody>
          <a:bodyPr anchor="b"/>
          <a:lstStyle>
            <a:lvl1pPr marL="0" indent="0" algn="ctr">
              <a:buNone/>
              <a:defRPr sz="2400" b="1">
                <a:solidFill>
                  <a:srgbClr val="1863A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half" idx="15"/>
          </p:nvPr>
        </p:nvSpPr>
        <p:spPr>
          <a:xfrm>
            <a:off x="6732485" y="1904515"/>
            <a:ext cx="1948329" cy="2578042"/>
          </a:xfrm>
        </p:spPr>
        <p:txBody>
          <a:bodyPr>
            <a:normAutofit/>
          </a:bodyPr>
          <a:lstStyle>
            <a:lvl1pPr marL="285750" marR="0" indent="-285750" algn="l" defTabSz="457200" rtl="0" eaLnBrk="1" fontAlgn="auto" latinLnBrk="0" hangingPunct="1">
              <a:lnSpc>
                <a:spcPct val="100000"/>
              </a:lnSpc>
              <a:spcBef>
                <a:spcPct val="20000"/>
              </a:spcBef>
              <a:spcAft>
                <a:spcPts val="600"/>
              </a:spcAft>
              <a:buClrTx/>
              <a:buSzTx/>
              <a:buFont typeface="Arial"/>
              <a:buChar char="•"/>
              <a:tabLst/>
              <a:defRPr sz="1000">
                <a:solidFill>
                  <a:srgbClr val="878787"/>
                </a:solidFill>
              </a:defRPr>
            </a:lvl1pPr>
            <a:lvl2pPr marL="457200" indent="0">
              <a:buNone/>
              <a:defRPr sz="2000">
                <a:solidFill>
                  <a:srgbClr val="878787"/>
                </a:solidFill>
              </a:defRPr>
            </a:lvl2pPr>
            <a:lvl3pPr marL="914400" indent="0">
              <a:buNone/>
              <a:defRPr sz="2000">
                <a:solidFill>
                  <a:srgbClr val="878787"/>
                </a:solidFill>
              </a:defRPr>
            </a:lvl3pPr>
            <a:lvl4pPr marL="1371600" indent="0">
              <a:buNone/>
              <a:defRPr sz="2000">
                <a:solidFill>
                  <a:srgbClr val="878787"/>
                </a:solidFill>
              </a:defRPr>
            </a:lvl4pPr>
            <a:lvl5pPr marL="1828800" indent="0">
              <a:buNone/>
              <a:defRPr sz="2000">
                <a:solidFill>
                  <a:srgbClr val="878787"/>
                </a:solidFill>
              </a:defRPr>
            </a:lvl5pPr>
            <a:lvl6pPr>
              <a:defRPr sz="1600"/>
            </a:lvl6pPr>
            <a:lvl7pPr>
              <a:defRPr sz="1600"/>
            </a:lvl7pPr>
            <a:lvl8pPr>
              <a:defRPr sz="1600"/>
            </a:lvl8pPr>
            <a:lvl9pPr>
              <a:defRPr sz="1600"/>
            </a:lvl9pPr>
          </a:lstStyle>
          <a:p>
            <a:pPr marL="285750" marR="0" lvl="0"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Click to edit Master text styles</a:t>
            </a:r>
          </a:p>
          <a:p>
            <a:pPr marL="285750" marR="0" lvl="1"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Second level</a:t>
            </a:r>
          </a:p>
          <a:p>
            <a:pPr marL="285750" marR="0" lvl="2"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Third level</a:t>
            </a:r>
          </a:p>
          <a:p>
            <a:pPr marL="285750" marR="0" lvl="3"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Fourth level</a:t>
            </a:r>
          </a:p>
        </p:txBody>
      </p:sp>
      <p:cxnSp>
        <p:nvCxnSpPr>
          <p:cNvPr id="17" name="Straight Connector 16"/>
          <p:cNvCxnSpPr/>
          <p:nvPr userDrawn="1"/>
        </p:nvCxnSpPr>
        <p:spPr>
          <a:xfrm>
            <a:off x="0" y="952606"/>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518806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9" name="Rectangle 8"/>
          <p:cNvSpPr/>
          <p:nvPr userDrawn="1"/>
        </p:nvSpPr>
        <p:spPr>
          <a:xfrm>
            <a:off x="4669118" y="-126999"/>
            <a:ext cx="4736352" cy="5285441"/>
          </a:xfrm>
          <a:prstGeom prst="rect">
            <a:avLst/>
          </a:prstGeom>
          <a:solidFill>
            <a:schemeClr val="bg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3"/>
              </a:solidFill>
            </a:endParaRPr>
          </a:p>
        </p:txBody>
      </p:sp>
      <p:sp>
        <p:nvSpPr>
          <p:cNvPr id="8" name="Rectangle 7"/>
          <p:cNvSpPr/>
          <p:nvPr userDrawn="1"/>
        </p:nvSpPr>
        <p:spPr>
          <a:xfrm>
            <a:off x="-67233" y="-126999"/>
            <a:ext cx="4736352" cy="5285441"/>
          </a:xfrm>
          <a:prstGeom prst="rect">
            <a:avLst/>
          </a:prstGeom>
          <a:solidFill>
            <a:srgbClr val="97ACB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3"/>
              </a:solidFill>
            </a:endParaRPr>
          </a:p>
        </p:txBody>
      </p:sp>
      <p:sp>
        <p:nvSpPr>
          <p:cNvPr id="2" name="Title 1"/>
          <p:cNvSpPr>
            <a:spLocks noGrp="1"/>
          </p:cNvSpPr>
          <p:nvPr>
            <p:ph type="title" hasCustomPrompt="1"/>
          </p:nvPr>
        </p:nvSpPr>
        <p:spPr>
          <a:xfrm>
            <a:off x="239057" y="483683"/>
            <a:ext cx="4430061" cy="414471"/>
          </a:xfrm>
        </p:spPr>
        <p:txBody>
          <a:bodyPr anchor="b"/>
          <a:lstStyle>
            <a:lvl1pPr algn="l">
              <a:defRPr sz="2800" b="0" baseline="0">
                <a:solidFill>
                  <a:srgbClr val="FFFFFF"/>
                </a:solidFill>
              </a:defRPr>
            </a:lvl1pPr>
          </a:lstStyle>
          <a:p>
            <a:r>
              <a:rPr lang="en-US" dirty="0" smtClean="0"/>
              <a:t>Click to Edit</a:t>
            </a:r>
            <a:endParaRPr lang="en-US" dirty="0"/>
          </a:p>
        </p:txBody>
      </p:sp>
      <p:sp>
        <p:nvSpPr>
          <p:cNvPr id="3" name="Picture Placeholder 2"/>
          <p:cNvSpPr>
            <a:spLocks noGrp="1"/>
          </p:cNvSpPr>
          <p:nvPr>
            <p:ph type="pic" idx="1"/>
          </p:nvPr>
        </p:nvSpPr>
        <p:spPr>
          <a:xfrm>
            <a:off x="4669118" y="1"/>
            <a:ext cx="4474881"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hasCustomPrompt="1"/>
          </p:nvPr>
        </p:nvSpPr>
        <p:spPr>
          <a:xfrm>
            <a:off x="239057" y="224620"/>
            <a:ext cx="4430062" cy="229215"/>
          </a:xfrm>
        </p:spPr>
        <p:txBody>
          <a:bodyPr>
            <a:noAutofit/>
          </a:bodyPr>
          <a:lstStyle>
            <a:lvl1pPr marL="0" indent="0" algn="l">
              <a:buNone/>
              <a:defRPr sz="1000" b="1">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a:t>
            </a:r>
          </a:p>
        </p:txBody>
      </p:sp>
      <p:sp>
        <p:nvSpPr>
          <p:cNvPr id="6" name="Text Placeholder 5"/>
          <p:cNvSpPr>
            <a:spLocks noGrp="1"/>
          </p:cNvSpPr>
          <p:nvPr>
            <p:ph type="body" sz="quarter" idx="10"/>
          </p:nvPr>
        </p:nvSpPr>
        <p:spPr>
          <a:xfrm>
            <a:off x="239057" y="1225718"/>
            <a:ext cx="4430061" cy="914400"/>
          </a:xfrm>
        </p:spPr>
        <p:txBody>
          <a:bodyPr>
            <a:no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516978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p:nvPr userDrawn="1"/>
        </p:nvSpPr>
        <p:spPr>
          <a:xfrm>
            <a:off x="-163871" y="-65548"/>
            <a:ext cx="9447161" cy="5284838"/>
          </a:xfrm>
          <a:prstGeom prst="rect">
            <a:avLst/>
          </a:prstGeom>
          <a:solidFill>
            <a:schemeClr val="tx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4" name="TextBox 3"/>
          <p:cNvSpPr txBox="1"/>
          <p:nvPr userDrawn="1"/>
        </p:nvSpPr>
        <p:spPr>
          <a:xfrm>
            <a:off x="1701800" y="3094038"/>
            <a:ext cx="5689600" cy="461962"/>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fontAlgn="base" hangingPunct="1">
              <a:spcBef>
                <a:spcPct val="0"/>
              </a:spcBef>
              <a:spcAft>
                <a:spcPct val="0"/>
              </a:spcAft>
              <a:defRPr/>
            </a:pPr>
            <a:r>
              <a:rPr lang="en-US" dirty="0" smtClean="0">
                <a:solidFill>
                  <a:schemeClr val="accent5"/>
                </a:solidFill>
                <a:cs typeface="Arial" charset="0"/>
              </a:rPr>
              <a:t>A NEW PLATFORM </a:t>
            </a:r>
            <a:r>
              <a:rPr lang="en-US" dirty="0" smtClean="0">
                <a:solidFill>
                  <a:schemeClr val="accent1"/>
                </a:solidFill>
                <a:cs typeface="Arial" charset="0"/>
              </a:rPr>
              <a:t>FOR A NEW ERA</a:t>
            </a:r>
          </a:p>
        </p:txBody>
      </p:sp>
      <p:pic>
        <p:nvPicPr>
          <p:cNvPr id="5" name="Picture 10" descr="Pivotal_Logo_white.png"/>
          <p:cNvPicPr>
            <a:picLocks noChangeAspect="1"/>
          </p:cNvPicPr>
          <p:nvPr userDrawn="1"/>
        </p:nvPicPr>
        <p:blipFill>
          <a:blip r:embed="rId2"/>
          <a:srcRect r="5548"/>
          <a:stretch>
            <a:fillRect/>
          </a:stretch>
        </p:blipFill>
        <p:spPr bwMode="auto">
          <a:xfrm>
            <a:off x="1973263" y="1658938"/>
            <a:ext cx="5189537" cy="1260475"/>
          </a:xfrm>
          <a:prstGeom prst="rect">
            <a:avLst/>
          </a:prstGeom>
          <a:noFill/>
          <a:ln w="9525">
            <a:noFill/>
            <a:miter lim="800000"/>
            <a:headEnd/>
            <a:tailEnd/>
          </a:ln>
        </p:spPr>
      </p:pic>
    </p:spTree>
    <p:extLst>
      <p:ext uri="{BB962C8B-B14F-4D97-AF65-F5344CB8AC3E}">
        <p14:creationId xmlns:p14="http://schemas.microsoft.com/office/powerpoint/2010/main" val="14379855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6995410"/>
      </p:ext>
    </p:extLst>
  </p:cSld>
  <p:clrMapOvr>
    <a:masterClrMapping/>
  </p:clrMapOvr>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mp Basic with Rule">
    <p:bg>
      <p:bgPr>
        <a:solidFill>
          <a:srgbClr val="17232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199" y="320040"/>
            <a:ext cx="8229601" cy="363558"/>
          </a:xfrm>
        </p:spPr>
        <p:txBody>
          <a:bodyPr lIns="0" tIns="0" rIns="0" bIns="0"/>
          <a:lstStyle>
            <a:lvl1pPr>
              <a:defRPr sz="3200" b="0">
                <a:solidFill>
                  <a:schemeClr val="bg1"/>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57200" y="1108074"/>
            <a:ext cx="8229600" cy="3082925"/>
          </a:xfrm>
        </p:spPr>
        <p:txBody>
          <a:bodyPr/>
          <a:lstStyle>
            <a:lvl1pPr>
              <a:defRPr>
                <a:solidFill>
                  <a:schemeClr val="bg1"/>
                </a:solidFill>
                <a:latin typeface="Arial" panose="020B0604020202020204" pitchFamily="34" charset="0"/>
                <a:cs typeface="Arial" panose="020B0604020202020204" pitchFamily="34" charset="0"/>
              </a:defRPr>
            </a:lvl1pPr>
            <a:lvl2pPr>
              <a:defRPr>
                <a:solidFill>
                  <a:schemeClr val="bg1"/>
                </a:solidFill>
                <a:latin typeface="Arial" panose="020B0604020202020204" pitchFamily="34" charset="0"/>
                <a:cs typeface="Arial" panose="020B0604020202020204" pitchFamily="34" charset="0"/>
              </a:defRPr>
            </a:lvl2pPr>
            <a:lvl3pPr>
              <a:defRPr>
                <a:solidFill>
                  <a:schemeClr val="bg1"/>
                </a:solidFill>
                <a:latin typeface="Arial" panose="020B0604020202020204" pitchFamily="34" charset="0"/>
                <a:cs typeface="Arial" panose="020B0604020202020204" pitchFamily="34" charset="0"/>
              </a:defRPr>
            </a:lvl3pPr>
            <a:lvl4pPr>
              <a:defRPr>
                <a:solidFill>
                  <a:schemeClr val="bg1"/>
                </a:solidFill>
                <a:latin typeface="Arial" panose="020B0604020202020204" pitchFamily="34" charset="0"/>
                <a:cs typeface="Arial" panose="020B0604020202020204" pitchFamily="34" charset="0"/>
              </a:defRPr>
            </a:lvl4pPr>
            <a:lvl5pPr>
              <a:defRPr>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7" name="TextBox 6"/>
          <p:cNvSpPr txBox="1"/>
          <p:nvPr userDrawn="1"/>
        </p:nvSpPr>
        <p:spPr bwMode="gray">
          <a:xfrm>
            <a:off x="366713" y="5018449"/>
            <a:ext cx="2274887" cy="92333"/>
          </a:xfrm>
          <a:prstGeom prst="rect">
            <a:avLst/>
          </a:prstGeom>
          <a:noFill/>
        </p:spPr>
        <p:txBody>
          <a:bodyPr wrap="square" lIns="0" tIns="0" rIns="0" bIns="0" rtlCol="0">
            <a:spAutoFit/>
          </a:bodyPr>
          <a:lstStyle/>
          <a:p>
            <a:pPr algn="l"/>
            <a:r>
              <a:rPr lang="en-US" sz="600" dirty="0" smtClean="0">
                <a:solidFill>
                  <a:schemeClr val="bg1">
                    <a:lumMod val="50000"/>
                  </a:schemeClr>
                </a:solidFill>
                <a:latin typeface="Arial"/>
                <a:cs typeface="Arial"/>
              </a:rPr>
              <a:t>© Copyright 2015 Pivotal.</a:t>
            </a:r>
            <a:r>
              <a:rPr lang="en-US" sz="600" baseline="0" dirty="0" smtClean="0">
                <a:solidFill>
                  <a:schemeClr val="bg1">
                    <a:lumMod val="50000"/>
                  </a:schemeClr>
                </a:solidFill>
                <a:latin typeface="Arial"/>
                <a:cs typeface="Arial"/>
              </a:rPr>
              <a:t> </a:t>
            </a:r>
            <a:r>
              <a:rPr lang="en-US" sz="600" dirty="0" smtClean="0">
                <a:solidFill>
                  <a:schemeClr val="bg1">
                    <a:lumMod val="50000"/>
                  </a:schemeClr>
                </a:solidFill>
                <a:latin typeface="Arial"/>
                <a:cs typeface="Arial"/>
              </a:rPr>
              <a:t>All rights reserved.</a:t>
            </a:r>
            <a:endParaRPr lang="en-US" sz="600" dirty="0">
              <a:solidFill>
                <a:schemeClr val="bg1">
                  <a:lumMod val="50000"/>
                </a:schemeClr>
              </a:solidFill>
              <a:latin typeface="Arial"/>
              <a:cs typeface="Arial"/>
            </a:endParaRPr>
          </a:p>
        </p:txBody>
      </p:sp>
      <p:pic>
        <p:nvPicPr>
          <p:cNvPr id="8" name="Picture 7" descr="Pivotal_Logo_white.png"/>
          <p:cNvPicPr>
            <a:picLocks noChangeAspect="1"/>
          </p:cNvPicPr>
          <p:nvPr userDrawn="1"/>
        </p:nvPicPr>
        <p:blipFill>
          <a:blip r:embed="rId2" cstate="print"/>
          <a:stretch>
            <a:fillRect/>
          </a:stretch>
        </p:blipFill>
        <p:spPr>
          <a:xfrm>
            <a:off x="7941733" y="4713966"/>
            <a:ext cx="957262" cy="219455"/>
          </a:xfrm>
          <a:prstGeom prst="rect">
            <a:avLst/>
          </a:prstGeom>
        </p:spPr>
      </p:pic>
      <p:cxnSp>
        <p:nvCxnSpPr>
          <p:cNvPr id="9" name="Straight Connector 8"/>
          <p:cNvCxnSpPr/>
          <p:nvPr userDrawn="1"/>
        </p:nvCxnSpPr>
        <p:spPr>
          <a:xfrm>
            <a:off x="0" y="885931"/>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56828753"/>
      </p:ext>
    </p:extLst>
  </p:cSld>
  <p:clrMapOvr>
    <a:masterClrMapping/>
  </p:clrMapOvr>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mp Basic without Rule">
    <p:bg>
      <p:bgPr>
        <a:solidFill>
          <a:srgbClr val="17232A"/>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5" name="TextBox 4"/>
          <p:cNvSpPr txBox="1"/>
          <p:nvPr userDrawn="1"/>
        </p:nvSpPr>
        <p:spPr bwMode="gray">
          <a:xfrm>
            <a:off x="366713" y="5018449"/>
            <a:ext cx="2274887" cy="92333"/>
          </a:xfrm>
          <a:prstGeom prst="rect">
            <a:avLst/>
          </a:prstGeom>
          <a:noFill/>
        </p:spPr>
        <p:txBody>
          <a:bodyPr wrap="square" lIns="0" tIns="0" rIns="0" bIns="0" rtlCol="0">
            <a:spAutoFit/>
          </a:bodyPr>
          <a:lstStyle/>
          <a:p>
            <a:pPr algn="l"/>
            <a:r>
              <a:rPr lang="en-US" sz="600" dirty="0" smtClean="0">
                <a:solidFill>
                  <a:schemeClr val="bg1">
                    <a:lumMod val="50000"/>
                  </a:schemeClr>
                </a:solidFill>
                <a:latin typeface="Arial"/>
                <a:cs typeface="Arial"/>
              </a:rPr>
              <a:t>© Copyright 2015 Pivotal.</a:t>
            </a:r>
            <a:r>
              <a:rPr lang="en-US" sz="600" baseline="0" dirty="0" smtClean="0">
                <a:solidFill>
                  <a:schemeClr val="bg1">
                    <a:lumMod val="50000"/>
                  </a:schemeClr>
                </a:solidFill>
                <a:latin typeface="Arial"/>
                <a:cs typeface="Arial"/>
              </a:rPr>
              <a:t> </a:t>
            </a:r>
            <a:r>
              <a:rPr lang="en-US" sz="600" dirty="0" smtClean="0">
                <a:solidFill>
                  <a:schemeClr val="bg1">
                    <a:lumMod val="50000"/>
                  </a:schemeClr>
                </a:solidFill>
                <a:latin typeface="Arial"/>
                <a:cs typeface="Arial"/>
              </a:rPr>
              <a:t>All rights reserved.</a:t>
            </a:r>
            <a:endParaRPr lang="en-US" sz="600" dirty="0">
              <a:solidFill>
                <a:schemeClr val="bg1">
                  <a:lumMod val="50000"/>
                </a:schemeClr>
              </a:solidFill>
              <a:latin typeface="Arial"/>
              <a:cs typeface="Arial"/>
            </a:endParaRPr>
          </a:p>
        </p:txBody>
      </p:sp>
      <p:pic>
        <p:nvPicPr>
          <p:cNvPr id="6" name="Picture 5" descr="Pivotal_Logo_white.png"/>
          <p:cNvPicPr>
            <a:picLocks noChangeAspect="1"/>
          </p:cNvPicPr>
          <p:nvPr userDrawn="1"/>
        </p:nvPicPr>
        <p:blipFill>
          <a:blip r:embed="rId2" cstate="print"/>
          <a:stretch>
            <a:fillRect/>
          </a:stretch>
        </p:blipFill>
        <p:spPr>
          <a:xfrm>
            <a:off x="7941733" y="4713966"/>
            <a:ext cx="957262" cy="219455"/>
          </a:xfrm>
          <a:prstGeom prst="rect">
            <a:avLst/>
          </a:prstGeom>
        </p:spPr>
      </p:pic>
      <p:sp>
        <p:nvSpPr>
          <p:cNvPr id="7" name="Title 1"/>
          <p:cNvSpPr>
            <a:spLocks noGrp="1"/>
          </p:cNvSpPr>
          <p:nvPr>
            <p:ph type="title" hasCustomPrompt="1"/>
          </p:nvPr>
        </p:nvSpPr>
        <p:spPr>
          <a:xfrm>
            <a:off x="457199" y="320040"/>
            <a:ext cx="8229601" cy="363558"/>
          </a:xfrm>
        </p:spPr>
        <p:txBody>
          <a:bodyPr lIns="0" tIns="0" rIns="0" bIns="0"/>
          <a:lstStyle>
            <a:lvl1pPr>
              <a:defRPr sz="3200" b="0">
                <a:solidFill>
                  <a:schemeClr val="bg1"/>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8" name="Content Placeholder 3"/>
          <p:cNvSpPr>
            <a:spLocks noGrp="1"/>
          </p:cNvSpPr>
          <p:nvPr>
            <p:ph sz="quarter" idx="10"/>
          </p:nvPr>
        </p:nvSpPr>
        <p:spPr>
          <a:xfrm>
            <a:off x="457200" y="1108074"/>
            <a:ext cx="8229600" cy="3082925"/>
          </a:xfrm>
        </p:spPr>
        <p:txBody>
          <a:bodyPr/>
          <a:lstStyle>
            <a:lvl1pPr>
              <a:defRPr>
                <a:solidFill>
                  <a:schemeClr val="bg1"/>
                </a:solidFill>
                <a:latin typeface="Arial" panose="020B0604020202020204" pitchFamily="34" charset="0"/>
                <a:cs typeface="Arial" panose="020B0604020202020204" pitchFamily="34" charset="0"/>
              </a:defRPr>
            </a:lvl1pPr>
            <a:lvl2pPr>
              <a:defRPr>
                <a:solidFill>
                  <a:schemeClr val="bg1"/>
                </a:solidFill>
                <a:latin typeface="Arial" panose="020B0604020202020204" pitchFamily="34" charset="0"/>
                <a:cs typeface="Arial" panose="020B0604020202020204" pitchFamily="34" charset="0"/>
              </a:defRPr>
            </a:lvl2pPr>
            <a:lvl3pPr>
              <a:defRPr>
                <a:solidFill>
                  <a:schemeClr val="bg1"/>
                </a:solidFill>
                <a:latin typeface="Arial" panose="020B0604020202020204" pitchFamily="34" charset="0"/>
                <a:cs typeface="Arial" panose="020B0604020202020204" pitchFamily="34" charset="0"/>
              </a:defRPr>
            </a:lvl3pPr>
            <a:lvl4pPr>
              <a:defRPr>
                <a:solidFill>
                  <a:schemeClr val="bg1"/>
                </a:solidFill>
                <a:latin typeface="Arial" panose="020B0604020202020204" pitchFamily="34" charset="0"/>
                <a:cs typeface="Arial" panose="020B0604020202020204" pitchFamily="34" charset="0"/>
              </a:defRPr>
            </a:lvl4pPr>
            <a:lvl5pPr>
              <a:defRPr>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95339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0" name="Rectangle 9"/>
          <p:cNvSpPr/>
          <p:nvPr userDrawn="1"/>
        </p:nvSpPr>
        <p:spPr>
          <a:xfrm>
            <a:off x="-89647" y="-27990"/>
            <a:ext cx="9259047" cy="5220256"/>
          </a:xfrm>
          <a:prstGeom prst="rect">
            <a:avLst/>
          </a:prstGeom>
          <a:solidFill>
            <a:srgbClr val="1B28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PivLogo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01984" y="366152"/>
            <a:ext cx="1364191" cy="309289"/>
          </a:xfrm>
          <a:prstGeom prst="rect">
            <a:avLst/>
          </a:prstGeom>
        </p:spPr>
      </p:pic>
      <p:sp>
        <p:nvSpPr>
          <p:cNvPr id="13" name="Title 1"/>
          <p:cNvSpPr>
            <a:spLocks noGrp="1"/>
          </p:cNvSpPr>
          <p:nvPr>
            <p:ph type="ctrTitle" hasCustomPrompt="1"/>
          </p:nvPr>
        </p:nvSpPr>
        <p:spPr>
          <a:xfrm>
            <a:off x="1134021" y="2005054"/>
            <a:ext cx="6530788" cy="1147664"/>
          </a:xfrm>
        </p:spPr>
        <p:txBody>
          <a:bodyPr/>
          <a:lstStyle>
            <a:lvl1pPr algn="l">
              <a:lnSpc>
                <a:spcPct val="80000"/>
              </a:lnSpc>
              <a:spcAft>
                <a:spcPts val="500"/>
              </a:spcAft>
              <a:defRPr sz="4800">
                <a:solidFill>
                  <a:srgbClr val="FFFFFF"/>
                </a:solidFill>
              </a:defRPr>
            </a:lvl1pPr>
          </a:lstStyle>
          <a:p>
            <a:r>
              <a:rPr lang="en-US" dirty="0" smtClean="0"/>
              <a:t>Click to edit master title style</a:t>
            </a:r>
            <a:endParaRPr lang="en-US" dirty="0"/>
          </a:p>
        </p:txBody>
      </p:sp>
      <p:sp>
        <p:nvSpPr>
          <p:cNvPr id="14" name="Subtitle 2"/>
          <p:cNvSpPr>
            <a:spLocks noGrp="1"/>
          </p:cNvSpPr>
          <p:nvPr>
            <p:ph type="subTitle" idx="1" hasCustomPrompt="1"/>
          </p:nvPr>
        </p:nvSpPr>
        <p:spPr>
          <a:xfrm>
            <a:off x="1134021" y="1586264"/>
            <a:ext cx="6110923" cy="314872"/>
          </a:xfrm>
        </p:spPr>
        <p:txBody>
          <a:bodyPr>
            <a:noAutofit/>
          </a:bodyPr>
          <a:lstStyle>
            <a:lvl1pPr marL="0" indent="0" algn="l">
              <a:buNone/>
              <a:defRPr sz="1600">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5" name="Text Placeholder 13"/>
          <p:cNvSpPr>
            <a:spLocks noGrp="1"/>
          </p:cNvSpPr>
          <p:nvPr>
            <p:ph type="body" sz="quarter" idx="11" hasCustomPrompt="1"/>
          </p:nvPr>
        </p:nvSpPr>
        <p:spPr>
          <a:xfrm>
            <a:off x="1134021" y="3315823"/>
            <a:ext cx="7881472" cy="345129"/>
          </a:xfrm>
        </p:spPr>
        <p:txBody>
          <a:bodyPr>
            <a:normAutofit/>
          </a:bodyPr>
          <a:lstStyle>
            <a:lvl1pPr marL="0" indent="0">
              <a:buNone/>
              <a:defRPr sz="1400" baseline="0">
                <a:solidFill>
                  <a:schemeClr val="accent5"/>
                </a:solidFill>
              </a:defRPr>
            </a:lvl1pPr>
            <a:lvl3pPr marL="914400" indent="0" algn="l">
              <a:buNone/>
              <a:defRPr baseline="0"/>
            </a:lvl3pPr>
            <a:lvl4pPr marL="1371600" indent="0">
              <a:buNone/>
              <a:defRPr/>
            </a:lvl4pPr>
            <a:lvl5pPr marL="1828800" indent="0">
              <a:buNone/>
              <a:defRPr/>
            </a:lvl5pPr>
          </a:lstStyle>
          <a:p>
            <a:pPr lvl="0"/>
            <a:r>
              <a:rPr lang="en-US" dirty="0" smtClean="0"/>
              <a:t>CLICK TO EDIT SUB TEXT</a:t>
            </a:r>
          </a:p>
        </p:txBody>
      </p:sp>
    </p:spTree>
    <p:extLst>
      <p:ext uri="{BB962C8B-B14F-4D97-AF65-F5344CB8AC3E}">
        <p14:creationId xmlns:p14="http://schemas.microsoft.com/office/powerpoint/2010/main" val="519775732"/>
      </p:ext>
    </p:extLst>
  </p:cSld>
  <p:clrMapOvr>
    <a:masterClrMapping/>
  </p:clrMapOvr>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1_Title Only">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366716" y="325437"/>
            <a:ext cx="8410499" cy="460500"/>
          </a:xfrm>
          <a:prstGeom prst="rect">
            <a:avLst/>
          </a:prstGeom>
          <a:noFill/>
          <a:ln>
            <a:noFill/>
          </a:ln>
        </p:spPr>
        <p:txBody>
          <a:bodyPr lIns="91425" tIns="91425" rIns="91425" bIns="91425" anchor="t" anchorCtr="0"/>
          <a:lstStyle>
            <a:lvl1pPr rtl="0">
              <a:lnSpc>
                <a:spcPct val="90000"/>
              </a:lnSpc>
              <a:spcBef>
                <a:spcPts val="0"/>
              </a:spcBef>
              <a:defRPr sz="3200">
                <a:solidFill>
                  <a:schemeClr val="dk2"/>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28695454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2_Title Only">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366716" y="325437"/>
            <a:ext cx="8410499" cy="460500"/>
          </a:xfrm>
          <a:prstGeom prst="rect">
            <a:avLst/>
          </a:prstGeom>
          <a:noFill/>
          <a:ln>
            <a:noFill/>
          </a:ln>
        </p:spPr>
        <p:txBody>
          <a:bodyPr lIns="91425" tIns="91425" rIns="91425" bIns="91425" anchor="t" anchorCtr="0"/>
          <a:lstStyle>
            <a:lvl1pPr rtl="0">
              <a:lnSpc>
                <a:spcPct val="90000"/>
              </a:lnSpc>
              <a:spcBef>
                <a:spcPts val="0"/>
              </a:spcBef>
              <a:defRPr sz="3200">
                <a:solidFill>
                  <a:schemeClr val="dk2"/>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42255979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3_Title Only">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366716" y="325437"/>
            <a:ext cx="8410499" cy="460500"/>
          </a:xfrm>
          <a:prstGeom prst="rect">
            <a:avLst/>
          </a:prstGeom>
          <a:noFill/>
          <a:ln>
            <a:noFill/>
          </a:ln>
        </p:spPr>
        <p:txBody>
          <a:bodyPr lIns="91425" tIns="91425" rIns="91425" bIns="91425" anchor="t" anchorCtr="0"/>
          <a:lstStyle>
            <a:lvl1pPr rtl="0">
              <a:lnSpc>
                <a:spcPct val="90000"/>
              </a:lnSpc>
              <a:spcBef>
                <a:spcPts val="0"/>
              </a:spcBef>
              <a:defRPr sz="3200">
                <a:solidFill>
                  <a:schemeClr val="dk2"/>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42255979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4_Title Only">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366716" y="325437"/>
            <a:ext cx="8410499" cy="460500"/>
          </a:xfrm>
          <a:prstGeom prst="rect">
            <a:avLst/>
          </a:prstGeom>
          <a:noFill/>
          <a:ln>
            <a:noFill/>
          </a:ln>
        </p:spPr>
        <p:txBody>
          <a:bodyPr lIns="91425" tIns="91425" rIns="91425" bIns="91425" anchor="t" anchorCtr="0"/>
          <a:lstStyle>
            <a:lvl1pPr rtl="0">
              <a:lnSpc>
                <a:spcPct val="90000"/>
              </a:lnSpc>
              <a:spcBef>
                <a:spcPts val="0"/>
              </a:spcBef>
              <a:defRPr sz="3200">
                <a:solidFill>
                  <a:schemeClr val="dk2"/>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42255979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_Title with Subtitle and Content">
    <p:spTree>
      <p:nvGrpSpPr>
        <p:cNvPr id="1" name="Shape 50"/>
        <p:cNvGrpSpPr/>
        <p:nvPr/>
      </p:nvGrpSpPr>
      <p:grpSpPr>
        <a:xfrm>
          <a:off x="0" y="0"/>
          <a:ext cx="0" cy="0"/>
          <a:chOff x="0" y="0"/>
          <a:chExt cx="0" cy="0"/>
        </a:xfrm>
      </p:grpSpPr>
      <p:sp>
        <p:nvSpPr>
          <p:cNvPr id="51" name="Shape 51"/>
          <p:cNvSpPr txBox="1">
            <a:spLocks noGrp="1"/>
          </p:cNvSpPr>
          <p:nvPr>
            <p:ph type="body" idx="1"/>
          </p:nvPr>
        </p:nvSpPr>
        <p:spPr>
          <a:xfrm>
            <a:off x="366712" y="785814"/>
            <a:ext cx="8410574" cy="346219"/>
          </a:xfrm>
          <a:prstGeom prst="rect">
            <a:avLst/>
          </a:prstGeom>
          <a:noFill/>
          <a:ln>
            <a:noFill/>
          </a:ln>
        </p:spPr>
        <p:txBody>
          <a:bodyPr lIns="91425" tIns="91425" rIns="91425" bIns="91425" anchor="t" anchorCtr="0"/>
          <a:lstStyle>
            <a:lvl1pPr marL="0" indent="0" rtl="0">
              <a:spcBef>
                <a:spcPts val="0"/>
              </a:spcBef>
              <a:buClr>
                <a:schemeClr val="dk1"/>
              </a:buClr>
              <a:buFont typeface="Arial"/>
              <a:buNone/>
              <a:defRPr sz="2000" b="0">
                <a:solidFill>
                  <a:schemeClr val="dk1"/>
                </a:solidFill>
                <a:latin typeface="Arial"/>
                <a:ea typeface="Arial"/>
                <a:cs typeface="Arial"/>
                <a:sym typeface="Arial"/>
              </a:defRPr>
            </a:lvl1pPr>
            <a:lvl2pPr marL="457200" indent="0" rtl="0">
              <a:spcBef>
                <a:spcPts val="0"/>
              </a:spcBef>
              <a:buNone/>
              <a:defRPr sz="2000" b="1"/>
            </a:lvl2pPr>
            <a:lvl3pPr marL="914400" indent="0" rtl="0">
              <a:spcBef>
                <a:spcPts val="0"/>
              </a:spcBef>
              <a:buNone/>
              <a:defRPr sz="1800" b="1"/>
            </a:lvl3pPr>
            <a:lvl4pPr marL="1371600" indent="0" rtl="0">
              <a:spcBef>
                <a:spcPts val="0"/>
              </a:spcBef>
              <a:buNone/>
              <a:defRPr sz="1600" b="1"/>
            </a:lvl4pPr>
            <a:lvl5pPr marL="1828800" indent="0" rtl="0">
              <a:spcBef>
                <a:spcPts val="0"/>
              </a:spcBef>
              <a:buNone/>
              <a:defRPr sz="1600" b="1"/>
            </a:lvl5pPr>
            <a:lvl6pPr marL="2286000" indent="0" rtl="0">
              <a:spcBef>
                <a:spcPts val="0"/>
              </a:spcBef>
              <a:buFont typeface="Arial"/>
              <a:buNone/>
              <a:defRPr sz="1600" b="1"/>
            </a:lvl6pPr>
            <a:lvl7pPr marL="2743200" indent="0" rtl="0">
              <a:spcBef>
                <a:spcPts val="0"/>
              </a:spcBef>
              <a:buFont typeface="Arial"/>
              <a:buNone/>
              <a:defRPr sz="1600" b="1"/>
            </a:lvl7pPr>
            <a:lvl8pPr marL="3200400" indent="0" rtl="0">
              <a:spcBef>
                <a:spcPts val="0"/>
              </a:spcBef>
              <a:buFont typeface="Arial"/>
              <a:buNone/>
              <a:defRPr sz="1600" b="1"/>
            </a:lvl8pPr>
            <a:lvl9pPr marL="3657600" indent="0" rtl="0">
              <a:spcBef>
                <a:spcPts val="0"/>
              </a:spcBef>
              <a:buFont typeface="Arial"/>
              <a:buNone/>
              <a:defRPr sz="1600" b="1"/>
            </a:lvl9pPr>
          </a:lstStyle>
          <a:p>
            <a:endParaRPr/>
          </a:p>
        </p:txBody>
      </p:sp>
      <p:sp>
        <p:nvSpPr>
          <p:cNvPr id="52" name="Shape 52"/>
          <p:cNvSpPr txBox="1">
            <a:spLocks noGrp="1"/>
          </p:cNvSpPr>
          <p:nvPr>
            <p:ph type="title"/>
          </p:nvPr>
        </p:nvSpPr>
        <p:spPr>
          <a:xfrm>
            <a:off x="366712" y="325437"/>
            <a:ext cx="8410574" cy="460374"/>
          </a:xfrm>
          <a:prstGeom prst="rect">
            <a:avLst/>
          </a:prstGeom>
          <a:noFill/>
          <a:ln>
            <a:noFill/>
          </a:ln>
        </p:spPr>
        <p:txBody>
          <a:bodyPr lIns="91425" tIns="91425" rIns="91425" bIns="91425" anchor="t" anchorCtr="0"/>
          <a:lstStyle>
            <a:lvl1pPr rtl="0">
              <a:lnSpc>
                <a:spcPct val="90000"/>
              </a:lnSpc>
              <a:spcBef>
                <a:spcPts val="0"/>
              </a:spcBef>
              <a:defRPr sz="3200">
                <a:solidFill>
                  <a:schemeClr val="dk2"/>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3" name="Shape 53"/>
          <p:cNvSpPr txBox="1">
            <a:spLocks noGrp="1"/>
          </p:cNvSpPr>
          <p:nvPr>
            <p:ph type="body" idx="2"/>
          </p:nvPr>
        </p:nvSpPr>
        <p:spPr>
          <a:xfrm>
            <a:off x="366714" y="1419224"/>
            <a:ext cx="8410574" cy="3038475"/>
          </a:xfrm>
          <a:prstGeom prst="rect">
            <a:avLst/>
          </a:prstGeom>
          <a:noFill/>
          <a:ln>
            <a:noFill/>
          </a:ln>
        </p:spPr>
        <p:txBody>
          <a:bodyPr lIns="91425" tIns="91425" rIns="91425" bIns="91425" anchor="t" anchorCtr="0"/>
          <a:lstStyle>
            <a:lvl1pPr rtl="0">
              <a:spcBef>
                <a:spcPts val="1200"/>
              </a:spcBef>
              <a:buClr>
                <a:schemeClr val="accent1"/>
              </a:buClr>
              <a:buFont typeface="Arial"/>
              <a:buChar char="•"/>
              <a:defRPr sz="2400">
                <a:solidFill>
                  <a:schemeClr val="dk1"/>
                </a:solidFill>
                <a:latin typeface="Arial"/>
                <a:ea typeface="Arial"/>
                <a:cs typeface="Arial"/>
                <a:sym typeface="Arial"/>
              </a:defRPr>
            </a:lvl1pPr>
            <a:lvl2pPr rtl="0">
              <a:spcBef>
                <a:spcPts val="300"/>
              </a:spcBef>
              <a:buClr>
                <a:schemeClr val="accent1"/>
              </a:buClr>
              <a:buFont typeface="Arial"/>
              <a:buChar char="–"/>
              <a:defRPr sz="2000">
                <a:solidFill>
                  <a:schemeClr val="dk1"/>
                </a:solidFill>
                <a:latin typeface="Arial"/>
                <a:ea typeface="Arial"/>
                <a:cs typeface="Arial"/>
                <a:sym typeface="Arial"/>
              </a:defRPr>
            </a:lvl2pPr>
            <a:lvl3pPr rtl="0">
              <a:spcBef>
                <a:spcPts val="300"/>
              </a:spcBef>
              <a:buClr>
                <a:schemeClr val="accent1"/>
              </a:buClr>
              <a:buFont typeface="Arial"/>
              <a:buChar char="▪"/>
              <a:defRPr sz="1600">
                <a:solidFill>
                  <a:schemeClr val="dk1"/>
                </a:solidFill>
                <a:latin typeface="Arial"/>
                <a:ea typeface="Arial"/>
                <a:cs typeface="Arial"/>
                <a:sym typeface="Arial"/>
              </a:defRPr>
            </a:lvl3pPr>
            <a:lvl4pPr marL="1658938" indent="-211138" rtl="0">
              <a:spcBef>
                <a:spcPts val="300"/>
              </a:spcBef>
              <a:buClr>
                <a:schemeClr val="accent1"/>
              </a:buClr>
              <a:buFont typeface="Arial"/>
              <a:buChar char="—"/>
              <a:defRPr sz="1200">
                <a:solidFill>
                  <a:schemeClr val="dk1"/>
                </a:solidFill>
                <a:latin typeface="Arial"/>
                <a:ea typeface="Arial"/>
                <a:cs typeface="Arial"/>
                <a:sym typeface="Arial"/>
              </a:defRPr>
            </a:lvl4pPr>
            <a:lvl5pPr rtl="0">
              <a:spcBef>
                <a:spcPts val="300"/>
              </a:spcBef>
              <a:buClr>
                <a:schemeClr val="accent1"/>
              </a:buClr>
              <a:buFont typeface="Arial"/>
              <a:buChar char="»"/>
              <a:defRPr sz="1100">
                <a:solidFill>
                  <a:schemeClr val="dk1"/>
                </a:solidFill>
                <a:latin typeface="Arial"/>
                <a:ea typeface="Arial"/>
                <a:cs typeface="Arial"/>
                <a:sym typeface="Arial"/>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494841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Rectangle 5"/>
          <p:cNvSpPr/>
          <p:nvPr userDrawn="1"/>
        </p:nvSpPr>
        <p:spPr>
          <a:xfrm>
            <a:off x="0" y="0"/>
            <a:ext cx="10167471" cy="5143500"/>
          </a:xfrm>
          <a:prstGeom prst="rect">
            <a:avLst/>
          </a:prstGeom>
          <a:solidFill>
            <a:schemeClr val="tx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1195325" y="1916328"/>
            <a:ext cx="6947616" cy="532285"/>
          </a:xfrm>
        </p:spPr>
        <p:txBody>
          <a:bodyPr/>
          <a:lstStyle>
            <a:lvl1pPr>
              <a:defRPr sz="3600">
                <a:solidFill>
                  <a:schemeClr val="accent1"/>
                </a:solidFill>
              </a:defRPr>
            </a:lvl1pPr>
          </a:lstStyle>
          <a:p>
            <a:r>
              <a:rPr lang="en-US" smtClean="0"/>
              <a:t>Click to edit Master title style</a:t>
            </a:r>
            <a:endParaRPr lang="en-US" dirty="0"/>
          </a:p>
        </p:txBody>
      </p:sp>
      <p:pic>
        <p:nvPicPr>
          <p:cNvPr id="7" name="Picture 6" descr="PivLogo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01984" y="366152"/>
            <a:ext cx="1364191" cy="309289"/>
          </a:xfrm>
          <a:prstGeom prst="rect">
            <a:avLst/>
          </a:prstGeom>
        </p:spPr>
      </p:pic>
      <p:sp>
        <p:nvSpPr>
          <p:cNvPr id="12" name="Text Placeholder 11"/>
          <p:cNvSpPr>
            <a:spLocks noGrp="1"/>
          </p:cNvSpPr>
          <p:nvPr>
            <p:ph type="body" sz="quarter" idx="10"/>
          </p:nvPr>
        </p:nvSpPr>
        <p:spPr>
          <a:xfrm>
            <a:off x="1195325" y="2502217"/>
            <a:ext cx="5828553" cy="437905"/>
          </a:xfrm>
        </p:spPr>
        <p:txBody>
          <a:bodyPr>
            <a:normAutofit/>
          </a:bodyPr>
          <a:lstStyle>
            <a:lvl1pPr marL="0" indent="0">
              <a:buNone/>
              <a:defRPr sz="2400">
                <a:solidFill>
                  <a:schemeClr val="bg1"/>
                </a:solidFill>
              </a:defRPr>
            </a:lvl1pPr>
          </a:lstStyle>
          <a:p>
            <a:pPr lvl="0"/>
            <a:r>
              <a:rPr lang="en-US" smtClean="0"/>
              <a:t>Click to edit Master text styles</a:t>
            </a:r>
          </a:p>
        </p:txBody>
      </p:sp>
      <p:sp>
        <p:nvSpPr>
          <p:cNvPr id="14" name="Text Placeholder 13"/>
          <p:cNvSpPr>
            <a:spLocks noGrp="1"/>
          </p:cNvSpPr>
          <p:nvPr>
            <p:ph type="body" sz="quarter" idx="11" hasCustomPrompt="1"/>
          </p:nvPr>
        </p:nvSpPr>
        <p:spPr>
          <a:xfrm>
            <a:off x="1195325" y="4442307"/>
            <a:ext cx="7881472" cy="379642"/>
          </a:xfrm>
        </p:spPr>
        <p:txBody>
          <a:bodyPr>
            <a:normAutofit/>
          </a:bodyPr>
          <a:lstStyle>
            <a:lvl1pPr marL="0" indent="0">
              <a:buNone/>
              <a:defRPr sz="1800" baseline="0">
                <a:solidFill>
                  <a:schemeClr val="accent5"/>
                </a:solidFill>
              </a:defRPr>
            </a:lvl1pPr>
            <a:lvl3pPr marL="914400" indent="0" algn="l">
              <a:buNone/>
              <a:defRPr baseline="0"/>
            </a:lvl3pPr>
            <a:lvl4pPr marL="1371600" indent="0">
              <a:buNone/>
              <a:defRPr/>
            </a:lvl4pPr>
            <a:lvl5pPr marL="1828800" indent="0">
              <a:buNone/>
              <a:defRPr/>
            </a:lvl5pPr>
          </a:lstStyle>
          <a:p>
            <a:pPr lvl="0"/>
            <a:r>
              <a:rPr lang="en-US" dirty="0" smtClean="0"/>
              <a:t>CLICK TO EDIT SUB TEXT</a:t>
            </a:r>
          </a:p>
        </p:txBody>
      </p:sp>
    </p:spTree>
    <p:extLst>
      <p:ext uri="{BB962C8B-B14F-4D97-AF65-F5344CB8AC3E}">
        <p14:creationId xmlns:p14="http://schemas.microsoft.com/office/powerpoint/2010/main" val="1918645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p:cNvSpPr/>
          <p:nvPr userDrawn="1"/>
        </p:nvSpPr>
        <p:spPr>
          <a:xfrm>
            <a:off x="0" y="0"/>
            <a:ext cx="10167471" cy="5143500"/>
          </a:xfrm>
          <a:prstGeom prst="rect">
            <a:avLst/>
          </a:prstGeom>
          <a:solidFill>
            <a:schemeClr val="tx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Picture Placeholder 3"/>
          <p:cNvSpPr>
            <a:spLocks noGrp="1"/>
          </p:cNvSpPr>
          <p:nvPr>
            <p:ph type="pic" sz="quarter" idx="12"/>
          </p:nvPr>
        </p:nvSpPr>
        <p:spPr>
          <a:xfrm>
            <a:off x="0" y="0"/>
            <a:ext cx="9144000" cy="5143500"/>
          </a:xfrm>
        </p:spPr>
        <p:txBody>
          <a:bodyPr/>
          <a:lstStyle/>
          <a:p>
            <a:r>
              <a:rPr lang="en-US" smtClean="0"/>
              <a:t>Drag picture to placeholder or click icon to add</a:t>
            </a:r>
            <a:endParaRPr lang="en-US" dirty="0"/>
          </a:p>
        </p:txBody>
      </p:sp>
      <p:sp>
        <p:nvSpPr>
          <p:cNvPr id="3" name="Title 2"/>
          <p:cNvSpPr>
            <a:spLocks noGrp="1"/>
          </p:cNvSpPr>
          <p:nvPr>
            <p:ph type="title"/>
          </p:nvPr>
        </p:nvSpPr>
        <p:spPr>
          <a:xfrm>
            <a:off x="1117709" y="407953"/>
            <a:ext cx="6947616" cy="585514"/>
          </a:xfrm>
        </p:spPr>
        <p:txBody>
          <a:bodyPr/>
          <a:lstStyle>
            <a:lvl1pPr>
              <a:defRPr sz="3600">
                <a:solidFill>
                  <a:schemeClr val="bg1"/>
                </a:solidFill>
              </a:defRPr>
            </a:lvl1pPr>
          </a:lstStyle>
          <a:p>
            <a:r>
              <a:rPr lang="en-US" smtClean="0"/>
              <a:t>Click to edit Master title style</a:t>
            </a:r>
            <a:endParaRPr lang="en-US" dirty="0"/>
          </a:p>
        </p:txBody>
      </p:sp>
      <p:sp>
        <p:nvSpPr>
          <p:cNvPr id="12" name="Text Placeholder 11"/>
          <p:cNvSpPr>
            <a:spLocks noGrp="1"/>
          </p:cNvSpPr>
          <p:nvPr>
            <p:ph type="body" sz="quarter" idx="10"/>
          </p:nvPr>
        </p:nvSpPr>
        <p:spPr>
          <a:xfrm>
            <a:off x="1117709" y="998561"/>
            <a:ext cx="5828553" cy="481696"/>
          </a:xfrm>
        </p:spPr>
        <p:txBody>
          <a:bodyPr>
            <a:normAutofit/>
          </a:bodyPr>
          <a:lstStyle>
            <a:lvl1pPr marL="0" indent="0">
              <a:buNone/>
              <a:defRPr sz="2400">
                <a:solidFill>
                  <a:schemeClr val="bg1"/>
                </a:solidFill>
              </a:defRPr>
            </a:lvl1pPr>
          </a:lstStyle>
          <a:p>
            <a:pPr lvl="0"/>
            <a:r>
              <a:rPr lang="en-US" smtClean="0"/>
              <a:t>Click to edit Master text styles</a:t>
            </a:r>
          </a:p>
        </p:txBody>
      </p:sp>
    </p:spTree>
    <p:extLst>
      <p:ext uri="{BB962C8B-B14F-4D97-AF65-F5344CB8AC3E}">
        <p14:creationId xmlns:p14="http://schemas.microsoft.com/office/powerpoint/2010/main" val="4284892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6" name="Rectangle 5"/>
          <p:cNvSpPr/>
          <p:nvPr userDrawn="1"/>
        </p:nvSpPr>
        <p:spPr>
          <a:xfrm>
            <a:off x="0" y="0"/>
            <a:ext cx="10167471" cy="5143500"/>
          </a:xfrm>
          <a:prstGeom prst="rect">
            <a:avLst/>
          </a:prstGeom>
          <a:solidFill>
            <a:schemeClr val="tx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0A1215"/>
              </a:solidFill>
            </a:endParaRPr>
          </a:p>
        </p:txBody>
      </p:sp>
      <p:sp>
        <p:nvSpPr>
          <p:cNvPr id="4" name="Picture Placeholder 3"/>
          <p:cNvSpPr>
            <a:spLocks noGrp="1"/>
          </p:cNvSpPr>
          <p:nvPr>
            <p:ph type="pic" sz="quarter" idx="12"/>
          </p:nvPr>
        </p:nvSpPr>
        <p:spPr>
          <a:xfrm>
            <a:off x="0" y="1756833"/>
            <a:ext cx="9144000" cy="3386667"/>
          </a:xfrm>
        </p:spPr>
        <p:txBody>
          <a:bodyPr/>
          <a:lstStyle/>
          <a:p>
            <a:r>
              <a:rPr lang="en-US" smtClean="0"/>
              <a:t>Drag picture to placeholder or click icon to add</a:t>
            </a:r>
            <a:endParaRPr lang="en-US" dirty="0"/>
          </a:p>
        </p:txBody>
      </p:sp>
      <p:sp>
        <p:nvSpPr>
          <p:cNvPr id="3" name="Title 2"/>
          <p:cNvSpPr>
            <a:spLocks noGrp="1"/>
          </p:cNvSpPr>
          <p:nvPr>
            <p:ph type="title"/>
          </p:nvPr>
        </p:nvSpPr>
        <p:spPr>
          <a:xfrm>
            <a:off x="1117709" y="407953"/>
            <a:ext cx="6947616" cy="585514"/>
          </a:xfrm>
        </p:spPr>
        <p:txBody>
          <a:bodyPr/>
          <a:lstStyle>
            <a:lvl1pPr algn="ctr">
              <a:defRPr sz="3600">
                <a:solidFill>
                  <a:schemeClr val="bg1"/>
                </a:solidFill>
              </a:defRPr>
            </a:lvl1pPr>
          </a:lstStyle>
          <a:p>
            <a:r>
              <a:rPr lang="en-US" smtClean="0"/>
              <a:t>Click to edit Master title style</a:t>
            </a:r>
            <a:endParaRPr lang="en-US" dirty="0"/>
          </a:p>
        </p:txBody>
      </p:sp>
      <p:sp>
        <p:nvSpPr>
          <p:cNvPr id="12" name="Text Placeholder 11"/>
          <p:cNvSpPr>
            <a:spLocks noGrp="1"/>
          </p:cNvSpPr>
          <p:nvPr>
            <p:ph type="body" sz="quarter" idx="10"/>
          </p:nvPr>
        </p:nvSpPr>
        <p:spPr>
          <a:xfrm>
            <a:off x="1677241" y="998561"/>
            <a:ext cx="5828553" cy="481696"/>
          </a:xfrm>
        </p:spPr>
        <p:txBody>
          <a:bodyPr>
            <a:normAutofit/>
          </a:bodyPr>
          <a:lstStyle>
            <a:lvl1pPr marL="0" indent="0" algn="ctr">
              <a:buNone/>
              <a:defRPr sz="2400">
                <a:solidFill>
                  <a:schemeClr val="bg1"/>
                </a:solidFill>
              </a:defRPr>
            </a:lvl1pPr>
          </a:lstStyle>
          <a:p>
            <a:pPr lvl="0"/>
            <a:r>
              <a:rPr lang="en-US" smtClean="0"/>
              <a:t>Click to edit Master text styles</a:t>
            </a:r>
          </a:p>
        </p:txBody>
      </p:sp>
    </p:spTree>
    <p:extLst>
      <p:ext uri="{BB962C8B-B14F-4D97-AF65-F5344CB8AC3E}">
        <p14:creationId xmlns:p14="http://schemas.microsoft.com/office/powerpoint/2010/main" val="3543670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solidFill>
                  <a:srgbClr val="878787"/>
                </a:solidFill>
              </a:defRPr>
            </a:lvl1pPr>
            <a:lvl2pPr>
              <a:defRPr>
                <a:solidFill>
                  <a:srgbClr val="878787"/>
                </a:solidFill>
              </a:defRPr>
            </a:lvl2pPr>
            <a:lvl3pPr>
              <a:defRPr>
                <a:solidFill>
                  <a:srgbClr val="878787"/>
                </a:solidFill>
              </a:defRPr>
            </a:lvl3pPr>
            <a:lvl4pPr>
              <a:defRPr>
                <a:solidFill>
                  <a:srgbClr val="878787"/>
                </a:solidFill>
              </a:defRPr>
            </a:lvl4pPr>
            <a:lvl5pPr>
              <a:defRPr>
                <a:solidFill>
                  <a:srgbClr val="878787"/>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4" name="Straight Connector 3"/>
          <p:cNvCxnSpPr/>
          <p:nvPr userDrawn="1"/>
        </p:nvCxnSpPr>
        <p:spPr>
          <a:xfrm>
            <a:off x="0" y="952606"/>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20382210"/>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199" y="87914"/>
            <a:ext cx="6662271" cy="8572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519381"/>
            <a:ext cx="8229600" cy="3075242"/>
          </a:xfrm>
        </p:spPr>
        <p:txBody>
          <a:bodyPr/>
          <a:lstStyle>
            <a:lvl1pPr marL="0" indent="0">
              <a:buNone/>
              <a:defRPr>
                <a:solidFill>
                  <a:srgbClr val="878787"/>
                </a:solidFill>
              </a:defRPr>
            </a:lvl1pPr>
            <a:lvl2pPr marL="457200" indent="0">
              <a:buNone/>
              <a:defRPr>
                <a:solidFill>
                  <a:srgbClr val="878787"/>
                </a:solidFill>
              </a:defRPr>
            </a:lvl2pPr>
            <a:lvl3pPr marL="914400" indent="0">
              <a:buNone/>
              <a:defRPr>
                <a:solidFill>
                  <a:srgbClr val="878787"/>
                </a:solidFill>
              </a:defRPr>
            </a:lvl3pPr>
            <a:lvl4pPr marL="1371600" indent="0">
              <a:buNone/>
              <a:defRPr>
                <a:solidFill>
                  <a:srgbClr val="878787"/>
                </a:solidFill>
              </a:defRPr>
            </a:lvl4pPr>
            <a:lvl5pPr marL="1828800" indent="0">
              <a:buNone/>
              <a:defRPr>
                <a:solidFill>
                  <a:srgbClr val="878787"/>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4" name="Straight Connector 3"/>
          <p:cNvCxnSpPr/>
          <p:nvPr userDrawn="1"/>
        </p:nvCxnSpPr>
        <p:spPr>
          <a:xfrm>
            <a:off x="0" y="952606"/>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1309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normAutofit/>
          </a:bodyPr>
          <a:lstStyle>
            <a:lvl1pPr>
              <a:defRPr sz="2400">
                <a:solidFill>
                  <a:srgbClr val="878787"/>
                </a:solidFill>
              </a:defRPr>
            </a:lvl1pPr>
            <a:lvl2pPr>
              <a:defRPr sz="2000">
                <a:solidFill>
                  <a:srgbClr val="878787"/>
                </a:solidFill>
              </a:defRPr>
            </a:lvl2pPr>
            <a:lvl3pPr>
              <a:defRPr sz="1800">
                <a:solidFill>
                  <a:srgbClr val="878787"/>
                </a:solidFill>
              </a:defRPr>
            </a:lvl3pPr>
            <a:lvl4pPr>
              <a:defRPr sz="1600">
                <a:solidFill>
                  <a:srgbClr val="878787"/>
                </a:solidFill>
              </a:defRPr>
            </a:lvl4pPr>
            <a:lvl5pPr>
              <a:defRPr sz="1600">
                <a:solidFill>
                  <a:srgbClr val="878787"/>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200151"/>
            <a:ext cx="4038600" cy="3394472"/>
          </a:xfrm>
        </p:spPr>
        <p:txBody>
          <a:bodyPr>
            <a:normAutofit/>
          </a:bodyPr>
          <a:lstStyle>
            <a:lvl1pPr>
              <a:defRPr sz="2400">
                <a:solidFill>
                  <a:srgbClr val="878787"/>
                </a:solidFill>
              </a:defRPr>
            </a:lvl1pPr>
            <a:lvl2pPr>
              <a:defRPr sz="2000">
                <a:solidFill>
                  <a:srgbClr val="878787"/>
                </a:solidFill>
              </a:defRPr>
            </a:lvl2pPr>
            <a:lvl3pPr>
              <a:defRPr sz="1800">
                <a:solidFill>
                  <a:srgbClr val="878787"/>
                </a:solidFill>
              </a:defRPr>
            </a:lvl3pPr>
            <a:lvl4pPr>
              <a:defRPr sz="1600">
                <a:solidFill>
                  <a:srgbClr val="878787"/>
                </a:solidFill>
              </a:defRPr>
            </a:lvl4pPr>
            <a:lvl5pPr>
              <a:defRPr sz="1600">
                <a:solidFill>
                  <a:srgbClr val="878787"/>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5" name="Straight Connector 4"/>
          <p:cNvCxnSpPr/>
          <p:nvPr userDrawn="1"/>
        </p:nvCxnSpPr>
        <p:spPr>
          <a:xfrm>
            <a:off x="0" y="952606"/>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60594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1" name="Rectangle 10"/>
          <p:cNvSpPr/>
          <p:nvPr userDrawn="1"/>
        </p:nvSpPr>
        <p:spPr>
          <a:xfrm>
            <a:off x="-7471" y="-52294"/>
            <a:ext cx="9218706" cy="5210736"/>
          </a:xfrm>
          <a:prstGeom prst="rect">
            <a:avLst/>
          </a:prstGeom>
          <a:solidFill>
            <a:schemeClr val="tx2"/>
          </a:solidFill>
          <a:ln>
            <a:noFill/>
          </a:ln>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8" name="Rectangle 7"/>
          <p:cNvSpPr/>
          <p:nvPr userDrawn="1"/>
        </p:nvSpPr>
        <p:spPr>
          <a:xfrm>
            <a:off x="4495799" y="948765"/>
            <a:ext cx="4722907" cy="4258235"/>
          </a:xfrm>
          <a:prstGeom prst="rect">
            <a:avLst/>
          </a:prstGeom>
          <a:ln>
            <a:noFill/>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231588" y="318403"/>
            <a:ext cx="8538884" cy="363558"/>
          </a:xfrm>
        </p:spPr>
        <p:txBody>
          <a:bodyPr/>
          <a:lstStyle>
            <a:lvl1pPr algn="l">
              <a:defRPr>
                <a:solidFill>
                  <a:schemeClr val="bg1"/>
                </a:solidFill>
              </a:defRPr>
            </a:lvl1pPr>
          </a:lstStyle>
          <a:p>
            <a:r>
              <a:rPr lang="en-US" dirty="0" smtClean="0"/>
              <a:t>CLICK TO EDIT MASTER TITLE STYLE</a:t>
            </a:r>
            <a:endParaRPr lang="en-US" dirty="0"/>
          </a:p>
        </p:txBody>
      </p:sp>
      <p:sp>
        <p:nvSpPr>
          <p:cNvPr id="4" name="Content Placeholder 3"/>
          <p:cNvSpPr>
            <a:spLocks noGrp="1"/>
          </p:cNvSpPr>
          <p:nvPr>
            <p:ph sz="half" idx="2"/>
          </p:nvPr>
        </p:nvSpPr>
        <p:spPr>
          <a:xfrm>
            <a:off x="4728882" y="1192686"/>
            <a:ext cx="3957918" cy="3394472"/>
          </a:xfrm>
        </p:spPr>
        <p:txBody>
          <a:bodyPr>
            <a:normAutofit/>
          </a:bodyPr>
          <a:lstStyle>
            <a:lvl1pPr marL="285750" indent="-285750">
              <a:spcAft>
                <a:spcPts val="600"/>
              </a:spcAft>
              <a:buFont typeface="Arial"/>
              <a:buChar char="•"/>
              <a:defRPr sz="1600">
                <a:solidFill>
                  <a:schemeClr val="bg1"/>
                </a:solidFill>
              </a:defRPr>
            </a:lvl1pPr>
            <a:lvl2pPr marL="457200" indent="0">
              <a:buNone/>
              <a:defRPr sz="1600">
                <a:solidFill>
                  <a:srgbClr val="878787"/>
                </a:solidFill>
              </a:defRPr>
            </a:lvl2pPr>
            <a:lvl3pPr marL="914400" indent="0">
              <a:buNone/>
              <a:defRPr sz="1400">
                <a:solidFill>
                  <a:srgbClr val="878787"/>
                </a:solidFill>
              </a:defRPr>
            </a:lvl3pPr>
            <a:lvl4pPr marL="1371600" indent="0">
              <a:buNone/>
              <a:defRPr sz="1200">
                <a:solidFill>
                  <a:srgbClr val="878787"/>
                </a:solidFill>
              </a:defRPr>
            </a:lvl4pPr>
            <a:lvl5pPr marL="1828800" indent="0">
              <a:buNone/>
              <a:defRPr sz="1200">
                <a:solidFill>
                  <a:srgbClr val="878787"/>
                </a:solidFill>
              </a:defRPr>
            </a:lvl5pPr>
            <a:lvl6pPr>
              <a:defRPr sz="1800"/>
            </a:lvl6pPr>
            <a:lvl7pPr>
              <a:defRPr sz="1800"/>
            </a:lvl7pPr>
            <a:lvl8pPr>
              <a:defRPr sz="1800"/>
            </a:lvl8pPr>
            <a:lvl9pPr>
              <a:defRPr sz="1800"/>
            </a:lvl9pPr>
          </a:lstStyle>
          <a:p>
            <a:pPr lvl="0"/>
            <a:r>
              <a:rPr lang="en-US" smtClean="0"/>
              <a:t>Click to edit Master text styles</a:t>
            </a:r>
          </a:p>
        </p:txBody>
      </p:sp>
      <p:sp>
        <p:nvSpPr>
          <p:cNvPr id="10" name="Picture Placeholder 9"/>
          <p:cNvSpPr>
            <a:spLocks noGrp="1"/>
          </p:cNvSpPr>
          <p:nvPr>
            <p:ph type="pic" sz="quarter" idx="10"/>
          </p:nvPr>
        </p:nvSpPr>
        <p:spPr>
          <a:xfrm>
            <a:off x="0" y="956796"/>
            <a:ext cx="4495800" cy="4250204"/>
          </a:xfrm>
        </p:spPr>
        <p:txBody>
          <a:bodyPr/>
          <a:lstStyle/>
          <a:p>
            <a:r>
              <a:rPr lang="en-US" smtClean="0"/>
              <a:t>Drag picture to placeholder or click icon to add</a:t>
            </a:r>
            <a:endParaRPr lang="en-US" dirty="0"/>
          </a:p>
        </p:txBody>
      </p:sp>
    </p:spTree>
    <p:extLst>
      <p:ext uri="{BB962C8B-B14F-4D97-AF65-F5344CB8AC3E}">
        <p14:creationId xmlns:p14="http://schemas.microsoft.com/office/powerpoint/2010/main" val="2773392056"/>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342231"/>
            <a:ext cx="6662271" cy="363558"/>
          </a:xfrm>
          <a:prstGeom prst="rect">
            <a:avLst/>
          </a:prstGeom>
        </p:spPr>
        <p:txBody>
          <a:bodyPr vert="horz" lIns="91440" tIns="45720" rIns="91440" bIns="45720" rtlCol="0" anchor="ctr">
            <a:noAutofit/>
          </a:bodyPr>
          <a:lstStyle/>
          <a:p>
            <a:r>
              <a:rPr lang="en-US" dirty="0" smtClean="0"/>
              <a:t>CLICK TO EDIT TITLE STYLE</a:t>
            </a:r>
            <a:endParaRPr lang="en-US" dirty="0"/>
          </a:p>
        </p:txBody>
      </p:sp>
      <p:sp>
        <p:nvSpPr>
          <p:cNvPr id="3" name="Text Placeholder 2"/>
          <p:cNvSpPr>
            <a:spLocks noGrp="1"/>
          </p:cNvSpPr>
          <p:nvPr>
            <p:ph type="body" idx="1"/>
          </p:nvPr>
        </p:nvSpPr>
        <p:spPr>
          <a:xfrm>
            <a:off x="457200" y="1519381"/>
            <a:ext cx="8229600" cy="307524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70" r:id="rId2"/>
    <p:sldLayoutId id="2147493465" r:id="rId3"/>
    <p:sldLayoutId id="2147493472" r:id="rId4"/>
    <p:sldLayoutId id="2147493473" r:id="rId5"/>
    <p:sldLayoutId id="2147493457" r:id="rId6"/>
    <p:sldLayoutId id="2147493466" r:id="rId7"/>
    <p:sldLayoutId id="2147493459" r:id="rId8"/>
    <p:sldLayoutId id="2147493468" r:id="rId9"/>
    <p:sldLayoutId id="2147493469" r:id="rId10"/>
    <p:sldLayoutId id="2147493460" r:id="rId11"/>
    <p:sldLayoutId id="2147493461" r:id="rId12"/>
    <p:sldLayoutId id="2147493464" r:id="rId13"/>
    <p:sldLayoutId id="2147493467" r:id="rId14"/>
    <p:sldLayoutId id="2147493471" r:id="rId15"/>
    <p:sldLayoutId id="2147493474" r:id="rId16"/>
    <p:sldLayoutId id="2147493475" r:id="rId17"/>
    <p:sldLayoutId id="2147493476" r:id="rId18"/>
    <p:sldLayoutId id="2147493477" r:id="rId19"/>
    <p:sldLayoutId id="2147493478" r:id="rId20"/>
    <p:sldLayoutId id="2147493480" r:id="rId21"/>
    <p:sldLayoutId id="2147493481" r:id="rId22"/>
    <p:sldLayoutId id="2147493482" r:id="rId23"/>
    <p:sldLayoutId id="2147493483" r:id="rId24"/>
  </p:sldLayoutIdLst>
  <p:timing>
    <p:tnLst>
      <p:par>
        <p:cTn xmlns:p14="http://schemas.microsoft.com/office/powerpoint/2010/main" id="1" dur="indefinite" restart="never" nodeType="tmRoot"/>
      </p:par>
    </p:tnLst>
  </p:timing>
  <p:txStyles>
    <p:titleStyle>
      <a:lvl1pPr algn="l" defTabSz="457200" rtl="0" eaLnBrk="1" latinLnBrk="0" hangingPunct="1">
        <a:spcBef>
          <a:spcPct val="0"/>
        </a:spcBef>
        <a:buNone/>
        <a:defRPr sz="2800" b="1" kern="1200">
          <a:solidFill>
            <a:schemeClr val="accent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800" kern="1200">
          <a:solidFill>
            <a:srgbClr val="878787"/>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rgbClr val="878787"/>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rgbClr val="878787"/>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rgbClr val="878787"/>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rgbClr val="878787"/>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png"/><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gif"/><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1" Type="http://schemas.openxmlformats.org/officeDocument/2006/relationships/slideLayout" Target="../slideLayouts/slideLayout2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1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sdunn\Documents\Pivotal Corporate\presentation\New Approach to Big Data\assets\Strata-Data-wid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 y="-6462"/>
            <a:ext cx="9167237" cy="5156574"/>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446036" y="1487156"/>
            <a:ext cx="3965191" cy="1975190"/>
          </a:xfrm>
          <a:prstGeom prst="rect">
            <a:avLst/>
          </a:prstGeom>
        </p:spPr>
        <p:txBody>
          <a:bodyPr vert="horz" lIns="91440" tIns="45720" rIns="91440" bIns="45720" rtlCol="0" anchor="t">
            <a:noAutofit/>
          </a:bodyPr>
          <a:lstStyle>
            <a:lvl1pPr algn="l" defTabSz="457200" rtl="0" eaLnBrk="1" latinLnBrk="0" hangingPunct="1">
              <a:spcBef>
                <a:spcPct val="0"/>
              </a:spcBef>
              <a:buNone/>
              <a:defRPr sz="2800" b="1" kern="1200">
                <a:solidFill>
                  <a:schemeClr val="accent1"/>
                </a:solidFill>
                <a:latin typeface="+mj-lt"/>
                <a:ea typeface="+mj-ea"/>
                <a:cs typeface="+mj-cs"/>
              </a:defRPr>
            </a:lvl1pPr>
          </a:lstStyle>
          <a:p>
            <a:r>
              <a:rPr lang="en-US" sz="4000" b="0" dirty="0" smtClean="0">
                <a:solidFill>
                  <a:schemeClr val="bg1"/>
                </a:solidFill>
                <a:effectLst>
                  <a:outerShdw blurRad="76200" dist="50800" dir="5400000" algn="t" rotWithShape="0">
                    <a:prstClr val="black">
                      <a:alpha val="70000"/>
                    </a:prstClr>
                  </a:outerShdw>
                </a:effectLst>
                <a:latin typeface="Arial"/>
                <a:ea typeface="Roboto Thin" panose="02000000000000000000" pitchFamily="2" charset="0"/>
                <a:cs typeface="Arial"/>
              </a:rPr>
              <a:t>Single Sign On Service</a:t>
            </a:r>
          </a:p>
          <a:p>
            <a:endParaRPr lang="en-US" sz="4000" b="0" dirty="0">
              <a:solidFill>
                <a:schemeClr val="bg1"/>
              </a:solidFill>
              <a:effectLst>
                <a:outerShdw blurRad="76200" dist="50800" dir="5400000" algn="t" rotWithShape="0">
                  <a:prstClr val="black">
                    <a:alpha val="70000"/>
                  </a:prstClr>
                </a:outerShdw>
              </a:effectLst>
              <a:latin typeface="Roboto Regular"/>
              <a:ea typeface="Roboto Thin" panose="02000000000000000000" pitchFamily="2" charset="0"/>
              <a:cs typeface="Roboto Regular"/>
            </a:endParaRPr>
          </a:p>
          <a:p>
            <a:endParaRPr lang="en-US" sz="4000" b="0" dirty="0" smtClean="0">
              <a:solidFill>
                <a:schemeClr val="bg1"/>
              </a:solidFill>
              <a:effectLst>
                <a:outerShdw blurRad="76200" dist="50800" dir="5400000" algn="t" rotWithShape="0">
                  <a:prstClr val="black">
                    <a:alpha val="70000"/>
                  </a:prstClr>
                </a:outerShdw>
              </a:effectLst>
              <a:latin typeface="Roboto Regular"/>
              <a:ea typeface="Roboto Thin" panose="02000000000000000000" pitchFamily="2" charset="0"/>
              <a:cs typeface="Roboto Regular"/>
            </a:endParaRPr>
          </a:p>
          <a:p>
            <a:r>
              <a:rPr lang="en-US" b="0" dirty="0" smtClean="0">
                <a:solidFill>
                  <a:schemeClr val="bg1"/>
                </a:solidFill>
                <a:effectLst>
                  <a:outerShdw blurRad="76200" dist="50800" dir="5400000" algn="t" rotWithShape="0">
                    <a:prstClr val="black">
                      <a:alpha val="70000"/>
                    </a:prstClr>
                  </a:outerShdw>
                </a:effectLst>
                <a:latin typeface="Arial"/>
                <a:ea typeface="Roboto Thin" panose="02000000000000000000" pitchFamily="2" charset="0"/>
                <a:cs typeface="Arial"/>
              </a:rPr>
              <a:t>Reshmi Krishna </a:t>
            </a:r>
          </a:p>
        </p:txBody>
      </p:sp>
      <p:pic>
        <p:nvPicPr>
          <p:cNvPr id="11" name="Picture 2" descr="C:\Users\sdunn\Documents\Pivotal Corporate\presentation\Misc Assets\pivotal-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613" y="1"/>
            <a:ext cx="2045956" cy="801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610962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Arial"/>
                <a:cs typeface="Arial"/>
              </a:rPr>
              <a:t>OAuth</a:t>
            </a:r>
            <a:r>
              <a:rPr lang="en-US" dirty="0" smtClean="0">
                <a:latin typeface="Arial"/>
                <a:cs typeface="Arial"/>
              </a:rPr>
              <a:t> 2.0 flow</a:t>
            </a:r>
            <a:endParaRPr lang="en-US" dirty="0">
              <a:latin typeface="Arial"/>
              <a:cs typeface="Arial"/>
            </a:endParaRPr>
          </a:p>
        </p:txBody>
      </p:sp>
      <p:sp>
        <p:nvSpPr>
          <p:cNvPr id="4" name="Rounded Rectangle 3"/>
          <p:cNvSpPr/>
          <p:nvPr/>
        </p:nvSpPr>
        <p:spPr>
          <a:xfrm>
            <a:off x="805793" y="1782379"/>
            <a:ext cx="1173655" cy="62186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Client</a:t>
            </a:r>
            <a:endParaRPr lang="en-US" dirty="0"/>
          </a:p>
        </p:txBody>
      </p:sp>
      <p:sp>
        <p:nvSpPr>
          <p:cNvPr id="5" name="Rounded Rectangle 4"/>
          <p:cNvSpPr/>
          <p:nvPr/>
        </p:nvSpPr>
        <p:spPr>
          <a:xfrm>
            <a:off x="3695262" y="1782379"/>
            <a:ext cx="1173655" cy="62186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Server</a:t>
            </a:r>
            <a:endParaRPr lang="en-US" dirty="0"/>
          </a:p>
        </p:txBody>
      </p:sp>
      <p:sp>
        <p:nvSpPr>
          <p:cNvPr id="10" name="Rounded Rectangle 9"/>
          <p:cNvSpPr/>
          <p:nvPr/>
        </p:nvSpPr>
        <p:spPr>
          <a:xfrm>
            <a:off x="6584731" y="1795515"/>
            <a:ext cx="1173655" cy="62186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Auth</a:t>
            </a:r>
            <a:r>
              <a:rPr lang="en-US" dirty="0" smtClean="0"/>
              <a:t> Server</a:t>
            </a:r>
            <a:endParaRPr lang="en-US" dirty="0"/>
          </a:p>
        </p:txBody>
      </p:sp>
      <p:cxnSp>
        <p:nvCxnSpPr>
          <p:cNvPr id="6" name="Straight Arrow Connector 5"/>
          <p:cNvCxnSpPr/>
          <p:nvPr/>
        </p:nvCxnSpPr>
        <p:spPr>
          <a:xfrm>
            <a:off x="1979448" y="1920072"/>
            <a:ext cx="1715814" cy="0"/>
          </a:xfrm>
          <a:prstGeom prst="straightConnector1">
            <a:avLst/>
          </a:prstGeom>
          <a:ln>
            <a:solidFill>
              <a:srgbClr val="0000FF"/>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2107643" y="1643879"/>
            <a:ext cx="1587619" cy="276999"/>
          </a:xfrm>
          <a:prstGeom prst="rect">
            <a:avLst/>
          </a:prstGeom>
        </p:spPr>
        <p:txBody>
          <a:bodyPr wrap="none">
            <a:spAutoFit/>
          </a:bodyPr>
          <a:lstStyle/>
          <a:p>
            <a:pPr algn="ctr"/>
            <a:r>
              <a:rPr lang="en-US" sz="1200" dirty="0">
                <a:latin typeface="Arial"/>
                <a:cs typeface="Arial"/>
              </a:rPr>
              <a:t>1. Obtain </a:t>
            </a:r>
            <a:r>
              <a:rPr lang="en-US" sz="1200" dirty="0" err="1">
                <a:latin typeface="Arial"/>
                <a:cs typeface="Arial"/>
              </a:rPr>
              <a:t>Auth</a:t>
            </a:r>
            <a:r>
              <a:rPr lang="en-US" sz="1200" dirty="0">
                <a:latin typeface="Arial"/>
                <a:cs typeface="Arial"/>
              </a:rPr>
              <a:t> Grant</a:t>
            </a:r>
          </a:p>
        </p:txBody>
      </p:sp>
    </p:spTree>
    <p:extLst>
      <p:ext uri="{BB962C8B-B14F-4D97-AF65-F5344CB8AC3E}">
        <p14:creationId xmlns:p14="http://schemas.microsoft.com/office/powerpoint/2010/main" val="267217746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Arial"/>
                <a:cs typeface="Arial"/>
              </a:rPr>
              <a:t>OAuth</a:t>
            </a:r>
            <a:r>
              <a:rPr lang="en-US" dirty="0" smtClean="0">
                <a:latin typeface="Arial"/>
                <a:cs typeface="Arial"/>
              </a:rPr>
              <a:t> 2.0 flow</a:t>
            </a:r>
            <a:endParaRPr lang="en-US" dirty="0">
              <a:latin typeface="Arial"/>
              <a:cs typeface="Arial"/>
            </a:endParaRPr>
          </a:p>
        </p:txBody>
      </p:sp>
      <p:sp>
        <p:nvSpPr>
          <p:cNvPr id="4" name="Rounded Rectangle 3"/>
          <p:cNvSpPr/>
          <p:nvPr/>
        </p:nvSpPr>
        <p:spPr>
          <a:xfrm>
            <a:off x="805793" y="1782379"/>
            <a:ext cx="1173655" cy="62186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Client</a:t>
            </a:r>
            <a:endParaRPr lang="en-US" dirty="0"/>
          </a:p>
        </p:txBody>
      </p:sp>
      <p:sp>
        <p:nvSpPr>
          <p:cNvPr id="5" name="Rounded Rectangle 4"/>
          <p:cNvSpPr/>
          <p:nvPr/>
        </p:nvSpPr>
        <p:spPr>
          <a:xfrm>
            <a:off x="3695262" y="1782379"/>
            <a:ext cx="1173655" cy="62186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Server</a:t>
            </a:r>
            <a:endParaRPr lang="en-US" dirty="0"/>
          </a:p>
        </p:txBody>
      </p:sp>
      <p:sp>
        <p:nvSpPr>
          <p:cNvPr id="10" name="Rounded Rectangle 9"/>
          <p:cNvSpPr/>
          <p:nvPr/>
        </p:nvSpPr>
        <p:spPr>
          <a:xfrm>
            <a:off x="6584731" y="1795515"/>
            <a:ext cx="1173655" cy="62186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Auth</a:t>
            </a:r>
            <a:r>
              <a:rPr lang="en-US" dirty="0" smtClean="0"/>
              <a:t> Server</a:t>
            </a:r>
            <a:endParaRPr lang="en-US" dirty="0"/>
          </a:p>
        </p:txBody>
      </p:sp>
      <p:cxnSp>
        <p:nvCxnSpPr>
          <p:cNvPr id="6" name="Straight Arrow Connector 5"/>
          <p:cNvCxnSpPr/>
          <p:nvPr/>
        </p:nvCxnSpPr>
        <p:spPr>
          <a:xfrm>
            <a:off x="1979448" y="1920072"/>
            <a:ext cx="1715814"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2107643" y="1643879"/>
            <a:ext cx="1587619" cy="276999"/>
          </a:xfrm>
          <a:prstGeom prst="rect">
            <a:avLst/>
          </a:prstGeom>
        </p:spPr>
        <p:txBody>
          <a:bodyPr wrap="none">
            <a:spAutoFit/>
          </a:bodyPr>
          <a:lstStyle/>
          <a:p>
            <a:pPr algn="ctr"/>
            <a:r>
              <a:rPr lang="en-US" sz="1200" dirty="0">
                <a:latin typeface="Arial"/>
                <a:cs typeface="Arial"/>
              </a:rPr>
              <a:t>1. Obtain </a:t>
            </a:r>
            <a:r>
              <a:rPr lang="en-US" sz="1200" dirty="0" err="1">
                <a:latin typeface="Arial"/>
                <a:cs typeface="Arial"/>
              </a:rPr>
              <a:t>Auth</a:t>
            </a:r>
            <a:r>
              <a:rPr lang="en-US" sz="1200" dirty="0">
                <a:latin typeface="Arial"/>
                <a:cs typeface="Arial"/>
              </a:rPr>
              <a:t> Grant</a:t>
            </a:r>
          </a:p>
        </p:txBody>
      </p:sp>
      <p:cxnSp>
        <p:nvCxnSpPr>
          <p:cNvPr id="11" name="Elbow Connector 10"/>
          <p:cNvCxnSpPr>
            <a:stCxn id="4" idx="2"/>
            <a:endCxn id="10" idx="2"/>
          </p:cNvCxnSpPr>
          <p:nvPr/>
        </p:nvCxnSpPr>
        <p:spPr>
          <a:xfrm rot="16200000" flipH="1">
            <a:off x="4275522" y="-478660"/>
            <a:ext cx="13136" cy="5778938"/>
          </a:xfrm>
          <a:prstGeom prst="bentConnector3">
            <a:avLst>
              <a:gd name="adj1" fmla="val 1840256"/>
            </a:avLst>
          </a:prstGeom>
          <a:ln>
            <a:solidFill>
              <a:srgbClr val="0000FF"/>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3585685" y="2387084"/>
            <a:ext cx="1972640" cy="276999"/>
          </a:xfrm>
          <a:prstGeom prst="rect">
            <a:avLst/>
          </a:prstGeom>
        </p:spPr>
        <p:txBody>
          <a:bodyPr wrap="none">
            <a:spAutoFit/>
          </a:bodyPr>
          <a:lstStyle/>
          <a:p>
            <a:pPr algn="ctr"/>
            <a:r>
              <a:rPr lang="en-US" sz="1200" dirty="0" smtClean="0">
                <a:latin typeface="Arial"/>
                <a:cs typeface="Arial"/>
              </a:rPr>
              <a:t>2. </a:t>
            </a:r>
            <a:r>
              <a:rPr lang="en-US" sz="1200" dirty="0">
                <a:latin typeface="Arial"/>
                <a:cs typeface="Arial"/>
              </a:rPr>
              <a:t>A</a:t>
            </a:r>
            <a:r>
              <a:rPr lang="en-US" sz="1200" dirty="0" smtClean="0">
                <a:latin typeface="Arial"/>
                <a:cs typeface="Arial"/>
              </a:rPr>
              <a:t>ccess token exchange</a:t>
            </a:r>
            <a:endParaRPr lang="en-US" sz="1200" dirty="0">
              <a:latin typeface="Arial"/>
              <a:cs typeface="Arial"/>
            </a:endParaRPr>
          </a:p>
        </p:txBody>
      </p:sp>
    </p:spTree>
    <p:extLst>
      <p:ext uri="{BB962C8B-B14F-4D97-AF65-F5344CB8AC3E}">
        <p14:creationId xmlns:p14="http://schemas.microsoft.com/office/powerpoint/2010/main" val="214168448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Arial"/>
                <a:cs typeface="Arial"/>
              </a:rPr>
              <a:t>OAuth</a:t>
            </a:r>
            <a:r>
              <a:rPr lang="en-US" dirty="0" smtClean="0">
                <a:latin typeface="Arial"/>
                <a:cs typeface="Arial"/>
              </a:rPr>
              <a:t> 2.0 flow</a:t>
            </a:r>
            <a:endParaRPr lang="en-US" dirty="0">
              <a:latin typeface="Arial"/>
              <a:cs typeface="Arial"/>
            </a:endParaRPr>
          </a:p>
        </p:txBody>
      </p:sp>
      <p:sp>
        <p:nvSpPr>
          <p:cNvPr id="4" name="Rounded Rectangle 3"/>
          <p:cNvSpPr/>
          <p:nvPr/>
        </p:nvSpPr>
        <p:spPr>
          <a:xfrm>
            <a:off x="805793" y="1782379"/>
            <a:ext cx="1173655" cy="62186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Client</a:t>
            </a:r>
            <a:endParaRPr lang="en-US" dirty="0"/>
          </a:p>
        </p:txBody>
      </p:sp>
      <p:sp>
        <p:nvSpPr>
          <p:cNvPr id="5" name="Rounded Rectangle 4"/>
          <p:cNvSpPr/>
          <p:nvPr/>
        </p:nvSpPr>
        <p:spPr>
          <a:xfrm>
            <a:off x="3695262" y="1782379"/>
            <a:ext cx="1173655" cy="62186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Server</a:t>
            </a:r>
            <a:endParaRPr lang="en-US" dirty="0"/>
          </a:p>
        </p:txBody>
      </p:sp>
      <p:sp>
        <p:nvSpPr>
          <p:cNvPr id="10" name="Rounded Rectangle 9"/>
          <p:cNvSpPr/>
          <p:nvPr/>
        </p:nvSpPr>
        <p:spPr>
          <a:xfrm>
            <a:off x="6584731" y="1795515"/>
            <a:ext cx="1173655" cy="62186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Auth</a:t>
            </a:r>
            <a:r>
              <a:rPr lang="en-US" dirty="0" smtClean="0"/>
              <a:t> Server</a:t>
            </a:r>
            <a:endParaRPr lang="en-US" dirty="0"/>
          </a:p>
        </p:txBody>
      </p:sp>
      <p:cxnSp>
        <p:nvCxnSpPr>
          <p:cNvPr id="6" name="Straight Arrow Connector 5"/>
          <p:cNvCxnSpPr/>
          <p:nvPr/>
        </p:nvCxnSpPr>
        <p:spPr>
          <a:xfrm>
            <a:off x="1979448" y="1920072"/>
            <a:ext cx="1715814"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2107643" y="1643879"/>
            <a:ext cx="1587619" cy="276999"/>
          </a:xfrm>
          <a:prstGeom prst="rect">
            <a:avLst/>
          </a:prstGeom>
        </p:spPr>
        <p:txBody>
          <a:bodyPr wrap="none">
            <a:spAutoFit/>
          </a:bodyPr>
          <a:lstStyle/>
          <a:p>
            <a:pPr algn="ctr"/>
            <a:r>
              <a:rPr lang="en-US" sz="1200" dirty="0">
                <a:latin typeface="Arial"/>
                <a:cs typeface="Arial"/>
              </a:rPr>
              <a:t>1. Obtain </a:t>
            </a:r>
            <a:r>
              <a:rPr lang="en-US" sz="1200" dirty="0" err="1">
                <a:latin typeface="Arial"/>
                <a:cs typeface="Arial"/>
              </a:rPr>
              <a:t>Auth</a:t>
            </a:r>
            <a:r>
              <a:rPr lang="en-US" sz="1200" dirty="0">
                <a:latin typeface="Arial"/>
                <a:cs typeface="Arial"/>
              </a:rPr>
              <a:t> Grant</a:t>
            </a:r>
          </a:p>
        </p:txBody>
      </p:sp>
      <p:cxnSp>
        <p:nvCxnSpPr>
          <p:cNvPr id="11" name="Elbow Connector 10"/>
          <p:cNvCxnSpPr>
            <a:stCxn id="4" idx="2"/>
            <a:endCxn id="10" idx="2"/>
          </p:cNvCxnSpPr>
          <p:nvPr/>
        </p:nvCxnSpPr>
        <p:spPr>
          <a:xfrm rot="16200000" flipH="1">
            <a:off x="4275522" y="-478660"/>
            <a:ext cx="13136" cy="5778938"/>
          </a:xfrm>
          <a:prstGeom prst="bentConnector3">
            <a:avLst>
              <a:gd name="adj1" fmla="val 1840256"/>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3585685" y="2387084"/>
            <a:ext cx="1972640" cy="276999"/>
          </a:xfrm>
          <a:prstGeom prst="rect">
            <a:avLst/>
          </a:prstGeom>
        </p:spPr>
        <p:txBody>
          <a:bodyPr wrap="none">
            <a:spAutoFit/>
          </a:bodyPr>
          <a:lstStyle/>
          <a:p>
            <a:pPr algn="ctr"/>
            <a:r>
              <a:rPr lang="en-US" sz="1200" dirty="0" smtClean="0">
                <a:latin typeface="Arial"/>
                <a:cs typeface="Arial"/>
              </a:rPr>
              <a:t>2. </a:t>
            </a:r>
            <a:r>
              <a:rPr lang="en-US" sz="1200" dirty="0">
                <a:latin typeface="Arial"/>
                <a:cs typeface="Arial"/>
              </a:rPr>
              <a:t>A</a:t>
            </a:r>
            <a:r>
              <a:rPr lang="en-US" sz="1200" dirty="0" smtClean="0">
                <a:latin typeface="Arial"/>
                <a:cs typeface="Arial"/>
              </a:rPr>
              <a:t>ccess token exchange</a:t>
            </a:r>
            <a:endParaRPr lang="en-US" sz="1200" dirty="0">
              <a:latin typeface="Arial"/>
              <a:cs typeface="Arial"/>
            </a:endParaRPr>
          </a:p>
        </p:txBody>
      </p:sp>
      <p:cxnSp>
        <p:nvCxnSpPr>
          <p:cNvPr id="7" name="Straight Arrow Connector 6"/>
          <p:cNvCxnSpPr/>
          <p:nvPr/>
        </p:nvCxnSpPr>
        <p:spPr>
          <a:xfrm>
            <a:off x="1979448" y="2259615"/>
            <a:ext cx="1715814" cy="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2015273" y="1963761"/>
            <a:ext cx="1570412" cy="276999"/>
          </a:xfrm>
          <a:prstGeom prst="rect">
            <a:avLst/>
          </a:prstGeom>
        </p:spPr>
        <p:txBody>
          <a:bodyPr wrap="none">
            <a:spAutoFit/>
          </a:bodyPr>
          <a:lstStyle/>
          <a:p>
            <a:pPr algn="ctr"/>
            <a:r>
              <a:rPr lang="en-US" sz="1200" dirty="0" smtClean="0">
                <a:latin typeface="Arial"/>
                <a:cs typeface="Arial"/>
              </a:rPr>
              <a:t>3. Request resource</a:t>
            </a:r>
            <a:endParaRPr lang="en-US" sz="1200" dirty="0">
              <a:latin typeface="Arial"/>
              <a:cs typeface="Arial"/>
            </a:endParaRPr>
          </a:p>
        </p:txBody>
      </p:sp>
    </p:spTree>
    <p:extLst>
      <p:ext uri="{BB962C8B-B14F-4D97-AF65-F5344CB8AC3E}">
        <p14:creationId xmlns:p14="http://schemas.microsoft.com/office/powerpoint/2010/main" val="71308343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Arial"/>
                <a:cs typeface="Arial"/>
              </a:rPr>
              <a:t>OAuth</a:t>
            </a:r>
            <a:r>
              <a:rPr lang="en-US" dirty="0" smtClean="0">
                <a:latin typeface="Arial"/>
                <a:cs typeface="Arial"/>
              </a:rPr>
              <a:t> 2.0 flow</a:t>
            </a:r>
            <a:endParaRPr lang="en-US" dirty="0">
              <a:latin typeface="Arial"/>
              <a:cs typeface="Arial"/>
            </a:endParaRPr>
          </a:p>
        </p:txBody>
      </p:sp>
      <p:sp>
        <p:nvSpPr>
          <p:cNvPr id="4" name="Rounded Rectangle 3"/>
          <p:cNvSpPr/>
          <p:nvPr/>
        </p:nvSpPr>
        <p:spPr>
          <a:xfrm>
            <a:off x="805793" y="1782379"/>
            <a:ext cx="1173655" cy="62186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Client</a:t>
            </a:r>
            <a:endParaRPr lang="en-US" dirty="0"/>
          </a:p>
        </p:txBody>
      </p:sp>
      <p:sp>
        <p:nvSpPr>
          <p:cNvPr id="5" name="Rounded Rectangle 4"/>
          <p:cNvSpPr/>
          <p:nvPr/>
        </p:nvSpPr>
        <p:spPr>
          <a:xfrm>
            <a:off x="3695262" y="1782379"/>
            <a:ext cx="1173655" cy="62186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Server</a:t>
            </a:r>
            <a:endParaRPr lang="en-US" dirty="0"/>
          </a:p>
        </p:txBody>
      </p:sp>
      <p:sp>
        <p:nvSpPr>
          <p:cNvPr id="10" name="Rounded Rectangle 9"/>
          <p:cNvSpPr/>
          <p:nvPr/>
        </p:nvSpPr>
        <p:spPr>
          <a:xfrm>
            <a:off x="6584731" y="1795515"/>
            <a:ext cx="1173655" cy="62186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Auth</a:t>
            </a:r>
            <a:r>
              <a:rPr lang="en-US" dirty="0" smtClean="0"/>
              <a:t> Server</a:t>
            </a:r>
            <a:endParaRPr lang="en-US" dirty="0"/>
          </a:p>
        </p:txBody>
      </p:sp>
      <p:cxnSp>
        <p:nvCxnSpPr>
          <p:cNvPr id="6" name="Straight Arrow Connector 5"/>
          <p:cNvCxnSpPr/>
          <p:nvPr/>
        </p:nvCxnSpPr>
        <p:spPr>
          <a:xfrm>
            <a:off x="1979448" y="1920072"/>
            <a:ext cx="1715814"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2107643" y="1643879"/>
            <a:ext cx="1587619" cy="276999"/>
          </a:xfrm>
          <a:prstGeom prst="rect">
            <a:avLst/>
          </a:prstGeom>
        </p:spPr>
        <p:txBody>
          <a:bodyPr wrap="none">
            <a:spAutoFit/>
          </a:bodyPr>
          <a:lstStyle/>
          <a:p>
            <a:pPr algn="ctr"/>
            <a:r>
              <a:rPr lang="en-US" sz="1200" dirty="0">
                <a:latin typeface="Arial"/>
                <a:cs typeface="Arial"/>
              </a:rPr>
              <a:t>1. Obtain </a:t>
            </a:r>
            <a:r>
              <a:rPr lang="en-US" sz="1200" dirty="0" err="1">
                <a:latin typeface="Arial"/>
                <a:cs typeface="Arial"/>
              </a:rPr>
              <a:t>Auth</a:t>
            </a:r>
            <a:r>
              <a:rPr lang="en-US" sz="1200" dirty="0">
                <a:latin typeface="Arial"/>
                <a:cs typeface="Arial"/>
              </a:rPr>
              <a:t> Grant</a:t>
            </a:r>
          </a:p>
        </p:txBody>
      </p:sp>
      <p:cxnSp>
        <p:nvCxnSpPr>
          <p:cNvPr id="11" name="Elbow Connector 10"/>
          <p:cNvCxnSpPr>
            <a:stCxn id="4" idx="2"/>
            <a:endCxn id="10" idx="2"/>
          </p:cNvCxnSpPr>
          <p:nvPr/>
        </p:nvCxnSpPr>
        <p:spPr>
          <a:xfrm rot="16200000" flipH="1">
            <a:off x="4275522" y="-478660"/>
            <a:ext cx="13136" cy="5778938"/>
          </a:xfrm>
          <a:prstGeom prst="bentConnector3">
            <a:avLst>
              <a:gd name="adj1" fmla="val 1840256"/>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3585685" y="2387084"/>
            <a:ext cx="1972640" cy="276999"/>
          </a:xfrm>
          <a:prstGeom prst="rect">
            <a:avLst/>
          </a:prstGeom>
        </p:spPr>
        <p:txBody>
          <a:bodyPr wrap="none">
            <a:spAutoFit/>
          </a:bodyPr>
          <a:lstStyle/>
          <a:p>
            <a:pPr algn="ctr"/>
            <a:r>
              <a:rPr lang="en-US" sz="1200" dirty="0" smtClean="0">
                <a:latin typeface="Arial"/>
                <a:cs typeface="Arial"/>
              </a:rPr>
              <a:t>2. </a:t>
            </a:r>
            <a:r>
              <a:rPr lang="en-US" sz="1200" dirty="0">
                <a:latin typeface="Arial"/>
                <a:cs typeface="Arial"/>
              </a:rPr>
              <a:t>A</a:t>
            </a:r>
            <a:r>
              <a:rPr lang="en-US" sz="1200" dirty="0" smtClean="0">
                <a:latin typeface="Arial"/>
                <a:cs typeface="Arial"/>
              </a:rPr>
              <a:t>ccess token exchange</a:t>
            </a:r>
            <a:endParaRPr lang="en-US" sz="1200" dirty="0">
              <a:latin typeface="Arial"/>
              <a:cs typeface="Arial"/>
            </a:endParaRPr>
          </a:p>
        </p:txBody>
      </p:sp>
      <p:cxnSp>
        <p:nvCxnSpPr>
          <p:cNvPr id="7" name="Straight Arrow Connector 6"/>
          <p:cNvCxnSpPr/>
          <p:nvPr/>
        </p:nvCxnSpPr>
        <p:spPr>
          <a:xfrm>
            <a:off x="1979448" y="2259615"/>
            <a:ext cx="171581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2015273" y="1963761"/>
            <a:ext cx="1570412" cy="276999"/>
          </a:xfrm>
          <a:prstGeom prst="rect">
            <a:avLst/>
          </a:prstGeom>
        </p:spPr>
        <p:txBody>
          <a:bodyPr wrap="none">
            <a:spAutoFit/>
          </a:bodyPr>
          <a:lstStyle/>
          <a:p>
            <a:pPr algn="ctr"/>
            <a:r>
              <a:rPr lang="en-US" sz="1200" dirty="0" smtClean="0">
                <a:latin typeface="Arial"/>
                <a:cs typeface="Arial"/>
              </a:rPr>
              <a:t>3. Request resource</a:t>
            </a:r>
            <a:endParaRPr lang="en-US" sz="1200" dirty="0">
              <a:latin typeface="Arial"/>
              <a:cs typeface="Arial"/>
            </a:endParaRPr>
          </a:p>
        </p:txBody>
      </p:sp>
      <p:cxnSp>
        <p:nvCxnSpPr>
          <p:cNvPr id="13" name="Straight Arrow Connector 12"/>
          <p:cNvCxnSpPr/>
          <p:nvPr/>
        </p:nvCxnSpPr>
        <p:spPr>
          <a:xfrm>
            <a:off x="4868917" y="2259615"/>
            <a:ext cx="1715814" cy="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4942086" y="1963761"/>
            <a:ext cx="1396686" cy="276999"/>
          </a:xfrm>
          <a:prstGeom prst="rect">
            <a:avLst/>
          </a:prstGeom>
        </p:spPr>
        <p:txBody>
          <a:bodyPr wrap="none">
            <a:spAutoFit/>
          </a:bodyPr>
          <a:lstStyle/>
          <a:p>
            <a:pPr algn="ctr"/>
            <a:r>
              <a:rPr lang="en-US" sz="1200" dirty="0" smtClean="0">
                <a:latin typeface="Arial"/>
                <a:cs typeface="Arial"/>
              </a:rPr>
              <a:t>4.Validating token</a:t>
            </a:r>
            <a:endParaRPr lang="en-US" sz="1200" dirty="0">
              <a:latin typeface="Arial"/>
              <a:cs typeface="Arial"/>
            </a:endParaRPr>
          </a:p>
        </p:txBody>
      </p:sp>
    </p:spTree>
    <p:extLst>
      <p:ext uri="{BB962C8B-B14F-4D97-AF65-F5344CB8AC3E}">
        <p14:creationId xmlns:p14="http://schemas.microsoft.com/office/powerpoint/2010/main" val="18659073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Arial"/>
                <a:cs typeface="Arial"/>
              </a:rPr>
              <a:t>OAuth</a:t>
            </a:r>
            <a:r>
              <a:rPr lang="en-US" dirty="0" smtClean="0">
                <a:latin typeface="Arial"/>
                <a:cs typeface="Arial"/>
              </a:rPr>
              <a:t> 2.0 flow</a:t>
            </a:r>
            <a:endParaRPr lang="en-US" dirty="0">
              <a:latin typeface="Arial"/>
              <a:cs typeface="Arial"/>
            </a:endParaRPr>
          </a:p>
        </p:txBody>
      </p:sp>
      <p:sp>
        <p:nvSpPr>
          <p:cNvPr id="4" name="Rounded Rectangle 3"/>
          <p:cNvSpPr/>
          <p:nvPr/>
        </p:nvSpPr>
        <p:spPr>
          <a:xfrm>
            <a:off x="805793" y="1782379"/>
            <a:ext cx="1173655" cy="62186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Client</a:t>
            </a:r>
            <a:endParaRPr lang="en-US" dirty="0"/>
          </a:p>
        </p:txBody>
      </p:sp>
      <p:sp>
        <p:nvSpPr>
          <p:cNvPr id="5" name="Rounded Rectangle 4"/>
          <p:cNvSpPr/>
          <p:nvPr/>
        </p:nvSpPr>
        <p:spPr>
          <a:xfrm>
            <a:off x="3695262" y="1782379"/>
            <a:ext cx="1173655" cy="62186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Server</a:t>
            </a:r>
            <a:endParaRPr lang="en-US" dirty="0"/>
          </a:p>
        </p:txBody>
      </p:sp>
      <p:sp>
        <p:nvSpPr>
          <p:cNvPr id="10" name="Rounded Rectangle 9"/>
          <p:cNvSpPr/>
          <p:nvPr/>
        </p:nvSpPr>
        <p:spPr>
          <a:xfrm>
            <a:off x="6584731" y="1795515"/>
            <a:ext cx="1173655" cy="62186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Auth</a:t>
            </a:r>
            <a:r>
              <a:rPr lang="en-US" dirty="0" smtClean="0"/>
              <a:t> Server</a:t>
            </a:r>
            <a:endParaRPr lang="en-US" dirty="0"/>
          </a:p>
        </p:txBody>
      </p:sp>
      <p:cxnSp>
        <p:nvCxnSpPr>
          <p:cNvPr id="6" name="Straight Arrow Connector 5"/>
          <p:cNvCxnSpPr/>
          <p:nvPr/>
        </p:nvCxnSpPr>
        <p:spPr>
          <a:xfrm>
            <a:off x="1979448" y="1920072"/>
            <a:ext cx="1715814"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2107643" y="1643879"/>
            <a:ext cx="1587619" cy="276999"/>
          </a:xfrm>
          <a:prstGeom prst="rect">
            <a:avLst/>
          </a:prstGeom>
        </p:spPr>
        <p:txBody>
          <a:bodyPr wrap="none">
            <a:spAutoFit/>
          </a:bodyPr>
          <a:lstStyle/>
          <a:p>
            <a:pPr algn="ctr"/>
            <a:r>
              <a:rPr lang="en-US" sz="1200" dirty="0">
                <a:latin typeface="Arial"/>
                <a:cs typeface="Arial"/>
              </a:rPr>
              <a:t>1. Obtain </a:t>
            </a:r>
            <a:r>
              <a:rPr lang="en-US" sz="1200" dirty="0" err="1">
                <a:latin typeface="Arial"/>
                <a:cs typeface="Arial"/>
              </a:rPr>
              <a:t>Auth</a:t>
            </a:r>
            <a:r>
              <a:rPr lang="en-US" sz="1200" dirty="0">
                <a:latin typeface="Arial"/>
                <a:cs typeface="Arial"/>
              </a:rPr>
              <a:t> Grant</a:t>
            </a:r>
          </a:p>
        </p:txBody>
      </p:sp>
      <p:cxnSp>
        <p:nvCxnSpPr>
          <p:cNvPr id="11" name="Elbow Connector 10"/>
          <p:cNvCxnSpPr>
            <a:stCxn id="4" idx="2"/>
            <a:endCxn id="10" idx="2"/>
          </p:cNvCxnSpPr>
          <p:nvPr/>
        </p:nvCxnSpPr>
        <p:spPr>
          <a:xfrm rot="16200000" flipH="1">
            <a:off x="4275522" y="-478660"/>
            <a:ext cx="13136" cy="5778938"/>
          </a:xfrm>
          <a:prstGeom prst="bentConnector3">
            <a:avLst>
              <a:gd name="adj1" fmla="val 1840256"/>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3585685" y="2387084"/>
            <a:ext cx="1972640" cy="276999"/>
          </a:xfrm>
          <a:prstGeom prst="rect">
            <a:avLst/>
          </a:prstGeom>
        </p:spPr>
        <p:txBody>
          <a:bodyPr wrap="none">
            <a:spAutoFit/>
          </a:bodyPr>
          <a:lstStyle/>
          <a:p>
            <a:pPr algn="ctr"/>
            <a:r>
              <a:rPr lang="en-US" sz="1200" dirty="0" smtClean="0">
                <a:latin typeface="Arial"/>
                <a:cs typeface="Arial"/>
              </a:rPr>
              <a:t>2. </a:t>
            </a:r>
            <a:r>
              <a:rPr lang="en-US" sz="1200" dirty="0">
                <a:latin typeface="Arial"/>
                <a:cs typeface="Arial"/>
              </a:rPr>
              <a:t>A</a:t>
            </a:r>
            <a:r>
              <a:rPr lang="en-US" sz="1200" dirty="0" smtClean="0">
                <a:latin typeface="Arial"/>
                <a:cs typeface="Arial"/>
              </a:rPr>
              <a:t>ccess token exchange</a:t>
            </a:r>
            <a:endParaRPr lang="en-US" sz="1200" dirty="0">
              <a:latin typeface="Arial"/>
              <a:cs typeface="Arial"/>
            </a:endParaRPr>
          </a:p>
        </p:txBody>
      </p:sp>
      <p:cxnSp>
        <p:nvCxnSpPr>
          <p:cNvPr id="7" name="Straight Arrow Connector 6"/>
          <p:cNvCxnSpPr/>
          <p:nvPr/>
        </p:nvCxnSpPr>
        <p:spPr>
          <a:xfrm>
            <a:off x="1979448" y="2259615"/>
            <a:ext cx="171581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2015273" y="1963761"/>
            <a:ext cx="1570412" cy="276999"/>
          </a:xfrm>
          <a:prstGeom prst="rect">
            <a:avLst/>
          </a:prstGeom>
        </p:spPr>
        <p:txBody>
          <a:bodyPr wrap="none">
            <a:spAutoFit/>
          </a:bodyPr>
          <a:lstStyle/>
          <a:p>
            <a:pPr algn="ctr"/>
            <a:r>
              <a:rPr lang="en-US" sz="1200" dirty="0" smtClean="0">
                <a:latin typeface="Arial"/>
                <a:cs typeface="Arial"/>
              </a:rPr>
              <a:t>3. Request resource</a:t>
            </a:r>
            <a:endParaRPr lang="en-US" sz="1200" dirty="0">
              <a:latin typeface="Arial"/>
              <a:cs typeface="Arial"/>
            </a:endParaRPr>
          </a:p>
        </p:txBody>
      </p:sp>
      <p:cxnSp>
        <p:nvCxnSpPr>
          <p:cNvPr id="13" name="Straight Arrow Connector 12"/>
          <p:cNvCxnSpPr/>
          <p:nvPr/>
        </p:nvCxnSpPr>
        <p:spPr>
          <a:xfrm>
            <a:off x="4868917" y="2259615"/>
            <a:ext cx="171581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4942086" y="1963761"/>
            <a:ext cx="1396686" cy="276999"/>
          </a:xfrm>
          <a:prstGeom prst="rect">
            <a:avLst/>
          </a:prstGeom>
        </p:spPr>
        <p:txBody>
          <a:bodyPr wrap="none">
            <a:spAutoFit/>
          </a:bodyPr>
          <a:lstStyle/>
          <a:p>
            <a:pPr algn="ctr"/>
            <a:r>
              <a:rPr lang="en-US" sz="1200" dirty="0" smtClean="0">
                <a:latin typeface="Arial"/>
                <a:cs typeface="Arial"/>
              </a:rPr>
              <a:t>4.Validating token</a:t>
            </a:r>
            <a:endParaRPr lang="en-US" sz="1200" dirty="0">
              <a:latin typeface="Arial"/>
              <a:cs typeface="Arial"/>
            </a:endParaRPr>
          </a:p>
        </p:txBody>
      </p:sp>
      <p:cxnSp>
        <p:nvCxnSpPr>
          <p:cNvPr id="14" name="Straight Arrow Connector 13"/>
          <p:cNvCxnSpPr/>
          <p:nvPr/>
        </p:nvCxnSpPr>
        <p:spPr>
          <a:xfrm flipH="1">
            <a:off x="4868917" y="1963762"/>
            <a:ext cx="1715815" cy="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5096708" y="1657015"/>
            <a:ext cx="1396686" cy="276999"/>
          </a:xfrm>
          <a:prstGeom prst="rect">
            <a:avLst/>
          </a:prstGeom>
        </p:spPr>
        <p:txBody>
          <a:bodyPr wrap="none">
            <a:spAutoFit/>
          </a:bodyPr>
          <a:lstStyle/>
          <a:p>
            <a:pPr algn="ctr"/>
            <a:r>
              <a:rPr lang="en-US" sz="1200" dirty="0" smtClean="0">
                <a:latin typeface="Arial"/>
                <a:cs typeface="Arial"/>
              </a:rPr>
              <a:t>5.Token Validated</a:t>
            </a:r>
            <a:endParaRPr lang="en-US" sz="1200" dirty="0">
              <a:latin typeface="Arial"/>
              <a:cs typeface="Arial"/>
            </a:endParaRPr>
          </a:p>
        </p:txBody>
      </p:sp>
      <p:cxnSp>
        <p:nvCxnSpPr>
          <p:cNvPr id="24" name="Straight Arrow Connector 23"/>
          <p:cNvCxnSpPr/>
          <p:nvPr/>
        </p:nvCxnSpPr>
        <p:spPr>
          <a:xfrm>
            <a:off x="1834470" y="1244770"/>
            <a:ext cx="0" cy="537609"/>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26" name="Elbow Connector 25"/>
          <p:cNvCxnSpPr>
            <a:stCxn id="5" idx="0"/>
          </p:cNvCxnSpPr>
          <p:nvPr/>
        </p:nvCxnSpPr>
        <p:spPr>
          <a:xfrm rot="16200000" flipV="1">
            <a:off x="2789476" y="289765"/>
            <a:ext cx="537609" cy="2447620"/>
          </a:xfrm>
          <a:prstGeom prst="bentConnector2">
            <a:avLst/>
          </a:prstGeom>
          <a:ln>
            <a:solidFill>
              <a:srgbClr val="0000FF"/>
            </a:solidFill>
          </a:ln>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2235269" y="890334"/>
            <a:ext cx="1579053" cy="276999"/>
          </a:xfrm>
          <a:prstGeom prst="rect">
            <a:avLst/>
          </a:prstGeom>
        </p:spPr>
        <p:txBody>
          <a:bodyPr wrap="none">
            <a:spAutoFit/>
          </a:bodyPr>
          <a:lstStyle/>
          <a:p>
            <a:pPr algn="ctr"/>
            <a:r>
              <a:rPr lang="en-US" sz="1200" dirty="0" smtClean="0">
                <a:latin typeface="Arial"/>
                <a:cs typeface="Arial"/>
              </a:rPr>
              <a:t>5. Resource granted</a:t>
            </a:r>
            <a:endParaRPr lang="en-US" sz="1200" dirty="0">
              <a:latin typeface="Arial"/>
              <a:cs typeface="Arial"/>
            </a:endParaRPr>
          </a:p>
        </p:txBody>
      </p:sp>
    </p:spTree>
    <p:extLst>
      <p:ext uri="{BB962C8B-B14F-4D97-AF65-F5344CB8AC3E}">
        <p14:creationId xmlns:p14="http://schemas.microsoft.com/office/powerpoint/2010/main" val="72941049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a:latin typeface="Arial"/>
                <a:cs typeface="Arial"/>
              </a:rPr>
              <a:t>User Authentication and Authorization (UAA) Server</a:t>
            </a:r>
            <a:endParaRPr lang="en-US" sz="3200" dirty="0">
              <a:latin typeface="Arial"/>
              <a:cs typeface="Arial"/>
            </a:endParaRPr>
          </a:p>
        </p:txBody>
      </p:sp>
      <p:sp>
        <p:nvSpPr>
          <p:cNvPr id="3" name="Content Placeholder 2"/>
          <p:cNvSpPr>
            <a:spLocks noGrp="1"/>
          </p:cNvSpPr>
          <p:nvPr>
            <p:ph idx="1"/>
          </p:nvPr>
        </p:nvSpPr>
        <p:spPr>
          <a:xfrm>
            <a:off x="457200" y="1146011"/>
            <a:ext cx="8229600" cy="3448612"/>
          </a:xfrm>
        </p:spPr>
        <p:txBody>
          <a:bodyPr>
            <a:normAutofit/>
          </a:bodyPr>
          <a:lstStyle/>
          <a:p>
            <a:r>
              <a:rPr lang="en-US" dirty="0" smtClean="0">
                <a:solidFill>
                  <a:schemeClr val="tx1"/>
                </a:solidFill>
                <a:latin typeface="Arial"/>
                <a:cs typeface="Arial"/>
              </a:rPr>
              <a:t>Multi</a:t>
            </a:r>
            <a:r>
              <a:rPr lang="en-US" dirty="0">
                <a:solidFill>
                  <a:schemeClr val="tx1"/>
                </a:solidFill>
                <a:latin typeface="Arial"/>
                <a:cs typeface="Arial"/>
              </a:rPr>
              <a:t>-tenant component of the Elastic Runtime</a:t>
            </a:r>
          </a:p>
          <a:p>
            <a:r>
              <a:rPr lang="en-US" dirty="0" smtClean="0">
                <a:solidFill>
                  <a:schemeClr val="tx1"/>
                </a:solidFill>
                <a:latin typeface="Arial"/>
                <a:cs typeface="Arial"/>
              </a:rPr>
              <a:t>Secures </a:t>
            </a:r>
            <a:r>
              <a:rPr lang="en-US" dirty="0">
                <a:solidFill>
                  <a:schemeClr val="tx1"/>
                </a:solidFill>
                <a:latin typeface="Arial"/>
                <a:cs typeface="Arial"/>
              </a:rPr>
              <a:t>Elastic Runtime </a:t>
            </a:r>
            <a:r>
              <a:rPr lang="en-US" dirty="0" smtClean="0">
                <a:solidFill>
                  <a:schemeClr val="tx1"/>
                </a:solidFill>
                <a:latin typeface="Arial"/>
                <a:cs typeface="Arial"/>
              </a:rPr>
              <a:t>components</a:t>
            </a:r>
            <a:r>
              <a:rPr lang="en-US" dirty="0">
                <a:solidFill>
                  <a:schemeClr val="tx1"/>
                </a:solidFill>
                <a:latin typeface="Arial"/>
                <a:cs typeface="Arial"/>
              </a:rPr>
              <a:t> </a:t>
            </a:r>
            <a:r>
              <a:rPr lang="en-US" dirty="0" smtClean="0">
                <a:solidFill>
                  <a:schemeClr val="tx1"/>
                </a:solidFill>
                <a:latin typeface="Arial"/>
                <a:cs typeface="Arial"/>
              </a:rPr>
              <a:t>and apps/APIs </a:t>
            </a:r>
          </a:p>
          <a:p>
            <a:r>
              <a:rPr lang="en-US" dirty="0" smtClean="0">
                <a:solidFill>
                  <a:schemeClr val="tx1"/>
                </a:solidFill>
                <a:latin typeface="Arial"/>
                <a:cs typeface="Arial"/>
              </a:rPr>
              <a:t>Authenticates users</a:t>
            </a:r>
          </a:p>
          <a:p>
            <a:r>
              <a:rPr lang="en-US" dirty="0" smtClean="0">
                <a:solidFill>
                  <a:schemeClr val="tx1"/>
                </a:solidFill>
                <a:latin typeface="Arial"/>
                <a:cs typeface="Arial"/>
              </a:rPr>
              <a:t>Acts as an authorization server</a:t>
            </a:r>
            <a:endParaRPr lang="en-US" dirty="0">
              <a:solidFill>
                <a:schemeClr val="tx1"/>
              </a:solidFill>
              <a:latin typeface="Arial"/>
              <a:cs typeface="Arial"/>
            </a:endParaRPr>
          </a:p>
        </p:txBody>
      </p:sp>
    </p:spTree>
    <p:extLst>
      <p:ext uri="{BB962C8B-B14F-4D97-AF65-F5344CB8AC3E}">
        <p14:creationId xmlns:p14="http://schemas.microsoft.com/office/powerpoint/2010/main" val="6706412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solidFill>
                  <a:schemeClr val="accent1"/>
                </a:solidFill>
              </a:rPr>
              <a:t>Pivotal Single Sign-On Service for Applications</a:t>
            </a:r>
            <a:endParaRPr lang="en-US" dirty="0">
              <a:solidFill>
                <a:schemeClr val="accent1"/>
              </a:solidFill>
            </a:endParaRPr>
          </a:p>
        </p:txBody>
      </p:sp>
      <p:pic>
        <p:nvPicPr>
          <p:cNvPr id="3" name="Picture 2"/>
          <p:cNvPicPr>
            <a:picLocks noChangeAspect="1"/>
          </p:cNvPicPr>
          <p:nvPr/>
        </p:nvPicPr>
        <p:blipFill>
          <a:blip r:embed="rId3"/>
          <a:stretch>
            <a:fillRect/>
          </a:stretch>
        </p:blipFill>
        <p:spPr>
          <a:xfrm>
            <a:off x="136770" y="1396024"/>
            <a:ext cx="8372230" cy="2617587"/>
          </a:xfrm>
          <a:prstGeom prst="rect">
            <a:avLst/>
          </a:prstGeom>
        </p:spPr>
      </p:pic>
    </p:spTree>
    <p:extLst>
      <p:ext uri="{BB962C8B-B14F-4D97-AF65-F5344CB8AC3E}">
        <p14:creationId xmlns:p14="http://schemas.microsoft.com/office/powerpoint/2010/main" val="31200041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smtClean="0">
                <a:latin typeface="Arial"/>
                <a:cs typeface="Arial"/>
              </a:rPr>
              <a:t>Single Sign On Flow</a:t>
            </a:r>
            <a:endParaRPr lang="en-US" sz="3200" b="0" dirty="0">
              <a:latin typeface="Arial"/>
              <a:cs typeface="Arial"/>
            </a:endParaRPr>
          </a:p>
        </p:txBody>
      </p:sp>
      <p:sp>
        <p:nvSpPr>
          <p:cNvPr id="3" name="Content Placeholder 2"/>
          <p:cNvSpPr>
            <a:spLocks noGrp="1"/>
          </p:cNvSpPr>
          <p:nvPr>
            <p:ph idx="1"/>
          </p:nvPr>
        </p:nvSpPr>
        <p:spPr/>
        <p:txBody>
          <a:bodyPr/>
          <a:lstStyle/>
          <a:p>
            <a:endParaRPr lang="en-US" dirty="0"/>
          </a:p>
        </p:txBody>
      </p:sp>
      <p:grpSp>
        <p:nvGrpSpPr>
          <p:cNvPr id="34" name="Group 33"/>
          <p:cNvGrpSpPr/>
          <p:nvPr/>
        </p:nvGrpSpPr>
        <p:grpSpPr>
          <a:xfrm>
            <a:off x="423492" y="1120551"/>
            <a:ext cx="8120953" cy="3353300"/>
            <a:chOff x="699556" y="1371159"/>
            <a:chExt cx="7758199" cy="2340894"/>
          </a:xfrm>
        </p:grpSpPr>
        <p:grpSp>
          <p:nvGrpSpPr>
            <p:cNvPr id="28" name="Group 27"/>
            <p:cNvGrpSpPr/>
            <p:nvPr/>
          </p:nvGrpSpPr>
          <p:grpSpPr>
            <a:xfrm>
              <a:off x="699556" y="2339732"/>
              <a:ext cx="7758199" cy="1372321"/>
              <a:chOff x="699556" y="1335319"/>
              <a:chExt cx="7758199" cy="1372321"/>
            </a:xfrm>
          </p:grpSpPr>
          <p:sp>
            <p:nvSpPr>
              <p:cNvPr id="4" name="Rounded Rectangle 3"/>
              <p:cNvSpPr/>
              <p:nvPr/>
            </p:nvSpPr>
            <p:spPr>
              <a:xfrm>
                <a:off x="699556" y="1420752"/>
                <a:ext cx="914400"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User</a:t>
                </a:r>
                <a:endParaRPr lang="en-US" dirty="0"/>
              </a:p>
            </p:txBody>
          </p:sp>
          <p:sp>
            <p:nvSpPr>
              <p:cNvPr id="5" name="Rounded Rectangle 4"/>
              <p:cNvSpPr/>
              <p:nvPr/>
            </p:nvSpPr>
            <p:spPr>
              <a:xfrm>
                <a:off x="3585604" y="1420752"/>
                <a:ext cx="1324237"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Service Provider</a:t>
                </a:r>
                <a:endParaRPr lang="en-US" dirty="0"/>
              </a:p>
            </p:txBody>
          </p:sp>
          <p:sp>
            <p:nvSpPr>
              <p:cNvPr id="6" name="Rounded Rectangle 5"/>
              <p:cNvSpPr/>
              <p:nvPr/>
            </p:nvSpPr>
            <p:spPr>
              <a:xfrm>
                <a:off x="6181067" y="1420752"/>
                <a:ext cx="1191439"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Identity Provider</a:t>
                </a:r>
              </a:p>
              <a:p>
                <a:pPr algn="ctr"/>
                <a:r>
                  <a:rPr lang="en-US" dirty="0" smtClean="0"/>
                  <a:t>(OKTA)</a:t>
                </a:r>
                <a:endParaRPr lang="en-US" dirty="0"/>
              </a:p>
            </p:txBody>
          </p:sp>
          <p:cxnSp>
            <p:nvCxnSpPr>
              <p:cNvPr id="8" name="Straight Arrow Connector 7"/>
              <p:cNvCxnSpPr>
                <a:stCxn id="4" idx="3"/>
                <a:endCxn id="5" idx="1"/>
              </p:cNvCxnSpPr>
              <p:nvPr/>
            </p:nvCxnSpPr>
            <p:spPr>
              <a:xfrm>
                <a:off x="1613956" y="1877952"/>
                <a:ext cx="197164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5" idx="3"/>
                <a:endCxn id="6" idx="1"/>
              </p:cNvCxnSpPr>
              <p:nvPr/>
            </p:nvCxnSpPr>
            <p:spPr>
              <a:xfrm>
                <a:off x="4909841" y="1877952"/>
                <a:ext cx="127122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a:off x="1613956" y="2045022"/>
                <a:ext cx="197164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H="1">
                <a:off x="4909841" y="2045022"/>
                <a:ext cx="127122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1769063" y="1335319"/>
                <a:ext cx="1851535" cy="365253"/>
              </a:xfrm>
              <a:prstGeom prst="rect">
                <a:avLst/>
              </a:prstGeom>
              <a:noFill/>
            </p:spPr>
            <p:txBody>
              <a:bodyPr wrap="square" rtlCol="0">
                <a:spAutoFit/>
              </a:bodyPr>
              <a:lstStyle/>
              <a:p>
                <a:r>
                  <a:rPr lang="en-US" sz="1400" dirty="0" smtClean="0">
                    <a:latin typeface="Arial"/>
                    <a:cs typeface="Arial"/>
                  </a:rPr>
                  <a:t>Access URL via browser</a:t>
                </a:r>
                <a:endParaRPr lang="en-US" sz="1400" dirty="0">
                  <a:latin typeface="Arial"/>
                  <a:cs typeface="Arial"/>
                </a:endParaRPr>
              </a:p>
            </p:txBody>
          </p:sp>
          <p:sp>
            <p:nvSpPr>
              <p:cNvPr id="18" name="TextBox 17"/>
              <p:cNvSpPr txBox="1"/>
              <p:nvPr/>
            </p:nvSpPr>
            <p:spPr>
              <a:xfrm>
                <a:off x="1691020" y="2191989"/>
                <a:ext cx="1851535" cy="515651"/>
              </a:xfrm>
              <a:prstGeom prst="rect">
                <a:avLst/>
              </a:prstGeom>
              <a:noFill/>
            </p:spPr>
            <p:txBody>
              <a:bodyPr wrap="square" rtlCol="0">
                <a:spAutoFit/>
              </a:bodyPr>
              <a:lstStyle/>
              <a:p>
                <a:r>
                  <a:rPr lang="en-US" sz="1400" dirty="0" smtClean="0">
                    <a:latin typeface="Arial"/>
                    <a:cs typeface="Arial"/>
                  </a:rPr>
                  <a:t>Login with </a:t>
                </a:r>
                <a:r>
                  <a:rPr lang="en-US" sz="1400" dirty="0" err="1" smtClean="0">
                    <a:latin typeface="Arial"/>
                    <a:cs typeface="Arial"/>
                  </a:rPr>
                  <a:t>Oauth</a:t>
                </a:r>
                <a:r>
                  <a:rPr lang="en-US" sz="1400" dirty="0" smtClean="0">
                    <a:latin typeface="Arial"/>
                    <a:cs typeface="Arial"/>
                  </a:rPr>
                  <a:t> token generated by SSO Server on PCF</a:t>
                </a:r>
                <a:endParaRPr lang="en-US" sz="1400" dirty="0">
                  <a:latin typeface="Arial"/>
                  <a:cs typeface="Arial"/>
                </a:endParaRPr>
              </a:p>
            </p:txBody>
          </p:sp>
          <p:sp>
            <p:nvSpPr>
              <p:cNvPr id="20" name="TextBox 19"/>
              <p:cNvSpPr txBox="1"/>
              <p:nvPr/>
            </p:nvSpPr>
            <p:spPr>
              <a:xfrm>
                <a:off x="4873296" y="2191989"/>
                <a:ext cx="1866216" cy="365253"/>
              </a:xfrm>
              <a:prstGeom prst="rect">
                <a:avLst/>
              </a:prstGeom>
              <a:noFill/>
            </p:spPr>
            <p:txBody>
              <a:bodyPr wrap="square" rtlCol="0">
                <a:spAutoFit/>
              </a:bodyPr>
              <a:lstStyle/>
              <a:p>
                <a:r>
                  <a:rPr lang="en-US" sz="1400" dirty="0" smtClean="0">
                    <a:latin typeface="Arial"/>
                    <a:cs typeface="Arial"/>
                  </a:rPr>
                  <a:t>SAML Assertion Token</a:t>
                </a:r>
                <a:endParaRPr lang="en-US" sz="1400" dirty="0">
                  <a:latin typeface="Arial"/>
                  <a:cs typeface="Arial"/>
                </a:endParaRPr>
              </a:p>
            </p:txBody>
          </p:sp>
          <p:sp>
            <p:nvSpPr>
              <p:cNvPr id="21" name="TextBox 20"/>
              <p:cNvSpPr txBox="1"/>
              <p:nvPr/>
            </p:nvSpPr>
            <p:spPr>
              <a:xfrm>
                <a:off x="4996572" y="1341596"/>
                <a:ext cx="1681063" cy="365253"/>
              </a:xfrm>
              <a:prstGeom prst="rect">
                <a:avLst/>
              </a:prstGeom>
              <a:noFill/>
            </p:spPr>
            <p:txBody>
              <a:bodyPr wrap="square" rtlCol="0">
                <a:spAutoFit/>
              </a:bodyPr>
              <a:lstStyle/>
              <a:p>
                <a:r>
                  <a:rPr lang="en-US" sz="1400" dirty="0" smtClean="0">
                    <a:latin typeface="Arial"/>
                    <a:cs typeface="Arial"/>
                  </a:rPr>
                  <a:t>SAML </a:t>
                </a:r>
                <a:r>
                  <a:rPr lang="en-US" sz="1400" dirty="0" err="1" smtClean="0">
                    <a:latin typeface="Arial"/>
                    <a:cs typeface="Arial"/>
                  </a:rPr>
                  <a:t>Auth</a:t>
                </a:r>
                <a:r>
                  <a:rPr lang="en-US" sz="1400" dirty="0" smtClean="0">
                    <a:latin typeface="Arial"/>
                    <a:cs typeface="Arial"/>
                  </a:rPr>
                  <a:t> </a:t>
                </a:r>
              </a:p>
              <a:p>
                <a:r>
                  <a:rPr lang="en-US" sz="1400" dirty="0" smtClean="0">
                    <a:latin typeface="Arial"/>
                    <a:cs typeface="Arial"/>
                  </a:rPr>
                  <a:t>Request</a:t>
                </a:r>
                <a:endParaRPr lang="en-US" sz="1400" dirty="0">
                  <a:latin typeface="Arial"/>
                  <a:cs typeface="Arial"/>
                </a:endParaRPr>
              </a:p>
            </p:txBody>
          </p:sp>
          <p:sp>
            <p:nvSpPr>
              <p:cNvPr id="27" name="TextBox 26"/>
              <p:cNvSpPr txBox="1"/>
              <p:nvPr/>
            </p:nvSpPr>
            <p:spPr>
              <a:xfrm>
                <a:off x="7456852" y="1588486"/>
                <a:ext cx="1000903" cy="666049"/>
              </a:xfrm>
              <a:prstGeom prst="rect">
                <a:avLst/>
              </a:prstGeom>
              <a:noFill/>
            </p:spPr>
            <p:txBody>
              <a:bodyPr wrap="square" rtlCol="0">
                <a:spAutoFit/>
              </a:bodyPr>
              <a:lstStyle/>
              <a:p>
                <a:r>
                  <a:rPr lang="en-US" sz="1400" dirty="0" smtClean="0">
                    <a:latin typeface="Arial"/>
                    <a:cs typeface="Arial"/>
                  </a:rPr>
                  <a:t>User logs into Identity Provider</a:t>
                </a:r>
                <a:endParaRPr lang="en-US" sz="1400" dirty="0">
                  <a:latin typeface="Arial"/>
                  <a:cs typeface="Arial"/>
                </a:endParaRPr>
              </a:p>
            </p:txBody>
          </p:sp>
        </p:grpSp>
        <p:pic>
          <p:nvPicPr>
            <p:cNvPr id="33" name="Picture 32"/>
            <p:cNvPicPr>
              <a:picLocks noChangeAspect="1"/>
            </p:cNvPicPr>
            <p:nvPr/>
          </p:nvPicPr>
          <p:blipFill>
            <a:blip r:embed="rId3"/>
            <a:stretch>
              <a:fillRect/>
            </a:stretch>
          </p:blipFill>
          <p:spPr>
            <a:xfrm>
              <a:off x="3542555" y="1371159"/>
              <a:ext cx="1330742" cy="974850"/>
            </a:xfrm>
            <a:prstGeom prst="rect">
              <a:avLst/>
            </a:prstGeom>
          </p:spPr>
        </p:pic>
      </p:grpSp>
      <p:sp>
        <p:nvSpPr>
          <p:cNvPr id="22" name="Oval 21"/>
          <p:cNvSpPr/>
          <p:nvPr/>
        </p:nvSpPr>
        <p:spPr>
          <a:xfrm>
            <a:off x="5209134" y="2995201"/>
            <a:ext cx="485187" cy="268252"/>
          </a:xfrm>
          <a:prstGeom prst="ellipse">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2026873" y="2980002"/>
            <a:ext cx="485187" cy="268252"/>
          </a:xfrm>
          <a:prstGeom prst="ellipse">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a:t>
            </a:r>
            <a:endParaRPr lang="en-US" dirty="0"/>
          </a:p>
        </p:txBody>
      </p:sp>
      <p:sp>
        <p:nvSpPr>
          <p:cNvPr id="24" name="Oval 23"/>
          <p:cNvSpPr/>
          <p:nvPr/>
        </p:nvSpPr>
        <p:spPr>
          <a:xfrm>
            <a:off x="5209134" y="3524660"/>
            <a:ext cx="485187" cy="268252"/>
          </a:xfrm>
          <a:prstGeom prst="ellipse">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3</a:t>
            </a:r>
            <a:endParaRPr lang="en-US" dirty="0"/>
          </a:p>
        </p:txBody>
      </p:sp>
      <p:sp>
        <p:nvSpPr>
          <p:cNvPr id="25" name="Oval 24"/>
          <p:cNvSpPr/>
          <p:nvPr/>
        </p:nvSpPr>
        <p:spPr>
          <a:xfrm>
            <a:off x="2026873" y="3542934"/>
            <a:ext cx="485187" cy="268252"/>
          </a:xfrm>
          <a:prstGeom prst="ellipse">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4</a:t>
            </a:r>
          </a:p>
        </p:txBody>
      </p:sp>
    </p:spTree>
    <p:extLst>
      <p:ext uri="{BB962C8B-B14F-4D97-AF65-F5344CB8AC3E}">
        <p14:creationId xmlns:p14="http://schemas.microsoft.com/office/powerpoint/2010/main" val="321230259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8410574" cy="460374"/>
          </a:xfrm>
        </p:spPr>
        <p:txBody>
          <a:bodyPr>
            <a:normAutofit fontScale="90000"/>
          </a:bodyPr>
          <a:lstStyle/>
          <a:p>
            <a:r>
              <a:rPr lang="en-US" b="0" dirty="0" smtClean="0">
                <a:solidFill>
                  <a:schemeClr val="accent1"/>
                </a:solidFill>
              </a:rPr>
              <a:t>Pivotal Single Sign-On – Architecture</a:t>
            </a:r>
            <a:endParaRPr lang="en-US" b="0" dirty="0">
              <a:solidFill>
                <a:schemeClr val="accent1"/>
              </a:solidFill>
            </a:endParaRPr>
          </a:p>
        </p:txBody>
      </p:sp>
      <p:grpSp>
        <p:nvGrpSpPr>
          <p:cNvPr id="8" name="Group 7"/>
          <p:cNvGrpSpPr/>
          <p:nvPr/>
        </p:nvGrpSpPr>
        <p:grpSpPr>
          <a:xfrm>
            <a:off x="765149" y="556296"/>
            <a:ext cx="7060821" cy="4285844"/>
            <a:chOff x="1349753" y="555624"/>
            <a:chExt cx="7060821" cy="3762376"/>
          </a:xfrm>
        </p:grpSpPr>
        <p:sp>
          <p:nvSpPr>
            <p:cNvPr id="14" name="Rectangle 13"/>
            <p:cNvSpPr/>
            <p:nvPr/>
          </p:nvSpPr>
          <p:spPr>
            <a:xfrm>
              <a:off x="3680522" y="555624"/>
              <a:ext cx="4730052" cy="3762376"/>
            </a:xfrm>
            <a:prstGeom prst="rect">
              <a:avLst/>
            </a:prstGeom>
            <a:ln/>
          </p:spPr>
          <p:style>
            <a:lnRef idx="1">
              <a:schemeClr val="accent1"/>
            </a:lnRef>
            <a:fillRef idx="3">
              <a:schemeClr val="accent1"/>
            </a:fillRef>
            <a:effectRef idx="2">
              <a:schemeClr val="accent1"/>
            </a:effectRef>
            <a:fontRef idx="minor">
              <a:schemeClr val="lt1"/>
            </a:fontRef>
          </p:style>
          <p:txBody>
            <a:bodyPr/>
            <a:lstStyle/>
            <a:p>
              <a:r>
                <a:rPr lang="en-US" sz="1200" dirty="0" smtClean="0">
                  <a:solidFill>
                    <a:srgbClr val="FFFFFF"/>
                  </a:solidFill>
                  <a:latin typeface="Arial"/>
                </a:rPr>
                <a:t>Pivotal Cloud Foundry – Elastic Runtime </a:t>
              </a:r>
              <a:endParaRPr lang="en-US" sz="1200" dirty="0">
                <a:solidFill>
                  <a:srgbClr val="FFFFFF"/>
                </a:solidFill>
                <a:latin typeface="Arial"/>
              </a:endParaRPr>
            </a:p>
          </p:txBody>
        </p:sp>
        <p:sp>
          <p:nvSpPr>
            <p:cNvPr id="17" name="Rectangle 16"/>
            <p:cNvSpPr/>
            <p:nvPr/>
          </p:nvSpPr>
          <p:spPr>
            <a:xfrm>
              <a:off x="1349753" y="1739224"/>
              <a:ext cx="1041400" cy="668817"/>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a:lstStyle/>
            <a:p>
              <a:r>
                <a:rPr lang="en-US" sz="1000" dirty="0" smtClean="0">
                  <a:solidFill>
                    <a:srgbClr val="FFFFFF"/>
                  </a:solidFill>
                  <a:latin typeface="Arial"/>
                </a:rPr>
                <a:t>SAML IDP for App Developers</a:t>
              </a:r>
            </a:p>
          </p:txBody>
        </p:sp>
        <p:sp>
          <p:nvSpPr>
            <p:cNvPr id="18" name="Rectangle 17"/>
            <p:cNvSpPr/>
            <p:nvPr/>
          </p:nvSpPr>
          <p:spPr>
            <a:xfrm>
              <a:off x="3689669" y="1006030"/>
              <a:ext cx="4349431" cy="3210370"/>
            </a:xfrm>
            <a:prstGeom prst="rect">
              <a:avLst/>
            </a:prstGeom>
            <a:ln/>
          </p:spPr>
          <p:style>
            <a:lnRef idx="1">
              <a:schemeClr val="accent1"/>
            </a:lnRef>
            <a:fillRef idx="3">
              <a:schemeClr val="accent1"/>
            </a:fillRef>
            <a:effectRef idx="2">
              <a:schemeClr val="accent1"/>
            </a:effectRef>
            <a:fontRef idx="minor">
              <a:schemeClr val="lt1"/>
            </a:fontRef>
          </p:style>
          <p:txBody>
            <a:bodyPr/>
            <a:lstStyle/>
            <a:p>
              <a:r>
                <a:rPr lang="en-US" sz="1200" b="1" dirty="0" smtClean="0">
                  <a:solidFill>
                    <a:srgbClr val="FFFFFF"/>
                  </a:solidFill>
                  <a:latin typeface="Arial"/>
                </a:rPr>
                <a:t>                                   UAA (Multi-tenant) </a:t>
              </a:r>
              <a:endParaRPr lang="en-US" sz="1200" b="1" dirty="0">
                <a:solidFill>
                  <a:srgbClr val="FFFFFF"/>
                </a:solidFill>
                <a:latin typeface="Arial"/>
              </a:endParaRPr>
            </a:p>
          </p:txBody>
        </p:sp>
        <p:sp>
          <p:nvSpPr>
            <p:cNvPr id="21" name="Left-Right Arrow 20"/>
            <p:cNvSpPr/>
            <p:nvPr/>
          </p:nvSpPr>
          <p:spPr>
            <a:xfrm>
              <a:off x="2391153" y="2892280"/>
              <a:ext cx="1289369" cy="587646"/>
            </a:xfrm>
            <a:prstGeom prst="leftRightArrow">
              <a:avLst/>
            </a:prstGeom>
            <a:noFill/>
            <a:ln/>
          </p:spPr>
          <p:style>
            <a:lnRef idx="1">
              <a:schemeClr val="accent1"/>
            </a:lnRef>
            <a:fillRef idx="3">
              <a:schemeClr val="accent1"/>
            </a:fillRef>
            <a:effectRef idx="2">
              <a:schemeClr val="accent1"/>
            </a:effectRef>
            <a:fontRef idx="minor">
              <a:schemeClr val="lt1"/>
            </a:fontRef>
          </p:style>
          <p:txBody>
            <a:bodyPr/>
            <a:lstStyle/>
            <a:p>
              <a:r>
                <a:rPr lang="en-US" sz="800" dirty="0" smtClean="0">
                  <a:solidFill>
                    <a:srgbClr val="000000"/>
                  </a:solidFill>
                  <a:latin typeface="Arial"/>
                </a:rPr>
                <a:t>SAML(HTTPS POST</a:t>
              </a:r>
              <a:endParaRPr lang="en-US" sz="800" dirty="0">
                <a:solidFill>
                  <a:srgbClr val="000000"/>
                </a:solidFill>
                <a:latin typeface="Arial"/>
              </a:endParaRPr>
            </a:p>
          </p:txBody>
        </p:sp>
        <p:grpSp>
          <p:nvGrpSpPr>
            <p:cNvPr id="4" name="Group 3"/>
            <p:cNvGrpSpPr/>
            <p:nvPr/>
          </p:nvGrpSpPr>
          <p:grpSpPr>
            <a:xfrm>
              <a:off x="3689669" y="1337620"/>
              <a:ext cx="2259508" cy="1064385"/>
              <a:chOff x="3689669" y="2185345"/>
              <a:chExt cx="2259508" cy="1064385"/>
            </a:xfrm>
          </p:grpSpPr>
          <p:sp>
            <p:nvSpPr>
              <p:cNvPr id="26" name="Rectangle 25"/>
              <p:cNvSpPr/>
              <p:nvPr/>
            </p:nvSpPr>
            <p:spPr>
              <a:xfrm>
                <a:off x="3689669" y="2185345"/>
                <a:ext cx="2259508" cy="1032572"/>
              </a:xfrm>
              <a:prstGeom prst="rect">
                <a:avLst/>
              </a:prstGeom>
              <a:ln/>
            </p:spPr>
            <p:style>
              <a:lnRef idx="1">
                <a:schemeClr val="accent1"/>
              </a:lnRef>
              <a:fillRef idx="3">
                <a:schemeClr val="accent1"/>
              </a:fillRef>
              <a:effectRef idx="2">
                <a:schemeClr val="accent1"/>
              </a:effectRef>
              <a:fontRef idx="minor">
                <a:schemeClr val="lt1"/>
              </a:fontRef>
            </p:style>
            <p:txBody>
              <a:bodyPr/>
              <a:lstStyle/>
              <a:p>
                <a:r>
                  <a:rPr lang="en-US" sz="1000" dirty="0" smtClean="0">
                    <a:solidFill>
                      <a:srgbClr val="FFFFFF"/>
                    </a:solidFill>
                    <a:latin typeface="Arial"/>
                  </a:rPr>
                  <a:t>              </a:t>
                </a:r>
                <a:r>
                  <a:rPr lang="en-US" sz="1000" b="1" dirty="0" smtClean="0">
                    <a:solidFill>
                      <a:srgbClr val="FFFFFF"/>
                    </a:solidFill>
                    <a:latin typeface="Arial"/>
                  </a:rPr>
                  <a:t>Default Tenant</a:t>
                </a:r>
                <a:endParaRPr lang="en-US" sz="1000" b="1" dirty="0">
                  <a:solidFill>
                    <a:srgbClr val="FFFFFF"/>
                  </a:solidFill>
                  <a:latin typeface="Arial"/>
                </a:endParaRPr>
              </a:p>
            </p:txBody>
          </p:sp>
          <p:sp>
            <p:nvSpPr>
              <p:cNvPr id="34" name="Rectangle 33"/>
              <p:cNvSpPr/>
              <p:nvPr/>
            </p:nvSpPr>
            <p:spPr>
              <a:xfrm>
                <a:off x="3689669" y="2453937"/>
                <a:ext cx="2259508" cy="79579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rgbClr val="FFFFFF"/>
                    </a:solidFill>
                    <a:latin typeface="Arial"/>
                  </a:rPr>
                  <a:t>            Oauth AuthZ Server</a:t>
                </a:r>
                <a:endParaRPr lang="en-US" sz="1000" dirty="0">
                  <a:solidFill>
                    <a:srgbClr val="FFFFFF"/>
                  </a:solidFill>
                  <a:latin typeface="Arial"/>
                </a:endParaRPr>
              </a:p>
            </p:txBody>
          </p:sp>
        </p:grpSp>
        <p:sp>
          <p:nvSpPr>
            <p:cNvPr id="35" name="Rectangle 34"/>
            <p:cNvSpPr/>
            <p:nvPr/>
          </p:nvSpPr>
          <p:spPr>
            <a:xfrm>
              <a:off x="3680522" y="1606212"/>
              <a:ext cx="615038" cy="7838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rgbClr val="FFFFFF"/>
                  </a:solidFill>
                  <a:latin typeface="Arial"/>
                </a:rPr>
                <a:t>SAML SP</a:t>
              </a:r>
              <a:endParaRPr lang="en-US" sz="1000" dirty="0">
                <a:solidFill>
                  <a:srgbClr val="FFFFFF"/>
                </a:solidFill>
                <a:latin typeface="Arial"/>
              </a:endParaRPr>
            </a:p>
          </p:txBody>
        </p:sp>
        <p:grpSp>
          <p:nvGrpSpPr>
            <p:cNvPr id="42" name="Group 41"/>
            <p:cNvGrpSpPr/>
            <p:nvPr/>
          </p:nvGrpSpPr>
          <p:grpSpPr>
            <a:xfrm>
              <a:off x="3689669" y="2623688"/>
              <a:ext cx="2259508" cy="1064385"/>
              <a:chOff x="3689669" y="2185345"/>
              <a:chExt cx="2259508" cy="1064385"/>
            </a:xfrm>
          </p:grpSpPr>
          <p:sp>
            <p:nvSpPr>
              <p:cNvPr id="43" name="Rectangle 42"/>
              <p:cNvSpPr/>
              <p:nvPr/>
            </p:nvSpPr>
            <p:spPr>
              <a:xfrm>
                <a:off x="3689669" y="2185345"/>
                <a:ext cx="2259508" cy="1032572"/>
              </a:xfrm>
              <a:prstGeom prst="rect">
                <a:avLst/>
              </a:prstGeom>
              <a:ln/>
            </p:spPr>
            <p:style>
              <a:lnRef idx="1">
                <a:schemeClr val="accent1"/>
              </a:lnRef>
              <a:fillRef idx="3">
                <a:schemeClr val="accent1"/>
              </a:fillRef>
              <a:effectRef idx="2">
                <a:schemeClr val="accent1"/>
              </a:effectRef>
              <a:fontRef idx="minor">
                <a:schemeClr val="lt1"/>
              </a:fontRef>
            </p:style>
            <p:txBody>
              <a:bodyPr/>
              <a:lstStyle/>
              <a:p>
                <a:r>
                  <a:rPr lang="en-US" sz="1000" dirty="0" smtClean="0">
                    <a:solidFill>
                      <a:srgbClr val="FFFFFF"/>
                    </a:solidFill>
                    <a:latin typeface="Arial"/>
                  </a:rPr>
                  <a:t>    Tenant A (Service Plan)</a:t>
                </a:r>
                <a:endParaRPr lang="en-US" sz="1000" b="1" dirty="0">
                  <a:solidFill>
                    <a:srgbClr val="FFFFFF"/>
                  </a:solidFill>
                  <a:latin typeface="Arial"/>
                </a:endParaRPr>
              </a:p>
            </p:txBody>
          </p:sp>
          <p:sp>
            <p:nvSpPr>
              <p:cNvPr id="44" name="Rectangle 43"/>
              <p:cNvSpPr/>
              <p:nvPr/>
            </p:nvSpPr>
            <p:spPr>
              <a:xfrm>
                <a:off x="3689669" y="2453937"/>
                <a:ext cx="2259508" cy="79579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rgbClr val="FFFFFF"/>
                    </a:solidFill>
                    <a:latin typeface="Arial"/>
                  </a:rPr>
                  <a:t>            Oauth AuthZ Server</a:t>
                </a:r>
                <a:endParaRPr lang="en-US" sz="1000" dirty="0">
                  <a:solidFill>
                    <a:srgbClr val="FFFFFF"/>
                  </a:solidFill>
                  <a:latin typeface="Arial"/>
                </a:endParaRPr>
              </a:p>
            </p:txBody>
          </p:sp>
        </p:grpSp>
        <p:sp>
          <p:nvSpPr>
            <p:cNvPr id="48" name="Rectangle 47"/>
            <p:cNvSpPr/>
            <p:nvPr/>
          </p:nvSpPr>
          <p:spPr>
            <a:xfrm>
              <a:off x="3680522" y="2881501"/>
              <a:ext cx="615038" cy="8065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rgbClr val="FFFFFF"/>
                  </a:solidFill>
                  <a:latin typeface="Arial"/>
                </a:rPr>
                <a:t>SAML SP</a:t>
              </a:r>
              <a:endParaRPr lang="en-US" sz="1000" dirty="0">
                <a:solidFill>
                  <a:srgbClr val="FFFFFF"/>
                </a:solidFill>
                <a:latin typeface="Arial"/>
              </a:endParaRPr>
            </a:p>
          </p:txBody>
        </p:sp>
        <p:sp>
          <p:nvSpPr>
            <p:cNvPr id="49" name="Left-Right Arrow 48"/>
            <p:cNvSpPr/>
            <p:nvPr/>
          </p:nvSpPr>
          <p:spPr>
            <a:xfrm>
              <a:off x="2391153" y="1758612"/>
              <a:ext cx="1289369" cy="587646"/>
            </a:xfrm>
            <a:prstGeom prst="leftRightArrow">
              <a:avLst/>
            </a:prstGeom>
            <a:noFill/>
            <a:ln/>
          </p:spPr>
          <p:style>
            <a:lnRef idx="1">
              <a:schemeClr val="accent1"/>
            </a:lnRef>
            <a:fillRef idx="3">
              <a:schemeClr val="accent1"/>
            </a:fillRef>
            <a:effectRef idx="2">
              <a:schemeClr val="accent1"/>
            </a:effectRef>
            <a:fontRef idx="minor">
              <a:schemeClr val="lt1"/>
            </a:fontRef>
          </p:style>
          <p:txBody>
            <a:bodyPr/>
            <a:lstStyle/>
            <a:p>
              <a:r>
                <a:rPr lang="en-US" sz="800" dirty="0" smtClean="0">
                  <a:solidFill>
                    <a:srgbClr val="000000"/>
                  </a:solidFill>
                  <a:latin typeface="Arial"/>
                </a:rPr>
                <a:t>SAML(HTTPS POST</a:t>
              </a:r>
              <a:endParaRPr lang="en-US" sz="800" dirty="0">
                <a:solidFill>
                  <a:srgbClr val="000000"/>
                </a:solidFill>
                <a:latin typeface="Arial"/>
              </a:endParaRPr>
            </a:p>
          </p:txBody>
        </p:sp>
        <p:sp>
          <p:nvSpPr>
            <p:cNvPr id="51" name="Rectangle 50"/>
            <p:cNvSpPr/>
            <p:nvPr/>
          </p:nvSpPr>
          <p:spPr>
            <a:xfrm>
              <a:off x="1349753" y="2892280"/>
              <a:ext cx="1041400" cy="668817"/>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a:lstStyle/>
            <a:p>
              <a:r>
                <a:rPr lang="en-US" sz="1000" dirty="0" smtClean="0">
                  <a:solidFill>
                    <a:srgbClr val="FFFFFF"/>
                  </a:solidFill>
                  <a:latin typeface="Arial"/>
                </a:rPr>
                <a:t>SAML IDP for Employees</a:t>
              </a:r>
            </a:p>
          </p:txBody>
        </p:sp>
        <p:sp>
          <p:nvSpPr>
            <p:cNvPr id="55" name="Rectangle 54"/>
            <p:cNvSpPr/>
            <p:nvPr/>
          </p:nvSpPr>
          <p:spPr>
            <a:xfrm>
              <a:off x="6488460" y="1532956"/>
              <a:ext cx="1093439" cy="4513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rgbClr val="FFFFFF"/>
                  </a:solidFill>
                  <a:latin typeface="Arial"/>
                </a:rPr>
                <a:t>Apps Manager</a:t>
              </a:r>
            </a:p>
            <a:p>
              <a:pPr algn="ctr"/>
              <a:r>
                <a:rPr lang="en-US" sz="1000" dirty="0">
                  <a:solidFill>
                    <a:srgbClr val="FFFFFF"/>
                  </a:solidFill>
                  <a:latin typeface="Arial"/>
                </a:rPr>
                <a:t>[</a:t>
              </a:r>
              <a:r>
                <a:rPr lang="en-US" sz="1000" dirty="0" smtClean="0">
                  <a:solidFill>
                    <a:srgbClr val="FFFFFF"/>
                  </a:solidFill>
                  <a:latin typeface="Arial"/>
                </a:rPr>
                <a:t>OAuth Client]</a:t>
              </a:r>
              <a:endParaRPr lang="en-US" sz="1000" dirty="0">
                <a:solidFill>
                  <a:srgbClr val="FFFFFF"/>
                </a:solidFill>
                <a:latin typeface="Arial"/>
              </a:endParaRPr>
            </a:p>
          </p:txBody>
        </p:sp>
        <p:sp>
          <p:nvSpPr>
            <p:cNvPr id="56" name="Rectangle 55"/>
            <p:cNvSpPr/>
            <p:nvPr/>
          </p:nvSpPr>
          <p:spPr>
            <a:xfrm>
              <a:off x="6488460" y="2017449"/>
              <a:ext cx="1093438" cy="39672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rgbClr val="FFFFFF"/>
                  </a:solidFill>
                  <a:latin typeface="Arial"/>
                </a:rPr>
                <a:t>CF CLI</a:t>
              </a:r>
            </a:p>
            <a:p>
              <a:pPr algn="ctr"/>
              <a:r>
                <a:rPr lang="en-US" sz="1000" dirty="0">
                  <a:solidFill>
                    <a:srgbClr val="FFFFFF"/>
                  </a:solidFill>
                  <a:latin typeface="Arial"/>
                </a:rPr>
                <a:t>[</a:t>
              </a:r>
              <a:r>
                <a:rPr lang="en-US" sz="1000" dirty="0" smtClean="0">
                  <a:solidFill>
                    <a:srgbClr val="FFFFFF"/>
                  </a:solidFill>
                  <a:latin typeface="Arial"/>
                </a:rPr>
                <a:t>OAuth Client]</a:t>
              </a:r>
              <a:endParaRPr lang="en-US" sz="1000" dirty="0">
                <a:solidFill>
                  <a:srgbClr val="FFFFFF"/>
                </a:solidFill>
                <a:latin typeface="Arial"/>
              </a:endParaRPr>
            </a:p>
          </p:txBody>
        </p:sp>
        <p:sp>
          <p:nvSpPr>
            <p:cNvPr id="58" name="Rectangle 57"/>
            <p:cNvSpPr/>
            <p:nvPr/>
          </p:nvSpPr>
          <p:spPr>
            <a:xfrm>
              <a:off x="6488460" y="2844308"/>
              <a:ext cx="1093437" cy="4237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rgbClr val="FFFFFF"/>
                  </a:solidFill>
                  <a:latin typeface="Arial"/>
                </a:rPr>
                <a:t>App A </a:t>
              </a:r>
            </a:p>
            <a:p>
              <a:pPr algn="ctr"/>
              <a:r>
                <a:rPr lang="en-US" sz="1000" dirty="0">
                  <a:solidFill>
                    <a:srgbClr val="FFFFFF"/>
                  </a:solidFill>
                  <a:latin typeface="Arial"/>
                </a:rPr>
                <a:t>[</a:t>
              </a:r>
              <a:r>
                <a:rPr lang="en-US" sz="1000" dirty="0" smtClean="0">
                  <a:solidFill>
                    <a:srgbClr val="FFFFFF"/>
                  </a:solidFill>
                  <a:latin typeface="Arial"/>
                </a:rPr>
                <a:t>OAuth Client]</a:t>
              </a:r>
              <a:endParaRPr lang="en-US" sz="1000" dirty="0">
                <a:solidFill>
                  <a:srgbClr val="FFFFFF"/>
                </a:solidFill>
                <a:latin typeface="Arial"/>
              </a:endParaRPr>
            </a:p>
          </p:txBody>
        </p:sp>
        <p:sp>
          <p:nvSpPr>
            <p:cNvPr id="59" name="Rectangle 58"/>
            <p:cNvSpPr/>
            <p:nvPr/>
          </p:nvSpPr>
          <p:spPr>
            <a:xfrm>
              <a:off x="6488461" y="3268053"/>
              <a:ext cx="1093436" cy="4237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rgbClr val="FFFFFF"/>
                  </a:solidFill>
                  <a:latin typeface="Arial"/>
                </a:rPr>
                <a:t>App B </a:t>
              </a:r>
            </a:p>
            <a:p>
              <a:pPr algn="ctr"/>
              <a:r>
                <a:rPr lang="en-US" sz="1000" dirty="0">
                  <a:solidFill>
                    <a:srgbClr val="FFFFFF"/>
                  </a:solidFill>
                  <a:latin typeface="Arial"/>
                </a:rPr>
                <a:t>[</a:t>
              </a:r>
              <a:r>
                <a:rPr lang="en-US" sz="1000" dirty="0" smtClean="0">
                  <a:solidFill>
                    <a:srgbClr val="FFFFFF"/>
                  </a:solidFill>
                  <a:latin typeface="Arial"/>
                </a:rPr>
                <a:t>OAuth Client]</a:t>
              </a:r>
              <a:endParaRPr lang="en-US" sz="1000" dirty="0">
                <a:solidFill>
                  <a:srgbClr val="FFFFFF"/>
                </a:solidFill>
                <a:latin typeface="Arial"/>
              </a:endParaRPr>
            </a:p>
          </p:txBody>
        </p:sp>
        <p:cxnSp>
          <p:nvCxnSpPr>
            <p:cNvPr id="7" name="Straight Arrow Connector 6"/>
            <p:cNvCxnSpPr/>
            <p:nvPr/>
          </p:nvCxnSpPr>
          <p:spPr>
            <a:xfrm>
              <a:off x="5949177" y="1758612"/>
              <a:ext cx="539284" cy="0"/>
            </a:xfrm>
            <a:prstGeom prst="straightConnector1">
              <a:avLst/>
            </a:prstGeom>
            <a:ln>
              <a:solidFill>
                <a:schemeClr val="bg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p:nvPr/>
          </p:nvCxnSpPr>
          <p:spPr>
            <a:xfrm>
              <a:off x="5949177" y="2215812"/>
              <a:ext cx="539284" cy="0"/>
            </a:xfrm>
            <a:prstGeom prst="straightConnector1">
              <a:avLst/>
            </a:prstGeom>
            <a:ln>
              <a:solidFill>
                <a:srgbClr val="FFFFFF"/>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p:nvPr/>
          </p:nvCxnSpPr>
          <p:spPr>
            <a:xfrm>
              <a:off x="5949177" y="3104812"/>
              <a:ext cx="539284" cy="0"/>
            </a:xfrm>
            <a:prstGeom prst="straightConnector1">
              <a:avLst/>
            </a:prstGeom>
            <a:ln>
              <a:solidFill>
                <a:srgbClr val="FFFFFF"/>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p:nvPr/>
          </p:nvCxnSpPr>
          <p:spPr>
            <a:xfrm>
              <a:off x="5954754" y="3479926"/>
              <a:ext cx="539284" cy="0"/>
            </a:xfrm>
            <a:prstGeom prst="straightConnector1">
              <a:avLst/>
            </a:prstGeom>
            <a:ln>
              <a:solidFill>
                <a:srgbClr val="FFFFFF"/>
              </a:solidFill>
              <a:headEnd type="arrow"/>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28104742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Arial"/>
                <a:cs typeface="Arial"/>
              </a:rPr>
              <a:t>How to store platform user credentials</a:t>
            </a:r>
            <a:endParaRPr lang="en-US" sz="3200" dirty="0">
              <a:latin typeface="Arial"/>
              <a:cs typeface="Arial"/>
            </a:endParaRPr>
          </a:p>
        </p:txBody>
      </p:sp>
      <p:sp>
        <p:nvSpPr>
          <p:cNvPr id="3" name="Content Placeholder 2"/>
          <p:cNvSpPr>
            <a:spLocks noGrp="1"/>
          </p:cNvSpPr>
          <p:nvPr>
            <p:ph idx="1"/>
          </p:nvPr>
        </p:nvSpPr>
        <p:spPr>
          <a:xfrm>
            <a:off x="457199" y="1138380"/>
            <a:ext cx="8229600" cy="3716927"/>
          </a:xfrm>
        </p:spPr>
        <p:txBody>
          <a:bodyPr/>
          <a:lstStyle/>
          <a:p>
            <a:r>
              <a:rPr lang="en-US" dirty="0">
                <a:solidFill>
                  <a:srgbClr val="262626"/>
                </a:solidFill>
                <a:latin typeface="Arial"/>
                <a:cs typeface="Arial"/>
              </a:rPr>
              <a:t>Internal </a:t>
            </a:r>
            <a:r>
              <a:rPr lang="en-US" dirty="0" smtClean="0">
                <a:solidFill>
                  <a:srgbClr val="262626"/>
                </a:solidFill>
                <a:latin typeface="Arial"/>
                <a:cs typeface="Arial"/>
              </a:rPr>
              <a:t>store</a:t>
            </a:r>
          </a:p>
          <a:p>
            <a:r>
              <a:rPr lang="en-US" dirty="0" smtClean="0">
                <a:solidFill>
                  <a:srgbClr val="262626"/>
                </a:solidFill>
                <a:latin typeface="Arial"/>
                <a:cs typeface="Arial"/>
              </a:rPr>
              <a:t>LDAP</a:t>
            </a:r>
          </a:p>
          <a:p>
            <a:r>
              <a:rPr lang="en-US" dirty="0">
                <a:solidFill>
                  <a:srgbClr val="262626"/>
                </a:solidFill>
                <a:latin typeface="Arial"/>
                <a:cs typeface="Arial"/>
              </a:rPr>
              <a:t>Enterprise Identity </a:t>
            </a:r>
            <a:r>
              <a:rPr lang="en-US" dirty="0" smtClean="0">
                <a:solidFill>
                  <a:srgbClr val="262626"/>
                </a:solidFill>
                <a:latin typeface="Arial"/>
                <a:cs typeface="Arial"/>
              </a:rPr>
              <a:t>Provider</a:t>
            </a:r>
            <a:endParaRPr lang="en-US" dirty="0">
              <a:solidFill>
                <a:srgbClr val="262626"/>
              </a:solidFill>
              <a:latin typeface="Arial"/>
              <a:cs typeface="Arial"/>
            </a:endParaRPr>
          </a:p>
        </p:txBody>
      </p:sp>
    </p:spTree>
    <p:extLst>
      <p:ext uri="{BB962C8B-B14F-4D97-AF65-F5344CB8AC3E}">
        <p14:creationId xmlns:p14="http://schemas.microsoft.com/office/powerpoint/2010/main" val="38563437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Agenda</a:t>
            </a:r>
            <a:endParaRPr lang="en-US" dirty="0">
              <a:latin typeface="Arial"/>
              <a:cs typeface="Arial"/>
            </a:endParaRPr>
          </a:p>
        </p:txBody>
      </p:sp>
      <p:sp>
        <p:nvSpPr>
          <p:cNvPr id="3" name="Content Placeholder 2"/>
          <p:cNvSpPr>
            <a:spLocks noGrp="1"/>
          </p:cNvSpPr>
          <p:nvPr>
            <p:ph idx="1"/>
          </p:nvPr>
        </p:nvSpPr>
        <p:spPr>
          <a:xfrm>
            <a:off x="457200" y="1172881"/>
            <a:ext cx="8229600" cy="3421742"/>
          </a:xfrm>
        </p:spPr>
        <p:txBody>
          <a:bodyPr>
            <a:normAutofit/>
          </a:bodyPr>
          <a:lstStyle/>
          <a:p>
            <a:r>
              <a:rPr lang="en-US" sz="2000" dirty="0" smtClean="0">
                <a:solidFill>
                  <a:srgbClr val="262626"/>
                </a:solidFill>
                <a:latin typeface="Arial"/>
                <a:cs typeface="Arial"/>
              </a:rPr>
              <a:t>Pivotal Single Sign On Services</a:t>
            </a:r>
          </a:p>
          <a:p>
            <a:r>
              <a:rPr lang="en-US" sz="2000" dirty="0" smtClean="0">
                <a:solidFill>
                  <a:srgbClr val="262626"/>
                </a:solidFill>
                <a:latin typeface="Arial"/>
                <a:cs typeface="Arial"/>
              </a:rPr>
              <a:t>Architecture </a:t>
            </a:r>
          </a:p>
          <a:p>
            <a:r>
              <a:rPr lang="en-US" sz="2000" dirty="0" smtClean="0">
                <a:solidFill>
                  <a:srgbClr val="262626"/>
                </a:solidFill>
                <a:latin typeface="Arial"/>
                <a:cs typeface="Arial"/>
              </a:rPr>
              <a:t>Service Plan</a:t>
            </a:r>
          </a:p>
          <a:p>
            <a:r>
              <a:rPr lang="en-US" sz="2000" dirty="0" smtClean="0">
                <a:solidFill>
                  <a:srgbClr val="262626"/>
                </a:solidFill>
                <a:latin typeface="Arial"/>
                <a:cs typeface="Arial"/>
              </a:rPr>
              <a:t>Role Based Access</a:t>
            </a:r>
          </a:p>
          <a:p>
            <a:r>
              <a:rPr lang="en-US" sz="2000" dirty="0" smtClean="0">
                <a:solidFill>
                  <a:srgbClr val="262626"/>
                </a:solidFill>
                <a:latin typeface="Arial"/>
                <a:cs typeface="Arial"/>
              </a:rPr>
              <a:t>Demo :</a:t>
            </a:r>
            <a:r>
              <a:rPr lang="en-US" sz="2000" dirty="0">
                <a:solidFill>
                  <a:srgbClr val="262626"/>
                </a:solidFill>
                <a:latin typeface="Arial"/>
                <a:cs typeface="Arial"/>
              </a:rPr>
              <a:t> </a:t>
            </a:r>
            <a:endParaRPr lang="en-US" sz="2000" dirty="0" smtClean="0">
              <a:solidFill>
                <a:srgbClr val="262626"/>
              </a:solidFill>
              <a:latin typeface="Arial"/>
              <a:cs typeface="Arial"/>
            </a:endParaRPr>
          </a:p>
          <a:p>
            <a:pPr lvl="1"/>
            <a:r>
              <a:rPr lang="en-US" sz="2000" dirty="0" smtClean="0">
                <a:solidFill>
                  <a:srgbClr val="262626"/>
                </a:solidFill>
                <a:latin typeface="Arial"/>
                <a:cs typeface="Arial"/>
              </a:rPr>
              <a:t>Setting </a:t>
            </a:r>
            <a:r>
              <a:rPr lang="en-US" sz="2000" dirty="0">
                <a:solidFill>
                  <a:srgbClr val="262626"/>
                </a:solidFill>
                <a:latin typeface="Arial"/>
                <a:cs typeface="Arial"/>
              </a:rPr>
              <a:t>u</a:t>
            </a:r>
            <a:r>
              <a:rPr lang="en-US" sz="2000" dirty="0" smtClean="0">
                <a:solidFill>
                  <a:srgbClr val="262626"/>
                </a:solidFill>
                <a:latin typeface="Arial"/>
                <a:cs typeface="Arial"/>
              </a:rPr>
              <a:t>p Service and Identity provider</a:t>
            </a:r>
          </a:p>
          <a:p>
            <a:pPr lvl="1"/>
            <a:r>
              <a:rPr lang="en-US" sz="2000" dirty="0" smtClean="0">
                <a:solidFill>
                  <a:srgbClr val="262626"/>
                </a:solidFill>
                <a:latin typeface="Arial"/>
                <a:cs typeface="Arial"/>
              </a:rPr>
              <a:t> Deploying apps to access it</a:t>
            </a:r>
          </a:p>
        </p:txBody>
      </p:sp>
    </p:spTree>
    <p:extLst>
      <p:ext uri="{BB962C8B-B14F-4D97-AF65-F5344CB8AC3E}">
        <p14:creationId xmlns:p14="http://schemas.microsoft.com/office/powerpoint/2010/main" val="332520557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41550" y="0"/>
            <a:ext cx="8410499" cy="460500"/>
          </a:xfrm>
        </p:spPr>
        <p:txBody>
          <a:bodyPr/>
          <a:lstStyle/>
          <a:p>
            <a:r>
              <a:rPr lang="en-US" dirty="0" smtClean="0">
                <a:solidFill>
                  <a:schemeClr val="accent1"/>
                </a:solidFill>
              </a:rPr>
              <a:t>Current State of Application Security</a:t>
            </a:r>
            <a:endParaRPr lang="en-US" dirty="0">
              <a:solidFill>
                <a:schemeClr val="accent1"/>
              </a:solidFill>
            </a:endParaRPr>
          </a:p>
        </p:txBody>
      </p:sp>
      <p:grpSp>
        <p:nvGrpSpPr>
          <p:cNvPr id="3" name="Group 2"/>
          <p:cNvGrpSpPr/>
          <p:nvPr/>
        </p:nvGrpSpPr>
        <p:grpSpPr>
          <a:xfrm>
            <a:off x="495094" y="847025"/>
            <a:ext cx="3463028" cy="3388281"/>
            <a:chOff x="5537343" y="1061172"/>
            <a:chExt cx="4607069" cy="3857477"/>
          </a:xfrm>
        </p:grpSpPr>
        <p:sp>
          <p:nvSpPr>
            <p:cNvPr id="4" name="Oval 3"/>
            <p:cNvSpPr/>
            <p:nvPr/>
          </p:nvSpPr>
          <p:spPr>
            <a:xfrm>
              <a:off x="5537343" y="1061172"/>
              <a:ext cx="4607069" cy="3857477"/>
            </a:xfrm>
            <a:prstGeom prst="ellipse">
              <a:avLst/>
            </a:prstGeom>
            <a:solidFill>
              <a:schemeClr val="bg1">
                <a:lumMod val="95000"/>
              </a:schemeClr>
            </a:solidFill>
            <a:ln>
              <a:solidFill>
                <a:schemeClr val="tx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descr="ca_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0389" y="2204430"/>
              <a:ext cx="956343" cy="793600"/>
            </a:xfrm>
            <a:prstGeom prst="rect">
              <a:avLst/>
            </a:prstGeom>
          </p:spPr>
        </p:pic>
        <p:pic>
          <p:nvPicPr>
            <p:cNvPr id="6" name="Picture 5" descr="partners-forgerock.gi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0103" y="2204430"/>
              <a:ext cx="1091256" cy="797456"/>
            </a:xfrm>
            <a:prstGeom prst="rect">
              <a:avLst/>
            </a:prstGeom>
          </p:spPr>
        </p:pic>
        <p:pic>
          <p:nvPicPr>
            <p:cNvPr id="7" name="Picture 6" descr="oracle-logo.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56473" y="3256654"/>
              <a:ext cx="906432" cy="906432"/>
            </a:xfrm>
            <a:prstGeom prst="rect">
              <a:avLst/>
            </a:prstGeom>
          </p:spPr>
        </p:pic>
        <p:pic>
          <p:nvPicPr>
            <p:cNvPr id="8" name="Picture 7" descr="PingIdentity_logo.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45679" y="1165072"/>
              <a:ext cx="944083" cy="1039358"/>
            </a:xfrm>
            <a:prstGeom prst="rect">
              <a:avLst/>
            </a:prstGeom>
          </p:spPr>
        </p:pic>
      </p:grpSp>
      <p:grpSp>
        <p:nvGrpSpPr>
          <p:cNvPr id="13" name="Group 12"/>
          <p:cNvGrpSpPr/>
          <p:nvPr/>
        </p:nvGrpSpPr>
        <p:grpSpPr>
          <a:xfrm>
            <a:off x="5423001" y="813373"/>
            <a:ext cx="1683352" cy="3894572"/>
            <a:chOff x="6901902" y="573606"/>
            <a:chExt cx="1683352" cy="3894572"/>
          </a:xfrm>
        </p:grpSpPr>
        <p:sp>
          <p:nvSpPr>
            <p:cNvPr id="14" name="Rounded Rectangle 13"/>
            <p:cNvSpPr/>
            <p:nvPr/>
          </p:nvSpPr>
          <p:spPr>
            <a:xfrm>
              <a:off x="6901902" y="573606"/>
              <a:ext cx="1683352" cy="121887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Customer Applications</a:t>
              </a:r>
              <a:endParaRPr lang="en-US" dirty="0"/>
            </a:p>
          </p:txBody>
        </p:sp>
        <p:sp>
          <p:nvSpPr>
            <p:cNvPr id="15" name="Rounded Rectangle 14"/>
            <p:cNvSpPr/>
            <p:nvPr/>
          </p:nvSpPr>
          <p:spPr>
            <a:xfrm>
              <a:off x="6901902" y="1884803"/>
              <a:ext cx="1683352" cy="121887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Enterprise/Internal Applications</a:t>
              </a:r>
              <a:endParaRPr lang="en-US" dirty="0"/>
            </a:p>
          </p:txBody>
        </p:sp>
        <p:sp>
          <p:nvSpPr>
            <p:cNvPr id="16" name="Rounded Rectangle 15"/>
            <p:cNvSpPr/>
            <p:nvPr/>
          </p:nvSpPr>
          <p:spPr>
            <a:xfrm>
              <a:off x="6901902" y="3249303"/>
              <a:ext cx="1683352" cy="121887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Mobile Applications</a:t>
              </a:r>
              <a:endParaRPr lang="en-US" dirty="0"/>
            </a:p>
          </p:txBody>
        </p:sp>
      </p:grpSp>
      <p:sp>
        <p:nvSpPr>
          <p:cNvPr id="17" name="Process 16"/>
          <p:cNvSpPr/>
          <p:nvPr/>
        </p:nvSpPr>
        <p:spPr>
          <a:xfrm>
            <a:off x="4089019" y="1178170"/>
            <a:ext cx="1083940" cy="1174798"/>
          </a:xfrm>
          <a:prstGeom prst="flowChartProcess">
            <a:avLst/>
          </a:prstGeom>
          <a:solidFill>
            <a:schemeClr val="tx1">
              <a:lumMod val="40000"/>
              <a:lumOff val="60000"/>
            </a:schemeClr>
          </a:solidFill>
          <a:ln>
            <a:solidFill>
              <a:schemeClr val="tx1">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Proprietary Agent/SDK </a:t>
            </a:r>
            <a:endParaRPr lang="en-US" dirty="0"/>
          </a:p>
        </p:txBody>
      </p:sp>
      <p:sp>
        <p:nvSpPr>
          <p:cNvPr id="18" name="Process 17"/>
          <p:cNvSpPr/>
          <p:nvPr/>
        </p:nvSpPr>
        <p:spPr>
          <a:xfrm>
            <a:off x="4089019" y="2465854"/>
            <a:ext cx="1083940" cy="1174798"/>
          </a:xfrm>
          <a:prstGeom prst="flowChartProcess">
            <a:avLst/>
          </a:prstGeom>
          <a:solidFill>
            <a:schemeClr val="tx1">
              <a:lumMod val="40000"/>
              <a:lumOff val="60000"/>
            </a:schemeClr>
          </a:solidFill>
          <a:ln>
            <a:solidFill>
              <a:schemeClr val="tx1">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Vendor Specific Service Brokers</a:t>
            </a:r>
            <a:endParaRPr lang="en-US" dirty="0"/>
          </a:p>
        </p:txBody>
      </p:sp>
      <p:sp>
        <p:nvSpPr>
          <p:cNvPr id="19" name="Oval 18"/>
          <p:cNvSpPr/>
          <p:nvPr/>
        </p:nvSpPr>
        <p:spPr>
          <a:xfrm>
            <a:off x="3584647" y="813373"/>
            <a:ext cx="1008744" cy="729594"/>
          </a:xfrm>
          <a:prstGeom prst="ellipse">
            <a:avLst/>
          </a:prstGeom>
          <a:solidFill>
            <a:srgbClr val="FF00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t>Operational Overhead</a:t>
            </a:r>
            <a:endParaRPr lang="en-US" sz="800" dirty="0"/>
          </a:p>
        </p:txBody>
      </p:sp>
      <p:sp>
        <p:nvSpPr>
          <p:cNvPr id="20" name="Oval 19"/>
          <p:cNvSpPr/>
          <p:nvPr/>
        </p:nvSpPr>
        <p:spPr>
          <a:xfrm>
            <a:off x="3737046" y="3507376"/>
            <a:ext cx="1117537" cy="801373"/>
          </a:xfrm>
          <a:prstGeom prst="ellipse">
            <a:avLst/>
          </a:prstGeom>
          <a:solidFill>
            <a:srgbClr val="FF00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t>Maintenance Overhead</a:t>
            </a:r>
            <a:endParaRPr lang="en-US" sz="800" dirty="0"/>
          </a:p>
        </p:txBody>
      </p:sp>
      <p:pic>
        <p:nvPicPr>
          <p:cNvPr id="9" name="Picture 8" descr="okta.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22182" y="2776851"/>
            <a:ext cx="1362465" cy="502155"/>
          </a:xfrm>
          <a:prstGeom prst="rect">
            <a:avLst/>
          </a:prstGeom>
        </p:spPr>
      </p:pic>
    </p:spTree>
    <p:extLst>
      <p:ext uri="{BB962C8B-B14F-4D97-AF65-F5344CB8AC3E}">
        <p14:creationId xmlns:p14="http://schemas.microsoft.com/office/powerpoint/2010/main" val="25663267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Pivotal Single Sign-On Service 1.0.0</a:t>
            </a:r>
            <a:endParaRPr lang="en-US" dirty="0">
              <a:latin typeface="Arial"/>
              <a:cs typeface="Arial"/>
            </a:endParaRPr>
          </a:p>
        </p:txBody>
      </p:sp>
      <p:sp>
        <p:nvSpPr>
          <p:cNvPr id="3" name="Content Placeholder 2"/>
          <p:cNvSpPr>
            <a:spLocks noGrp="1"/>
          </p:cNvSpPr>
          <p:nvPr>
            <p:ph idx="1"/>
          </p:nvPr>
        </p:nvSpPr>
        <p:spPr>
          <a:xfrm>
            <a:off x="457200" y="1006231"/>
            <a:ext cx="8229600" cy="3588392"/>
          </a:xfrm>
        </p:spPr>
        <p:txBody>
          <a:bodyPr>
            <a:noAutofit/>
          </a:bodyPr>
          <a:lstStyle/>
          <a:p>
            <a:pPr marL="0" indent="0">
              <a:buNone/>
            </a:pPr>
            <a:r>
              <a:rPr lang="en-US" sz="1800" b="1" dirty="0" smtClean="0">
                <a:solidFill>
                  <a:schemeClr val="tx1"/>
                </a:solidFill>
                <a:latin typeface="Arial"/>
                <a:cs typeface="Arial"/>
              </a:rPr>
              <a:t>Make enabling security for applications simple for Application Developers</a:t>
            </a:r>
          </a:p>
          <a:p>
            <a:r>
              <a:rPr lang="en-US" sz="1800" dirty="0" smtClean="0">
                <a:latin typeface="Arial"/>
                <a:cs typeface="Arial"/>
              </a:rPr>
              <a:t>Application Single Sign-On via integration with external user stores</a:t>
            </a:r>
          </a:p>
          <a:p>
            <a:r>
              <a:rPr lang="en-US" sz="1800" dirty="0" smtClean="0">
                <a:latin typeface="Arial"/>
                <a:cs typeface="Arial"/>
              </a:rPr>
              <a:t>Support for all application types : Web, Native &amp; Service Apps</a:t>
            </a:r>
          </a:p>
          <a:p>
            <a:r>
              <a:rPr lang="en-US" sz="1800" dirty="0" smtClean="0">
                <a:latin typeface="Arial"/>
                <a:cs typeface="Arial"/>
              </a:rPr>
              <a:t>Self Service interface for managing applications and configuring security policy</a:t>
            </a:r>
          </a:p>
          <a:p>
            <a:r>
              <a:rPr lang="en-US" sz="1800" b="1" dirty="0" smtClean="0">
                <a:solidFill>
                  <a:srgbClr val="262626"/>
                </a:solidFill>
                <a:latin typeface="Arial"/>
                <a:cs typeface="Arial"/>
              </a:rPr>
              <a:t>Multitenant Service </a:t>
            </a:r>
            <a:r>
              <a:rPr lang="en-US" sz="1800" dirty="0" smtClean="0">
                <a:latin typeface="Arial"/>
                <a:cs typeface="Arial"/>
              </a:rPr>
              <a:t>enabling identity and policy segregation based on business needs</a:t>
            </a:r>
          </a:p>
          <a:p>
            <a:r>
              <a:rPr lang="en-US" sz="1800" dirty="0" smtClean="0">
                <a:latin typeface="Arial"/>
                <a:cs typeface="Arial"/>
              </a:rPr>
              <a:t>Certified with Industry Standard SAML Identity Providers : CA SiteMinder, Forge Rock Open AM, Ping Identity, Okta, VMware Workspace </a:t>
            </a:r>
          </a:p>
          <a:p>
            <a:pPr marL="0" indent="0">
              <a:buNone/>
            </a:pPr>
            <a:endParaRPr lang="en-US" sz="1800" dirty="0">
              <a:latin typeface="Arial"/>
              <a:cs typeface="Arial"/>
            </a:endParaRPr>
          </a:p>
          <a:p>
            <a:pPr lvl="1"/>
            <a:endParaRPr lang="en-US" sz="1800" dirty="0">
              <a:latin typeface="Arial"/>
              <a:cs typeface="Arial"/>
            </a:endParaRPr>
          </a:p>
          <a:p>
            <a:pPr marL="457200" lvl="1" indent="0">
              <a:buNone/>
            </a:pPr>
            <a:endParaRPr lang="en-US" sz="1800" dirty="0" smtClean="0">
              <a:latin typeface="Arial"/>
              <a:cs typeface="Arial"/>
            </a:endParaRPr>
          </a:p>
          <a:p>
            <a:endParaRPr lang="en-US" sz="1800" dirty="0" smtClean="0">
              <a:latin typeface="Arial"/>
              <a:cs typeface="Arial"/>
            </a:endParaRPr>
          </a:p>
          <a:p>
            <a:pPr marL="457200" lvl="1" indent="0">
              <a:buNone/>
            </a:pPr>
            <a:endParaRPr lang="en-US" sz="1800" dirty="0">
              <a:latin typeface="Arial"/>
              <a:cs typeface="Arial"/>
            </a:endParaRPr>
          </a:p>
          <a:p>
            <a:endParaRPr lang="en-US" sz="1800" dirty="0" smtClean="0">
              <a:latin typeface="Arial"/>
              <a:cs typeface="Arial"/>
            </a:endParaRPr>
          </a:p>
          <a:p>
            <a:pPr lvl="1"/>
            <a:endParaRPr lang="en-US" sz="1800" dirty="0">
              <a:latin typeface="Arial"/>
              <a:cs typeface="Arial"/>
            </a:endParaRPr>
          </a:p>
        </p:txBody>
      </p:sp>
    </p:spTree>
    <p:extLst>
      <p:ext uri="{BB962C8B-B14F-4D97-AF65-F5344CB8AC3E}">
        <p14:creationId xmlns:p14="http://schemas.microsoft.com/office/powerpoint/2010/main" val="13379822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latin typeface="Arial"/>
                <a:cs typeface="Arial"/>
              </a:rPr>
              <a:t>User Authentication and Authorization (UAA) Server</a:t>
            </a:r>
            <a:endParaRPr lang="en-US" dirty="0">
              <a:latin typeface="Arial"/>
              <a:cs typeface="Arial"/>
            </a:endParaRPr>
          </a:p>
        </p:txBody>
      </p:sp>
      <p:sp>
        <p:nvSpPr>
          <p:cNvPr id="3" name="Content Placeholder 2"/>
          <p:cNvSpPr>
            <a:spLocks noGrp="1"/>
          </p:cNvSpPr>
          <p:nvPr>
            <p:ph idx="1"/>
          </p:nvPr>
        </p:nvSpPr>
        <p:spPr/>
        <p:txBody>
          <a:bodyPr>
            <a:normAutofit fontScale="85000" lnSpcReduction="10000"/>
          </a:bodyPr>
          <a:lstStyle/>
          <a:p>
            <a:r>
              <a:rPr lang="en-US" dirty="0" smtClean="0">
                <a:solidFill>
                  <a:schemeClr val="tx1"/>
                </a:solidFill>
                <a:latin typeface="Arial"/>
                <a:cs typeface="Arial"/>
              </a:rPr>
              <a:t>Multi</a:t>
            </a:r>
            <a:r>
              <a:rPr lang="en-US" dirty="0">
                <a:solidFill>
                  <a:schemeClr val="tx1"/>
                </a:solidFill>
                <a:latin typeface="Arial"/>
                <a:cs typeface="Arial"/>
              </a:rPr>
              <a:t>-tenant component of the Elastic Runtime</a:t>
            </a:r>
          </a:p>
          <a:p>
            <a:r>
              <a:rPr lang="en-US" dirty="0" smtClean="0">
                <a:solidFill>
                  <a:schemeClr val="tx1"/>
                </a:solidFill>
                <a:latin typeface="Arial"/>
                <a:cs typeface="Arial"/>
              </a:rPr>
              <a:t>Secures </a:t>
            </a:r>
            <a:r>
              <a:rPr lang="en-US" dirty="0">
                <a:solidFill>
                  <a:schemeClr val="tx1"/>
                </a:solidFill>
                <a:latin typeface="Arial"/>
                <a:cs typeface="Arial"/>
              </a:rPr>
              <a:t>Elastic Runtime components, applications and</a:t>
            </a:r>
          </a:p>
          <a:p>
            <a:pPr marL="0" indent="0">
              <a:buNone/>
            </a:pPr>
            <a:r>
              <a:rPr lang="en-US" dirty="0">
                <a:solidFill>
                  <a:schemeClr val="tx1"/>
                </a:solidFill>
                <a:latin typeface="Arial"/>
                <a:cs typeface="Arial"/>
              </a:rPr>
              <a:t>APIs (e.g. Apps Manager and Cloud Controller API)</a:t>
            </a:r>
          </a:p>
          <a:p>
            <a:r>
              <a:rPr lang="en-US" dirty="0" smtClean="0">
                <a:solidFill>
                  <a:schemeClr val="tx1"/>
                </a:solidFill>
                <a:latin typeface="Arial"/>
                <a:cs typeface="Arial"/>
              </a:rPr>
              <a:t>Can </a:t>
            </a:r>
            <a:r>
              <a:rPr lang="en-US" dirty="0">
                <a:solidFill>
                  <a:schemeClr val="tx1"/>
                </a:solidFill>
                <a:latin typeface="Arial"/>
                <a:cs typeface="Arial"/>
              </a:rPr>
              <a:t>also secure access to other applications/APIs using</a:t>
            </a:r>
          </a:p>
          <a:p>
            <a:pPr marL="0" indent="0">
              <a:buNone/>
            </a:pPr>
            <a:r>
              <a:rPr lang="en-US" dirty="0">
                <a:solidFill>
                  <a:schemeClr val="tx1"/>
                </a:solidFill>
                <a:latin typeface="Arial"/>
                <a:cs typeface="Arial"/>
              </a:rPr>
              <a:t>the Pivotal Single Sign-On (SSO) Service</a:t>
            </a:r>
          </a:p>
          <a:p>
            <a:r>
              <a:rPr lang="en-US" dirty="0" smtClean="0">
                <a:solidFill>
                  <a:schemeClr val="tx1"/>
                </a:solidFill>
                <a:latin typeface="Arial"/>
                <a:cs typeface="Arial"/>
              </a:rPr>
              <a:t>Open </a:t>
            </a:r>
            <a:r>
              <a:rPr lang="en-US" dirty="0">
                <a:solidFill>
                  <a:schemeClr val="tx1"/>
                </a:solidFill>
                <a:latin typeface="Arial"/>
                <a:cs typeface="Arial"/>
              </a:rPr>
              <a:t>source component based on industry standards</a:t>
            </a:r>
          </a:p>
          <a:p>
            <a:pPr marL="0" indent="0">
              <a:buNone/>
            </a:pPr>
            <a:r>
              <a:rPr lang="en-US" dirty="0">
                <a:solidFill>
                  <a:schemeClr val="tx1"/>
                </a:solidFill>
                <a:latin typeface="Arial"/>
                <a:cs typeface="Arial"/>
              </a:rPr>
              <a:t>such as SAML, </a:t>
            </a:r>
            <a:r>
              <a:rPr lang="en-US" dirty="0" err="1">
                <a:solidFill>
                  <a:schemeClr val="tx1"/>
                </a:solidFill>
                <a:latin typeface="Arial"/>
                <a:cs typeface="Arial"/>
              </a:rPr>
              <a:t>OAuth</a:t>
            </a:r>
            <a:r>
              <a:rPr lang="en-US" dirty="0">
                <a:solidFill>
                  <a:schemeClr val="tx1"/>
                </a:solidFill>
                <a:latin typeface="Arial"/>
                <a:cs typeface="Arial"/>
              </a:rPr>
              <a:t> 2.0 and </a:t>
            </a:r>
            <a:r>
              <a:rPr lang="en-US" dirty="0" err="1">
                <a:solidFill>
                  <a:schemeClr val="tx1"/>
                </a:solidFill>
                <a:latin typeface="Arial"/>
                <a:cs typeface="Arial"/>
              </a:rPr>
              <a:t>OpenID</a:t>
            </a:r>
            <a:r>
              <a:rPr lang="en-US" dirty="0">
                <a:solidFill>
                  <a:schemeClr val="tx1"/>
                </a:solidFill>
                <a:latin typeface="Arial"/>
                <a:cs typeface="Arial"/>
              </a:rPr>
              <a:t> Connect</a:t>
            </a:r>
          </a:p>
        </p:txBody>
      </p:sp>
    </p:spTree>
    <p:extLst>
      <p:ext uri="{BB962C8B-B14F-4D97-AF65-F5344CB8AC3E}">
        <p14:creationId xmlns:p14="http://schemas.microsoft.com/office/powerpoint/2010/main" val="8689334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UAA </a:t>
            </a:r>
            <a:r>
              <a:rPr lang="en-US" dirty="0" err="1" smtClean="0"/>
              <a:t>contd</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solidFill>
                  <a:srgbClr val="262626"/>
                </a:solidFill>
                <a:latin typeface="Arial"/>
                <a:cs typeface="Arial"/>
              </a:rPr>
              <a:t>Authenticates users</a:t>
            </a:r>
          </a:p>
          <a:p>
            <a:r>
              <a:rPr lang="en-US" dirty="0" smtClean="0">
                <a:solidFill>
                  <a:srgbClr val="262626"/>
                </a:solidFill>
                <a:latin typeface="Arial"/>
                <a:cs typeface="Arial"/>
              </a:rPr>
              <a:t>Can </a:t>
            </a:r>
            <a:r>
              <a:rPr lang="en-US" dirty="0">
                <a:solidFill>
                  <a:srgbClr val="262626"/>
                </a:solidFill>
                <a:latin typeface="Arial"/>
                <a:cs typeface="Arial"/>
              </a:rPr>
              <a:t>store user credentials internally or using an external</a:t>
            </a:r>
          </a:p>
          <a:p>
            <a:pPr marL="0" indent="0">
              <a:buNone/>
            </a:pPr>
            <a:r>
              <a:rPr lang="en-US" dirty="0">
                <a:solidFill>
                  <a:srgbClr val="262626"/>
                </a:solidFill>
                <a:latin typeface="Arial"/>
                <a:cs typeface="Arial"/>
              </a:rPr>
              <a:t>identity provider (Ping Identity, CA SSO, Azure ADFS,</a:t>
            </a:r>
          </a:p>
          <a:p>
            <a:pPr marL="0" indent="0">
              <a:buNone/>
            </a:pPr>
            <a:r>
              <a:rPr lang="tr-TR" dirty="0">
                <a:solidFill>
                  <a:srgbClr val="262626"/>
                </a:solidFill>
                <a:latin typeface="Arial"/>
                <a:cs typeface="Arial"/>
              </a:rPr>
              <a:t>Okta ...)</a:t>
            </a:r>
          </a:p>
          <a:p>
            <a:pPr marL="0" indent="0">
              <a:buNone/>
            </a:pPr>
            <a:r>
              <a:rPr lang="tr-TR" dirty="0" err="1" smtClean="0">
                <a:solidFill>
                  <a:srgbClr val="262626"/>
                </a:solidFill>
                <a:latin typeface="Arial"/>
                <a:cs typeface="Arial"/>
              </a:rPr>
              <a:t>Acts</a:t>
            </a:r>
            <a:r>
              <a:rPr lang="tr-TR" dirty="0" smtClean="0">
                <a:solidFill>
                  <a:srgbClr val="262626"/>
                </a:solidFill>
                <a:latin typeface="Arial"/>
                <a:cs typeface="Arial"/>
              </a:rPr>
              <a:t> </a:t>
            </a:r>
            <a:r>
              <a:rPr lang="tr-TR" dirty="0">
                <a:solidFill>
                  <a:srgbClr val="262626"/>
                </a:solidFill>
                <a:latin typeface="Arial"/>
                <a:cs typeface="Arial"/>
              </a:rPr>
              <a:t>as an </a:t>
            </a:r>
            <a:r>
              <a:rPr lang="tr-TR" dirty="0" err="1">
                <a:solidFill>
                  <a:srgbClr val="262626"/>
                </a:solidFill>
                <a:latin typeface="Arial"/>
                <a:cs typeface="Arial"/>
              </a:rPr>
              <a:t>authorization</a:t>
            </a:r>
            <a:r>
              <a:rPr lang="tr-TR" dirty="0">
                <a:solidFill>
                  <a:srgbClr val="262626"/>
                </a:solidFill>
                <a:latin typeface="Arial"/>
                <a:cs typeface="Arial"/>
              </a:rPr>
              <a:t> server</a:t>
            </a:r>
          </a:p>
          <a:p>
            <a:r>
              <a:rPr lang="tr-TR" dirty="0" err="1" smtClean="0">
                <a:solidFill>
                  <a:srgbClr val="262626"/>
                </a:solidFill>
                <a:latin typeface="Arial"/>
                <a:cs typeface="Arial"/>
              </a:rPr>
              <a:t>Issues</a:t>
            </a:r>
            <a:r>
              <a:rPr lang="tr-TR" dirty="0" smtClean="0">
                <a:solidFill>
                  <a:srgbClr val="262626"/>
                </a:solidFill>
                <a:latin typeface="Arial"/>
                <a:cs typeface="Arial"/>
              </a:rPr>
              <a:t> </a:t>
            </a:r>
            <a:r>
              <a:rPr lang="tr-TR" dirty="0" err="1">
                <a:solidFill>
                  <a:srgbClr val="262626"/>
                </a:solidFill>
                <a:latin typeface="Arial"/>
                <a:cs typeface="Arial"/>
              </a:rPr>
              <a:t>tokens</a:t>
            </a:r>
            <a:r>
              <a:rPr lang="tr-TR" dirty="0">
                <a:solidFill>
                  <a:srgbClr val="262626"/>
                </a:solidFill>
                <a:latin typeface="Arial"/>
                <a:cs typeface="Arial"/>
              </a:rPr>
              <a:t> </a:t>
            </a:r>
            <a:r>
              <a:rPr lang="tr-TR" dirty="0" err="1">
                <a:solidFill>
                  <a:srgbClr val="262626"/>
                </a:solidFill>
                <a:latin typeface="Arial"/>
                <a:cs typeface="Arial"/>
              </a:rPr>
              <a:t>to</a:t>
            </a:r>
            <a:r>
              <a:rPr lang="tr-TR" dirty="0">
                <a:solidFill>
                  <a:srgbClr val="262626"/>
                </a:solidFill>
                <a:latin typeface="Arial"/>
                <a:cs typeface="Arial"/>
              </a:rPr>
              <a:t> </a:t>
            </a:r>
            <a:r>
              <a:rPr lang="tr-TR" dirty="0" err="1">
                <a:solidFill>
                  <a:srgbClr val="262626"/>
                </a:solidFill>
                <a:latin typeface="Arial"/>
                <a:cs typeface="Arial"/>
              </a:rPr>
              <a:t>client</a:t>
            </a:r>
            <a:r>
              <a:rPr lang="tr-TR" dirty="0">
                <a:solidFill>
                  <a:srgbClr val="262626"/>
                </a:solidFill>
                <a:latin typeface="Arial"/>
                <a:cs typeface="Arial"/>
              </a:rPr>
              <a:t> </a:t>
            </a:r>
            <a:r>
              <a:rPr lang="tr-TR" dirty="0" err="1">
                <a:solidFill>
                  <a:srgbClr val="262626"/>
                </a:solidFill>
                <a:latin typeface="Arial"/>
                <a:cs typeface="Arial"/>
              </a:rPr>
              <a:t>applications</a:t>
            </a:r>
            <a:r>
              <a:rPr lang="tr-TR" dirty="0">
                <a:solidFill>
                  <a:srgbClr val="262626"/>
                </a:solidFill>
                <a:latin typeface="Arial"/>
                <a:cs typeface="Arial"/>
              </a:rPr>
              <a:t> on </a:t>
            </a:r>
            <a:r>
              <a:rPr lang="tr-TR" dirty="0" err="1">
                <a:solidFill>
                  <a:srgbClr val="262626"/>
                </a:solidFill>
                <a:latin typeface="Arial"/>
                <a:cs typeface="Arial"/>
              </a:rPr>
              <a:t>behalf</a:t>
            </a:r>
            <a:r>
              <a:rPr lang="tr-TR" dirty="0">
                <a:solidFill>
                  <a:srgbClr val="262626"/>
                </a:solidFill>
                <a:latin typeface="Arial"/>
                <a:cs typeface="Arial"/>
              </a:rPr>
              <a:t> of </a:t>
            </a:r>
            <a:r>
              <a:rPr lang="tr-TR" dirty="0" err="1">
                <a:solidFill>
                  <a:srgbClr val="262626"/>
                </a:solidFill>
                <a:latin typeface="Arial"/>
                <a:cs typeface="Arial"/>
              </a:rPr>
              <a:t>users</a:t>
            </a:r>
            <a:endParaRPr lang="tr-TR" dirty="0">
              <a:solidFill>
                <a:srgbClr val="262626"/>
              </a:solidFill>
              <a:latin typeface="Arial"/>
              <a:cs typeface="Arial"/>
            </a:endParaRPr>
          </a:p>
          <a:p>
            <a:r>
              <a:rPr lang="tr-TR" dirty="0" err="1" smtClean="0">
                <a:solidFill>
                  <a:srgbClr val="262626"/>
                </a:solidFill>
                <a:latin typeface="Arial"/>
                <a:cs typeface="Arial"/>
              </a:rPr>
              <a:t>Enables</a:t>
            </a:r>
            <a:r>
              <a:rPr lang="tr-TR" dirty="0" smtClean="0">
                <a:solidFill>
                  <a:srgbClr val="262626"/>
                </a:solidFill>
                <a:latin typeface="Arial"/>
                <a:cs typeface="Arial"/>
              </a:rPr>
              <a:t> </a:t>
            </a:r>
            <a:r>
              <a:rPr lang="tr-TR" dirty="0" err="1">
                <a:solidFill>
                  <a:srgbClr val="262626"/>
                </a:solidFill>
                <a:latin typeface="Arial"/>
                <a:cs typeface="Arial"/>
              </a:rPr>
              <a:t>the</a:t>
            </a:r>
            <a:r>
              <a:rPr lang="tr-TR" dirty="0">
                <a:solidFill>
                  <a:srgbClr val="262626"/>
                </a:solidFill>
                <a:latin typeface="Arial"/>
                <a:cs typeface="Arial"/>
              </a:rPr>
              <a:t> </a:t>
            </a:r>
            <a:r>
              <a:rPr lang="tr-TR" dirty="0" err="1">
                <a:solidFill>
                  <a:srgbClr val="262626"/>
                </a:solidFill>
                <a:latin typeface="Arial"/>
                <a:cs typeface="Arial"/>
              </a:rPr>
              <a:t>convenience</a:t>
            </a:r>
            <a:r>
              <a:rPr lang="tr-TR" dirty="0">
                <a:solidFill>
                  <a:srgbClr val="262626"/>
                </a:solidFill>
                <a:latin typeface="Arial"/>
                <a:cs typeface="Arial"/>
              </a:rPr>
              <a:t> </a:t>
            </a:r>
            <a:r>
              <a:rPr lang="tr-TR" dirty="0" err="1">
                <a:solidFill>
                  <a:srgbClr val="262626"/>
                </a:solidFill>
                <a:latin typeface="Arial"/>
                <a:cs typeface="Arial"/>
              </a:rPr>
              <a:t>and</a:t>
            </a:r>
            <a:r>
              <a:rPr lang="tr-TR" dirty="0">
                <a:solidFill>
                  <a:srgbClr val="262626"/>
                </a:solidFill>
                <a:latin typeface="Arial"/>
                <a:cs typeface="Arial"/>
              </a:rPr>
              <a:t> </a:t>
            </a:r>
            <a:r>
              <a:rPr lang="tr-TR" dirty="0" err="1">
                <a:solidFill>
                  <a:srgbClr val="262626"/>
                </a:solidFill>
                <a:latin typeface="Arial"/>
                <a:cs typeface="Arial"/>
              </a:rPr>
              <a:t>security</a:t>
            </a:r>
            <a:r>
              <a:rPr lang="tr-TR" dirty="0">
                <a:solidFill>
                  <a:srgbClr val="262626"/>
                </a:solidFill>
                <a:latin typeface="Arial"/>
                <a:cs typeface="Arial"/>
              </a:rPr>
              <a:t> of </a:t>
            </a:r>
            <a:r>
              <a:rPr lang="tr-TR" dirty="0" err="1">
                <a:solidFill>
                  <a:srgbClr val="262626"/>
                </a:solidFill>
                <a:latin typeface="Arial"/>
                <a:cs typeface="Arial"/>
              </a:rPr>
              <a:t>single</a:t>
            </a:r>
            <a:r>
              <a:rPr lang="tr-TR" dirty="0">
                <a:solidFill>
                  <a:srgbClr val="262626"/>
                </a:solidFill>
                <a:latin typeface="Arial"/>
                <a:cs typeface="Arial"/>
              </a:rPr>
              <a:t> </a:t>
            </a:r>
            <a:r>
              <a:rPr lang="tr-TR" dirty="0" err="1">
                <a:solidFill>
                  <a:srgbClr val="262626"/>
                </a:solidFill>
                <a:latin typeface="Arial"/>
                <a:cs typeface="Arial"/>
              </a:rPr>
              <a:t>sign</a:t>
            </a:r>
            <a:r>
              <a:rPr lang="tr-TR" dirty="0">
                <a:solidFill>
                  <a:srgbClr val="262626"/>
                </a:solidFill>
                <a:latin typeface="Arial"/>
                <a:cs typeface="Arial"/>
              </a:rPr>
              <a:t>-on</a:t>
            </a:r>
          </a:p>
          <a:p>
            <a:pPr marL="0" indent="0">
              <a:buNone/>
            </a:pPr>
            <a:r>
              <a:rPr lang="tr-TR" dirty="0">
                <a:solidFill>
                  <a:srgbClr val="262626"/>
                </a:solidFill>
                <a:latin typeface="Arial"/>
                <a:cs typeface="Arial"/>
              </a:rPr>
              <a:t>(SSO) </a:t>
            </a:r>
            <a:r>
              <a:rPr lang="tr-TR" dirty="0" err="1">
                <a:solidFill>
                  <a:srgbClr val="262626"/>
                </a:solidFill>
                <a:latin typeface="Arial"/>
                <a:cs typeface="Arial"/>
              </a:rPr>
              <a:t>for</a:t>
            </a:r>
            <a:r>
              <a:rPr lang="tr-TR" dirty="0">
                <a:solidFill>
                  <a:srgbClr val="262626"/>
                </a:solidFill>
                <a:latin typeface="Arial"/>
                <a:cs typeface="Arial"/>
              </a:rPr>
              <a:t> platform </a:t>
            </a:r>
            <a:r>
              <a:rPr lang="tr-TR" dirty="0" err="1">
                <a:solidFill>
                  <a:srgbClr val="262626"/>
                </a:solidFill>
                <a:latin typeface="Arial"/>
                <a:cs typeface="Arial"/>
              </a:rPr>
              <a:t>applications</a:t>
            </a:r>
            <a:r>
              <a:rPr lang="tr-TR" dirty="0">
                <a:solidFill>
                  <a:srgbClr val="262626"/>
                </a:solidFill>
                <a:latin typeface="Arial"/>
                <a:cs typeface="Arial"/>
              </a:rPr>
              <a:t> (</a:t>
            </a:r>
            <a:r>
              <a:rPr lang="tr-TR" dirty="0" err="1">
                <a:solidFill>
                  <a:srgbClr val="262626"/>
                </a:solidFill>
                <a:latin typeface="Arial"/>
                <a:cs typeface="Arial"/>
              </a:rPr>
              <a:t>e.g</a:t>
            </a:r>
            <a:r>
              <a:rPr lang="tr-TR" dirty="0">
                <a:solidFill>
                  <a:srgbClr val="262626"/>
                </a:solidFill>
                <a:latin typeface="Arial"/>
                <a:cs typeface="Arial"/>
              </a:rPr>
              <a:t>. </a:t>
            </a:r>
            <a:r>
              <a:rPr lang="tr-TR" dirty="0" err="1">
                <a:solidFill>
                  <a:srgbClr val="262626"/>
                </a:solidFill>
                <a:latin typeface="Arial"/>
                <a:cs typeface="Arial"/>
              </a:rPr>
              <a:t>Apps</a:t>
            </a:r>
            <a:r>
              <a:rPr lang="tr-TR" dirty="0">
                <a:solidFill>
                  <a:srgbClr val="262626"/>
                </a:solidFill>
                <a:latin typeface="Arial"/>
                <a:cs typeface="Arial"/>
              </a:rPr>
              <a:t> Manager) </a:t>
            </a:r>
            <a:r>
              <a:rPr lang="tr-TR" dirty="0" err="1">
                <a:solidFill>
                  <a:srgbClr val="262626"/>
                </a:solidFill>
                <a:latin typeface="Arial"/>
                <a:cs typeface="Arial"/>
              </a:rPr>
              <a:t>and</a:t>
            </a:r>
            <a:endParaRPr lang="tr-TR" dirty="0">
              <a:solidFill>
                <a:srgbClr val="262626"/>
              </a:solidFill>
              <a:latin typeface="Arial"/>
              <a:cs typeface="Arial"/>
            </a:endParaRPr>
          </a:p>
          <a:p>
            <a:pPr marL="0" indent="0">
              <a:buNone/>
            </a:pPr>
            <a:r>
              <a:rPr lang="tr-TR" dirty="0" err="1">
                <a:solidFill>
                  <a:srgbClr val="262626"/>
                </a:solidFill>
                <a:latin typeface="Arial"/>
                <a:cs typeface="Arial"/>
              </a:rPr>
              <a:t>other</a:t>
            </a:r>
            <a:r>
              <a:rPr lang="tr-TR" dirty="0">
                <a:solidFill>
                  <a:srgbClr val="262626"/>
                </a:solidFill>
                <a:latin typeface="Arial"/>
                <a:cs typeface="Arial"/>
              </a:rPr>
              <a:t> </a:t>
            </a:r>
            <a:r>
              <a:rPr lang="tr-TR" dirty="0" err="1">
                <a:solidFill>
                  <a:srgbClr val="262626"/>
                </a:solidFill>
                <a:latin typeface="Arial"/>
                <a:cs typeface="Arial"/>
              </a:rPr>
              <a:t>applications</a:t>
            </a:r>
            <a:r>
              <a:rPr lang="tr-TR" dirty="0">
                <a:solidFill>
                  <a:srgbClr val="262626"/>
                </a:solidFill>
                <a:latin typeface="Arial"/>
                <a:cs typeface="Arial"/>
              </a:rPr>
              <a:t> (</a:t>
            </a:r>
            <a:r>
              <a:rPr lang="tr-TR" dirty="0" err="1">
                <a:solidFill>
                  <a:srgbClr val="262626"/>
                </a:solidFill>
                <a:latin typeface="Arial"/>
                <a:cs typeface="Arial"/>
              </a:rPr>
              <a:t>using</a:t>
            </a:r>
            <a:r>
              <a:rPr lang="tr-TR" dirty="0">
                <a:solidFill>
                  <a:srgbClr val="262626"/>
                </a:solidFill>
                <a:latin typeface="Arial"/>
                <a:cs typeface="Arial"/>
              </a:rPr>
              <a:t> </a:t>
            </a:r>
            <a:r>
              <a:rPr lang="tr-TR" dirty="0" err="1">
                <a:solidFill>
                  <a:srgbClr val="262626"/>
                </a:solidFill>
                <a:latin typeface="Arial"/>
                <a:cs typeface="Arial"/>
              </a:rPr>
              <a:t>the</a:t>
            </a:r>
            <a:r>
              <a:rPr lang="tr-TR" dirty="0">
                <a:solidFill>
                  <a:srgbClr val="262626"/>
                </a:solidFill>
                <a:latin typeface="Arial"/>
                <a:cs typeface="Arial"/>
              </a:rPr>
              <a:t> </a:t>
            </a:r>
            <a:r>
              <a:rPr lang="tr-TR" dirty="0" err="1">
                <a:solidFill>
                  <a:srgbClr val="262626"/>
                </a:solidFill>
                <a:latin typeface="Arial"/>
                <a:cs typeface="Arial"/>
              </a:rPr>
              <a:t>Pivotal</a:t>
            </a:r>
            <a:r>
              <a:rPr lang="tr-TR" dirty="0">
                <a:solidFill>
                  <a:srgbClr val="262626"/>
                </a:solidFill>
                <a:latin typeface="Arial"/>
                <a:cs typeface="Arial"/>
              </a:rPr>
              <a:t> SSO Service)</a:t>
            </a:r>
            <a:endParaRPr lang="en-US" dirty="0">
              <a:solidFill>
                <a:srgbClr val="262626"/>
              </a:solidFill>
              <a:latin typeface="Arial"/>
              <a:cs typeface="Arial"/>
            </a:endParaRPr>
          </a:p>
        </p:txBody>
      </p:sp>
    </p:spTree>
    <p:extLst>
      <p:ext uri="{BB962C8B-B14F-4D97-AF65-F5344CB8AC3E}">
        <p14:creationId xmlns:p14="http://schemas.microsoft.com/office/powerpoint/2010/main" val="3204746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38A7E"/>
                </a:solidFill>
              </a:rPr>
              <a:t>Service Plan Visibility</a:t>
            </a:r>
            <a:endParaRPr lang="en-US" dirty="0">
              <a:solidFill>
                <a:srgbClr val="138A7E"/>
              </a:solidFill>
            </a:endParaRPr>
          </a:p>
        </p:txBody>
      </p:sp>
      <p:sp>
        <p:nvSpPr>
          <p:cNvPr id="3" name="Rounded Rectangle 2"/>
          <p:cNvSpPr/>
          <p:nvPr/>
        </p:nvSpPr>
        <p:spPr>
          <a:xfrm>
            <a:off x="800022" y="939954"/>
            <a:ext cx="7250199" cy="47997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Single Sign-On Service Plan (UAA Tenant) </a:t>
            </a:r>
            <a:endParaRPr lang="en-US" dirty="0"/>
          </a:p>
        </p:txBody>
      </p:sp>
      <p:grpSp>
        <p:nvGrpSpPr>
          <p:cNvPr id="38" name="Group 37"/>
          <p:cNvGrpSpPr/>
          <p:nvPr/>
        </p:nvGrpSpPr>
        <p:grpSpPr>
          <a:xfrm>
            <a:off x="800021" y="1662326"/>
            <a:ext cx="3572001" cy="2259891"/>
            <a:chOff x="5107744" y="1579923"/>
            <a:chExt cx="2597362" cy="2259891"/>
          </a:xfrm>
        </p:grpSpPr>
        <p:sp>
          <p:nvSpPr>
            <p:cNvPr id="39" name="Rounded Rectangle 38"/>
            <p:cNvSpPr/>
            <p:nvPr/>
          </p:nvSpPr>
          <p:spPr>
            <a:xfrm>
              <a:off x="5715052" y="1579923"/>
              <a:ext cx="1350037" cy="76996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ORG</a:t>
              </a:r>
            </a:p>
            <a:p>
              <a:pPr algn="ctr"/>
              <a:r>
                <a:rPr lang="en-US" dirty="0" smtClean="0"/>
                <a:t> </a:t>
              </a:r>
              <a:r>
                <a:rPr lang="en-US" sz="1000" dirty="0" smtClean="0"/>
                <a:t>(Service Plan Visible)</a:t>
              </a:r>
              <a:endParaRPr lang="en-US" sz="1000" dirty="0"/>
            </a:p>
          </p:txBody>
        </p:sp>
        <p:sp>
          <p:nvSpPr>
            <p:cNvPr id="40" name="Rounded Rectangle 39"/>
            <p:cNvSpPr/>
            <p:nvPr/>
          </p:nvSpPr>
          <p:spPr>
            <a:xfrm>
              <a:off x="5354937" y="2649872"/>
              <a:ext cx="825023" cy="5799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Space </a:t>
              </a:r>
              <a:r>
                <a:rPr lang="en-US" sz="800" dirty="0" smtClean="0"/>
                <a:t>(Service Instance)</a:t>
              </a:r>
              <a:endParaRPr lang="en-US" sz="800" dirty="0"/>
            </a:p>
          </p:txBody>
        </p:sp>
        <p:sp>
          <p:nvSpPr>
            <p:cNvPr id="41" name="Rounded Rectangle 40"/>
            <p:cNvSpPr/>
            <p:nvPr/>
          </p:nvSpPr>
          <p:spPr>
            <a:xfrm>
              <a:off x="6652577" y="2649872"/>
              <a:ext cx="825023" cy="5799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lvl="0" algn="ctr"/>
              <a:r>
                <a:rPr lang="en-US" dirty="0">
                  <a:solidFill>
                    <a:srgbClr val="FFFFFF"/>
                  </a:solidFill>
                </a:rPr>
                <a:t>Space </a:t>
              </a:r>
              <a:r>
                <a:rPr lang="en-US" sz="800" dirty="0">
                  <a:solidFill>
                    <a:srgbClr val="FFFFFF"/>
                  </a:solidFill>
                </a:rPr>
                <a:t>(Service Instance)</a:t>
              </a:r>
            </a:p>
          </p:txBody>
        </p:sp>
        <p:sp>
          <p:nvSpPr>
            <p:cNvPr id="42" name="Rounded Rectangle 41"/>
            <p:cNvSpPr/>
            <p:nvPr/>
          </p:nvSpPr>
          <p:spPr>
            <a:xfrm>
              <a:off x="5107744" y="3429834"/>
              <a:ext cx="455012" cy="39998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App</a:t>
              </a:r>
              <a:endParaRPr lang="en-US" sz="1000" dirty="0"/>
            </a:p>
          </p:txBody>
        </p:sp>
        <p:sp>
          <p:nvSpPr>
            <p:cNvPr id="43" name="Rounded Rectangle 42"/>
            <p:cNvSpPr/>
            <p:nvPr/>
          </p:nvSpPr>
          <p:spPr>
            <a:xfrm>
              <a:off x="5724948" y="3439834"/>
              <a:ext cx="455012" cy="39998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App</a:t>
              </a:r>
              <a:endParaRPr lang="en-US" sz="1000" dirty="0"/>
            </a:p>
          </p:txBody>
        </p:sp>
        <p:sp>
          <p:nvSpPr>
            <p:cNvPr id="44" name="Rounded Rectangle 43"/>
            <p:cNvSpPr/>
            <p:nvPr/>
          </p:nvSpPr>
          <p:spPr>
            <a:xfrm>
              <a:off x="6610077" y="3439834"/>
              <a:ext cx="455012" cy="39998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App</a:t>
              </a:r>
              <a:endParaRPr lang="en-US" sz="1000" dirty="0"/>
            </a:p>
          </p:txBody>
        </p:sp>
        <p:sp>
          <p:nvSpPr>
            <p:cNvPr id="45" name="Rounded Rectangle 44"/>
            <p:cNvSpPr/>
            <p:nvPr/>
          </p:nvSpPr>
          <p:spPr>
            <a:xfrm>
              <a:off x="7250094" y="3429834"/>
              <a:ext cx="455012" cy="39998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App</a:t>
              </a:r>
              <a:endParaRPr lang="en-US" sz="1000" dirty="0"/>
            </a:p>
          </p:txBody>
        </p:sp>
      </p:grpSp>
      <p:grpSp>
        <p:nvGrpSpPr>
          <p:cNvPr id="46" name="Group 45"/>
          <p:cNvGrpSpPr/>
          <p:nvPr/>
        </p:nvGrpSpPr>
        <p:grpSpPr>
          <a:xfrm>
            <a:off x="4689544" y="1652326"/>
            <a:ext cx="3736980" cy="2259891"/>
            <a:chOff x="5107744" y="1579923"/>
            <a:chExt cx="2597362" cy="2259891"/>
          </a:xfrm>
        </p:grpSpPr>
        <p:sp>
          <p:nvSpPr>
            <p:cNvPr id="47" name="Rounded Rectangle 46"/>
            <p:cNvSpPr/>
            <p:nvPr/>
          </p:nvSpPr>
          <p:spPr>
            <a:xfrm>
              <a:off x="5715052" y="1579923"/>
              <a:ext cx="1350037" cy="76996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lvl="0" algn="ctr"/>
              <a:r>
                <a:rPr lang="en-US" dirty="0" smtClean="0">
                  <a:solidFill>
                    <a:srgbClr val="FFFFFF"/>
                  </a:solidFill>
                </a:rPr>
                <a:t>ORG</a:t>
              </a:r>
            </a:p>
            <a:p>
              <a:pPr lvl="0" algn="ctr"/>
              <a:r>
                <a:rPr lang="en-US" dirty="0" smtClean="0">
                  <a:solidFill>
                    <a:srgbClr val="FFFFFF"/>
                  </a:solidFill>
                </a:rPr>
                <a:t> </a:t>
              </a:r>
              <a:r>
                <a:rPr lang="en-US" sz="1000" dirty="0">
                  <a:solidFill>
                    <a:srgbClr val="FFFFFF"/>
                  </a:solidFill>
                </a:rPr>
                <a:t>(Service Plan Visible)</a:t>
              </a:r>
            </a:p>
          </p:txBody>
        </p:sp>
        <p:sp>
          <p:nvSpPr>
            <p:cNvPr id="48" name="Rounded Rectangle 47"/>
            <p:cNvSpPr/>
            <p:nvPr/>
          </p:nvSpPr>
          <p:spPr>
            <a:xfrm>
              <a:off x="5354937" y="2649872"/>
              <a:ext cx="825023" cy="5799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lvl="0" algn="ctr"/>
              <a:r>
                <a:rPr lang="en-US" dirty="0">
                  <a:solidFill>
                    <a:srgbClr val="FFFFFF"/>
                  </a:solidFill>
                </a:rPr>
                <a:t>Space </a:t>
              </a:r>
              <a:r>
                <a:rPr lang="en-US" sz="800" dirty="0">
                  <a:solidFill>
                    <a:srgbClr val="FFFFFF"/>
                  </a:solidFill>
                </a:rPr>
                <a:t>(Service Instance)</a:t>
              </a:r>
            </a:p>
          </p:txBody>
        </p:sp>
        <p:sp>
          <p:nvSpPr>
            <p:cNvPr id="49" name="Rounded Rectangle 48"/>
            <p:cNvSpPr/>
            <p:nvPr/>
          </p:nvSpPr>
          <p:spPr>
            <a:xfrm>
              <a:off x="6652577" y="2649872"/>
              <a:ext cx="825023" cy="5799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lvl="0" algn="ctr"/>
              <a:r>
                <a:rPr lang="en-US" dirty="0">
                  <a:solidFill>
                    <a:srgbClr val="FFFFFF"/>
                  </a:solidFill>
                </a:rPr>
                <a:t>Space </a:t>
              </a:r>
              <a:r>
                <a:rPr lang="en-US" sz="800" dirty="0">
                  <a:solidFill>
                    <a:srgbClr val="FFFFFF"/>
                  </a:solidFill>
                </a:rPr>
                <a:t>(Service Instance)</a:t>
              </a:r>
            </a:p>
          </p:txBody>
        </p:sp>
        <p:sp>
          <p:nvSpPr>
            <p:cNvPr id="50" name="Rounded Rectangle 49"/>
            <p:cNvSpPr/>
            <p:nvPr/>
          </p:nvSpPr>
          <p:spPr>
            <a:xfrm>
              <a:off x="5107744" y="3429834"/>
              <a:ext cx="455012" cy="39998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App</a:t>
              </a:r>
              <a:endParaRPr lang="en-US" sz="1000" dirty="0"/>
            </a:p>
          </p:txBody>
        </p:sp>
        <p:sp>
          <p:nvSpPr>
            <p:cNvPr id="51" name="Rounded Rectangle 50"/>
            <p:cNvSpPr/>
            <p:nvPr/>
          </p:nvSpPr>
          <p:spPr>
            <a:xfrm>
              <a:off x="5724948" y="3439834"/>
              <a:ext cx="455012" cy="39998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App</a:t>
              </a:r>
              <a:endParaRPr lang="en-US" sz="1000" dirty="0"/>
            </a:p>
          </p:txBody>
        </p:sp>
        <p:sp>
          <p:nvSpPr>
            <p:cNvPr id="52" name="Rounded Rectangle 51"/>
            <p:cNvSpPr/>
            <p:nvPr/>
          </p:nvSpPr>
          <p:spPr>
            <a:xfrm>
              <a:off x="6610077" y="3439834"/>
              <a:ext cx="455012" cy="39998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App</a:t>
              </a:r>
              <a:endParaRPr lang="en-US" sz="1000" dirty="0"/>
            </a:p>
          </p:txBody>
        </p:sp>
        <p:sp>
          <p:nvSpPr>
            <p:cNvPr id="53" name="Rounded Rectangle 52"/>
            <p:cNvSpPr/>
            <p:nvPr/>
          </p:nvSpPr>
          <p:spPr>
            <a:xfrm>
              <a:off x="7250094" y="3429834"/>
              <a:ext cx="455012" cy="39998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App</a:t>
              </a:r>
              <a:endParaRPr lang="en-US" sz="1000" dirty="0"/>
            </a:p>
          </p:txBody>
        </p:sp>
      </p:grpSp>
    </p:spTree>
    <p:extLst>
      <p:ext uri="{BB962C8B-B14F-4D97-AF65-F5344CB8AC3E}">
        <p14:creationId xmlns:p14="http://schemas.microsoft.com/office/powerpoint/2010/main" val="315598432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716" y="79250"/>
            <a:ext cx="8410499" cy="460500"/>
          </a:xfrm>
        </p:spPr>
        <p:txBody>
          <a:bodyPr/>
          <a:lstStyle/>
          <a:p>
            <a:r>
              <a:rPr lang="en-US" dirty="0" smtClean="0">
                <a:solidFill>
                  <a:srgbClr val="138A7E"/>
                </a:solidFill>
              </a:rPr>
              <a:t>Role Based Access</a:t>
            </a:r>
            <a:endParaRPr lang="en-US" dirty="0">
              <a:solidFill>
                <a:srgbClr val="138A7E"/>
              </a:solidFill>
            </a:endParaRPr>
          </a:p>
        </p:txBody>
      </p:sp>
      <p:graphicFrame>
        <p:nvGraphicFramePr>
          <p:cNvPr id="4" name="Diagram 3"/>
          <p:cNvGraphicFramePr/>
          <p:nvPr>
            <p:extLst>
              <p:ext uri="{D42A27DB-BD31-4B8C-83A1-F6EECF244321}">
                <p14:modId xmlns:p14="http://schemas.microsoft.com/office/powerpoint/2010/main" val="920251568"/>
              </p:ext>
            </p:extLst>
          </p:nvPr>
        </p:nvGraphicFramePr>
        <p:xfrm>
          <a:off x="1524000" y="53975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5577203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38A7E"/>
                </a:solidFill>
              </a:rPr>
              <a:t>Use cases</a:t>
            </a:r>
            <a:endParaRPr lang="en-US" dirty="0">
              <a:solidFill>
                <a:srgbClr val="138A7E"/>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930082059"/>
              </p:ext>
            </p:extLst>
          </p:nvPr>
        </p:nvGraphicFramePr>
        <p:xfrm>
          <a:off x="221335" y="937077"/>
          <a:ext cx="8668908" cy="3554598"/>
        </p:xfrm>
        <a:graphic>
          <a:graphicData uri="http://schemas.openxmlformats.org/drawingml/2006/table">
            <a:tbl>
              <a:tblPr firstRow="1" bandRow="1">
                <a:tableStyleId>{3C2FFA5D-87B4-456A-9821-1D502468CF0F}</a:tableStyleId>
              </a:tblPr>
              <a:tblGrid>
                <a:gridCol w="4334454"/>
                <a:gridCol w="4334454"/>
              </a:tblGrid>
              <a:tr h="384678">
                <a:tc>
                  <a:txBody>
                    <a:bodyPr/>
                    <a:lstStyle/>
                    <a:p>
                      <a:r>
                        <a:rPr lang="en-US" dirty="0" smtClean="0"/>
                        <a:t>Description</a:t>
                      </a:r>
                      <a:endParaRPr lang="en-US" dirty="0"/>
                    </a:p>
                  </a:txBody>
                  <a:tcPr/>
                </a:tc>
                <a:tc>
                  <a:txBody>
                    <a:bodyPr/>
                    <a:lstStyle/>
                    <a:p>
                      <a:r>
                        <a:rPr lang="en-US" dirty="0" smtClean="0"/>
                        <a:t>How</a:t>
                      </a:r>
                      <a:r>
                        <a:rPr lang="en-US" baseline="0" dirty="0" smtClean="0"/>
                        <a:t> to </a:t>
                      </a:r>
                      <a:endParaRPr lang="en-US" dirty="0"/>
                    </a:p>
                  </a:txBody>
                  <a:tcPr/>
                </a:tc>
              </a:tr>
              <a:tr h="384678">
                <a:tc>
                  <a:txBody>
                    <a:bodyPr/>
                    <a:lstStyle/>
                    <a:p>
                      <a:r>
                        <a:rPr lang="en-US" sz="1000" dirty="0" smtClean="0"/>
                        <a:t>As</a:t>
                      </a:r>
                      <a:r>
                        <a:rPr lang="en-US" sz="1000" baseline="0" dirty="0" smtClean="0"/>
                        <a:t> an Application Developer I want to enable Single Sign-On for my Application by connecting it to the existing enterprise user store for authentication</a:t>
                      </a:r>
                      <a:endParaRPr lang="en-US" sz="1000" dirty="0"/>
                    </a:p>
                  </a:txBody>
                  <a:tcPr/>
                </a:tc>
                <a:tc>
                  <a:txBody>
                    <a:bodyPr/>
                    <a:lstStyle/>
                    <a:p>
                      <a:pPr marL="342900" indent="-342900">
                        <a:buAutoNum type="arabicPeriod"/>
                      </a:pPr>
                      <a:r>
                        <a:rPr lang="en-US" sz="1000" dirty="0" smtClean="0"/>
                        <a:t>Administrator</a:t>
                      </a:r>
                      <a:r>
                        <a:rPr lang="en-US" sz="1000" baseline="0" dirty="0" smtClean="0"/>
                        <a:t> on-boards Enterprise Identity Provider</a:t>
                      </a:r>
                    </a:p>
                    <a:p>
                      <a:pPr marL="342900" indent="-342900">
                        <a:buAutoNum type="arabicPeriod"/>
                      </a:pPr>
                      <a:r>
                        <a:rPr lang="en-US" sz="1000" baseline="0" dirty="0" smtClean="0"/>
                        <a:t>Enable Application for OAuth</a:t>
                      </a:r>
                    </a:p>
                    <a:p>
                      <a:pPr marL="342900" indent="-342900">
                        <a:buAutoNum type="arabicPeriod"/>
                      </a:pPr>
                      <a:r>
                        <a:rPr lang="en-US" sz="1000" baseline="0" dirty="0" smtClean="0"/>
                        <a:t>Bind Application with SSO Service Instance</a:t>
                      </a:r>
                    </a:p>
                    <a:p>
                      <a:pPr marL="342900" indent="-342900">
                        <a:buAutoNum type="arabicPeriod"/>
                      </a:pPr>
                      <a:r>
                        <a:rPr lang="en-US" sz="1000" baseline="0" dirty="0" smtClean="0"/>
                        <a:t>Associate Application with Identity Provider</a:t>
                      </a:r>
                    </a:p>
                    <a:p>
                      <a:pPr marL="342900" indent="-342900">
                        <a:buAutoNum type="arabicPeriod"/>
                      </a:pPr>
                      <a:endParaRPr lang="en-US" sz="1000" baseline="0" dirty="0" smtClean="0"/>
                    </a:p>
                    <a:p>
                      <a:pPr marL="342900" indent="-342900">
                        <a:buAutoNum type="arabicPeriod"/>
                      </a:pPr>
                      <a:endParaRPr lang="en-US" sz="1000" dirty="0"/>
                    </a:p>
                  </a:txBody>
                  <a:tcPr/>
                </a:tc>
              </a:tr>
              <a:tr h="384678">
                <a:tc>
                  <a:txBody>
                    <a:bodyPr/>
                    <a:lstStyle/>
                    <a:p>
                      <a:r>
                        <a:rPr lang="en-US" sz="1000" dirty="0" smtClean="0"/>
                        <a:t>As an Application Developer I want to</a:t>
                      </a:r>
                      <a:r>
                        <a:rPr lang="en-US" sz="1000" baseline="0" dirty="0" smtClean="0"/>
                        <a:t> limit access to my Application to a certain user group</a:t>
                      </a:r>
                      <a:endParaRPr lang="en-US" sz="1000"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000" dirty="0" smtClean="0"/>
                        <a:t>Administrator configures Identity</a:t>
                      </a:r>
                      <a:r>
                        <a:rPr lang="en-US" sz="1000" baseline="0" dirty="0" smtClean="0"/>
                        <a:t> Provider with Proper Authorization Filters</a:t>
                      </a:r>
                    </a:p>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000" baseline="0" dirty="0" smtClean="0"/>
                        <a:t>One or more Identity Providers configured under the given SSO Plan</a:t>
                      </a:r>
                    </a:p>
                    <a:p>
                      <a:pPr marL="342900" indent="-342900">
                        <a:buAutoNum type="arabicPeriod"/>
                      </a:pPr>
                      <a:r>
                        <a:rPr lang="en-US" sz="1000" baseline="0" dirty="0" smtClean="0"/>
                        <a:t>Enable Application for OAuth</a:t>
                      </a:r>
                    </a:p>
                    <a:p>
                      <a:pPr marL="342900" indent="-342900">
                        <a:buAutoNum type="arabicPeriod"/>
                      </a:pPr>
                      <a:r>
                        <a:rPr lang="en-US" sz="1000" baseline="0" dirty="0" smtClean="0"/>
                        <a:t>Bind Application with SSO Service Instance</a:t>
                      </a:r>
                    </a:p>
                    <a:p>
                      <a:pPr marL="342900" indent="-342900">
                        <a:buAutoNum type="arabicPeriod"/>
                      </a:pPr>
                      <a:r>
                        <a:rPr lang="en-US" sz="1000" baseline="0" dirty="0" smtClean="0"/>
                        <a:t>Associate Application with the right Identity Provider</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sz="1000" dirty="0" smtClean="0"/>
                    </a:p>
                  </a:txBody>
                  <a:tcPr/>
                </a:tc>
              </a:tr>
              <a:tr h="384678">
                <a:tc>
                  <a:txBody>
                    <a:bodyPr/>
                    <a:lstStyle/>
                    <a:p>
                      <a:r>
                        <a:rPr lang="en-US" sz="1000" dirty="0" smtClean="0"/>
                        <a:t>As</a:t>
                      </a:r>
                      <a:r>
                        <a:rPr lang="en-US" sz="1000" baseline="0" dirty="0" smtClean="0"/>
                        <a:t> an Application Developer I want to enable SSO for any kind of App : Web, Native or Service </a:t>
                      </a:r>
                      <a:endParaRPr lang="en-US" sz="1000" dirty="0"/>
                    </a:p>
                  </a:txBody>
                  <a:tcPr/>
                </a:tc>
                <a:tc>
                  <a:txBody>
                    <a:bodyPr/>
                    <a:lstStyle/>
                    <a:p>
                      <a:pPr marL="342900" indent="-342900">
                        <a:buAutoNum type="arabicPeriod"/>
                      </a:pPr>
                      <a:r>
                        <a:rPr lang="en-US" sz="1000" baseline="0" dirty="0" smtClean="0"/>
                        <a:t>Enable Application for OAuth</a:t>
                      </a:r>
                    </a:p>
                    <a:p>
                      <a:pPr marL="342900" indent="-342900">
                        <a:buAutoNum type="arabicPeriod"/>
                      </a:pPr>
                      <a:r>
                        <a:rPr lang="en-US" sz="1000" baseline="0" dirty="0" smtClean="0"/>
                        <a:t>Set Grant Type Environment Variable to right type</a:t>
                      </a:r>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en-US" sz="1000" baseline="0" dirty="0" smtClean="0"/>
                        <a:t>Bind Application with SSO Service Instance</a:t>
                      </a:r>
                    </a:p>
                    <a:p>
                      <a:pPr marL="0" indent="0">
                        <a:buNone/>
                      </a:pPr>
                      <a:endParaRPr lang="en-US" sz="1000" baseline="0" dirty="0" smtClean="0"/>
                    </a:p>
                    <a:p>
                      <a:endParaRPr lang="en-US" sz="1000" dirty="0"/>
                    </a:p>
                  </a:txBody>
                  <a:tcPr/>
                </a:tc>
              </a:tr>
            </a:tbl>
          </a:graphicData>
        </a:graphic>
      </p:graphicFrame>
    </p:spTree>
    <p:extLst>
      <p:ext uri="{BB962C8B-B14F-4D97-AF65-F5344CB8AC3E}">
        <p14:creationId xmlns:p14="http://schemas.microsoft.com/office/powerpoint/2010/main" val="12894658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SSO Service HA Considerations</a:t>
            </a:r>
            <a:endParaRPr lang="en-US" dirty="0"/>
          </a:p>
        </p:txBody>
      </p:sp>
      <p:sp>
        <p:nvSpPr>
          <p:cNvPr id="3" name="Content Placeholder 2"/>
          <p:cNvSpPr>
            <a:spLocks noGrp="1"/>
          </p:cNvSpPr>
          <p:nvPr>
            <p:ph idx="1"/>
          </p:nvPr>
        </p:nvSpPr>
        <p:spPr/>
        <p:txBody>
          <a:bodyPr/>
          <a:lstStyle/>
          <a:p>
            <a:r>
              <a:rPr lang="en-US" dirty="0"/>
              <a:t>Dependent on HA of Database  (UAADB)</a:t>
            </a:r>
          </a:p>
          <a:p>
            <a:pPr lvl="1"/>
            <a:r>
              <a:rPr lang="en-US" dirty="0"/>
              <a:t>External Clustered DB’s </a:t>
            </a:r>
            <a:r>
              <a:rPr lang="en-US" dirty="0" smtClean="0"/>
              <a:t>supported</a:t>
            </a:r>
          </a:p>
          <a:p>
            <a:pPr lvl="1"/>
            <a:r>
              <a:rPr lang="en-US" dirty="0" smtClean="0"/>
              <a:t>Or new install of 1.6 support HA MySQL </a:t>
            </a:r>
            <a:endParaRPr lang="en-US" dirty="0"/>
          </a:p>
          <a:p>
            <a:r>
              <a:rPr lang="en-US" dirty="0" smtClean="0"/>
              <a:t>SSO Service Instance is Blue-Green</a:t>
            </a:r>
          </a:p>
          <a:p>
            <a:r>
              <a:rPr lang="en-US" dirty="0" smtClean="0"/>
              <a:t>Postgres to MySQL HA Migration planned between PCF 1.6 and 1.7</a:t>
            </a:r>
            <a:endParaRPr lang="en-US" dirty="0"/>
          </a:p>
        </p:txBody>
      </p:sp>
    </p:spTree>
    <p:extLst>
      <p:ext uri="{BB962C8B-B14F-4D97-AF65-F5344CB8AC3E}">
        <p14:creationId xmlns:p14="http://schemas.microsoft.com/office/powerpoint/2010/main" val="16938101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Arial"/>
                <a:cs typeface="Arial"/>
              </a:rPr>
              <a:t>Demo</a:t>
            </a:r>
            <a:endParaRPr lang="en-US" sz="4000" dirty="0">
              <a:latin typeface="Arial"/>
              <a:cs typeface="Arial"/>
            </a:endParaRPr>
          </a:p>
        </p:txBody>
      </p:sp>
      <p:sp>
        <p:nvSpPr>
          <p:cNvPr id="3" name="Content Placeholder 2"/>
          <p:cNvSpPr>
            <a:spLocks noGrp="1"/>
          </p:cNvSpPr>
          <p:nvPr>
            <p:ph idx="1"/>
          </p:nvPr>
        </p:nvSpPr>
        <p:spPr>
          <a:xfrm>
            <a:off x="457200" y="1146011"/>
            <a:ext cx="8229600" cy="3732280"/>
          </a:xfrm>
        </p:spPr>
        <p:txBody>
          <a:bodyPr/>
          <a:lstStyle/>
          <a:p>
            <a:r>
              <a:rPr lang="en-US" dirty="0" smtClean="0">
                <a:solidFill>
                  <a:schemeClr val="tx1"/>
                </a:solidFill>
                <a:latin typeface="Arial"/>
                <a:cs typeface="Arial"/>
              </a:rPr>
              <a:t>SSO Ops Manager </a:t>
            </a:r>
            <a:r>
              <a:rPr lang="en-US" dirty="0" err="1" smtClean="0">
                <a:solidFill>
                  <a:schemeClr val="tx1"/>
                </a:solidFill>
                <a:latin typeface="Arial"/>
                <a:cs typeface="Arial"/>
              </a:rPr>
              <a:t>Config</a:t>
            </a:r>
            <a:r>
              <a:rPr lang="en-US" dirty="0" smtClean="0">
                <a:solidFill>
                  <a:schemeClr val="tx1"/>
                </a:solidFill>
                <a:latin typeface="Arial"/>
                <a:cs typeface="Arial"/>
              </a:rPr>
              <a:t> – SSO tile</a:t>
            </a:r>
          </a:p>
          <a:p>
            <a:r>
              <a:rPr lang="en-US" dirty="0" smtClean="0">
                <a:solidFill>
                  <a:schemeClr val="tx1"/>
                </a:solidFill>
                <a:latin typeface="Arial"/>
                <a:cs typeface="Arial"/>
              </a:rPr>
              <a:t>Identity Provider Configuration</a:t>
            </a:r>
          </a:p>
          <a:p>
            <a:r>
              <a:rPr lang="en-US" dirty="0" smtClean="0">
                <a:solidFill>
                  <a:schemeClr val="tx1"/>
                </a:solidFill>
                <a:latin typeface="Arial"/>
                <a:cs typeface="Arial"/>
              </a:rPr>
              <a:t>SSO service in marketplace</a:t>
            </a:r>
          </a:p>
          <a:p>
            <a:r>
              <a:rPr lang="en-US" dirty="0" smtClean="0">
                <a:solidFill>
                  <a:schemeClr val="tx1"/>
                </a:solidFill>
                <a:latin typeface="Arial"/>
                <a:cs typeface="Arial"/>
              </a:rPr>
              <a:t>Application :</a:t>
            </a:r>
          </a:p>
          <a:p>
            <a:pPr lvl="1"/>
            <a:r>
              <a:rPr lang="en-US" dirty="0" smtClean="0">
                <a:solidFill>
                  <a:schemeClr val="tx1"/>
                </a:solidFill>
                <a:latin typeface="Arial"/>
                <a:cs typeface="Arial"/>
              </a:rPr>
              <a:t>Push </a:t>
            </a:r>
            <a:r>
              <a:rPr lang="en-US" dirty="0" err="1" smtClean="0">
                <a:solidFill>
                  <a:schemeClr val="tx1"/>
                </a:solidFill>
                <a:latin typeface="Arial"/>
                <a:cs typeface="Arial"/>
              </a:rPr>
              <a:t>OAuth</a:t>
            </a:r>
            <a:r>
              <a:rPr lang="en-US" dirty="0" smtClean="0">
                <a:solidFill>
                  <a:schemeClr val="tx1"/>
                </a:solidFill>
                <a:latin typeface="Arial"/>
                <a:cs typeface="Arial"/>
              </a:rPr>
              <a:t> 2.0 aware app</a:t>
            </a:r>
          </a:p>
          <a:p>
            <a:pPr lvl="1"/>
            <a:r>
              <a:rPr lang="en-US" dirty="0" smtClean="0">
                <a:solidFill>
                  <a:schemeClr val="tx1"/>
                </a:solidFill>
                <a:latin typeface="Arial"/>
                <a:cs typeface="Arial"/>
              </a:rPr>
              <a:t>Bind to SSO service</a:t>
            </a:r>
            <a:endParaRPr lang="en-US" dirty="0">
              <a:solidFill>
                <a:schemeClr val="tx1"/>
              </a:solidFill>
              <a:latin typeface="Arial"/>
              <a:cs typeface="Arial"/>
            </a:endParaRPr>
          </a:p>
        </p:txBody>
      </p:sp>
    </p:spTree>
    <p:extLst>
      <p:ext uri="{BB962C8B-B14F-4D97-AF65-F5344CB8AC3E}">
        <p14:creationId xmlns:p14="http://schemas.microsoft.com/office/powerpoint/2010/main" val="188612594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Arial"/>
                <a:cs typeface="Arial"/>
              </a:rPr>
              <a:t>Summary</a:t>
            </a:r>
            <a:endParaRPr lang="en-US" sz="3600" dirty="0">
              <a:latin typeface="Arial"/>
              <a:cs typeface="Arial"/>
            </a:endParaRPr>
          </a:p>
        </p:txBody>
      </p:sp>
      <p:sp>
        <p:nvSpPr>
          <p:cNvPr id="3" name="Content Placeholder 2"/>
          <p:cNvSpPr>
            <a:spLocks noGrp="1"/>
          </p:cNvSpPr>
          <p:nvPr>
            <p:ph idx="1"/>
          </p:nvPr>
        </p:nvSpPr>
        <p:spPr>
          <a:xfrm>
            <a:off x="457200" y="1084065"/>
            <a:ext cx="8229600" cy="3794226"/>
          </a:xfrm>
        </p:spPr>
        <p:txBody>
          <a:bodyPr/>
          <a:lstStyle/>
          <a:p>
            <a:r>
              <a:rPr lang="en-US" dirty="0" smtClean="0">
                <a:solidFill>
                  <a:schemeClr val="tx1"/>
                </a:solidFill>
                <a:latin typeface="Arial"/>
                <a:cs typeface="Arial"/>
              </a:rPr>
              <a:t>Used for one or more identity providers</a:t>
            </a:r>
          </a:p>
          <a:p>
            <a:r>
              <a:rPr lang="en-US" dirty="0" smtClean="0">
                <a:solidFill>
                  <a:schemeClr val="tx1"/>
                </a:solidFill>
                <a:latin typeface="Arial"/>
                <a:cs typeface="Arial"/>
              </a:rPr>
              <a:t>Access Control is handled by service plans and roles</a:t>
            </a:r>
          </a:p>
          <a:p>
            <a:r>
              <a:rPr lang="en-US" dirty="0" smtClean="0">
                <a:solidFill>
                  <a:schemeClr val="tx1"/>
                </a:solidFill>
                <a:latin typeface="Arial"/>
                <a:cs typeface="Arial"/>
              </a:rPr>
              <a:t>It leverages existing UAA in PCF</a:t>
            </a:r>
          </a:p>
          <a:p>
            <a:endParaRPr lang="en-US" dirty="0"/>
          </a:p>
        </p:txBody>
      </p:sp>
    </p:spTree>
    <p:extLst>
      <p:ext uri="{BB962C8B-B14F-4D97-AF65-F5344CB8AC3E}">
        <p14:creationId xmlns:p14="http://schemas.microsoft.com/office/powerpoint/2010/main" val="46826888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SAML </a:t>
            </a:r>
            <a:endParaRPr lang="en-US" dirty="0"/>
          </a:p>
        </p:txBody>
      </p:sp>
      <p:sp>
        <p:nvSpPr>
          <p:cNvPr id="3" name="Content Placeholder 2"/>
          <p:cNvSpPr>
            <a:spLocks noGrp="1"/>
          </p:cNvSpPr>
          <p:nvPr>
            <p:ph idx="1"/>
          </p:nvPr>
        </p:nvSpPr>
        <p:spPr>
          <a:xfrm>
            <a:off x="457200" y="960022"/>
            <a:ext cx="8229600" cy="3634601"/>
          </a:xfrm>
        </p:spPr>
        <p:txBody>
          <a:bodyPr>
            <a:normAutofit/>
          </a:bodyPr>
          <a:lstStyle/>
          <a:p>
            <a:r>
              <a:rPr lang="en-US" sz="2400" dirty="0" smtClean="0">
                <a:solidFill>
                  <a:schemeClr val="tx1"/>
                </a:solidFill>
                <a:latin typeface="Arial"/>
                <a:cs typeface="Arial"/>
              </a:rPr>
              <a:t>XML</a:t>
            </a:r>
            <a:r>
              <a:rPr lang="en-US" sz="2400" dirty="0">
                <a:solidFill>
                  <a:schemeClr val="tx1"/>
                </a:solidFill>
                <a:latin typeface="Arial"/>
                <a:cs typeface="Arial"/>
              </a:rPr>
              <a:t>-based, open-standard data </a:t>
            </a:r>
            <a:r>
              <a:rPr lang="en-US" sz="2400" dirty="0" smtClean="0">
                <a:solidFill>
                  <a:schemeClr val="tx1"/>
                </a:solidFill>
                <a:latin typeface="Arial"/>
                <a:cs typeface="Arial"/>
              </a:rPr>
              <a:t>format</a:t>
            </a:r>
          </a:p>
          <a:p>
            <a:r>
              <a:rPr lang="en-US" sz="2400" dirty="0" smtClean="0">
                <a:solidFill>
                  <a:schemeClr val="tx1"/>
                </a:solidFill>
                <a:latin typeface="Arial"/>
                <a:cs typeface="Arial"/>
              </a:rPr>
              <a:t>Dates back to 2001</a:t>
            </a:r>
          </a:p>
          <a:p>
            <a:r>
              <a:rPr lang="en-US" sz="2400" dirty="0" smtClean="0">
                <a:solidFill>
                  <a:schemeClr val="tx1"/>
                </a:solidFill>
                <a:latin typeface="Arial"/>
                <a:cs typeface="Arial"/>
              </a:rPr>
              <a:t>SOAP </a:t>
            </a:r>
            <a:r>
              <a:rPr lang="en-US" sz="2400" dirty="0" smtClean="0">
                <a:solidFill>
                  <a:schemeClr val="tx1"/>
                </a:solidFill>
                <a:latin typeface="Arial"/>
                <a:cs typeface="Arial"/>
              </a:rPr>
              <a:t>based standard</a:t>
            </a:r>
          </a:p>
          <a:p>
            <a:r>
              <a:rPr lang="en-US" sz="2400" dirty="0" smtClean="0">
                <a:solidFill>
                  <a:schemeClr val="tx1"/>
                </a:solidFill>
                <a:latin typeface="Arial"/>
                <a:cs typeface="Arial"/>
              </a:rPr>
              <a:t>Addresses web browser single sign on </a:t>
            </a:r>
            <a:endParaRPr lang="en-US" sz="2400" dirty="0">
              <a:solidFill>
                <a:schemeClr val="tx1"/>
              </a:solidFill>
              <a:latin typeface="Arial"/>
              <a:cs typeface="Arial"/>
            </a:endParaRPr>
          </a:p>
        </p:txBody>
      </p:sp>
    </p:spTree>
    <p:extLst>
      <p:ext uri="{BB962C8B-B14F-4D97-AF65-F5344CB8AC3E}">
        <p14:creationId xmlns:p14="http://schemas.microsoft.com/office/powerpoint/2010/main" val="63599138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809424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Service &amp; App Flow</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98279870"/>
              </p:ext>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884223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Request-Response Flow</a:t>
            </a:r>
            <a:endParaRPr lang="en-US" dirty="0"/>
          </a:p>
        </p:txBody>
      </p:sp>
      <p:sp>
        <p:nvSpPr>
          <p:cNvPr id="3" name="Content Placeholder 2"/>
          <p:cNvSpPr>
            <a:spLocks noGrp="1"/>
          </p:cNvSpPr>
          <p:nvPr>
            <p:ph idx="1"/>
          </p:nvPr>
        </p:nvSpPr>
        <p:spPr/>
        <p:txBody>
          <a:bodyPr/>
          <a:lstStyle/>
          <a:p>
            <a:endParaRPr lang="en-US" dirty="0"/>
          </a:p>
        </p:txBody>
      </p:sp>
      <p:grpSp>
        <p:nvGrpSpPr>
          <p:cNvPr id="34" name="Group 33"/>
          <p:cNvGrpSpPr/>
          <p:nvPr/>
        </p:nvGrpSpPr>
        <p:grpSpPr>
          <a:xfrm>
            <a:off x="699556" y="1215957"/>
            <a:ext cx="7490627" cy="2615195"/>
            <a:chOff x="699556" y="1215957"/>
            <a:chExt cx="7490627" cy="2615195"/>
          </a:xfrm>
        </p:grpSpPr>
        <p:grpSp>
          <p:nvGrpSpPr>
            <p:cNvPr id="28" name="Group 27"/>
            <p:cNvGrpSpPr/>
            <p:nvPr/>
          </p:nvGrpSpPr>
          <p:grpSpPr>
            <a:xfrm>
              <a:off x="699556" y="2335152"/>
              <a:ext cx="7490627" cy="1496000"/>
              <a:chOff x="699556" y="1330739"/>
              <a:chExt cx="7490627" cy="1496000"/>
            </a:xfrm>
          </p:grpSpPr>
          <p:sp>
            <p:nvSpPr>
              <p:cNvPr id="4" name="Rounded Rectangle 3"/>
              <p:cNvSpPr/>
              <p:nvPr/>
            </p:nvSpPr>
            <p:spPr>
              <a:xfrm>
                <a:off x="699556" y="1420752"/>
                <a:ext cx="914400"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User</a:t>
                </a:r>
                <a:endParaRPr lang="en-US" dirty="0"/>
              </a:p>
            </p:txBody>
          </p:sp>
          <p:sp>
            <p:nvSpPr>
              <p:cNvPr id="5" name="Rounded Rectangle 4"/>
              <p:cNvSpPr/>
              <p:nvPr/>
            </p:nvSpPr>
            <p:spPr>
              <a:xfrm>
                <a:off x="3585605" y="1420752"/>
                <a:ext cx="1009938"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Service Provider</a:t>
                </a:r>
                <a:endParaRPr lang="en-US" dirty="0"/>
              </a:p>
            </p:txBody>
          </p:sp>
          <p:sp>
            <p:nvSpPr>
              <p:cNvPr id="6" name="Rounded Rectangle 5"/>
              <p:cNvSpPr/>
              <p:nvPr/>
            </p:nvSpPr>
            <p:spPr>
              <a:xfrm>
                <a:off x="6181068" y="1420752"/>
                <a:ext cx="1008212"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Identity Provider</a:t>
                </a:r>
                <a:endParaRPr lang="en-US" dirty="0"/>
              </a:p>
            </p:txBody>
          </p:sp>
          <p:cxnSp>
            <p:nvCxnSpPr>
              <p:cNvPr id="8" name="Straight Arrow Connector 7"/>
              <p:cNvCxnSpPr>
                <a:stCxn id="4" idx="3"/>
                <a:endCxn id="5" idx="1"/>
              </p:cNvCxnSpPr>
              <p:nvPr/>
            </p:nvCxnSpPr>
            <p:spPr>
              <a:xfrm>
                <a:off x="1613956" y="1877952"/>
                <a:ext cx="197164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endCxn id="6" idx="1"/>
              </p:cNvCxnSpPr>
              <p:nvPr/>
            </p:nvCxnSpPr>
            <p:spPr>
              <a:xfrm>
                <a:off x="4595543" y="1853959"/>
                <a:ext cx="1585525" cy="2399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a:off x="1613956" y="2045022"/>
                <a:ext cx="197164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H="1">
                <a:off x="4595543" y="2045022"/>
                <a:ext cx="158552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1691020" y="1362550"/>
                <a:ext cx="1851535" cy="523220"/>
              </a:xfrm>
              <a:prstGeom prst="rect">
                <a:avLst/>
              </a:prstGeom>
              <a:noFill/>
            </p:spPr>
            <p:txBody>
              <a:bodyPr wrap="square" rtlCol="0">
                <a:spAutoFit/>
              </a:bodyPr>
              <a:lstStyle/>
              <a:p>
                <a:r>
                  <a:rPr lang="en-US" dirty="0" smtClean="0"/>
                  <a:t>Access URL via browser</a:t>
                </a:r>
                <a:endParaRPr lang="en-US" dirty="0"/>
              </a:p>
            </p:txBody>
          </p:sp>
          <p:sp>
            <p:nvSpPr>
              <p:cNvPr id="18" name="TextBox 17"/>
              <p:cNvSpPr txBox="1"/>
              <p:nvPr/>
            </p:nvSpPr>
            <p:spPr>
              <a:xfrm>
                <a:off x="1691020" y="2088075"/>
                <a:ext cx="1851535" cy="738664"/>
              </a:xfrm>
              <a:prstGeom prst="rect">
                <a:avLst/>
              </a:prstGeom>
              <a:noFill/>
            </p:spPr>
            <p:txBody>
              <a:bodyPr wrap="square" rtlCol="0">
                <a:spAutoFit/>
              </a:bodyPr>
              <a:lstStyle/>
              <a:p>
                <a:r>
                  <a:rPr lang="en-US" dirty="0" smtClean="0"/>
                  <a:t>Login with </a:t>
                </a:r>
                <a:r>
                  <a:rPr lang="en-US" dirty="0" err="1" smtClean="0"/>
                  <a:t>Oauth</a:t>
                </a:r>
                <a:r>
                  <a:rPr lang="en-US" dirty="0" smtClean="0"/>
                  <a:t> token generated by SSO Server on PCF</a:t>
                </a:r>
                <a:endParaRPr lang="en-US" dirty="0"/>
              </a:p>
            </p:txBody>
          </p:sp>
          <p:sp>
            <p:nvSpPr>
              <p:cNvPr id="20" name="TextBox 19"/>
              <p:cNvSpPr txBox="1"/>
              <p:nvPr/>
            </p:nvSpPr>
            <p:spPr>
              <a:xfrm>
                <a:off x="4595543" y="2051782"/>
                <a:ext cx="1851535" cy="523220"/>
              </a:xfrm>
              <a:prstGeom prst="rect">
                <a:avLst/>
              </a:prstGeom>
              <a:noFill/>
            </p:spPr>
            <p:txBody>
              <a:bodyPr wrap="square" rtlCol="0">
                <a:spAutoFit/>
              </a:bodyPr>
              <a:lstStyle/>
              <a:p>
                <a:r>
                  <a:rPr lang="en-US" dirty="0" smtClean="0"/>
                  <a:t>SAML Assertion Token</a:t>
                </a:r>
                <a:endParaRPr lang="en-US" dirty="0"/>
              </a:p>
            </p:txBody>
          </p:sp>
          <p:sp>
            <p:nvSpPr>
              <p:cNvPr id="21" name="TextBox 20"/>
              <p:cNvSpPr txBox="1"/>
              <p:nvPr/>
            </p:nvSpPr>
            <p:spPr>
              <a:xfrm>
                <a:off x="4595543" y="1330739"/>
                <a:ext cx="1681063" cy="523220"/>
              </a:xfrm>
              <a:prstGeom prst="rect">
                <a:avLst/>
              </a:prstGeom>
              <a:noFill/>
            </p:spPr>
            <p:txBody>
              <a:bodyPr wrap="square" rtlCol="0">
                <a:spAutoFit/>
              </a:bodyPr>
              <a:lstStyle/>
              <a:p>
                <a:r>
                  <a:rPr lang="en-US" dirty="0" smtClean="0"/>
                  <a:t>SAML </a:t>
                </a:r>
                <a:r>
                  <a:rPr lang="en-US" dirty="0" err="1" smtClean="0"/>
                  <a:t>Auth</a:t>
                </a:r>
                <a:r>
                  <a:rPr lang="en-US" dirty="0" smtClean="0"/>
                  <a:t> Request</a:t>
                </a:r>
                <a:endParaRPr lang="en-US" dirty="0"/>
              </a:p>
            </p:txBody>
          </p:sp>
          <p:sp>
            <p:nvSpPr>
              <p:cNvPr id="27" name="TextBox 26"/>
              <p:cNvSpPr txBox="1"/>
              <p:nvPr/>
            </p:nvSpPr>
            <p:spPr>
              <a:xfrm>
                <a:off x="7189280" y="1508620"/>
                <a:ext cx="1000903" cy="954107"/>
              </a:xfrm>
              <a:prstGeom prst="rect">
                <a:avLst/>
              </a:prstGeom>
              <a:noFill/>
            </p:spPr>
            <p:txBody>
              <a:bodyPr wrap="square" rtlCol="0">
                <a:spAutoFit/>
              </a:bodyPr>
              <a:lstStyle/>
              <a:p>
                <a:r>
                  <a:rPr lang="en-US" dirty="0" smtClean="0"/>
                  <a:t>User logs into Identity Provider</a:t>
                </a:r>
                <a:endParaRPr lang="en-US" dirty="0"/>
              </a:p>
            </p:txBody>
          </p:sp>
        </p:grpSp>
        <p:pic>
          <p:nvPicPr>
            <p:cNvPr id="33" name="Picture 32"/>
            <p:cNvPicPr>
              <a:picLocks noChangeAspect="1"/>
            </p:cNvPicPr>
            <p:nvPr/>
          </p:nvPicPr>
          <p:blipFill>
            <a:blip r:embed="rId3"/>
            <a:stretch>
              <a:fillRect/>
            </a:stretch>
          </p:blipFill>
          <p:spPr>
            <a:xfrm>
              <a:off x="3542555" y="1215957"/>
              <a:ext cx="1130052" cy="1130052"/>
            </a:xfrm>
            <a:prstGeom prst="rect">
              <a:avLst/>
            </a:prstGeom>
          </p:spPr>
        </p:pic>
      </p:grpSp>
    </p:spTree>
    <p:extLst>
      <p:ext uri="{BB962C8B-B14F-4D97-AF65-F5344CB8AC3E}">
        <p14:creationId xmlns:p14="http://schemas.microsoft.com/office/powerpoint/2010/main" val="42521580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latin typeface="Arial"/>
                <a:cs typeface="Arial"/>
              </a:rPr>
              <a:t>SAML 2.0 flow </a:t>
            </a:r>
            <a:endParaRPr lang="en-US" b="0" dirty="0">
              <a:latin typeface="Arial"/>
              <a:cs typeface="Arial"/>
            </a:endParaRPr>
          </a:p>
        </p:txBody>
      </p:sp>
      <p:pic>
        <p:nvPicPr>
          <p:cNvPr id="4" name="Content Placeholder 3"/>
          <p:cNvPicPr>
            <a:picLocks noGrp="1" noChangeAspect="1"/>
          </p:cNvPicPr>
          <p:nvPr>
            <p:ph idx="1"/>
          </p:nvPr>
        </p:nvPicPr>
        <p:blipFill rotWithShape="1">
          <a:blip r:embed="rId3"/>
          <a:srcRect l="-204" t="10136" r="2759" b="1086"/>
          <a:stretch/>
        </p:blipFill>
        <p:spPr>
          <a:xfrm>
            <a:off x="203748" y="950772"/>
            <a:ext cx="8326464" cy="3735170"/>
          </a:xfrm>
        </p:spPr>
      </p:pic>
    </p:spTree>
    <p:extLst>
      <p:ext uri="{BB962C8B-B14F-4D97-AF65-F5344CB8AC3E}">
        <p14:creationId xmlns:p14="http://schemas.microsoft.com/office/powerpoint/2010/main" val="2304706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err="1" smtClean="0">
                <a:latin typeface="Arial"/>
                <a:cs typeface="Arial"/>
              </a:rPr>
              <a:t>Oauth</a:t>
            </a:r>
            <a:r>
              <a:rPr lang="en-US" b="0" dirty="0" smtClean="0">
                <a:latin typeface="Arial"/>
                <a:cs typeface="Arial"/>
              </a:rPr>
              <a:t> 2.0 flow</a:t>
            </a:r>
            <a:endParaRPr lang="en-US" b="0" dirty="0">
              <a:latin typeface="Arial"/>
              <a:cs typeface="Arial"/>
            </a:endParaRPr>
          </a:p>
        </p:txBody>
      </p:sp>
      <p:pic>
        <p:nvPicPr>
          <p:cNvPr id="4" name="Content Placeholder 3"/>
          <p:cNvPicPr>
            <a:picLocks noGrp="1" noChangeAspect="1"/>
          </p:cNvPicPr>
          <p:nvPr>
            <p:ph idx="1"/>
          </p:nvPr>
        </p:nvPicPr>
        <p:blipFill rotWithShape="1">
          <a:blip r:embed="rId3"/>
          <a:srcRect l="5412" t="3443" r="2971" b="1386"/>
          <a:stretch/>
        </p:blipFill>
        <p:spPr>
          <a:xfrm>
            <a:off x="624825" y="916814"/>
            <a:ext cx="7579392" cy="4114755"/>
          </a:xfrm>
        </p:spPr>
      </p:pic>
    </p:spTree>
    <p:extLst>
      <p:ext uri="{BB962C8B-B14F-4D97-AF65-F5344CB8AC3E}">
        <p14:creationId xmlns:p14="http://schemas.microsoft.com/office/powerpoint/2010/main" val="33863072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SAML 2.0 flow</a:t>
            </a:r>
            <a:endParaRPr lang="en-US" dirty="0">
              <a:latin typeface="Arial"/>
              <a:cs typeface="Arial"/>
            </a:endParaRPr>
          </a:p>
        </p:txBody>
      </p:sp>
      <p:sp>
        <p:nvSpPr>
          <p:cNvPr id="4" name="Rounded Rectangle 3"/>
          <p:cNvSpPr/>
          <p:nvPr/>
        </p:nvSpPr>
        <p:spPr>
          <a:xfrm>
            <a:off x="805793" y="1782379"/>
            <a:ext cx="1173655" cy="62186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Client</a:t>
            </a:r>
          </a:p>
          <a:p>
            <a:pPr algn="ctr"/>
            <a:r>
              <a:rPr lang="en-US" sz="1200" dirty="0" smtClean="0"/>
              <a:t>(Web Browser)</a:t>
            </a:r>
            <a:endParaRPr lang="en-US" sz="1200" dirty="0"/>
          </a:p>
        </p:txBody>
      </p:sp>
      <p:sp>
        <p:nvSpPr>
          <p:cNvPr id="5" name="Rounded Rectangle 4"/>
          <p:cNvSpPr/>
          <p:nvPr/>
        </p:nvSpPr>
        <p:spPr>
          <a:xfrm>
            <a:off x="3695262" y="1782379"/>
            <a:ext cx="1173655" cy="62186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Server</a:t>
            </a:r>
            <a:endParaRPr lang="en-US" dirty="0"/>
          </a:p>
        </p:txBody>
      </p:sp>
      <p:sp>
        <p:nvSpPr>
          <p:cNvPr id="6" name="Rounded Rectangle 5"/>
          <p:cNvSpPr/>
          <p:nvPr/>
        </p:nvSpPr>
        <p:spPr>
          <a:xfrm>
            <a:off x="6584731" y="1795515"/>
            <a:ext cx="1173655" cy="62186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Auth</a:t>
            </a:r>
            <a:r>
              <a:rPr lang="en-US" dirty="0" smtClean="0"/>
              <a:t> Server</a:t>
            </a:r>
            <a:endParaRPr lang="en-US" dirty="0"/>
          </a:p>
        </p:txBody>
      </p:sp>
      <p:cxnSp>
        <p:nvCxnSpPr>
          <p:cNvPr id="7" name="Straight Arrow Connector 6"/>
          <p:cNvCxnSpPr>
            <a:stCxn id="4" idx="3"/>
            <a:endCxn id="5" idx="1"/>
          </p:cNvCxnSpPr>
          <p:nvPr/>
        </p:nvCxnSpPr>
        <p:spPr>
          <a:xfrm>
            <a:off x="1979448" y="2093310"/>
            <a:ext cx="1715814" cy="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2120136" y="1752139"/>
            <a:ext cx="1365127" cy="276999"/>
          </a:xfrm>
          <a:prstGeom prst="rect">
            <a:avLst/>
          </a:prstGeom>
        </p:spPr>
        <p:txBody>
          <a:bodyPr wrap="none">
            <a:spAutoFit/>
          </a:bodyPr>
          <a:lstStyle/>
          <a:p>
            <a:pPr algn="ctr"/>
            <a:r>
              <a:rPr lang="en-US" sz="1200" dirty="0">
                <a:latin typeface="Arial"/>
                <a:cs typeface="Arial"/>
              </a:rPr>
              <a:t>1. Client Request</a:t>
            </a:r>
          </a:p>
        </p:txBody>
      </p:sp>
    </p:spTree>
    <p:extLst>
      <p:ext uri="{BB962C8B-B14F-4D97-AF65-F5344CB8AC3E}">
        <p14:creationId xmlns:p14="http://schemas.microsoft.com/office/powerpoint/2010/main" val="68204940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SAML 2.0 flow</a:t>
            </a:r>
            <a:endParaRPr lang="en-US" dirty="0">
              <a:latin typeface="Arial"/>
              <a:cs typeface="Arial"/>
            </a:endParaRPr>
          </a:p>
        </p:txBody>
      </p:sp>
      <p:sp>
        <p:nvSpPr>
          <p:cNvPr id="20" name="Rounded Rectangle 19"/>
          <p:cNvSpPr/>
          <p:nvPr/>
        </p:nvSpPr>
        <p:spPr>
          <a:xfrm>
            <a:off x="805793" y="1782379"/>
            <a:ext cx="1173655" cy="62186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Client</a:t>
            </a:r>
          </a:p>
          <a:p>
            <a:pPr algn="ctr"/>
            <a:r>
              <a:rPr lang="en-US" sz="1200" dirty="0" smtClean="0"/>
              <a:t>(Web Browser)</a:t>
            </a:r>
            <a:endParaRPr lang="en-US" sz="1200" dirty="0"/>
          </a:p>
        </p:txBody>
      </p:sp>
      <p:sp>
        <p:nvSpPr>
          <p:cNvPr id="21" name="Rounded Rectangle 20"/>
          <p:cNvSpPr/>
          <p:nvPr/>
        </p:nvSpPr>
        <p:spPr>
          <a:xfrm>
            <a:off x="3695262" y="1782379"/>
            <a:ext cx="1173655" cy="62186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Server</a:t>
            </a:r>
            <a:endParaRPr lang="en-US" dirty="0"/>
          </a:p>
        </p:txBody>
      </p:sp>
      <p:cxnSp>
        <p:nvCxnSpPr>
          <p:cNvPr id="22" name="Straight Arrow Connector 21"/>
          <p:cNvCxnSpPr>
            <a:stCxn id="20" idx="3"/>
            <a:endCxn id="21" idx="1"/>
          </p:cNvCxnSpPr>
          <p:nvPr/>
        </p:nvCxnSpPr>
        <p:spPr>
          <a:xfrm>
            <a:off x="1979448" y="2093310"/>
            <a:ext cx="171581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2120136" y="1752139"/>
            <a:ext cx="1365127" cy="276999"/>
          </a:xfrm>
          <a:prstGeom prst="rect">
            <a:avLst/>
          </a:prstGeom>
        </p:spPr>
        <p:txBody>
          <a:bodyPr wrap="none">
            <a:spAutoFit/>
          </a:bodyPr>
          <a:lstStyle/>
          <a:p>
            <a:pPr algn="ctr"/>
            <a:r>
              <a:rPr lang="en-US" sz="1200" dirty="0">
                <a:latin typeface="Arial"/>
                <a:cs typeface="Arial"/>
              </a:rPr>
              <a:t>1. Client Request</a:t>
            </a:r>
          </a:p>
        </p:txBody>
      </p:sp>
      <p:sp>
        <p:nvSpPr>
          <p:cNvPr id="24" name="Rounded Rectangle 23"/>
          <p:cNvSpPr/>
          <p:nvPr/>
        </p:nvSpPr>
        <p:spPr>
          <a:xfrm>
            <a:off x="6584731" y="1795515"/>
            <a:ext cx="1173655" cy="62186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Auth</a:t>
            </a:r>
            <a:r>
              <a:rPr lang="en-US" dirty="0" smtClean="0"/>
              <a:t> Server</a:t>
            </a:r>
            <a:endParaRPr lang="en-US" dirty="0"/>
          </a:p>
        </p:txBody>
      </p:sp>
      <p:cxnSp>
        <p:nvCxnSpPr>
          <p:cNvPr id="25" name="Straight Arrow Connector 24"/>
          <p:cNvCxnSpPr/>
          <p:nvPr/>
        </p:nvCxnSpPr>
        <p:spPr>
          <a:xfrm>
            <a:off x="4868917" y="2094760"/>
            <a:ext cx="1715814" cy="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5076101" y="1758104"/>
            <a:ext cx="1279767" cy="276999"/>
          </a:xfrm>
          <a:prstGeom prst="rect">
            <a:avLst/>
          </a:prstGeom>
        </p:spPr>
        <p:txBody>
          <a:bodyPr wrap="none">
            <a:spAutoFit/>
          </a:bodyPr>
          <a:lstStyle/>
          <a:p>
            <a:pPr algn="ctr"/>
            <a:r>
              <a:rPr lang="en-US" sz="1200" dirty="0" smtClean="0">
                <a:latin typeface="Arial"/>
                <a:cs typeface="Arial"/>
              </a:rPr>
              <a:t>2. </a:t>
            </a:r>
            <a:r>
              <a:rPr lang="en-US" sz="1200" dirty="0" err="1" smtClean="0">
                <a:latin typeface="Arial"/>
                <a:cs typeface="Arial"/>
              </a:rPr>
              <a:t>Auth</a:t>
            </a:r>
            <a:r>
              <a:rPr lang="en-US" sz="1200" dirty="0" smtClean="0">
                <a:latin typeface="Arial"/>
                <a:cs typeface="Arial"/>
              </a:rPr>
              <a:t> Request</a:t>
            </a:r>
            <a:endParaRPr lang="en-US" sz="1200" dirty="0">
              <a:latin typeface="Arial"/>
              <a:cs typeface="Arial"/>
            </a:endParaRPr>
          </a:p>
        </p:txBody>
      </p:sp>
    </p:spTree>
    <p:extLst>
      <p:ext uri="{BB962C8B-B14F-4D97-AF65-F5344CB8AC3E}">
        <p14:creationId xmlns:p14="http://schemas.microsoft.com/office/powerpoint/2010/main" val="227378663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SAML 2.0 flow</a:t>
            </a:r>
            <a:endParaRPr lang="en-US" dirty="0">
              <a:latin typeface="Arial"/>
              <a:cs typeface="Arial"/>
            </a:endParaRPr>
          </a:p>
        </p:txBody>
      </p:sp>
      <p:sp>
        <p:nvSpPr>
          <p:cNvPr id="20" name="Rounded Rectangle 19"/>
          <p:cNvSpPr/>
          <p:nvPr/>
        </p:nvSpPr>
        <p:spPr>
          <a:xfrm>
            <a:off x="805793" y="1782379"/>
            <a:ext cx="1173655" cy="62186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Client</a:t>
            </a:r>
          </a:p>
          <a:p>
            <a:pPr algn="ctr"/>
            <a:r>
              <a:rPr lang="en-US" sz="1200" dirty="0" smtClean="0"/>
              <a:t>(Web Browser)</a:t>
            </a:r>
            <a:endParaRPr lang="en-US" sz="1200" dirty="0"/>
          </a:p>
        </p:txBody>
      </p:sp>
      <p:sp>
        <p:nvSpPr>
          <p:cNvPr id="21" name="Rounded Rectangle 20"/>
          <p:cNvSpPr/>
          <p:nvPr/>
        </p:nvSpPr>
        <p:spPr>
          <a:xfrm>
            <a:off x="3695262" y="1782379"/>
            <a:ext cx="1173655" cy="62186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Server</a:t>
            </a:r>
            <a:endParaRPr lang="en-US" dirty="0"/>
          </a:p>
        </p:txBody>
      </p:sp>
      <p:cxnSp>
        <p:nvCxnSpPr>
          <p:cNvPr id="22" name="Straight Arrow Connector 21"/>
          <p:cNvCxnSpPr>
            <a:stCxn id="20" idx="3"/>
            <a:endCxn id="21" idx="1"/>
          </p:cNvCxnSpPr>
          <p:nvPr/>
        </p:nvCxnSpPr>
        <p:spPr>
          <a:xfrm>
            <a:off x="1979448" y="2093310"/>
            <a:ext cx="171581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2120136" y="1752139"/>
            <a:ext cx="1365127" cy="276999"/>
          </a:xfrm>
          <a:prstGeom prst="rect">
            <a:avLst/>
          </a:prstGeom>
        </p:spPr>
        <p:txBody>
          <a:bodyPr wrap="none">
            <a:spAutoFit/>
          </a:bodyPr>
          <a:lstStyle/>
          <a:p>
            <a:pPr algn="ctr"/>
            <a:r>
              <a:rPr lang="en-US" sz="1200" dirty="0">
                <a:latin typeface="Arial"/>
                <a:cs typeface="Arial"/>
              </a:rPr>
              <a:t>1. Client Request</a:t>
            </a:r>
          </a:p>
        </p:txBody>
      </p:sp>
      <p:sp>
        <p:nvSpPr>
          <p:cNvPr id="24" name="Rounded Rectangle 23"/>
          <p:cNvSpPr/>
          <p:nvPr/>
        </p:nvSpPr>
        <p:spPr>
          <a:xfrm>
            <a:off x="6584731" y="1795515"/>
            <a:ext cx="1173655" cy="62186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Auth</a:t>
            </a:r>
            <a:r>
              <a:rPr lang="en-US" dirty="0" smtClean="0"/>
              <a:t> Server</a:t>
            </a:r>
            <a:endParaRPr lang="en-US" dirty="0"/>
          </a:p>
        </p:txBody>
      </p:sp>
      <p:cxnSp>
        <p:nvCxnSpPr>
          <p:cNvPr id="25" name="Straight Arrow Connector 24"/>
          <p:cNvCxnSpPr/>
          <p:nvPr/>
        </p:nvCxnSpPr>
        <p:spPr>
          <a:xfrm>
            <a:off x="4868917" y="2094760"/>
            <a:ext cx="171581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5076101" y="1758104"/>
            <a:ext cx="1279767" cy="276999"/>
          </a:xfrm>
          <a:prstGeom prst="rect">
            <a:avLst/>
          </a:prstGeom>
        </p:spPr>
        <p:txBody>
          <a:bodyPr wrap="none">
            <a:spAutoFit/>
          </a:bodyPr>
          <a:lstStyle/>
          <a:p>
            <a:pPr algn="ctr"/>
            <a:r>
              <a:rPr lang="en-US" sz="1200" dirty="0" smtClean="0">
                <a:latin typeface="Arial"/>
                <a:cs typeface="Arial"/>
              </a:rPr>
              <a:t>2. </a:t>
            </a:r>
            <a:r>
              <a:rPr lang="en-US" sz="1200" dirty="0" err="1" smtClean="0">
                <a:latin typeface="Arial"/>
                <a:cs typeface="Arial"/>
              </a:rPr>
              <a:t>Auth</a:t>
            </a:r>
            <a:r>
              <a:rPr lang="en-US" sz="1200" dirty="0" smtClean="0">
                <a:latin typeface="Arial"/>
                <a:cs typeface="Arial"/>
              </a:rPr>
              <a:t> Request</a:t>
            </a:r>
            <a:endParaRPr lang="en-US" sz="1200" dirty="0">
              <a:latin typeface="Arial"/>
              <a:cs typeface="Arial"/>
            </a:endParaRPr>
          </a:p>
        </p:txBody>
      </p:sp>
      <p:cxnSp>
        <p:nvCxnSpPr>
          <p:cNvPr id="8" name="Elbow Connector 7"/>
          <p:cNvCxnSpPr>
            <a:stCxn id="24" idx="2"/>
            <a:endCxn id="20" idx="2"/>
          </p:cNvCxnSpPr>
          <p:nvPr/>
        </p:nvCxnSpPr>
        <p:spPr>
          <a:xfrm rot="5400000" flipH="1">
            <a:off x="4275522" y="-478660"/>
            <a:ext cx="13136" cy="5778938"/>
          </a:xfrm>
          <a:prstGeom prst="bentConnector3">
            <a:avLst>
              <a:gd name="adj1" fmla="val -1740256"/>
            </a:avLst>
          </a:prstGeom>
          <a:ln>
            <a:solidFill>
              <a:srgbClr val="0000FF"/>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3923776" y="2387084"/>
            <a:ext cx="1296449" cy="276999"/>
          </a:xfrm>
          <a:prstGeom prst="rect">
            <a:avLst/>
          </a:prstGeom>
        </p:spPr>
        <p:txBody>
          <a:bodyPr wrap="none">
            <a:spAutoFit/>
          </a:bodyPr>
          <a:lstStyle/>
          <a:p>
            <a:pPr algn="ctr"/>
            <a:r>
              <a:rPr lang="en-US" sz="1200" dirty="0" smtClean="0">
                <a:latin typeface="Arial"/>
                <a:cs typeface="Arial"/>
              </a:rPr>
              <a:t>3. User Redirect</a:t>
            </a:r>
            <a:endParaRPr lang="en-US" sz="1200" dirty="0">
              <a:latin typeface="Arial"/>
              <a:cs typeface="Arial"/>
            </a:endParaRPr>
          </a:p>
        </p:txBody>
      </p:sp>
    </p:spTree>
    <p:extLst>
      <p:ext uri="{BB962C8B-B14F-4D97-AF65-F5344CB8AC3E}">
        <p14:creationId xmlns:p14="http://schemas.microsoft.com/office/powerpoint/2010/main" val="241613570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SAML 2.0 flow</a:t>
            </a:r>
            <a:endParaRPr lang="en-US" dirty="0">
              <a:latin typeface="Arial"/>
              <a:cs typeface="Arial"/>
            </a:endParaRPr>
          </a:p>
        </p:txBody>
      </p:sp>
      <p:sp>
        <p:nvSpPr>
          <p:cNvPr id="20" name="Rounded Rectangle 19"/>
          <p:cNvSpPr/>
          <p:nvPr/>
        </p:nvSpPr>
        <p:spPr>
          <a:xfrm>
            <a:off x="805793" y="1782379"/>
            <a:ext cx="1173655" cy="62186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Client</a:t>
            </a:r>
          </a:p>
          <a:p>
            <a:pPr algn="ctr"/>
            <a:r>
              <a:rPr lang="en-US" sz="1200" dirty="0" smtClean="0"/>
              <a:t>(Web Browser)</a:t>
            </a:r>
            <a:endParaRPr lang="en-US" sz="1200" dirty="0"/>
          </a:p>
        </p:txBody>
      </p:sp>
      <p:sp>
        <p:nvSpPr>
          <p:cNvPr id="21" name="Rounded Rectangle 20"/>
          <p:cNvSpPr/>
          <p:nvPr/>
        </p:nvSpPr>
        <p:spPr>
          <a:xfrm>
            <a:off x="3695262" y="1782379"/>
            <a:ext cx="1173655" cy="62186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Server</a:t>
            </a:r>
            <a:endParaRPr lang="en-US" dirty="0"/>
          </a:p>
        </p:txBody>
      </p:sp>
      <p:cxnSp>
        <p:nvCxnSpPr>
          <p:cNvPr id="22" name="Straight Arrow Connector 21"/>
          <p:cNvCxnSpPr>
            <a:stCxn id="20" idx="3"/>
            <a:endCxn id="21" idx="1"/>
          </p:cNvCxnSpPr>
          <p:nvPr/>
        </p:nvCxnSpPr>
        <p:spPr>
          <a:xfrm>
            <a:off x="1979448" y="2093310"/>
            <a:ext cx="171581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2120136" y="1752139"/>
            <a:ext cx="1365127" cy="276999"/>
          </a:xfrm>
          <a:prstGeom prst="rect">
            <a:avLst/>
          </a:prstGeom>
        </p:spPr>
        <p:txBody>
          <a:bodyPr wrap="none">
            <a:spAutoFit/>
          </a:bodyPr>
          <a:lstStyle/>
          <a:p>
            <a:pPr algn="ctr"/>
            <a:r>
              <a:rPr lang="en-US" sz="1200" dirty="0">
                <a:latin typeface="Arial"/>
                <a:cs typeface="Arial"/>
              </a:rPr>
              <a:t>1. Client Request</a:t>
            </a:r>
          </a:p>
        </p:txBody>
      </p:sp>
      <p:sp>
        <p:nvSpPr>
          <p:cNvPr id="24" name="Rounded Rectangle 23"/>
          <p:cNvSpPr/>
          <p:nvPr/>
        </p:nvSpPr>
        <p:spPr>
          <a:xfrm>
            <a:off x="6584731" y="1795515"/>
            <a:ext cx="1173655" cy="62186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Auth</a:t>
            </a:r>
            <a:r>
              <a:rPr lang="en-US" dirty="0" smtClean="0"/>
              <a:t> Server</a:t>
            </a:r>
            <a:endParaRPr lang="en-US" dirty="0"/>
          </a:p>
        </p:txBody>
      </p:sp>
      <p:cxnSp>
        <p:nvCxnSpPr>
          <p:cNvPr id="25" name="Straight Arrow Connector 24"/>
          <p:cNvCxnSpPr/>
          <p:nvPr/>
        </p:nvCxnSpPr>
        <p:spPr>
          <a:xfrm>
            <a:off x="4868917" y="1872553"/>
            <a:ext cx="171581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Elbow Connector 7"/>
          <p:cNvCxnSpPr>
            <a:stCxn id="24" idx="2"/>
            <a:endCxn id="20" idx="2"/>
          </p:cNvCxnSpPr>
          <p:nvPr/>
        </p:nvCxnSpPr>
        <p:spPr>
          <a:xfrm rot="5400000" flipH="1">
            <a:off x="4275522" y="-478660"/>
            <a:ext cx="13136" cy="5778938"/>
          </a:xfrm>
          <a:prstGeom prst="bentConnector3">
            <a:avLst>
              <a:gd name="adj1" fmla="val -1740256"/>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3923776" y="2387084"/>
            <a:ext cx="1296449" cy="276999"/>
          </a:xfrm>
          <a:prstGeom prst="rect">
            <a:avLst/>
          </a:prstGeom>
        </p:spPr>
        <p:txBody>
          <a:bodyPr wrap="none">
            <a:spAutoFit/>
          </a:bodyPr>
          <a:lstStyle/>
          <a:p>
            <a:pPr algn="ctr"/>
            <a:r>
              <a:rPr lang="en-US" sz="1200" dirty="0" smtClean="0">
                <a:latin typeface="Arial"/>
                <a:cs typeface="Arial"/>
              </a:rPr>
              <a:t>3. User Redirect</a:t>
            </a:r>
            <a:endParaRPr lang="en-US" sz="1200" dirty="0">
              <a:latin typeface="Arial"/>
              <a:cs typeface="Arial"/>
            </a:endParaRPr>
          </a:p>
        </p:txBody>
      </p:sp>
      <p:cxnSp>
        <p:nvCxnSpPr>
          <p:cNvPr id="41" name="Straight Arrow Connector 40"/>
          <p:cNvCxnSpPr/>
          <p:nvPr/>
        </p:nvCxnSpPr>
        <p:spPr>
          <a:xfrm flipH="1">
            <a:off x="4828003" y="2346052"/>
            <a:ext cx="1756728" cy="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47" name="Rectangle 46"/>
          <p:cNvSpPr/>
          <p:nvPr/>
        </p:nvSpPr>
        <p:spPr>
          <a:xfrm>
            <a:off x="5031188" y="1595554"/>
            <a:ext cx="1279767" cy="276999"/>
          </a:xfrm>
          <a:prstGeom prst="rect">
            <a:avLst/>
          </a:prstGeom>
        </p:spPr>
        <p:txBody>
          <a:bodyPr wrap="none">
            <a:spAutoFit/>
          </a:bodyPr>
          <a:lstStyle/>
          <a:p>
            <a:pPr algn="ctr"/>
            <a:r>
              <a:rPr lang="en-US" sz="1200" dirty="0">
                <a:latin typeface="Arial"/>
                <a:cs typeface="Arial"/>
              </a:rPr>
              <a:t>2. </a:t>
            </a:r>
            <a:r>
              <a:rPr lang="en-US" sz="1200" dirty="0" err="1">
                <a:latin typeface="Arial"/>
                <a:cs typeface="Arial"/>
              </a:rPr>
              <a:t>Auth</a:t>
            </a:r>
            <a:r>
              <a:rPr lang="en-US" sz="1200" dirty="0">
                <a:latin typeface="Arial"/>
                <a:cs typeface="Arial"/>
              </a:rPr>
              <a:t> Request</a:t>
            </a:r>
          </a:p>
        </p:txBody>
      </p:sp>
      <p:sp>
        <p:nvSpPr>
          <p:cNvPr id="49" name="TextBox 48"/>
          <p:cNvSpPr txBox="1"/>
          <p:nvPr/>
        </p:nvSpPr>
        <p:spPr>
          <a:xfrm>
            <a:off x="5031188" y="2041835"/>
            <a:ext cx="1377065" cy="553998"/>
          </a:xfrm>
          <a:prstGeom prst="rect">
            <a:avLst/>
          </a:prstGeom>
          <a:noFill/>
        </p:spPr>
        <p:txBody>
          <a:bodyPr wrap="square" rtlCol="0">
            <a:spAutoFit/>
          </a:bodyPr>
          <a:lstStyle/>
          <a:p>
            <a:r>
              <a:rPr lang="en-US" sz="1200" dirty="0">
                <a:latin typeface="Arial"/>
                <a:cs typeface="Arial"/>
              </a:rPr>
              <a:t>4.Redirect to App</a:t>
            </a:r>
          </a:p>
          <a:p>
            <a:endParaRPr lang="en-US" dirty="0"/>
          </a:p>
        </p:txBody>
      </p:sp>
    </p:spTree>
    <p:extLst>
      <p:ext uri="{BB962C8B-B14F-4D97-AF65-F5344CB8AC3E}">
        <p14:creationId xmlns:p14="http://schemas.microsoft.com/office/powerpoint/2010/main" val="315347660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SAML 2.0 flow</a:t>
            </a:r>
            <a:endParaRPr lang="en-US" dirty="0">
              <a:latin typeface="Arial"/>
              <a:cs typeface="Arial"/>
            </a:endParaRPr>
          </a:p>
        </p:txBody>
      </p:sp>
      <p:sp>
        <p:nvSpPr>
          <p:cNvPr id="20" name="Rounded Rectangle 19"/>
          <p:cNvSpPr/>
          <p:nvPr/>
        </p:nvSpPr>
        <p:spPr>
          <a:xfrm>
            <a:off x="805793" y="1782379"/>
            <a:ext cx="1173655" cy="62186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Client</a:t>
            </a:r>
          </a:p>
          <a:p>
            <a:pPr algn="ctr"/>
            <a:r>
              <a:rPr lang="en-US" sz="1200" dirty="0" smtClean="0"/>
              <a:t>(Web Browser)</a:t>
            </a:r>
            <a:endParaRPr lang="en-US" sz="1200" dirty="0"/>
          </a:p>
        </p:txBody>
      </p:sp>
      <p:sp>
        <p:nvSpPr>
          <p:cNvPr id="21" name="Rounded Rectangle 20"/>
          <p:cNvSpPr/>
          <p:nvPr/>
        </p:nvSpPr>
        <p:spPr>
          <a:xfrm>
            <a:off x="3695262" y="1782379"/>
            <a:ext cx="1173655" cy="62186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Server</a:t>
            </a:r>
            <a:endParaRPr lang="en-US" dirty="0"/>
          </a:p>
        </p:txBody>
      </p:sp>
      <p:cxnSp>
        <p:nvCxnSpPr>
          <p:cNvPr id="22" name="Straight Arrow Connector 21"/>
          <p:cNvCxnSpPr/>
          <p:nvPr/>
        </p:nvCxnSpPr>
        <p:spPr>
          <a:xfrm>
            <a:off x="1979448" y="1972816"/>
            <a:ext cx="171581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2120136" y="1695817"/>
            <a:ext cx="1365127" cy="276999"/>
          </a:xfrm>
          <a:prstGeom prst="rect">
            <a:avLst/>
          </a:prstGeom>
        </p:spPr>
        <p:txBody>
          <a:bodyPr wrap="none">
            <a:spAutoFit/>
          </a:bodyPr>
          <a:lstStyle/>
          <a:p>
            <a:pPr algn="ctr"/>
            <a:r>
              <a:rPr lang="en-US" sz="1200" dirty="0">
                <a:latin typeface="Arial"/>
                <a:cs typeface="Arial"/>
              </a:rPr>
              <a:t>1. Client Request</a:t>
            </a:r>
          </a:p>
        </p:txBody>
      </p:sp>
      <p:sp>
        <p:nvSpPr>
          <p:cNvPr id="24" name="Rounded Rectangle 23"/>
          <p:cNvSpPr/>
          <p:nvPr/>
        </p:nvSpPr>
        <p:spPr>
          <a:xfrm>
            <a:off x="6584731" y="1795515"/>
            <a:ext cx="1173655" cy="62186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Auth</a:t>
            </a:r>
            <a:r>
              <a:rPr lang="en-US" dirty="0" smtClean="0"/>
              <a:t> Server</a:t>
            </a:r>
            <a:endParaRPr lang="en-US" dirty="0"/>
          </a:p>
        </p:txBody>
      </p:sp>
      <p:cxnSp>
        <p:nvCxnSpPr>
          <p:cNvPr id="25" name="Straight Arrow Connector 24"/>
          <p:cNvCxnSpPr/>
          <p:nvPr/>
        </p:nvCxnSpPr>
        <p:spPr>
          <a:xfrm>
            <a:off x="4868917" y="1959803"/>
            <a:ext cx="171581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Elbow Connector 7"/>
          <p:cNvCxnSpPr>
            <a:stCxn id="24" idx="2"/>
            <a:endCxn id="20" idx="2"/>
          </p:cNvCxnSpPr>
          <p:nvPr/>
        </p:nvCxnSpPr>
        <p:spPr>
          <a:xfrm rot="5400000" flipH="1">
            <a:off x="4275522" y="-478660"/>
            <a:ext cx="13136" cy="5778938"/>
          </a:xfrm>
          <a:prstGeom prst="bentConnector3">
            <a:avLst>
              <a:gd name="adj1" fmla="val -1740256"/>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3923776" y="2387084"/>
            <a:ext cx="1296449" cy="276999"/>
          </a:xfrm>
          <a:prstGeom prst="rect">
            <a:avLst/>
          </a:prstGeom>
        </p:spPr>
        <p:txBody>
          <a:bodyPr wrap="none">
            <a:spAutoFit/>
          </a:bodyPr>
          <a:lstStyle/>
          <a:p>
            <a:pPr algn="ctr"/>
            <a:r>
              <a:rPr lang="en-US" sz="1200" dirty="0" smtClean="0">
                <a:latin typeface="Arial"/>
                <a:cs typeface="Arial"/>
              </a:rPr>
              <a:t>3. User Redirect</a:t>
            </a:r>
            <a:endParaRPr lang="en-US" sz="1200" dirty="0">
              <a:latin typeface="Arial"/>
              <a:cs typeface="Arial"/>
            </a:endParaRPr>
          </a:p>
        </p:txBody>
      </p:sp>
      <p:cxnSp>
        <p:nvCxnSpPr>
          <p:cNvPr id="41" name="Straight Arrow Connector 40"/>
          <p:cNvCxnSpPr/>
          <p:nvPr/>
        </p:nvCxnSpPr>
        <p:spPr>
          <a:xfrm flipH="1">
            <a:off x="4828003" y="2346052"/>
            <a:ext cx="1756728" cy="0"/>
          </a:xfrm>
          <a:prstGeom prst="straightConnector1">
            <a:avLst/>
          </a:prstGeom>
          <a:ln>
            <a:solidFill>
              <a:schemeClr val="accent1"/>
            </a:solidFill>
            <a:tailEnd type="arrow"/>
          </a:ln>
        </p:spPr>
        <p:style>
          <a:lnRef idx="2">
            <a:schemeClr val="accent1"/>
          </a:lnRef>
          <a:fillRef idx="0">
            <a:schemeClr val="accent1"/>
          </a:fillRef>
          <a:effectRef idx="1">
            <a:schemeClr val="accent1"/>
          </a:effectRef>
          <a:fontRef idx="minor">
            <a:schemeClr val="tx1"/>
          </a:fontRef>
        </p:style>
      </p:cxnSp>
      <p:sp>
        <p:nvSpPr>
          <p:cNvPr id="47" name="Rectangle 46"/>
          <p:cNvSpPr/>
          <p:nvPr/>
        </p:nvSpPr>
        <p:spPr>
          <a:xfrm>
            <a:off x="5031188" y="1682804"/>
            <a:ext cx="1279767" cy="276999"/>
          </a:xfrm>
          <a:prstGeom prst="rect">
            <a:avLst/>
          </a:prstGeom>
        </p:spPr>
        <p:txBody>
          <a:bodyPr wrap="none">
            <a:spAutoFit/>
          </a:bodyPr>
          <a:lstStyle/>
          <a:p>
            <a:pPr algn="ctr"/>
            <a:r>
              <a:rPr lang="en-US" sz="1200" dirty="0" smtClean="0">
                <a:latin typeface="Arial"/>
                <a:cs typeface="Arial"/>
              </a:rPr>
              <a:t>2. </a:t>
            </a:r>
            <a:r>
              <a:rPr lang="en-US" sz="1200" dirty="0" err="1" smtClean="0">
                <a:latin typeface="Arial"/>
                <a:cs typeface="Arial"/>
              </a:rPr>
              <a:t>Auth</a:t>
            </a:r>
            <a:r>
              <a:rPr lang="en-US" sz="1200" dirty="0" smtClean="0">
                <a:latin typeface="Arial"/>
                <a:cs typeface="Arial"/>
              </a:rPr>
              <a:t> Request</a:t>
            </a:r>
            <a:endParaRPr lang="en-US" sz="1200" dirty="0">
              <a:latin typeface="Arial"/>
              <a:cs typeface="Arial"/>
            </a:endParaRPr>
          </a:p>
        </p:txBody>
      </p:sp>
      <p:sp>
        <p:nvSpPr>
          <p:cNvPr id="49" name="TextBox 48"/>
          <p:cNvSpPr txBox="1"/>
          <p:nvPr/>
        </p:nvSpPr>
        <p:spPr>
          <a:xfrm>
            <a:off x="5031188" y="2069053"/>
            <a:ext cx="1377065" cy="553998"/>
          </a:xfrm>
          <a:prstGeom prst="rect">
            <a:avLst/>
          </a:prstGeom>
          <a:noFill/>
        </p:spPr>
        <p:txBody>
          <a:bodyPr wrap="square" rtlCol="0">
            <a:spAutoFit/>
          </a:bodyPr>
          <a:lstStyle/>
          <a:p>
            <a:r>
              <a:rPr lang="en-US" sz="1200" dirty="0">
                <a:latin typeface="Arial"/>
                <a:cs typeface="Arial"/>
              </a:rPr>
              <a:t>4.Redirect to App</a:t>
            </a:r>
          </a:p>
          <a:p>
            <a:endParaRPr lang="en-US" dirty="0"/>
          </a:p>
        </p:txBody>
      </p:sp>
      <p:cxnSp>
        <p:nvCxnSpPr>
          <p:cNvPr id="14" name="Straight Arrow Connector 13"/>
          <p:cNvCxnSpPr/>
          <p:nvPr/>
        </p:nvCxnSpPr>
        <p:spPr>
          <a:xfrm flipH="1">
            <a:off x="1979448" y="2284488"/>
            <a:ext cx="1715814" cy="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2213919" y="2007489"/>
            <a:ext cx="1365278" cy="276999"/>
          </a:xfrm>
          <a:prstGeom prst="rect">
            <a:avLst/>
          </a:prstGeom>
        </p:spPr>
        <p:txBody>
          <a:bodyPr wrap="none">
            <a:spAutoFit/>
          </a:bodyPr>
          <a:lstStyle/>
          <a:p>
            <a:pPr algn="ctr"/>
            <a:r>
              <a:rPr lang="en-US" sz="1200" dirty="0" smtClean="0">
                <a:latin typeface="Arial"/>
                <a:cs typeface="Arial"/>
              </a:rPr>
              <a:t>5.User Logged In</a:t>
            </a:r>
            <a:endParaRPr lang="en-US" sz="1200" dirty="0">
              <a:latin typeface="Arial"/>
              <a:cs typeface="Arial"/>
            </a:endParaRPr>
          </a:p>
        </p:txBody>
      </p:sp>
    </p:spTree>
    <p:extLst>
      <p:ext uri="{BB962C8B-B14F-4D97-AF65-F5344CB8AC3E}">
        <p14:creationId xmlns:p14="http://schemas.microsoft.com/office/powerpoint/2010/main" val="25476156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a:t>
            </a:r>
            <a:endParaRPr lang="en-US" dirty="0"/>
          </a:p>
        </p:txBody>
      </p:sp>
      <p:sp>
        <p:nvSpPr>
          <p:cNvPr id="3" name="Content Placeholder 2"/>
          <p:cNvSpPr>
            <a:spLocks noGrp="1"/>
          </p:cNvSpPr>
          <p:nvPr>
            <p:ph idx="1"/>
          </p:nvPr>
        </p:nvSpPr>
        <p:spPr>
          <a:xfrm>
            <a:off x="457200" y="1050960"/>
            <a:ext cx="8229600" cy="3751343"/>
          </a:xfrm>
        </p:spPr>
        <p:txBody>
          <a:bodyPr>
            <a:noAutofit/>
          </a:bodyPr>
          <a:lstStyle/>
          <a:p>
            <a:r>
              <a:rPr lang="en-US" sz="2400" dirty="0" err="1">
                <a:solidFill>
                  <a:srgbClr val="262626"/>
                </a:solidFill>
                <a:latin typeface="Arial"/>
                <a:cs typeface="Arial"/>
              </a:rPr>
              <a:t>OAuth</a:t>
            </a:r>
            <a:r>
              <a:rPr lang="en-US" sz="2400" dirty="0">
                <a:solidFill>
                  <a:srgbClr val="262626"/>
                </a:solidFill>
                <a:latin typeface="Arial"/>
                <a:cs typeface="Arial"/>
              </a:rPr>
              <a:t> is an open standard for </a:t>
            </a:r>
            <a:r>
              <a:rPr lang="en-US" sz="2400" dirty="0" smtClean="0">
                <a:solidFill>
                  <a:srgbClr val="262626"/>
                </a:solidFill>
                <a:latin typeface="Arial"/>
                <a:cs typeface="Arial"/>
              </a:rPr>
              <a:t>authorization</a:t>
            </a:r>
          </a:p>
          <a:p>
            <a:r>
              <a:rPr lang="en-US" sz="2400" dirty="0" smtClean="0">
                <a:solidFill>
                  <a:srgbClr val="262626"/>
                </a:solidFill>
                <a:latin typeface="Arial"/>
                <a:cs typeface="Arial"/>
              </a:rPr>
              <a:t>Focuses </a:t>
            </a:r>
            <a:r>
              <a:rPr lang="en-US" sz="2400" dirty="0">
                <a:solidFill>
                  <a:srgbClr val="262626"/>
                </a:solidFill>
                <a:latin typeface="Arial"/>
                <a:cs typeface="Arial"/>
              </a:rPr>
              <a:t>on client developer </a:t>
            </a:r>
            <a:r>
              <a:rPr lang="en-US" sz="2400" dirty="0" smtClean="0">
                <a:solidFill>
                  <a:srgbClr val="262626"/>
                </a:solidFill>
                <a:latin typeface="Arial"/>
                <a:cs typeface="Arial"/>
              </a:rPr>
              <a:t>simplicity</a:t>
            </a:r>
          </a:p>
          <a:p>
            <a:pPr marL="0" indent="0">
              <a:buNone/>
            </a:pPr>
            <a:r>
              <a:rPr lang="en-US" sz="2400" dirty="0" err="1" smtClean="0">
                <a:solidFill>
                  <a:srgbClr val="262626"/>
                </a:solidFill>
                <a:latin typeface="Arial"/>
                <a:cs typeface="Arial"/>
              </a:rPr>
              <a:t>OpenID</a:t>
            </a:r>
            <a:r>
              <a:rPr lang="en-US" sz="2400" dirty="0" smtClean="0">
                <a:solidFill>
                  <a:srgbClr val="262626"/>
                </a:solidFill>
                <a:latin typeface="Arial"/>
                <a:cs typeface="Arial"/>
              </a:rPr>
              <a:t> </a:t>
            </a:r>
            <a:r>
              <a:rPr lang="en-US" sz="2400" dirty="0" smtClean="0">
                <a:solidFill>
                  <a:srgbClr val="262626"/>
                </a:solidFill>
                <a:latin typeface="Arial"/>
                <a:cs typeface="Arial"/>
              </a:rPr>
              <a:t>Connect </a:t>
            </a:r>
            <a:r>
              <a:rPr lang="en-US" sz="2400" dirty="0" smtClean="0">
                <a:solidFill>
                  <a:srgbClr val="262626"/>
                </a:solidFill>
                <a:latin typeface="Arial"/>
                <a:cs typeface="Arial"/>
              </a:rPr>
              <a:t>is an implementation </a:t>
            </a:r>
            <a:r>
              <a:rPr lang="en-US" sz="2400" dirty="0" smtClean="0">
                <a:solidFill>
                  <a:srgbClr val="262626"/>
                </a:solidFill>
                <a:latin typeface="Arial"/>
                <a:cs typeface="Arial"/>
              </a:rPr>
              <a:t>of </a:t>
            </a:r>
            <a:r>
              <a:rPr lang="en-US" sz="2400" dirty="0" err="1" smtClean="0">
                <a:solidFill>
                  <a:srgbClr val="262626"/>
                </a:solidFill>
                <a:latin typeface="Arial"/>
                <a:cs typeface="Arial"/>
              </a:rPr>
              <a:t>Oauth</a:t>
            </a:r>
            <a:endParaRPr lang="en-US" sz="2400" dirty="0" smtClean="0">
              <a:solidFill>
                <a:srgbClr val="262626"/>
              </a:solidFill>
              <a:latin typeface="Arial"/>
              <a:cs typeface="Arial"/>
            </a:endParaRPr>
          </a:p>
          <a:p>
            <a:r>
              <a:rPr lang="en-US" sz="2400" dirty="0">
                <a:solidFill>
                  <a:schemeClr val="tx1"/>
                </a:solidFill>
                <a:latin typeface="Arial"/>
                <a:cs typeface="Arial"/>
              </a:rPr>
              <a:t>Enables the client to use the authorization server to </a:t>
            </a:r>
            <a:r>
              <a:rPr lang="en-US" sz="2400" dirty="0" smtClean="0">
                <a:solidFill>
                  <a:schemeClr val="tx1"/>
                </a:solidFill>
                <a:latin typeface="Arial"/>
                <a:cs typeface="Arial"/>
              </a:rPr>
              <a:t>authenticate the user</a:t>
            </a:r>
            <a:endParaRPr lang="en-US" sz="2400" dirty="0" smtClean="0">
              <a:solidFill>
                <a:srgbClr val="262626"/>
              </a:solidFill>
              <a:latin typeface="Arial"/>
              <a:cs typeface="Arial"/>
            </a:endParaRPr>
          </a:p>
          <a:p>
            <a:r>
              <a:rPr lang="en-US" sz="2400" dirty="0" smtClean="0">
                <a:solidFill>
                  <a:srgbClr val="262626"/>
                </a:solidFill>
                <a:latin typeface="Arial"/>
                <a:cs typeface="Arial"/>
              </a:rPr>
              <a:t>Uses simpler REST calls, improved ease of </a:t>
            </a:r>
            <a:r>
              <a:rPr lang="en-US" sz="2400" dirty="0" smtClean="0">
                <a:solidFill>
                  <a:srgbClr val="262626"/>
                </a:solidFill>
                <a:latin typeface="Arial"/>
                <a:cs typeface="Arial"/>
              </a:rPr>
              <a:t>use</a:t>
            </a:r>
          </a:p>
          <a:p>
            <a:r>
              <a:rPr lang="en-US" sz="2400" dirty="0">
                <a:solidFill>
                  <a:schemeClr val="tx1"/>
                </a:solidFill>
                <a:latin typeface="Arial"/>
                <a:cs typeface="Arial"/>
              </a:rPr>
              <a:t>Enables a single set of user credentials to access multiple sites</a:t>
            </a:r>
          </a:p>
          <a:p>
            <a:endParaRPr lang="en-US" sz="2400" dirty="0">
              <a:solidFill>
                <a:srgbClr val="262626"/>
              </a:solidFill>
              <a:latin typeface="Arial"/>
              <a:cs typeface="Arial"/>
            </a:endParaRPr>
          </a:p>
        </p:txBody>
      </p:sp>
    </p:spTree>
    <p:extLst>
      <p:ext uri="{BB962C8B-B14F-4D97-AF65-F5344CB8AC3E}">
        <p14:creationId xmlns:p14="http://schemas.microsoft.com/office/powerpoint/2010/main" val="618009453"/>
      </p:ext>
    </p:extLst>
  </p:cSld>
  <p:clrMapOvr>
    <a:masterClrMapping/>
  </p:clrMapOvr>
</p:sld>
</file>

<file path=ppt/theme/theme1.xml><?xml version="1.0" encoding="utf-8"?>
<a:theme xmlns:a="http://schemas.openxmlformats.org/drawingml/2006/main" name="Pivotal_Dark_Template">
  <a:themeElements>
    <a:clrScheme name="Custom 1">
      <a:dk1>
        <a:srgbClr val="262626"/>
      </a:dk1>
      <a:lt1>
        <a:sysClr val="window" lastClr="FFFFFF"/>
      </a:lt1>
      <a:dk2>
        <a:srgbClr val="1B2831"/>
      </a:dk2>
      <a:lt2>
        <a:srgbClr val="F5F5F5"/>
      </a:lt2>
      <a:accent1>
        <a:srgbClr val="138A7E"/>
      </a:accent1>
      <a:accent2>
        <a:srgbClr val="0C5B50"/>
      </a:accent2>
      <a:accent3>
        <a:srgbClr val="8198A4"/>
      </a:accent3>
      <a:accent4>
        <a:srgbClr val="1A6FB7"/>
      </a:accent4>
      <a:accent5>
        <a:srgbClr val="E8E8E8"/>
      </a:accent5>
      <a:accent6>
        <a:srgbClr val="6D3F76"/>
      </a:accent6>
      <a:hlink>
        <a:srgbClr val="138A7E"/>
      </a:hlink>
      <a:folHlink>
        <a:srgbClr val="878787"/>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8881"/>
        </a:solidFill>
        <a:ln w="6350">
          <a:solidFill>
            <a:schemeClr val="bg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7B6F2769-7194-4217-93D3-3AF3A4742282}">
  <ds:schemaRefs>
    <ds:schemaRef ds:uri="http://schemas.microsoft.com/office/infopath/2007/PartnerControls"/>
    <ds:schemaRef ds:uri="http://purl.org/dc/elements/1.1/"/>
    <ds:schemaRef ds:uri="http://schemas.openxmlformats.org/package/2006/metadata/core-properties"/>
    <ds:schemaRef ds:uri="http://purl.org/dc/dcmitype/"/>
    <ds:schemaRef ds:uri="http://schemas.microsoft.com/office/2006/documentManagement/types"/>
    <ds:schemaRef ds:uri="http://purl.org/dc/terms/"/>
    <ds:schemaRef ds:uri="http://schemas.microsoft.com/sharepoint/v3/field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Pivotal_Dark_Template.potx</Template>
  <TotalTime>10245</TotalTime>
  <Words>5187</Words>
  <Application>Microsoft Macintosh PowerPoint</Application>
  <PresentationFormat>On-screen Show (16:9)</PresentationFormat>
  <Paragraphs>502</Paragraphs>
  <Slides>34</Slides>
  <Notes>34</Notes>
  <HiddenSlides>12</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Pivotal_Dark_Template</vt:lpstr>
      <vt:lpstr>PowerPoint Presentation</vt:lpstr>
      <vt:lpstr>Agenda</vt:lpstr>
      <vt:lpstr>SAML </vt:lpstr>
      <vt:lpstr>SAML 2.0 flow</vt:lpstr>
      <vt:lpstr>SAML 2.0 flow</vt:lpstr>
      <vt:lpstr>SAML 2.0 flow</vt:lpstr>
      <vt:lpstr>SAML 2.0 flow</vt:lpstr>
      <vt:lpstr>SAML 2.0 flow</vt:lpstr>
      <vt:lpstr>Oauth </vt:lpstr>
      <vt:lpstr>OAuth 2.0 flow</vt:lpstr>
      <vt:lpstr>OAuth 2.0 flow</vt:lpstr>
      <vt:lpstr>OAuth 2.0 flow</vt:lpstr>
      <vt:lpstr>OAuth 2.0 flow</vt:lpstr>
      <vt:lpstr>OAuth 2.0 flow</vt:lpstr>
      <vt:lpstr>User Authentication and Authorization (UAA) Server</vt:lpstr>
      <vt:lpstr>Pivotal Single Sign-On Service for Applications</vt:lpstr>
      <vt:lpstr>Single Sign On Flow</vt:lpstr>
      <vt:lpstr>Pivotal Single Sign-On – Architecture</vt:lpstr>
      <vt:lpstr>How to store platform user credentials</vt:lpstr>
      <vt:lpstr>Current State of Application Security</vt:lpstr>
      <vt:lpstr>Pivotal Single Sign-On Service 1.0.0</vt:lpstr>
      <vt:lpstr>User Authentication and Authorization (UAA) Server</vt:lpstr>
      <vt:lpstr>UAA contd</vt:lpstr>
      <vt:lpstr>Service Plan Visibility</vt:lpstr>
      <vt:lpstr>Role Based Access</vt:lpstr>
      <vt:lpstr>Use cases</vt:lpstr>
      <vt:lpstr>SSO Service HA Considerations</vt:lpstr>
      <vt:lpstr>Demo</vt:lpstr>
      <vt:lpstr>Summary</vt:lpstr>
      <vt:lpstr>PowerPoint Presentation</vt:lpstr>
      <vt:lpstr>Service &amp; App Flow</vt:lpstr>
      <vt:lpstr>Request-Response Flow</vt:lpstr>
      <vt:lpstr>SAML 2.0 flow </vt:lpstr>
      <vt:lpstr>Oauth 2.0 flow</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Reshmi Krishna</cp:lastModifiedBy>
  <cp:revision>393</cp:revision>
  <cp:lastPrinted>2016-02-25T01:48:55Z</cp:lastPrinted>
  <dcterms:created xsi:type="dcterms:W3CDTF">2010-04-12T23:12:02Z</dcterms:created>
  <dcterms:modified xsi:type="dcterms:W3CDTF">2016-03-04T14:48:31Z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