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13" r:id="rId4"/>
  </p:sldMasterIdLst>
  <p:notesMasterIdLst>
    <p:notesMasterId r:id="rId23"/>
  </p:notesMasterIdLst>
  <p:sldIdLst>
    <p:sldId id="320" r:id="rId5"/>
    <p:sldId id="321" r:id="rId6"/>
    <p:sldId id="322" r:id="rId7"/>
    <p:sldId id="323" r:id="rId8"/>
    <p:sldId id="324" r:id="rId9"/>
    <p:sldId id="325" r:id="rId10"/>
    <p:sldId id="326" r:id="rId11"/>
    <p:sldId id="332" r:id="rId12"/>
    <p:sldId id="333" r:id="rId13"/>
    <p:sldId id="327" r:id="rId14"/>
    <p:sldId id="328" r:id="rId15"/>
    <p:sldId id="329" r:id="rId16"/>
    <p:sldId id="330" r:id="rId17"/>
    <p:sldId id="331" r:id="rId18"/>
    <p:sldId id="337" r:id="rId19"/>
    <p:sldId id="336" r:id="rId20"/>
    <p:sldId id="334" r:id="rId21"/>
    <p:sldId id="33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81"/>
    <a:srgbClr val="00A79D"/>
    <a:srgbClr val="00786E"/>
    <a:srgbClr val="17232A"/>
    <a:srgbClr val="155A89"/>
    <a:srgbClr val="1E84C6"/>
    <a:srgbClr val="202F38"/>
    <a:srgbClr val="BD68C4"/>
    <a:srgbClr val="A87DAF"/>
    <a:srgbClr val="45A3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82" autoAdjust="0"/>
    <p:restoredTop sz="71662" autoAdjust="0"/>
  </p:normalViewPr>
  <p:slideViewPr>
    <p:cSldViewPr snapToGrid="0" snapToObjects="1">
      <p:cViewPr varScale="1">
        <p:scale>
          <a:sx n="107" d="100"/>
          <a:sy n="107" d="100"/>
        </p:scale>
        <p:origin x="-632" y="-104"/>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3/17/16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a:t>
            </a:fld>
            <a:endParaRPr lang="en-US"/>
          </a:p>
        </p:txBody>
      </p:sp>
    </p:spTree>
    <p:extLst>
      <p:ext uri="{BB962C8B-B14F-4D97-AF65-F5344CB8AC3E}">
        <p14:creationId xmlns:p14="http://schemas.microsoft.com/office/powerpoint/2010/main" val="481836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Spring Cloud Stream is also available, providing a more flexible and scalable pipeline.</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14</a:t>
            </a:fld>
            <a:endParaRPr lang="en-US"/>
          </a:p>
        </p:txBody>
      </p:sp>
    </p:spTree>
    <p:extLst>
      <p:ext uri="{BB962C8B-B14F-4D97-AF65-F5344CB8AC3E}">
        <p14:creationId xmlns:p14="http://schemas.microsoft.com/office/powerpoint/2010/main" val="36835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18</a:t>
            </a:fld>
            <a:endParaRPr lang="en-US"/>
          </a:p>
        </p:txBody>
      </p:sp>
    </p:spTree>
    <p:extLst>
      <p:ext uri="{BB962C8B-B14F-4D97-AF65-F5344CB8AC3E}">
        <p14:creationId xmlns:p14="http://schemas.microsoft.com/office/powerpoint/2010/main" val="5753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985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5713">
              <a:spcBef>
                <a:spcPts val="1189"/>
              </a:spcBef>
            </a:pPr>
            <a:r>
              <a:rPr lang="en-US" dirty="0" smtClean="0"/>
              <a:t>We</a:t>
            </a:r>
            <a:r>
              <a:rPr lang="en-US" baseline="0" dirty="0" smtClean="0"/>
              <a:t> talk about all the wonderful things that can be achieved from </a:t>
            </a:r>
            <a:r>
              <a:rPr lang="en-US" baseline="0" dirty="0" err="1" smtClean="0"/>
              <a:t>Microservices</a:t>
            </a:r>
            <a:r>
              <a:rPr lang="en-US" baseline="0" dirty="0" smtClean="0"/>
              <a:t> architecture. </a:t>
            </a:r>
          </a:p>
          <a:p>
            <a:pPr defTabSz="905713">
              <a:spcBef>
                <a:spcPts val="1189"/>
              </a:spcBef>
            </a:pPr>
            <a:r>
              <a:rPr lang="en-US" dirty="0" smtClean="0"/>
              <a:t>Monolith-&gt;</a:t>
            </a:r>
            <a:r>
              <a:rPr lang="en-US" baseline="0" dirty="0" smtClean="0"/>
              <a:t> SOA -&gt; </a:t>
            </a:r>
            <a:r>
              <a:rPr lang="en-US" baseline="0" dirty="0" err="1" smtClean="0"/>
              <a:t>Microservices</a:t>
            </a:r>
            <a:r>
              <a:rPr lang="en-US" baseline="0" dirty="0" smtClean="0"/>
              <a:t> is a continuum and most orgs and somewhere in the middle. When we moved from monolith -&gt; micro services, the challenges got transferred to the </a:t>
            </a:r>
            <a:r>
              <a:rPr lang="en-US" baseline="0" dirty="0" err="1" smtClean="0"/>
              <a:t>microservices</a:t>
            </a:r>
            <a:r>
              <a:rPr lang="en-US" baseline="0" dirty="0" smtClean="0"/>
              <a:t> ecosystem. </a:t>
            </a:r>
          </a:p>
          <a:p>
            <a:pPr defTabSz="905713">
              <a:spcBef>
                <a:spcPts val="1189"/>
              </a:spcBef>
            </a:pPr>
            <a:r>
              <a:rPr lang="en-US" baseline="0" dirty="0" smtClean="0"/>
              <a:t>[Talk about challenges] </a:t>
            </a:r>
            <a:endParaRPr lang="en-US" dirty="0" smtClean="0"/>
          </a:p>
          <a:p>
            <a:pPr defTabSz="905713">
              <a:spcBef>
                <a:spcPts val="1189"/>
              </a:spcBef>
            </a:pPr>
            <a:r>
              <a:rPr lang="en-US" dirty="0" smtClean="0"/>
              <a:t>Monitoring</a:t>
            </a:r>
            <a:r>
              <a:rPr lang="en-US" baseline="0" dirty="0" smtClean="0"/>
              <a:t> and Logging is all good but sometimes you have request say x which took over 1 sec, who get that info through your logs. Lets say you have 4 </a:t>
            </a:r>
            <a:r>
              <a:rPr lang="en-US" baseline="0" dirty="0" err="1" smtClean="0"/>
              <a:t>microservices</a:t>
            </a:r>
            <a:endParaRPr lang="en-US" dirty="0" smtClean="0"/>
          </a:p>
          <a:p>
            <a:pPr defTabSz="905713">
              <a:spcBef>
                <a:spcPts val="1189"/>
              </a:spcBef>
            </a:pPr>
            <a:r>
              <a:rPr lang="en-US" dirty="0" smtClean="0"/>
              <a:t>Well back in 2008, Google</a:t>
            </a:r>
            <a:r>
              <a:rPr lang="en-US" baseline="0" dirty="0" smtClean="0"/>
              <a:t> was facing a similar challenge with complex, large-scale distributed systems. Their applications were collections of software modules that may be developed by different teams, perhaps in different programming languages, and could span many thousands of machines across multiple physical facilities…. Understanding system behavior in this context requires observing related activities across many different programs and machines</a:t>
            </a:r>
            <a:endParaRPr lang="en-US" dirty="0" smtClean="0"/>
          </a:p>
          <a:p>
            <a:endParaRPr lang="en-US" dirty="0"/>
          </a:p>
        </p:txBody>
      </p:sp>
    </p:spTree>
    <p:extLst>
      <p:ext uri="{BB962C8B-B14F-4D97-AF65-F5344CB8AC3E}">
        <p14:creationId xmlns:p14="http://schemas.microsoft.com/office/powerpoint/2010/main" val="297460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Microservice</a:t>
            </a:r>
            <a:r>
              <a:rPr lang="en-US" dirty="0" smtClean="0"/>
              <a:t> and data pipeline architectures are a often a graph of components</a:t>
            </a:r>
            <a:r>
              <a:rPr lang="en-US" baseline="0" dirty="0" smtClean="0"/>
              <a:t> </a:t>
            </a:r>
            <a:r>
              <a:rPr lang="en-US" dirty="0" smtClean="0"/>
              <a:t>distributed across a network.</a:t>
            </a:r>
          </a:p>
          <a:p>
            <a:r>
              <a:rPr lang="en-US" dirty="0" smtClean="0"/>
              <a:t>A call graph or data flow can become delayed or fail due to the nature of the</a:t>
            </a:r>
            <a:r>
              <a:rPr lang="en-US" baseline="0" dirty="0" smtClean="0"/>
              <a:t> </a:t>
            </a:r>
            <a:r>
              <a:rPr lang="en-US" dirty="0" smtClean="0"/>
              <a:t>operation, components, or edges between them.</a:t>
            </a:r>
          </a:p>
          <a:p>
            <a:r>
              <a:rPr lang="en-US" dirty="0" smtClean="0"/>
              <a:t>We want to understand our current architecture and troubleshoot latency</a:t>
            </a:r>
            <a:r>
              <a:rPr lang="en-US" baseline="0" dirty="0" smtClean="0"/>
              <a:t> </a:t>
            </a:r>
            <a:r>
              <a:rPr lang="en-US" dirty="0" smtClean="0"/>
              <a:t>problems, in production. Most importantly answer questions like 1) When was the event and how long did it take?</a:t>
            </a:r>
            <a:r>
              <a:rPr lang="en-US" baseline="0" dirty="0" smtClean="0"/>
              <a:t> 2) </a:t>
            </a:r>
            <a:r>
              <a:rPr lang="en-US" dirty="0" smtClean="0"/>
              <a:t>Where did this happen?</a:t>
            </a:r>
            <a:r>
              <a:rPr lang="en-US" baseline="0" dirty="0" smtClean="0"/>
              <a:t> </a:t>
            </a:r>
            <a:r>
              <a:rPr lang="en-US" dirty="0" smtClean="0"/>
              <a:t>3) Which event was it?</a:t>
            </a:r>
            <a:r>
              <a:rPr lang="en-US" baseline="0" dirty="0" smtClean="0"/>
              <a:t> 4) </a:t>
            </a:r>
            <a:r>
              <a:rPr lang="en-US" dirty="0" smtClean="0"/>
              <a:t>Is it abnormal?</a:t>
            </a:r>
          </a:p>
          <a:p>
            <a:r>
              <a:rPr lang="en-US" dirty="0" smtClean="0"/>
              <a:t>Polyglot </a:t>
            </a:r>
            <a:r>
              <a:rPr lang="en-US" dirty="0" err="1" smtClean="0"/>
              <a:t>microservice</a:t>
            </a:r>
            <a:r>
              <a:rPr lang="en-US" dirty="0" smtClean="0"/>
              <a:t> and data flow</a:t>
            </a:r>
            <a:r>
              <a:rPr lang="en-US" baseline="0" dirty="0" smtClean="0"/>
              <a:t> </a:t>
            </a:r>
            <a:r>
              <a:rPr lang="en-US" dirty="0" smtClean="0"/>
              <a:t>architectures are increasingly easy</a:t>
            </a:r>
            <a:r>
              <a:rPr lang="en-US" baseline="0" dirty="0" smtClean="0"/>
              <a:t> </a:t>
            </a:r>
            <a:r>
              <a:rPr lang="en-US" dirty="0" smtClean="0"/>
              <a:t>to write and deploy. You don</a:t>
            </a:r>
            <a:r>
              <a:rPr lang="uk-UA" dirty="0" smtClean="0"/>
              <a:t>’</a:t>
            </a:r>
            <a:r>
              <a:rPr lang="en-US" dirty="0" smtClean="0"/>
              <a:t>t need a wizard to deploy them nowadays and you </a:t>
            </a:r>
            <a:r>
              <a:rPr lang="en-US" dirty="0" err="1" smtClean="0"/>
              <a:t>shouldn</a:t>
            </a:r>
            <a:r>
              <a:rPr lang="uk-UA" dirty="0" smtClean="0"/>
              <a:t>’</a:t>
            </a:r>
            <a:r>
              <a:rPr lang="en-US" dirty="0" smtClean="0"/>
              <a:t>t need one to troubleshoot them, With</a:t>
            </a:r>
            <a:r>
              <a:rPr lang="en-US" baseline="0" dirty="0" smtClean="0"/>
              <a:t> this in mind Distributed Systems were created.</a:t>
            </a:r>
            <a:endParaRPr lang="en-US" dirty="0" smtClean="0"/>
          </a:p>
          <a:p>
            <a:endParaRPr lang="en-US" dirty="0" smtClean="0">
              <a:solidFill>
                <a:srgbClr val="31FFFE"/>
              </a:solidFill>
            </a:endParaRPr>
          </a:p>
          <a:p>
            <a:r>
              <a:rPr lang="en-US" dirty="0" smtClean="0">
                <a:solidFill>
                  <a:srgbClr val="31FFFE"/>
                </a:solidFill>
              </a:rPr>
              <a:t>Since the adoption of SOA/</a:t>
            </a:r>
            <a:r>
              <a:rPr lang="en-US" dirty="0" err="1" smtClean="0">
                <a:solidFill>
                  <a:srgbClr val="31FFFE"/>
                </a:solidFill>
              </a:rPr>
              <a:t>microservice</a:t>
            </a:r>
            <a:r>
              <a:rPr lang="en-US" dirty="0" smtClean="0">
                <a:solidFill>
                  <a:srgbClr val="31FFFE"/>
                </a:solidFill>
              </a:rPr>
              <a:t> architectures (with REST services taking a central place in them), systems become more and more distributed. The importance of having the visibility of how each request travels from the client to the service and from service to service till the eventual response is being constructed is hard to overestimate. Distributed tracing systems are designed to solve that.</a:t>
            </a:r>
          </a:p>
          <a:p>
            <a:endParaRPr lang="en-US" dirty="0" smtClean="0">
              <a:solidFill>
                <a:srgbClr val="31FFFE"/>
              </a:solidFill>
            </a:endParaRPr>
          </a:p>
          <a:p>
            <a:r>
              <a:rPr lang="en-US" dirty="0" smtClean="0">
                <a:solidFill>
                  <a:srgbClr val="31FFFE"/>
                </a:solidFill>
              </a:rPr>
              <a:t>Collect</a:t>
            </a:r>
            <a:r>
              <a:rPr lang="en-US" baseline="0" dirty="0" smtClean="0">
                <a:solidFill>
                  <a:srgbClr val="31FFFE"/>
                </a:solidFill>
              </a:rPr>
              <a:t> graphs of info about your call maybe even real time.</a:t>
            </a:r>
            <a:endParaRPr lang="en-US" dirty="0" smtClean="0">
              <a:solidFill>
                <a:srgbClr val="31FFFE"/>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262376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Dapper is</a:t>
            </a:r>
            <a:r>
              <a:rPr lang="en-US" baseline="0" dirty="0" smtClean="0"/>
              <a:t> a Large-Scale Distributed Systems Tracing Infrastructure. </a:t>
            </a:r>
            <a:r>
              <a:rPr lang="en-US" baseline="0" dirty="0" err="1" smtClean="0"/>
              <a:t>Googlge</a:t>
            </a:r>
            <a:r>
              <a:rPr lang="en-US" baseline="0" dirty="0" smtClean="0"/>
              <a:t> designed and started using it in 2008 and finally wrote a paper about it in 2010.</a:t>
            </a:r>
          </a:p>
          <a:p>
            <a:r>
              <a:rPr lang="en-US" dirty="0" smtClean="0"/>
              <a:t>• Low overhead: the tracing system should have negligible</a:t>
            </a:r>
          </a:p>
          <a:p>
            <a:r>
              <a:rPr lang="en-US" dirty="0" smtClean="0"/>
              <a:t>performance impact on running services. In</a:t>
            </a:r>
          </a:p>
          <a:p>
            <a:r>
              <a:rPr lang="en-US" dirty="0" smtClean="0"/>
              <a:t>some highly optimized services even small monitoring</a:t>
            </a:r>
          </a:p>
          <a:p>
            <a:r>
              <a:rPr lang="en-US" dirty="0" smtClean="0"/>
              <a:t>overheads are easily noticeable, and might compel</a:t>
            </a:r>
          </a:p>
          <a:p>
            <a:r>
              <a:rPr lang="en-US" dirty="0" smtClean="0"/>
              <a:t>the deployment teams to turn the tracing system</a:t>
            </a:r>
          </a:p>
          <a:p>
            <a:r>
              <a:rPr lang="en-US" dirty="0" smtClean="0"/>
              <a:t>off.</a:t>
            </a:r>
          </a:p>
          <a:p>
            <a:r>
              <a:rPr lang="en-US" dirty="0" smtClean="0"/>
              <a:t>• Application-level transparency: programmers</a:t>
            </a:r>
          </a:p>
          <a:p>
            <a:r>
              <a:rPr lang="en-US" dirty="0" smtClean="0"/>
              <a:t>should not need to be aware of the tracing system.</a:t>
            </a:r>
          </a:p>
          <a:p>
            <a:r>
              <a:rPr lang="en-US" dirty="0" smtClean="0"/>
              <a:t>A tracing infrastructure that relies on active collaboration</a:t>
            </a:r>
          </a:p>
          <a:p>
            <a:r>
              <a:rPr lang="en-US" dirty="0" smtClean="0"/>
              <a:t>from application-level developers in order</a:t>
            </a:r>
          </a:p>
          <a:p>
            <a:r>
              <a:rPr lang="en-US" dirty="0" smtClean="0"/>
              <a:t>to function becomes extremely fragile, and is often</a:t>
            </a:r>
          </a:p>
          <a:p>
            <a:r>
              <a:rPr lang="en-US" dirty="0" smtClean="0"/>
              <a:t>broken due to instrumentation bugs or omissions,</a:t>
            </a:r>
          </a:p>
          <a:p>
            <a:r>
              <a:rPr lang="en-US" dirty="0" smtClean="0"/>
              <a:t>therefore violating the ubiquity requirement. This</a:t>
            </a:r>
          </a:p>
          <a:p>
            <a:r>
              <a:rPr lang="en-US" dirty="0" smtClean="0"/>
              <a:t>is especially important in a fast-paced development</a:t>
            </a:r>
          </a:p>
          <a:p>
            <a:r>
              <a:rPr lang="en-US" dirty="0" smtClean="0"/>
              <a:t>environment such as ours.</a:t>
            </a:r>
          </a:p>
          <a:p>
            <a:r>
              <a:rPr lang="en-US" dirty="0" smtClean="0"/>
              <a:t>• Scalability: it needs to handle the size of Google’s</a:t>
            </a:r>
          </a:p>
          <a:p>
            <a:r>
              <a:rPr lang="en-US" dirty="0" smtClean="0"/>
              <a:t>services and clusters for at least the next few years.</a:t>
            </a:r>
          </a:p>
          <a:p>
            <a:endParaRPr lang="en-US" dirty="0"/>
          </a:p>
        </p:txBody>
      </p:sp>
    </p:spTree>
    <p:extLst>
      <p:ext uri="{BB962C8B-B14F-4D97-AF65-F5344CB8AC3E}">
        <p14:creationId xmlns:p14="http://schemas.microsoft.com/office/powerpoint/2010/main" val="326003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trace give u the structure through</a:t>
            </a:r>
            <a:r>
              <a:rPr lang="en-US" baseline="0" dirty="0" smtClean="0"/>
              <a:t> which you can identify your calls. You can you can think about trace as a tree and the tree nodes as spans. </a:t>
            </a:r>
          </a:p>
          <a:p>
            <a:r>
              <a:rPr lang="en-US" dirty="0" smtClean="0"/>
              <a:t>The edges indicate a</a:t>
            </a:r>
            <a:r>
              <a:rPr lang="en-US" baseline="0" dirty="0" smtClean="0"/>
              <a:t> </a:t>
            </a:r>
            <a:r>
              <a:rPr lang="en-US" dirty="0" smtClean="0"/>
              <a:t>casual relationship between a span and its parent span.</a:t>
            </a:r>
            <a:r>
              <a:rPr lang="en-US" baseline="0" dirty="0" smtClean="0"/>
              <a:t> </a:t>
            </a:r>
            <a:r>
              <a:rPr lang="en-US" dirty="0" smtClean="0"/>
              <a:t>Independent of its place in a larger trace tree, though, a</a:t>
            </a:r>
            <a:r>
              <a:rPr lang="en-US" baseline="0" dirty="0" smtClean="0"/>
              <a:t> </a:t>
            </a:r>
            <a:r>
              <a:rPr lang="en-US" dirty="0" smtClean="0"/>
              <a:t>span is also a simple log of </a:t>
            </a:r>
            <a:r>
              <a:rPr lang="en-US" dirty="0" err="1" smtClean="0"/>
              <a:t>timestamped</a:t>
            </a:r>
            <a:r>
              <a:rPr lang="en-US" dirty="0" smtClean="0"/>
              <a:t> records which</a:t>
            </a:r>
          </a:p>
          <a:p>
            <a:r>
              <a:rPr lang="en-US" dirty="0" smtClean="0"/>
              <a:t>encode the span’s start and end time, any RPC timing</a:t>
            </a:r>
            <a:r>
              <a:rPr lang="en-US" baseline="0" dirty="0" smtClean="0"/>
              <a:t> </a:t>
            </a:r>
            <a:r>
              <a:rPr lang="en-US" dirty="0" smtClean="0"/>
              <a:t>data, and zero or more application-specific annotations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392580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span is an individual operation that took place. It contains</a:t>
            </a:r>
            <a:r>
              <a:rPr lang="en-US" baseline="0" dirty="0" smtClean="0"/>
              <a:t> time stamped events and tags.</a:t>
            </a:r>
          </a:p>
          <a:p>
            <a:r>
              <a:rPr lang="en-US" baseline="0" dirty="0" smtClean="0"/>
              <a:t>Tags : When you troubleshooting, u can search by these tags. Can be </a:t>
            </a:r>
            <a:r>
              <a:rPr lang="en-US" baseline="0" dirty="0" err="1" smtClean="0"/>
              <a:t>uri’s</a:t>
            </a:r>
            <a:r>
              <a:rPr lang="en-US" baseline="0" dirty="0" smtClean="0"/>
              <a:t> or anything. </a:t>
            </a:r>
          </a:p>
          <a:p>
            <a:r>
              <a:rPr lang="en-US" dirty="0" smtClean="0"/>
              <a:t>Span: The basic unit of work. For example, sending an RPC is a new span, as is sending a response to an RPC. Span’s are identified by a unique 64-bit ID for the span and another 64-bit ID for the trace the span is a part of. Spans also have other data, such as descriptions, </a:t>
            </a:r>
            <a:r>
              <a:rPr lang="en-US" dirty="0" err="1" smtClean="0"/>
              <a:t>timestamped</a:t>
            </a:r>
            <a:r>
              <a:rPr lang="en-US" dirty="0" smtClean="0"/>
              <a:t> events, key-value annotations (tags), the ID of the span that caused them, and process ID’s (normally IP address).</a:t>
            </a:r>
          </a:p>
          <a:p>
            <a:endParaRPr lang="en-US" dirty="0" smtClean="0"/>
          </a:p>
          <a:p>
            <a:r>
              <a:rPr lang="en-US" dirty="0" smtClean="0"/>
              <a:t>Spans are started and stopped, and they keep track of their timing information. </a:t>
            </a:r>
            <a:r>
              <a:rPr lang="en-US" smtClean="0"/>
              <a:t>Once you create a span, you must stop it at some point in the future.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20454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Zipkin</a:t>
            </a:r>
            <a:r>
              <a:rPr lang="en-US" dirty="0" smtClean="0"/>
              <a:t> is a tracing</a:t>
            </a:r>
            <a:r>
              <a:rPr lang="en-US" baseline="0" dirty="0" smtClean="0"/>
              <a:t> system.</a:t>
            </a:r>
            <a:r>
              <a:rPr lang="en-US" dirty="0" smtClean="0"/>
              <a:t/>
            </a:r>
            <a:br>
              <a:rPr lang="en-US" dirty="0" smtClean="0"/>
            </a:br>
            <a:r>
              <a:rPr lang="en-US" dirty="0" err="1" smtClean="0"/>
              <a:t>Zipkin</a:t>
            </a:r>
            <a:r>
              <a:rPr lang="en-US" dirty="0" smtClean="0"/>
              <a:t> started out as a project during our first Hack Week. During that week we implemented a basic version of the Google Dapper paper for Thrift. Today it has grown to include support for tracing Http, Thrift, </a:t>
            </a:r>
            <a:r>
              <a:rPr lang="en-US" dirty="0" err="1" smtClean="0"/>
              <a:t>Memcache</a:t>
            </a:r>
            <a:r>
              <a:rPr lang="en-US" dirty="0" smtClean="0"/>
              <a:t>, SQL and </a:t>
            </a:r>
            <a:r>
              <a:rPr lang="en-US" dirty="0" err="1" smtClean="0"/>
              <a:t>Redis</a:t>
            </a:r>
            <a:r>
              <a:rPr lang="en-US" dirty="0" smtClean="0"/>
              <a:t> requests. These are mainly done via our Finagle library in </a:t>
            </a:r>
            <a:r>
              <a:rPr lang="en-US" dirty="0" err="1" smtClean="0"/>
              <a:t>Scala</a:t>
            </a:r>
            <a:r>
              <a:rPr lang="en-US" dirty="0" smtClean="0"/>
              <a:t> and Java, but we also have a gem for Ruby that includes basic tracing support. It should be reasonably straightforward to add tracing support for other protocols and in other libraries.</a:t>
            </a:r>
          </a:p>
          <a:p>
            <a:r>
              <a:rPr lang="en-US" dirty="0" smtClean="0"/>
              <a:t>Find a core library which the </a:t>
            </a:r>
            <a:r>
              <a:rPr lang="en-US" dirty="0" err="1" smtClean="0"/>
              <a:t>devs</a:t>
            </a:r>
            <a:r>
              <a:rPr lang="en-US" dirty="0" smtClean="0"/>
              <a:t> already use and sneak that code in for free. That library inside tweeter is called Finagle</a:t>
            </a:r>
          </a:p>
          <a:p>
            <a:r>
              <a:rPr lang="en-US" dirty="0" smtClean="0"/>
              <a:t>Finagle is an extensible RPC system for the JVM, used to construct high-concurrency servers. Finagle implements uniform client and server APIs for several protocols, and is designed for high performance and concurrency. Most of </a:t>
            </a:r>
            <a:r>
              <a:rPr lang="en-US" dirty="0" err="1" smtClean="0"/>
              <a:t>Finagle’s</a:t>
            </a:r>
            <a:r>
              <a:rPr lang="en-US" dirty="0" smtClean="0"/>
              <a:t> code is protocol agnostic, simplifying the implementation of new protocols.</a:t>
            </a:r>
          </a:p>
          <a:p>
            <a:r>
              <a:rPr lang="en-US" dirty="0" smtClean="0"/>
              <a:t>It does it</a:t>
            </a:r>
            <a:r>
              <a:rPr lang="fr-FR" dirty="0" smtClean="0"/>
              <a:t>’</a:t>
            </a:r>
            <a:r>
              <a:rPr lang="en-US" dirty="0" smtClean="0"/>
              <a:t>s a wrapper written in </a:t>
            </a:r>
            <a:r>
              <a:rPr lang="en-US" dirty="0" err="1" smtClean="0"/>
              <a:t>scala</a:t>
            </a:r>
            <a:r>
              <a:rPr lang="en-US" dirty="0" smtClean="0"/>
              <a:t> wraps different protocol like thrift, http, </a:t>
            </a:r>
            <a:r>
              <a:rPr lang="en-US" dirty="0" err="1" smtClean="0"/>
              <a:t>memcache</a:t>
            </a:r>
            <a:r>
              <a:rPr lang="en-US" dirty="0" smtClean="0"/>
              <a:t> servers deals with load balancing, retries. Most services within Twitter uses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77309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architecture </a:t>
            </a:r>
            <a:r>
              <a:rPr lang="en-US" smtClean="0"/>
              <a:t>is pluggable.</a:t>
            </a:r>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369374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p:cNvSpPr/>
          <p:nvPr/>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Rectangle 5"/>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Tree>
    <p:extLst>
      <p:ext uri="{BB962C8B-B14F-4D97-AF65-F5344CB8AC3E}">
        <p14:creationId xmlns:p14="http://schemas.microsoft.com/office/powerpoint/2010/main" val="361598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3" name="Rectangle 12"/>
          <p:cNvSpPr/>
          <p:nvPr/>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Picture with Caption">
    <p:spTree>
      <p:nvGrpSpPr>
        <p:cNvPr id="1" name=""/>
        <p:cNvGrpSpPr/>
        <p:nvPr/>
      </p:nvGrpSpPr>
      <p:grpSpPr>
        <a:xfrm>
          <a:off x="0" y="0"/>
          <a:ext cx="0" cy="0"/>
          <a:chOff x="0" y="0"/>
          <a:chExt cx="0" cy="0"/>
        </a:xfrm>
      </p:grpSpPr>
      <p:sp>
        <p:nvSpPr>
          <p:cNvPr id="9" name="Rectangle 8"/>
          <p:cNvSpPr/>
          <p:nvPr/>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p:nvPicPr>
        <p:blipFill>
          <a:blip r:embed="rId2" cstate="print"/>
          <a:stretch>
            <a:fillRect/>
          </a:stretch>
        </p:blipFill>
        <p:spPr>
          <a:xfrm>
            <a:off x="7941733" y="4713966"/>
            <a:ext cx="957262" cy="219455"/>
          </a:xfrm>
          <a:prstGeom prst="rect">
            <a:avLst/>
          </a:prstGeom>
        </p:spPr>
      </p:pic>
      <p:cxnSp>
        <p:nvCxnSpPr>
          <p:cNvPr id="9" name="Straight Connector 8"/>
          <p:cNvCxnSpPr/>
          <p:nvPr/>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
        <p:nvSpPr>
          <p:cNvPr id="10" name="Rectangle 9"/>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1" name="TextBox 10"/>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13" name="Straight Connector 12"/>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10" name="Rectangle 9"/>
          <p:cNvSpPr/>
          <p:nvPr/>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dirty="0"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dirty="0"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dirty="0"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4284892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dirty="0"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35436708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dirty="0"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endParaRPr lang="en-US" dirty="0"/>
          </a:p>
        </p:txBody>
      </p:sp>
    </p:spTree>
    <p:extLst>
      <p:ext uri="{BB962C8B-B14F-4D97-AF65-F5344CB8AC3E}">
        <p14:creationId xmlns:p14="http://schemas.microsoft.com/office/powerpoint/2010/main" val="277339205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dirty="0" smtClean="0"/>
              <a:t>Click to edit Master text styles</a:t>
            </a:r>
          </a:p>
          <a:p>
            <a:pPr lvl="0"/>
            <a:endParaRPr lang="en-US" dirty="0" smtClean="0"/>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smtClean="0"/>
              <a:t>Click to edit Master text style</a:t>
            </a:r>
          </a:p>
        </p:txBody>
      </p:sp>
      <p:sp>
        <p:nvSpPr>
          <p:cNvPr id="8" name="Picture Placeholder 7"/>
          <p:cNvSpPr>
            <a:spLocks noGrp="1"/>
          </p:cNvSpPr>
          <p:nvPr>
            <p:ph type="pic" sz="quarter" idx="11"/>
          </p:nvPr>
        </p:nvSpPr>
        <p:spPr>
          <a:xfrm>
            <a:off x="4662488" y="1200150"/>
            <a:ext cx="4070350" cy="2430556"/>
          </a:xfrm>
        </p:spPr>
        <p:txBody>
          <a:bodyPr/>
          <a:lstStyle/>
          <a:p>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lvl="0"/>
            <a:endParaRPr lang="en-US" dirty="0" smtClean="0"/>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lvl="0"/>
            <a:endParaRPr lang="en-US" dirty="0" smtClean="0"/>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lvl="0"/>
            <a:endParaRPr lang="en-US" dirty="0" smtClean="0"/>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dirty="0" smtClean="0"/>
              <a:t>Click to edit Master text styles</a:t>
            </a:r>
          </a:p>
          <a:p>
            <a:pPr lvl="0"/>
            <a:endParaRPr lang="en-US" dirty="0" smtClean="0"/>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51697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533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6" name="Rectangle 5"/>
          <p:cNvSpPr/>
          <p:nvPr/>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6" name="Rectangle 5"/>
          <p:cNvSpPr/>
          <p:nvPr/>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cxnSp>
        <p:nvCxnSpPr>
          <p:cNvPr id="6" name="Straight Connector 5"/>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11" name="Rectangle 10"/>
          <p:cNvSpPr/>
          <p:nvPr/>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514" r:id="rId1"/>
    <p:sldLayoutId id="2147493515" r:id="rId2"/>
    <p:sldLayoutId id="2147493516" r:id="rId3"/>
    <p:sldLayoutId id="2147493517" r:id="rId4"/>
    <p:sldLayoutId id="2147493518" r:id="rId5"/>
    <p:sldLayoutId id="2147493519" r:id="rId6"/>
    <p:sldLayoutId id="2147493520" r:id="rId7"/>
    <p:sldLayoutId id="2147493521" r:id="rId8"/>
    <p:sldLayoutId id="2147493522" r:id="rId9"/>
    <p:sldLayoutId id="2147493523" r:id="rId10"/>
    <p:sldLayoutId id="2147493524" r:id="rId11"/>
    <p:sldLayoutId id="2147493525" r:id="rId12"/>
    <p:sldLayoutId id="2147493526" r:id="rId13"/>
    <p:sldLayoutId id="2147493527" r:id="rId14"/>
    <p:sldLayoutId id="2147493528" r:id="rId15"/>
    <p:sldLayoutId id="2147493529" r:id="rId16"/>
    <p:sldLayoutId id="2147493530" r:id="rId17"/>
    <p:sldLayoutId id="2147493531" r:id="rId18"/>
    <p:sldLayoutId id="2147493532" r:id="rId19"/>
    <p:sldLayoutId id="2147493456" r:id="rId20"/>
    <p:sldLayoutId id="2147493470" r:id="rId21"/>
    <p:sldLayoutId id="2147493465" r:id="rId22"/>
    <p:sldLayoutId id="2147493472" r:id="rId23"/>
    <p:sldLayoutId id="2147493473" r:id="rId24"/>
    <p:sldLayoutId id="2147493466" r:id="rId25"/>
    <p:sldLayoutId id="2147493468" r:id="rId26"/>
    <p:sldLayoutId id="2147493469" r:id="rId27"/>
    <p:sldLayoutId id="2147493461" r:id="rId28"/>
    <p:sldLayoutId id="2147493467" r:id="rId29"/>
    <p:sldLayoutId id="2147493471" r:id="rId30"/>
    <p:sldLayoutId id="2147493475" r:id="rId31"/>
    <p:sldLayoutId id="2147493476" r:id="rId32"/>
    <p:sldLayoutId id="2147493477" r:id="rId33"/>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github.com/openzipkin" TargetMode="External"/><Relationship Id="rId3" Type="http://schemas.openxmlformats.org/officeDocument/2006/relationships/hyperlink" Target="https://gitter.im/openzipkin/zipk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github.com/spring-cloud/spring-cloud-sleut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1487156"/>
            <a:ext cx="7439509" cy="197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b="0" dirty="0" smtClean="0">
                <a:solidFill>
                  <a:srgbClr val="FF6600"/>
                </a:solidFill>
                <a:effectLst>
                  <a:outerShdw blurRad="76200" dist="50800" dir="5400000" algn="t" rotWithShape="0">
                    <a:prstClr val="black">
                      <a:alpha val="70000"/>
                    </a:prstClr>
                  </a:outerShdw>
                </a:effectLst>
                <a:latin typeface="Roboto Regular"/>
                <a:ea typeface="Roboto Thin" panose="02000000000000000000" pitchFamily="2" charset="0"/>
                <a:cs typeface="Roboto Regular"/>
              </a:rPr>
              <a:t>			</a:t>
            </a:r>
            <a:r>
              <a:rPr lang="en-US" sz="4000" b="0" dirty="0" err="1" smtClean="0">
                <a:solidFill>
                  <a:srgbClr val="FFFFFF"/>
                </a:solidFill>
                <a:effectLst>
                  <a:outerShdw blurRad="76200" dist="50800" dir="5400000" algn="t" rotWithShape="0">
                    <a:prstClr val="black">
                      <a:alpha val="70000"/>
                    </a:prstClr>
                  </a:outerShdw>
                </a:effectLst>
                <a:latin typeface="Arial"/>
                <a:ea typeface="Roboto Thin" panose="02000000000000000000" pitchFamily="2" charset="0"/>
                <a:cs typeface="Arial"/>
              </a:rPr>
              <a:t>Zipkin</a:t>
            </a:r>
            <a:r>
              <a:rPr lang="en-US" sz="4000" b="0" dirty="0" smtClean="0">
                <a:solidFill>
                  <a:srgbClr val="FFFFFF"/>
                </a:solidFill>
                <a:effectLst>
                  <a:outerShdw blurRad="76200" dist="50800" dir="5400000" algn="t" rotWithShape="0">
                    <a:prstClr val="black">
                      <a:alpha val="70000"/>
                    </a:prstClr>
                  </a:outerShdw>
                </a:effectLst>
                <a:latin typeface="Arial"/>
                <a:ea typeface="Roboto Thin" panose="02000000000000000000" pitchFamily="2" charset="0"/>
                <a:cs typeface="Arial"/>
              </a:rPr>
              <a:t> </a:t>
            </a:r>
          </a:p>
          <a:p>
            <a:r>
              <a:rPr lang="en-US" sz="4000" b="0" dirty="0" smtClean="0">
                <a:solidFill>
                  <a:srgbClr val="FFFFFF"/>
                </a:solidFill>
                <a:effectLst>
                  <a:outerShdw blurRad="76200" dist="50800" dir="5400000" algn="t" rotWithShape="0">
                    <a:prstClr val="black">
                      <a:alpha val="70000"/>
                    </a:prstClr>
                  </a:outerShdw>
                </a:effectLst>
                <a:latin typeface="Arial"/>
                <a:ea typeface="Roboto Thin" panose="02000000000000000000" pitchFamily="2" charset="0"/>
                <a:cs typeface="Arial"/>
              </a:rPr>
              <a:t>Distributed Tracing</a:t>
            </a:r>
          </a:p>
        </p:txBody>
      </p:sp>
      <p:pic>
        <p:nvPicPr>
          <p:cNvPr id="11" name="Picture 2" descr="C:\Users\sdunn\Documents\Pivotal Corporate\presentation\Misc Assets\pivot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3425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US" dirty="0"/>
          </a:p>
        </p:txBody>
      </p:sp>
      <p:sp>
        <p:nvSpPr>
          <p:cNvPr id="3" name="Content Placeholder 2"/>
          <p:cNvSpPr>
            <a:spLocks noGrp="1"/>
          </p:cNvSpPr>
          <p:nvPr>
            <p:ph sz="quarter" idx="10"/>
          </p:nvPr>
        </p:nvSpPr>
        <p:spPr>
          <a:xfrm>
            <a:off x="457199" y="1108074"/>
            <a:ext cx="8545965" cy="3273007"/>
          </a:xfrm>
        </p:spPr>
        <p:txBody>
          <a:bodyPr>
            <a:normAutofit fontScale="85000" lnSpcReduction="10000"/>
          </a:bodyPr>
          <a:lstStyle/>
          <a:p>
            <a:r>
              <a:rPr lang="en-US" dirty="0">
                <a:solidFill>
                  <a:srgbClr val="FFFFFF"/>
                </a:solidFill>
              </a:rPr>
              <a:t>Open Sourced Distributed Systems Tracing from Twitter </a:t>
            </a:r>
          </a:p>
          <a:p>
            <a:r>
              <a:rPr lang="en-US" dirty="0">
                <a:solidFill>
                  <a:srgbClr val="FFFFFF"/>
                </a:solidFill>
              </a:rPr>
              <a:t>Implementation based on Dapper Paper by </a:t>
            </a:r>
            <a:r>
              <a:rPr lang="en-US" dirty="0" smtClean="0">
                <a:solidFill>
                  <a:srgbClr val="FFFFFF"/>
                </a:solidFill>
              </a:rPr>
              <a:t>Google</a:t>
            </a:r>
          </a:p>
          <a:p>
            <a:r>
              <a:rPr lang="en-US" dirty="0" smtClean="0">
                <a:solidFill>
                  <a:srgbClr val="FFFFFF"/>
                </a:solidFill>
              </a:rPr>
              <a:t>Adrian Cole (Spring Cloud) is the main contributor</a:t>
            </a:r>
          </a:p>
          <a:p>
            <a:pPr marL="0" indent="0">
              <a:buNone/>
            </a:pPr>
            <a:r>
              <a:rPr lang="en-US" dirty="0" smtClean="0">
                <a:solidFill>
                  <a:srgbClr val="FFFFFF"/>
                </a:solidFill>
              </a:rPr>
              <a:t>Goals :</a:t>
            </a:r>
          </a:p>
          <a:p>
            <a:pPr marL="0" indent="0">
              <a:buNone/>
            </a:pPr>
            <a:r>
              <a:rPr lang="en-US" sz="2200" dirty="0" smtClean="0">
                <a:solidFill>
                  <a:srgbClr val="FFFFFF"/>
                </a:solidFill>
              </a:rPr>
              <a:t>Aggregate spans into trace trees</a:t>
            </a:r>
          </a:p>
          <a:p>
            <a:pPr marL="0" indent="0">
              <a:buNone/>
            </a:pPr>
            <a:r>
              <a:rPr lang="en-US" sz="2200" dirty="0" smtClean="0">
                <a:solidFill>
                  <a:srgbClr val="FFFFFF"/>
                </a:solidFill>
              </a:rPr>
              <a:t>Provide query and visualization for latency analysis</a:t>
            </a:r>
          </a:p>
          <a:p>
            <a:pPr marL="0" indent="0">
              <a:buNone/>
            </a:pPr>
            <a:r>
              <a:rPr lang="en-US" sz="2200" dirty="0" smtClean="0">
                <a:solidFill>
                  <a:srgbClr val="FFFFFF"/>
                </a:solidFill>
              </a:rPr>
              <a:t>Have retention policy</a:t>
            </a:r>
            <a:endParaRPr lang="en-US" sz="2200" dirty="0">
              <a:solidFill>
                <a:srgbClr val="FFFFFF"/>
              </a:solidFill>
            </a:endParaRPr>
          </a:p>
          <a:p>
            <a:pPr marL="0" indent="0">
              <a:buNone/>
            </a:pPr>
            <a:endParaRPr lang="en-US" sz="2000" dirty="0" smtClean="0">
              <a:solidFill>
                <a:srgbClr val="FFFFFF"/>
              </a:solidFill>
            </a:endParaRPr>
          </a:p>
          <a:p>
            <a:pPr marL="0" indent="0">
              <a:buNone/>
            </a:pPr>
            <a:r>
              <a:rPr lang="en-US" sz="2000" dirty="0">
                <a:solidFill>
                  <a:srgbClr val="FFFFFF"/>
                </a:solidFill>
              </a:rPr>
              <a:t> </a:t>
            </a:r>
            <a:r>
              <a:rPr lang="en-US" sz="2000" dirty="0" smtClean="0">
                <a:solidFill>
                  <a:srgbClr val="FFFFFF"/>
                </a:solidFill>
              </a:rPr>
              <a:t>  </a:t>
            </a:r>
            <a:endParaRPr lang="en-US" dirty="0"/>
          </a:p>
        </p:txBody>
      </p:sp>
    </p:spTree>
    <p:extLst>
      <p:ext uri="{BB962C8B-B14F-4D97-AF65-F5344CB8AC3E}">
        <p14:creationId xmlns:p14="http://schemas.microsoft.com/office/powerpoint/2010/main" val="161633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Zipkin</a:t>
            </a:r>
            <a:endParaRPr lang="en-US" dirty="0">
              <a:solidFill>
                <a:srgbClr val="FFFFFF"/>
              </a:solidFill>
            </a:endParaRPr>
          </a:p>
        </p:txBody>
      </p:sp>
      <p:pic>
        <p:nvPicPr>
          <p:cNvPr id="4" name="Content Placeholder 3"/>
          <p:cNvPicPr>
            <a:picLocks noGrp="1" noChangeAspect="1"/>
          </p:cNvPicPr>
          <p:nvPr>
            <p:ph sz="quarter" idx="10"/>
          </p:nvPr>
        </p:nvPicPr>
        <p:blipFill rotWithShape="1">
          <a:blip r:embed="rId2"/>
          <a:srcRect t="-1365" b="-261"/>
          <a:stretch/>
        </p:blipFill>
        <p:spPr>
          <a:xfrm>
            <a:off x="457200" y="916214"/>
            <a:ext cx="8545513" cy="3619500"/>
          </a:xfrm>
        </p:spPr>
      </p:pic>
    </p:spTree>
    <p:extLst>
      <p:ext uri="{BB962C8B-B14F-4D97-AF65-F5344CB8AC3E}">
        <p14:creationId xmlns:p14="http://schemas.microsoft.com/office/powerpoint/2010/main" val="161633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Zipkin</a:t>
            </a:r>
            <a:r>
              <a:rPr lang="en-US" dirty="0" smtClean="0">
                <a:solidFill>
                  <a:srgbClr val="FFFFFF"/>
                </a:solidFill>
              </a:rPr>
              <a:t> Architecture</a:t>
            </a:r>
            <a:endParaRPr lang="en-US" dirty="0">
              <a:solidFill>
                <a:srgbClr val="FFFFFF"/>
              </a:solidFill>
            </a:endParaRPr>
          </a:p>
        </p:txBody>
      </p:sp>
      <p:sp>
        <p:nvSpPr>
          <p:cNvPr id="3" name="Content Placeholder 2"/>
          <p:cNvSpPr>
            <a:spLocks noGrp="1"/>
          </p:cNvSpPr>
          <p:nvPr>
            <p:ph sz="quarter" idx="10"/>
          </p:nvPr>
        </p:nvSpPr>
        <p:spPr>
          <a:xfrm>
            <a:off x="457199" y="1108074"/>
            <a:ext cx="8545965" cy="3273007"/>
          </a:xfrm>
        </p:spPr>
        <p:txBody>
          <a:bodyPr>
            <a:normAutofit/>
          </a:bodyPr>
          <a:lstStyle/>
          <a:p>
            <a:r>
              <a:rPr lang="en-US" sz="2400" dirty="0" smtClean="0"/>
              <a:t>Tracers collect timing data and                 </a:t>
            </a:r>
          </a:p>
          <a:p>
            <a:pPr marL="0" indent="0">
              <a:buNone/>
            </a:pPr>
            <a:r>
              <a:rPr lang="en-US" sz="2400" dirty="0" smtClean="0"/>
              <a:t>	transport </a:t>
            </a:r>
            <a:r>
              <a:rPr lang="en-US" sz="2400" dirty="0"/>
              <a:t>it over HTTP or Kafka</a:t>
            </a:r>
            <a:r>
              <a:rPr lang="en-US" sz="2400" dirty="0" smtClean="0"/>
              <a:t>.</a:t>
            </a:r>
          </a:p>
          <a:p>
            <a:r>
              <a:rPr lang="en-US" sz="2400" dirty="0"/>
              <a:t>Collectors store spans in MySQL or</a:t>
            </a:r>
          </a:p>
          <a:p>
            <a:pPr marL="0" indent="0">
              <a:buNone/>
            </a:pPr>
            <a:r>
              <a:rPr lang="en-US" sz="2400" dirty="0" smtClean="0"/>
              <a:t>	Cassandra.</a:t>
            </a:r>
          </a:p>
          <a:p>
            <a:r>
              <a:rPr lang="en-US" sz="2400" dirty="0"/>
              <a:t>Users query for traces via </a:t>
            </a:r>
            <a:r>
              <a:rPr lang="en-US" sz="2400" dirty="0" err="1"/>
              <a:t>Zipkin’s</a:t>
            </a:r>
            <a:endParaRPr lang="en-US" sz="2400" dirty="0"/>
          </a:p>
          <a:p>
            <a:pPr marL="0" indent="0">
              <a:buNone/>
            </a:pPr>
            <a:r>
              <a:rPr lang="en-US" sz="2400" dirty="0" smtClean="0"/>
              <a:t>	Web </a:t>
            </a:r>
            <a:r>
              <a:rPr lang="en-US" sz="2400" dirty="0"/>
              <a:t>UI or </a:t>
            </a:r>
            <a:r>
              <a:rPr lang="en-US" sz="2400" dirty="0" err="1"/>
              <a:t>Api</a:t>
            </a:r>
            <a:r>
              <a:rPr lang="en-US" sz="2400" dirty="0"/>
              <a:t>.</a:t>
            </a:r>
          </a:p>
        </p:txBody>
      </p:sp>
      <p:pic>
        <p:nvPicPr>
          <p:cNvPr id="5" name="Picture 4"/>
          <p:cNvPicPr>
            <a:picLocks noChangeAspect="1"/>
          </p:cNvPicPr>
          <p:nvPr/>
        </p:nvPicPr>
        <p:blipFill>
          <a:blip r:embed="rId3"/>
          <a:stretch>
            <a:fillRect/>
          </a:stretch>
        </p:blipFill>
        <p:spPr>
          <a:xfrm>
            <a:off x="5823858" y="861786"/>
            <a:ext cx="3275692" cy="3755571"/>
          </a:xfrm>
          <a:prstGeom prst="rect">
            <a:avLst/>
          </a:prstGeom>
        </p:spPr>
      </p:pic>
    </p:spTree>
    <p:extLst>
      <p:ext uri="{BB962C8B-B14F-4D97-AF65-F5344CB8AC3E}">
        <p14:creationId xmlns:p14="http://schemas.microsoft.com/office/powerpoint/2010/main" val="161633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US" dirty="0"/>
          </a:p>
        </p:txBody>
      </p:sp>
      <p:sp>
        <p:nvSpPr>
          <p:cNvPr id="3" name="Content Placeholder 2"/>
          <p:cNvSpPr>
            <a:spLocks noGrp="1"/>
          </p:cNvSpPr>
          <p:nvPr>
            <p:ph sz="quarter" idx="10"/>
          </p:nvPr>
        </p:nvSpPr>
        <p:spPr>
          <a:xfrm>
            <a:off x="457199" y="1108074"/>
            <a:ext cx="8545965" cy="3273007"/>
          </a:xfrm>
        </p:spPr>
        <p:txBody>
          <a:bodyPr>
            <a:normAutofit/>
          </a:bodyPr>
          <a:lstStyle/>
          <a:p>
            <a:pPr marL="0" indent="0">
              <a:buNone/>
            </a:pPr>
            <a:r>
              <a:rPr lang="en-US" sz="2200" dirty="0" err="1"/>
              <a:t>Zipkin</a:t>
            </a:r>
            <a:r>
              <a:rPr lang="en-US" sz="2200" dirty="0"/>
              <a:t> was created by Twitter in 2012. In 2015, </a:t>
            </a:r>
            <a:r>
              <a:rPr lang="en-US" sz="2200" dirty="0" err="1" smtClean="0"/>
              <a:t>OpenZipkin</a:t>
            </a:r>
            <a:r>
              <a:rPr lang="en-US" sz="2200" dirty="0"/>
              <a:t> </a:t>
            </a:r>
            <a:r>
              <a:rPr lang="en-US" sz="2200" dirty="0" smtClean="0"/>
              <a:t>became </a:t>
            </a:r>
            <a:r>
              <a:rPr lang="en-US" sz="2200" dirty="0"/>
              <a:t>the primary fork</a:t>
            </a:r>
            <a:r>
              <a:rPr lang="en-US" sz="2200" dirty="0" smtClean="0"/>
              <a:t>.</a:t>
            </a:r>
          </a:p>
          <a:p>
            <a:pPr marL="0" indent="0">
              <a:buNone/>
            </a:pPr>
            <a:endParaRPr lang="en-US" sz="2200" dirty="0"/>
          </a:p>
          <a:p>
            <a:pPr marL="0" indent="0">
              <a:buNone/>
            </a:pPr>
            <a:r>
              <a:rPr lang="en-US" sz="2200" dirty="0" err="1"/>
              <a:t>OpenZipkin</a:t>
            </a:r>
            <a:r>
              <a:rPr lang="en-US" sz="2200" dirty="0"/>
              <a:t> is an org on </a:t>
            </a:r>
            <a:r>
              <a:rPr lang="en-US" sz="2200" dirty="0" err="1"/>
              <a:t>GitHub</a:t>
            </a:r>
            <a:r>
              <a:rPr lang="en-US" sz="2200" dirty="0"/>
              <a:t>. It contains tracers, </a:t>
            </a:r>
            <a:r>
              <a:rPr lang="en-US" sz="2200" dirty="0" err="1"/>
              <a:t>OpenApi</a:t>
            </a:r>
            <a:r>
              <a:rPr lang="en-US" sz="2200" dirty="0"/>
              <a:t> spec,</a:t>
            </a:r>
          </a:p>
          <a:p>
            <a:pPr marL="0" indent="0">
              <a:buNone/>
            </a:pPr>
            <a:r>
              <a:rPr lang="en-US" sz="2200" dirty="0"/>
              <a:t>service components and </a:t>
            </a:r>
            <a:r>
              <a:rPr lang="en-US" sz="2200" dirty="0" err="1"/>
              <a:t>docker</a:t>
            </a:r>
            <a:r>
              <a:rPr lang="en-US" sz="2200" dirty="0"/>
              <a:t> images</a:t>
            </a:r>
            <a:r>
              <a:rPr lang="en-US" sz="2200" dirty="0" smtClean="0"/>
              <a:t>.</a:t>
            </a:r>
          </a:p>
          <a:p>
            <a:pPr marL="0" indent="0">
              <a:buNone/>
            </a:pPr>
            <a:endParaRPr lang="en-US" sz="2200" dirty="0"/>
          </a:p>
          <a:p>
            <a:pPr marL="0" indent="0">
              <a:buNone/>
            </a:pPr>
            <a:r>
              <a:rPr lang="en-US" sz="2200" dirty="0">
                <a:solidFill>
                  <a:schemeClr val="accent1"/>
                </a:solidFill>
                <a:hlinkClick r:id="rId2"/>
              </a:rPr>
              <a:t>https://github.com/openzipkin </a:t>
            </a:r>
            <a:r>
              <a:rPr lang="en-US" sz="2200" dirty="0" smtClean="0">
                <a:solidFill>
                  <a:schemeClr val="accent1"/>
                </a:solidFill>
              </a:rPr>
              <a:t>       </a:t>
            </a:r>
            <a:r>
              <a:rPr lang="en-US" sz="2200" dirty="0" smtClean="0">
                <a:solidFill>
                  <a:srgbClr val="138A7E"/>
                </a:solidFill>
                <a:hlinkClick r:id="rId3"/>
              </a:rPr>
              <a:t>https</a:t>
            </a:r>
            <a:r>
              <a:rPr lang="en-US" sz="2200" dirty="0">
                <a:solidFill>
                  <a:srgbClr val="138A7E"/>
                </a:solidFill>
                <a:hlinkClick r:id="rId3"/>
              </a:rPr>
              <a:t>://</a:t>
            </a:r>
            <a:r>
              <a:rPr lang="en-US" sz="2200" dirty="0" err="1">
                <a:solidFill>
                  <a:srgbClr val="138A7E"/>
                </a:solidFill>
                <a:hlinkClick r:id="rId3"/>
              </a:rPr>
              <a:t>gitter.im</a:t>
            </a:r>
            <a:r>
              <a:rPr lang="en-US" sz="2200" dirty="0">
                <a:solidFill>
                  <a:srgbClr val="138A7E"/>
                </a:solidFill>
                <a:hlinkClick r:id="rId3"/>
              </a:rPr>
              <a:t>/</a:t>
            </a:r>
            <a:r>
              <a:rPr lang="en-US" sz="2200" dirty="0" err="1">
                <a:solidFill>
                  <a:srgbClr val="138A7E"/>
                </a:solidFill>
                <a:hlinkClick r:id="rId3"/>
              </a:rPr>
              <a:t>openzipkin</a:t>
            </a:r>
            <a:r>
              <a:rPr lang="en-US" sz="2200" dirty="0">
                <a:solidFill>
                  <a:srgbClr val="138A7E"/>
                </a:solidFill>
                <a:hlinkClick r:id="rId3"/>
              </a:rPr>
              <a:t>/</a:t>
            </a:r>
            <a:r>
              <a:rPr lang="en-US" sz="2200" dirty="0" err="1">
                <a:solidFill>
                  <a:srgbClr val="138A7E"/>
                </a:solidFill>
                <a:hlinkClick r:id="rId3"/>
              </a:rPr>
              <a:t>zipkin</a:t>
            </a:r>
            <a:endParaRPr lang="en-US" sz="2200" dirty="0">
              <a:solidFill>
                <a:srgbClr val="138A7E"/>
              </a:solidFill>
            </a:endParaRPr>
          </a:p>
        </p:txBody>
      </p:sp>
    </p:spTree>
    <p:extLst>
      <p:ext uri="{BB962C8B-B14F-4D97-AF65-F5344CB8AC3E}">
        <p14:creationId xmlns:p14="http://schemas.microsoft.com/office/powerpoint/2010/main" val="161633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Sleuth</a:t>
            </a:r>
            <a:endParaRPr lang="en-US" dirty="0">
              <a:solidFill>
                <a:srgbClr val="138A7E"/>
              </a:solidFill>
            </a:endParaRPr>
          </a:p>
        </p:txBody>
      </p:sp>
      <p:sp>
        <p:nvSpPr>
          <p:cNvPr id="3" name="Content Placeholder 2"/>
          <p:cNvSpPr>
            <a:spLocks noGrp="1"/>
          </p:cNvSpPr>
          <p:nvPr>
            <p:ph sz="quarter" idx="10"/>
          </p:nvPr>
        </p:nvSpPr>
        <p:spPr>
          <a:xfrm>
            <a:off x="457199" y="1108074"/>
            <a:ext cx="8545965" cy="3273007"/>
          </a:xfrm>
        </p:spPr>
        <p:txBody>
          <a:bodyPr>
            <a:normAutofit/>
          </a:bodyPr>
          <a:lstStyle/>
          <a:p>
            <a:pPr marL="0" indent="0">
              <a:buNone/>
            </a:pPr>
            <a:r>
              <a:rPr lang="en-US" dirty="0" smtClean="0"/>
              <a:t>It includes </a:t>
            </a:r>
            <a:r>
              <a:rPr lang="en-US" dirty="0"/>
              <a:t>instrumentation for </a:t>
            </a:r>
            <a:r>
              <a:rPr lang="en-US" dirty="0" smtClean="0"/>
              <a:t>Spring Boot</a:t>
            </a:r>
            <a:r>
              <a:rPr lang="en-US" dirty="0"/>
              <a:t>, and a streaming collector.</a:t>
            </a:r>
          </a:p>
          <a:p>
            <a:pPr marL="0" indent="0">
              <a:buNone/>
            </a:pPr>
            <a:r>
              <a:rPr lang="en-US" dirty="0"/>
              <a:t>Report to </a:t>
            </a:r>
            <a:r>
              <a:rPr lang="en-US" dirty="0" err="1"/>
              <a:t>zipkin</a:t>
            </a:r>
            <a:r>
              <a:rPr lang="en-US" dirty="0"/>
              <a:t> via HTTP by depending on spring-</a:t>
            </a:r>
            <a:r>
              <a:rPr lang="en-US" dirty="0" err="1"/>
              <a:t>cloudsleuth</a:t>
            </a:r>
            <a:r>
              <a:rPr lang="en-US" dirty="0" smtClean="0"/>
              <a:t>-</a:t>
            </a:r>
            <a:r>
              <a:rPr lang="en-US" dirty="0" err="1" smtClean="0"/>
              <a:t>zipkin</a:t>
            </a:r>
            <a:r>
              <a:rPr lang="en-US" dirty="0" smtClean="0"/>
              <a:t> </a:t>
            </a:r>
            <a:r>
              <a:rPr lang="en-US" dirty="0" smtClean="0">
                <a:hlinkClick r:id="rId3"/>
              </a:rPr>
              <a:t>https</a:t>
            </a:r>
            <a:r>
              <a:rPr lang="en-US" dirty="0">
                <a:hlinkClick r:id="rId3"/>
              </a:rPr>
              <a:t>://github.com/spring-cloud/spring-cloud-sleuth</a:t>
            </a:r>
            <a:endParaRPr lang="en-US" dirty="0"/>
          </a:p>
        </p:txBody>
      </p:sp>
    </p:spTree>
    <p:extLst>
      <p:ext uri="{BB962C8B-B14F-4D97-AF65-F5344CB8AC3E}">
        <p14:creationId xmlns:p14="http://schemas.microsoft.com/office/powerpoint/2010/main" val="161633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Diagram</a:t>
            </a:r>
            <a:endParaRPr lang="en-US" dirty="0"/>
          </a:p>
        </p:txBody>
      </p:sp>
      <p:sp>
        <p:nvSpPr>
          <p:cNvPr id="6" name="Rounded Rectangle 5"/>
          <p:cNvSpPr/>
          <p:nvPr/>
        </p:nvSpPr>
        <p:spPr>
          <a:xfrm>
            <a:off x="1288815" y="1349963"/>
            <a:ext cx="1552222" cy="2455333"/>
          </a:xfrm>
          <a:prstGeom prst="round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491073" y="1702741"/>
            <a:ext cx="1251185" cy="465666"/>
          </a:xfrm>
          <a:prstGeom prst="rect">
            <a:avLst/>
          </a:prstGeom>
          <a:solidFill>
            <a:srgbClr val="3366FF"/>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542815" y="1749778"/>
            <a:ext cx="992481" cy="376296"/>
          </a:xfrm>
          <a:prstGeom prst="rect">
            <a:avLst/>
          </a:prstGeom>
          <a:noFill/>
        </p:spPr>
        <p:txBody>
          <a:bodyPr wrap="square" rtlCol="0">
            <a:spAutoFit/>
          </a:bodyPr>
          <a:lstStyle/>
          <a:p>
            <a:r>
              <a:rPr lang="en-US" dirty="0" smtClean="0"/>
              <a:t>App</a:t>
            </a:r>
            <a:endParaRPr lang="en-US" dirty="0"/>
          </a:p>
        </p:txBody>
      </p:sp>
      <p:sp>
        <p:nvSpPr>
          <p:cNvPr id="9" name="Rectangle 8"/>
          <p:cNvSpPr/>
          <p:nvPr/>
        </p:nvSpPr>
        <p:spPr>
          <a:xfrm>
            <a:off x="2154296" y="1890890"/>
            <a:ext cx="587961" cy="27751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154296" y="1891409"/>
            <a:ext cx="841964" cy="276999"/>
          </a:xfrm>
          <a:prstGeom prst="rect">
            <a:avLst/>
          </a:prstGeom>
          <a:noFill/>
        </p:spPr>
        <p:txBody>
          <a:bodyPr wrap="square" rtlCol="0">
            <a:spAutoFit/>
          </a:bodyPr>
          <a:lstStyle/>
          <a:p>
            <a:r>
              <a:rPr lang="en-US" sz="1200" dirty="0" smtClean="0">
                <a:latin typeface="Arial"/>
                <a:cs typeface="Arial"/>
              </a:rPr>
              <a:t>Sleuth</a:t>
            </a:r>
            <a:endParaRPr lang="en-US" sz="1200" dirty="0">
              <a:latin typeface="Arial"/>
              <a:cs typeface="Arial"/>
            </a:endParaRPr>
          </a:p>
        </p:txBody>
      </p:sp>
      <p:sp>
        <p:nvSpPr>
          <p:cNvPr id="15" name="Rectangle 14"/>
          <p:cNvSpPr/>
          <p:nvPr/>
        </p:nvSpPr>
        <p:spPr>
          <a:xfrm>
            <a:off x="1491072" y="2381955"/>
            <a:ext cx="1251185" cy="465666"/>
          </a:xfrm>
          <a:prstGeom prst="rect">
            <a:avLst/>
          </a:prstGeom>
          <a:solidFill>
            <a:srgbClr val="3366FF"/>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491072" y="3028244"/>
            <a:ext cx="1251185" cy="465666"/>
          </a:xfrm>
          <a:prstGeom prst="rect">
            <a:avLst/>
          </a:prstGeom>
          <a:solidFill>
            <a:srgbClr val="3366FF"/>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154296" y="2570103"/>
            <a:ext cx="587961" cy="27751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154296" y="3216392"/>
            <a:ext cx="587961" cy="27751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0" name="TextBox 19"/>
          <p:cNvSpPr txBox="1"/>
          <p:nvPr/>
        </p:nvSpPr>
        <p:spPr>
          <a:xfrm>
            <a:off x="1491072" y="2471325"/>
            <a:ext cx="992481" cy="376296"/>
          </a:xfrm>
          <a:prstGeom prst="rect">
            <a:avLst/>
          </a:prstGeom>
          <a:noFill/>
        </p:spPr>
        <p:txBody>
          <a:bodyPr wrap="square" rtlCol="0">
            <a:spAutoFit/>
          </a:bodyPr>
          <a:lstStyle/>
          <a:p>
            <a:r>
              <a:rPr lang="en-US" dirty="0" smtClean="0"/>
              <a:t>App</a:t>
            </a:r>
            <a:endParaRPr lang="en-US" dirty="0"/>
          </a:p>
        </p:txBody>
      </p:sp>
      <p:sp>
        <p:nvSpPr>
          <p:cNvPr id="21" name="TextBox 20"/>
          <p:cNvSpPr txBox="1"/>
          <p:nvPr/>
        </p:nvSpPr>
        <p:spPr>
          <a:xfrm>
            <a:off x="1491072" y="3117614"/>
            <a:ext cx="992481" cy="376296"/>
          </a:xfrm>
          <a:prstGeom prst="rect">
            <a:avLst/>
          </a:prstGeom>
          <a:noFill/>
        </p:spPr>
        <p:txBody>
          <a:bodyPr wrap="square" rtlCol="0">
            <a:spAutoFit/>
          </a:bodyPr>
          <a:lstStyle/>
          <a:p>
            <a:r>
              <a:rPr lang="en-US" dirty="0" smtClean="0"/>
              <a:t>App</a:t>
            </a:r>
            <a:endParaRPr lang="en-US" dirty="0"/>
          </a:p>
        </p:txBody>
      </p:sp>
      <p:sp>
        <p:nvSpPr>
          <p:cNvPr id="24" name="TextBox 23"/>
          <p:cNvSpPr txBox="1"/>
          <p:nvPr/>
        </p:nvSpPr>
        <p:spPr>
          <a:xfrm>
            <a:off x="2154297" y="2570622"/>
            <a:ext cx="686740" cy="276999"/>
          </a:xfrm>
          <a:prstGeom prst="rect">
            <a:avLst/>
          </a:prstGeom>
          <a:noFill/>
        </p:spPr>
        <p:txBody>
          <a:bodyPr wrap="square" rtlCol="0">
            <a:spAutoFit/>
          </a:bodyPr>
          <a:lstStyle/>
          <a:p>
            <a:r>
              <a:rPr lang="en-US" sz="1200" dirty="0" smtClean="0">
                <a:latin typeface="Arial"/>
                <a:cs typeface="Arial"/>
              </a:rPr>
              <a:t>Sleuth</a:t>
            </a:r>
            <a:endParaRPr lang="en-US" sz="1200" dirty="0">
              <a:latin typeface="Arial"/>
              <a:cs typeface="Arial"/>
            </a:endParaRPr>
          </a:p>
        </p:txBody>
      </p:sp>
      <p:sp>
        <p:nvSpPr>
          <p:cNvPr id="25" name="TextBox 24"/>
          <p:cNvSpPr txBox="1"/>
          <p:nvPr/>
        </p:nvSpPr>
        <p:spPr>
          <a:xfrm>
            <a:off x="2074333" y="3209244"/>
            <a:ext cx="714963" cy="276999"/>
          </a:xfrm>
          <a:prstGeom prst="rect">
            <a:avLst/>
          </a:prstGeom>
          <a:noFill/>
        </p:spPr>
        <p:txBody>
          <a:bodyPr wrap="square" rtlCol="0">
            <a:spAutoFit/>
          </a:bodyPr>
          <a:lstStyle/>
          <a:p>
            <a:r>
              <a:rPr lang="en-US" sz="1200" dirty="0" smtClean="0">
                <a:latin typeface="Arial"/>
                <a:cs typeface="Arial"/>
              </a:rPr>
              <a:t>  Sleuth</a:t>
            </a:r>
            <a:endParaRPr lang="en-US" sz="1200" dirty="0">
              <a:latin typeface="Arial"/>
              <a:cs typeface="Arial"/>
            </a:endParaRPr>
          </a:p>
        </p:txBody>
      </p:sp>
      <p:sp>
        <p:nvSpPr>
          <p:cNvPr id="26" name="Direct Access Storage 25"/>
          <p:cNvSpPr/>
          <p:nvPr/>
        </p:nvSpPr>
        <p:spPr>
          <a:xfrm>
            <a:off x="3748852" y="1349963"/>
            <a:ext cx="1655704" cy="541446"/>
          </a:xfrm>
          <a:prstGeom prst="flowChartMagneticDrum">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293555" y="2228612"/>
            <a:ext cx="1222963" cy="639704"/>
          </a:xfrm>
          <a:prstGeom prst="round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8"/>
          <p:cNvSpPr>
            <a:spLocks noGrp="1"/>
          </p:cNvSpPr>
          <p:nvPr>
            <p:ph sz="quarter" idx="10"/>
          </p:nvPr>
        </p:nvSpPr>
        <p:spPr>
          <a:xfrm>
            <a:off x="4320352" y="3697111"/>
            <a:ext cx="1366426" cy="686741"/>
          </a:xfrm>
          <a:prstGeom prst="round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1" name="Magnetic Disk 30"/>
          <p:cNvSpPr/>
          <p:nvPr/>
        </p:nvSpPr>
        <p:spPr>
          <a:xfrm>
            <a:off x="6587536" y="3358444"/>
            <a:ext cx="663223" cy="1119482"/>
          </a:xfrm>
          <a:prstGeom prst="flowChartMagneticDisk">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2742257" y="2714037"/>
            <a:ext cx="107715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742257" y="2024475"/>
            <a:ext cx="107715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flipV="1">
            <a:off x="3819408" y="1810927"/>
            <a:ext cx="1" cy="1552221"/>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2742258" y="3360326"/>
            <a:ext cx="1077151" cy="282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Elbow Connector 74"/>
          <p:cNvCxnSpPr>
            <a:stCxn id="26" idx="4"/>
            <a:endCxn id="27" idx="0"/>
          </p:cNvCxnSpPr>
          <p:nvPr/>
        </p:nvCxnSpPr>
        <p:spPr>
          <a:xfrm>
            <a:off x="5404556" y="1620686"/>
            <a:ext cx="1500481" cy="607926"/>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6919148" y="2868316"/>
            <a:ext cx="0" cy="49012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H="1">
            <a:off x="5686778" y="4045184"/>
            <a:ext cx="900758"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6359407" y="2333037"/>
            <a:ext cx="1095963" cy="338554"/>
          </a:xfrm>
          <a:prstGeom prst="rect">
            <a:avLst/>
          </a:prstGeom>
          <a:noFill/>
        </p:spPr>
        <p:txBody>
          <a:bodyPr wrap="square" rtlCol="0">
            <a:spAutoFit/>
          </a:bodyPr>
          <a:lstStyle/>
          <a:p>
            <a:r>
              <a:rPr lang="en-US" sz="1600" dirty="0" smtClean="0">
                <a:latin typeface="Arial"/>
                <a:cs typeface="Arial"/>
              </a:rPr>
              <a:t>Collector</a:t>
            </a:r>
            <a:endParaRPr lang="en-US" sz="1600" dirty="0">
              <a:latin typeface="Arial"/>
              <a:cs typeface="Arial"/>
            </a:endParaRPr>
          </a:p>
        </p:txBody>
      </p:sp>
      <p:sp>
        <p:nvSpPr>
          <p:cNvPr id="90" name="TextBox 89"/>
          <p:cNvSpPr txBox="1"/>
          <p:nvPr/>
        </p:nvSpPr>
        <p:spPr>
          <a:xfrm>
            <a:off x="6587536" y="3752796"/>
            <a:ext cx="867833" cy="584776"/>
          </a:xfrm>
          <a:prstGeom prst="rect">
            <a:avLst/>
          </a:prstGeom>
          <a:noFill/>
        </p:spPr>
        <p:txBody>
          <a:bodyPr wrap="square" rtlCol="0">
            <a:spAutoFit/>
          </a:bodyPr>
          <a:lstStyle/>
          <a:p>
            <a:r>
              <a:rPr lang="en-US" sz="1600" dirty="0" smtClean="0"/>
              <a:t>Span Store</a:t>
            </a:r>
            <a:endParaRPr lang="en-US" sz="1600" dirty="0"/>
          </a:p>
        </p:txBody>
      </p:sp>
      <p:sp>
        <p:nvSpPr>
          <p:cNvPr id="91" name="TextBox 90"/>
          <p:cNvSpPr txBox="1"/>
          <p:nvPr/>
        </p:nvSpPr>
        <p:spPr>
          <a:xfrm>
            <a:off x="4543777" y="3733222"/>
            <a:ext cx="1260593" cy="615553"/>
          </a:xfrm>
          <a:prstGeom prst="rect">
            <a:avLst/>
          </a:prstGeom>
          <a:noFill/>
        </p:spPr>
        <p:txBody>
          <a:bodyPr wrap="square" rtlCol="0">
            <a:spAutoFit/>
          </a:bodyPr>
          <a:lstStyle/>
          <a:p>
            <a:r>
              <a:rPr lang="en-US" dirty="0" smtClean="0"/>
              <a:t>Query </a:t>
            </a:r>
            <a:r>
              <a:rPr lang="en-US" sz="1600" dirty="0" smtClean="0"/>
              <a:t>Server</a:t>
            </a:r>
            <a:endParaRPr lang="en-US" sz="1600" dirty="0"/>
          </a:p>
        </p:txBody>
      </p:sp>
      <p:sp>
        <p:nvSpPr>
          <p:cNvPr id="92" name="TextBox 91"/>
          <p:cNvSpPr txBox="1"/>
          <p:nvPr/>
        </p:nvSpPr>
        <p:spPr>
          <a:xfrm>
            <a:off x="3748852" y="1389853"/>
            <a:ext cx="1255890" cy="461665"/>
          </a:xfrm>
          <a:prstGeom prst="rect">
            <a:avLst/>
          </a:prstGeom>
          <a:noFill/>
        </p:spPr>
        <p:txBody>
          <a:bodyPr wrap="square" rtlCol="0">
            <a:spAutoFit/>
          </a:bodyPr>
          <a:lstStyle/>
          <a:p>
            <a:r>
              <a:rPr lang="en-US" sz="1200" dirty="0" smtClean="0"/>
              <a:t>Transport</a:t>
            </a:r>
          </a:p>
          <a:p>
            <a:r>
              <a:rPr lang="en-US" sz="1200" dirty="0" err="1" smtClean="0"/>
              <a:t>Mq</a:t>
            </a:r>
            <a:r>
              <a:rPr lang="en-US" sz="1200" dirty="0" smtClean="0"/>
              <a:t>/Http/Log</a:t>
            </a:r>
            <a:endParaRPr lang="en-US" sz="1200" dirty="0"/>
          </a:p>
        </p:txBody>
      </p:sp>
    </p:spTree>
    <p:extLst>
      <p:ext uri="{BB962C8B-B14F-4D97-AF65-F5344CB8AC3E}">
        <p14:creationId xmlns:p14="http://schemas.microsoft.com/office/powerpoint/2010/main" val="1982692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Sleuth</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Distributed Tracing Solution for Spring Cloud</a:t>
            </a:r>
          </a:p>
          <a:p>
            <a:r>
              <a:rPr lang="en-US" dirty="0"/>
              <a:t>Transparent to application developer</a:t>
            </a:r>
          </a:p>
          <a:p>
            <a:pPr marL="914400" lvl="1" indent="-457200">
              <a:buFont typeface="+mj-lt"/>
              <a:buAutoNum type="arabicPeriod"/>
            </a:pPr>
            <a:r>
              <a:rPr lang="en-US" dirty="0"/>
              <a:t>Include starter BOM on app build system</a:t>
            </a:r>
          </a:p>
          <a:p>
            <a:pPr marL="857250" lvl="2" indent="0">
              <a:buNone/>
            </a:pPr>
            <a:r>
              <a:rPr lang="en-US" sz="1200" dirty="0">
                <a:solidFill>
                  <a:schemeClr val="accent1"/>
                </a:solidFill>
              </a:rPr>
              <a:t>&lt;dependency&gt;</a:t>
            </a:r>
          </a:p>
          <a:p>
            <a:pPr marL="857250" lvl="2" indent="0">
              <a:buNone/>
            </a:pPr>
            <a:r>
              <a:rPr lang="en-US" sz="1200" dirty="0">
                <a:solidFill>
                  <a:schemeClr val="accent1"/>
                </a:solidFill>
              </a:rPr>
              <a:t>    &lt;</a:t>
            </a:r>
            <a:r>
              <a:rPr lang="en-US" sz="1200" dirty="0" err="1">
                <a:solidFill>
                  <a:schemeClr val="accent1"/>
                </a:solidFill>
              </a:rPr>
              <a:t>groupId</a:t>
            </a:r>
            <a:r>
              <a:rPr lang="en-US" sz="1200" dirty="0">
                <a:solidFill>
                  <a:schemeClr val="accent1"/>
                </a:solidFill>
              </a:rPr>
              <a:t>&gt;</a:t>
            </a:r>
            <a:r>
              <a:rPr lang="en-US" sz="1200" dirty="0" err="1">
                <a:solidFill>
                  <a:schemeClr val="accent1"/>
                </a:solidFill>
              </a:rPr>
              <a:t>org.springframework.cloud</a:t>
            </a:r>
            <a:r>
              <a:rPr lang="en-US" sz="1200" dirty="0">
                <a:solidFill>
                  <a:schemeClr val="accent1"/>
                </a:solidFill>
              </a:rPr>
              <a:t>&lt;/</a:t>
            </a:r>
            <a:r>
              <a:rPr lang="en-US" sz="1200" dirty="0" err="1">
                <a:solidFill>
                  <a:schemeClr val="accent1"/>
                </a:solidFill>
              </a:rPr>
              <a:t>groupId</a:t>
            </a:r>
            <a:r>
              <a:rPr lang="en-US" sz="1200" dirty="0">
                <a:solidFill>
                  <a:schemeClr val="accent1"/>
                </a:solidFill>
              </a:rPr>
              <a:t>&gt;</a:t>
            </a:r>
          </a:p>
          <a:p>
            <a:pPr marL="857250" lvl="2" indent="0">
              <a:buNone/>
            </a:pPr>
            <a:r>
              <a:rPr lang="en-US" sz="1200" dirty="0">
                <a:solidFill>
                  <a:schemeClr val="accent1"/>
                </a:solidFill>
              </a:rPr>
              <a:t>    &lt;</a:t>
            </a:r>
            <a:r>
              <a:rPr lang="en-US" sz="1200" dirty="0" err="1">
                <a:solidFill>
                  <a:schemeClr val="accent1"/>
                </a:solidFill>
              </a:rPr>
              <a:t>artifactId</a:t>
            </a:r>
            <a:r>
              <a:rPr lang="en-US" sz="1200" dirty="0">
                <a:solidFill>
                  <a:schemeClr val="accent1"/>
                </a:solidFill>
              </a:rPr>
              <a:t>&gt;spring-cloud-starter-</a:t>
            </a:r>
            <a:r>
              <a:rPr lang="en-US" sz="1200" dirty="0" err="1">
                <a:solidFill>
                  <a:schemeClr val="accent1"/>
                </a:solidFill>
              </a:rPr>
              <a:t>zipkin</a:t>
            </a:r>
            <a:r>
              <a:rPr lang="en-US" sz="1200" dirty="0">
                <a:solidFill>
                  <a:schemeClr val="accent1"/>
                </a:solidFill>
              </a:rPr>
              <a:t>&lt;/</a:t>
            </a:r>
            <a:r>
              <a:rPr lang="en-US" sz="1200" dirty="0" err="1">
                <a:solidFill>
                  <a:schemeClr val="accent1"/>
                </a:solidFill>
              </a:rPr>
              <a:t>artifactId</a:t>
            </a:r>
            <a:r>
              <a:rPr lang="en-US" sz="1200" dirty="0">
                <a:solidFill>
                  <a:schemeClr val="accent1"/>
                </a:solidFill>
              </a:rPr>
              <a:t>&gt;</a:t>
            </a:r>
          </a:p>
          <a:p>
            <a:pPr marL="857250" lvl="2" indent="0">
              <a:buNone/>
            </a:pPr>
            <a:r>
              <a:rPr lang="en-US" sz="1200" dirty="0">
                <a:solidFill>
                  <a:schemeClr val="accent1"/>
                </a:solidFill>
              </a:rPr>
              <a:t>&lt;/dependency&gt;</a:t>
            </a:r>
          </a:p>
          <a:p>
            <a:pPr marL="914400" lvl="1" indent="-457200">
              <a:buFont typeface="+mj-lt"/>
              <a:buAutoNum type="arabicPeriod"/>
            </a:pPr>
            <a:r>
              <a:rPr lang="en-US" dirty="0"/>
              <a:t>Specify “sampler”</a:t>
            </a:r>
            <a:br>
              <a:rPr lang="en-US" dirty="0"/>
            </a:br>
            <a:r>
              <a:rPr lang="en-US" sz="1400" dirty="0"/>
              <a:t/>
            </a:r>
            <a:br>
              <a:rPr lang="en-US" sz="1400" dirty="0"/>
            </a:br>
            <a:r>
              <a:rPr lang="en-US" sz="1400" dirty="0">
                <a:solidFill>
                  <a:srgbClr val="138A7E"/>
                </a:solidFill>
              </a:rPr>
              <a:t>@Bean</a:t>
            </a:r>
            <a:br>
              <a:rPr lang="en-US" sz="1400" dirty="0">
                <a:solidFill>
                  <a:srgbClr val="138A7E"/>
                </a:solidFill>
              </a:rPr>
            </a:br>
            <a:r>
              <a:rPr lang="en-US" sz="1400" dirty="0">
                <a:solidFill>
                  <a:srgbClr val="138A7E"/>
                </a:solidFill>
              </a:rPr>
              <a:t>public </a:t>
            </a:r>
            <a:r>
              <a:rPr lang="en-US" sz="1400" dirty="0" err="1">
                <a:solidFill>
                  <a:srgbClr val="138A7E"/>
                </a:solidFill>
              </a:rPr>
              <a:t>AlwaysSampler</a:t>
            </a:r>
            <a:r>
              <a:rPr lang="en-US" sz="1400" dirty="0">
                <a:solidFill>
                  <a:srgbClr val="138A7E"/>
                </a:solidFill>
              </a:rPr>
              <a:t> </a:t>
            </a:r>
            <a:r>
              <a:rPr lang="en-US" sz="1400" dirty="0" err="1">
                <a:solidFill>
                  <a:srgbClr val="138A7E"/>
                </a:solidFill>
              </a:rPr>
              <a:t>defaultSampler</a:t>
            </a:r>
            <a:r>
              <a:rPr lang="en-US" sz="1400" dirty="0">
                <a:solidFill>
                  <a:srgbClr val="138A7E"/>
                </a:solidFill>
              </a:rPr>
              <a:t>() {</a:t>
            </a:r>
            <a:br>
              <a:rPr lang="en-US" sz="1400" dirty="0">
                <a:solidFill>
                  <a:srgbClr val="138A7E"/>
                </a:solidFill>
              </a:rPr>
            </a:br>
            <a:r>
              <a:rPr lang="en-US" sz="1400" dirty="0">
                <a:solidFill>
                  <a:srgbClr val="138A7E"/>
                </a:solidFill>
              </a:rPr>
              <a:t>   return new </a:t>
            </a:r>
            <a:r>
              <a:rPr lang="en-US" sz="1400" dirty="0" err="1">
                <a:solidFill>
                  <a:srgbClr val="138A7E"/>
                </a:solidFill>
              </a:rPr>
              <a:t>AlwaysSampler</a:t>
            </a:r>
            <a:r>
              <a:rPr lang="en-US" sz="1400" dirty="0">
                <a:solidFill>
                  <a:srgbClr val="138A7E"/>
                </a:solidFill>
              </a:rPr>
              <a:t>();</a:t>
            </a:r>
            <a:br>
              <a:rPr lang="en-US" sz="1400" dirty="0">
                <a:solidFill>
                  <a:srgbClr val="138A7E"/>
                </a:solidFill>
              </a:rPr>
            </a:br>
            <a:r>
              <a:rPr lang="en-US" sz="1400" dirty="0">
                <a:solidFill>
                  <a:srgbClr val="138A7E"/>
                </a:solidFill>
              </a:rPr>
              <a:t>}</a:t>
            </a:r>
          </a:p>
          <a:p>
            <a:endParaRPr lang="en-US" dirty="0"/>
          </a:p>
        </p:txBody>
      </p:sp>
    </p:spTree>
    <p:extLst>
      <p:ext uri="{BB962C8B-B14F-4D97-AF65-F5344CB8AC3E}">
        <p14:creationId xmlns:p14="http://schemas.microsoft.com/office/powerpoint/2010/main" val="8925381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 (Distributed Tracing + PCF)</a:t>
            </a:r>
            <a:endParaRPr lang="en-US" dirty="0"/>
          </a:p>
        </p:txBody>
      </p:sp>
      <p:sp>
        <p:nvSpPr>
          <p:cNvPr id="3" name="Content Placeholder 2"/>
          <p:cNvSpPr>
            <a:spLocks noGrp="1"/>
          </p:cNvSpPr>
          <p:nvPr>
            <p:ph sz="quarter" idx="10"/>
          </p:nvPr>
        </p:nvSpPr>
        <p:spPr/>
        <p:txBody>
          <a:bodyPr/>
          <a:lstStyle/>
          <a:p>
            <a:r>
              <a:rPr lang="en-US" dirty="0"/>
              <a:t>Envision SCS marketplace </a:t>
            </a:r>
            <a:r>
              <a:rPr lang="en-US" dirty="0" smtClean="0"/>
              <a:t>service</a:t>
            </a:r>
          </a:p>
          <a:p>
            <a:r>
              <a:rPr lang="en-US" dirty="0" smtClean="0"/>
              <a:t>Beta Q2, Commercial Q3</a:t>
            </a:r>
            <a:endParaRPr lang="en-US" dirty="0"/>
          </a:p>
          <a:p>
            <a:r>
              <a:rPr lang="en-US" dirty="0" smtClean="0"/>
              <a:t>Future versions might merge with </a:t>
            </a:r>
            <a:r>
              <a:rPr lang="en-US" dirty="0" err="1" smtClean="0"/>
              <a:t>Metrix</a:t>
            </a:r>
            <a:endParaRPr lang="en-US" dirty="0"/>
          </a:p>
        </p:txBody>
      </p:sp>
    </p:spTree>
    <p:extLst>
      <p:ext uri="{BB962C8B-B14F-4D97-AF65-F5344CB8AC3E}">
        <p14:creationId xmlns:p14="http://schemas.microsoft.com/office/powerpoint/2010/main" val="25988398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000" dirty="0"/>
          </a:p>
        </p:txBody>
      </p:sp>
    </p:spTree>
    <p:extLst>
      <p:ext uri="{BB962C8B-B14F-4D97-AF65-F5344CB8AC3E}">
        <p14:creationId xmlns:p14="http://schemas.microsoft.com/office/powerpoint/2010/main" val="30459785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sz="quarter" idx="10"/>
          </p:nvPr>
        </p:nvSpPr>
        <p:spPr>
          <a:xfrm>
            <a:off x="457199" y="1108074"/>
            <a:ext cx="8545965" cy="3273007"/>
          </a:xfrm>
        </p:spPr>
        <p:txBody>
          <a:bodyPr>
            <a:normAutofit/>
          </a:bodyPr>
          <a:lstStyle/>
          <a:p>
            <a:pPr>
              <a:buClrTx/>
            </a:pPr>
            <a:r>
              <a:rPr lang="en-US" dirty="0"/>
              <a:t>Distributed Tracing</a:t>
            </a:r>
          </a:p>
          <a:p>
            <a:pPr>
              <a:buClrTx/>
            </a:pPr>
            <a:r>
              <a:rPr lang="en-US" dirty="0" err="1"/>
              <a:t>Zipkin</a:t>
            </a:r>
            <a:endParaRPr lang="en-US" dirty="0"/>
          </a:p>
          <a:p>
            <a:pPr>
              <a:buClrTx/>
            </a:pPr>
            <a:r>
              <a:rPr lang="en-US" dirty="0"/>
              <a:t>Spring Cloud Sleuth</a:t>
            </a:r>
          </a:p>
          <a:p>
            <a:pPr>
              <a:buClrTx/>
            </a:pPr>
            <a:r>
              <a:rPr lang="en-US" dirty="0"/>
              <a:t>Roadmap</a:t>
            </a:r>
          </a:p>
          <a:p>
            <a:pPr marL="0" indent="0">
              <a:buNone/>
            </a:pPr>
            <a:endParaRPr lang="en-US" dirty="0"/>
          </a:p>
        </p:txBody>
      </p:sp>
    </p:spTree>
    <p:extLst>
      <p:ext uri="{BB962C8B-B14F-4D97-AF65-F5344CB8AC3E}">
        <p14:creationId xmlns:p14="http://schemas.microsoft.com/office/powerpoint/2010/main" val="3571321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FFFFFF"/>
                </a:solidFill>
              </a:rPr>
              <a:t>Challenges Of </a:t>
            </a:r>
            <a:r>
              <a:rPr lang="en-US" dirty="0" err="1" smtClean="0">
                <a:solidFill>
                  <a:srgbClr val="FFFFFF"/>
                </a:solidFill>
              </a:rPr>
              <a:t>MicroServices</a:t>
            </a:r>
            <a:endParaRPr lang="en-US" dirty="0">
              <a:solidFill>
                <a:srgbClr val="FFFFFF"/>
              </a:solidFill>
            </a:endParaRPr>
          </a:p>
        </p:txBody>
      </p:sp>
      <p:sp>
        <p:nvSpPr>
          <p:cNvPr id="3" name="Content Placeholder 2"/>
          <p:cNvSpPr>
            <a:spLocks noGrp="1"/>
          </p:cNvSpPr>
          <p:nvPr>
            <p:ph sz="quarter" idx="10"/>
          </p:nvPr>
        </p:nvSpPr>
        <p:spPr>
          <a:xfrm>
            <a:off x="457199" y="1108074"/>
            <a:ext cx="8545965" cy="3273007"/>
          </a:xfrm>
        </p:spPr>
        <p:txBody>
          <a:bodyPr>
            <a:normAutofit/>
          </a:bodyPr>
          <a:lstStyle/>
          <a:p>
            <a:pPr>
              <a:buClr>
                <a:schemeClr val="bg1"/>
              </a:buClr>
            </a:pPr>
            <a:r>
              <a:rPr lang="en-US" dirty="0"/>
              <a:t>Configuration Management</a:t>
            </a:r>
          </a:p>
          <a:p>
            <a:pPr>
              <a:buClr>
                <a:schemeClr val="bg1"/>
              </a:buClr>
            </a:pPr>
            <a:r>
              <a:rPr lang="en-US" dirty="0"/>
              <a:t>Service Registration &amp; Discovery</a:t>
            </a:r>
          </a:p>
          <a:p>
            <a:pPr>
              <a:buClr>
                <a:schemeClr val="bg1"/>
              </a:buClr>
            </a:pPr>
            <a:r>
              <a:rPr lang="en-US" dirty="0"/>
              <a:t>Routing &amp; Load Balancing</a:t>
            </a:r>
          </a:p>
          <a:p>
            <a:pPr>
              <a:buClr>
                <a:schemeClr val="bg1"/>
              </a:buClr>
            </a:pPr>
            <a:r>
              <a:rPr lang="en-US" dirty="0"/>
              <a:t>Fault Tolerance</a:t>
            </a:r>
          </a:p>
          <a:p>
            <a:pPr>
              <a:buClr>
                <a:schemeClr val="bg1"/>
              </a:buClr>
            </a:pPr>
            <a:r>
              <a:rPr lang="en-US" dirty="0"/>
              <a:t>Monitoring</a:t>
            </a:r>
          </a:p>
          <a:p>
            <a:pPr>
              <a:buClr>
                <a:schemeClr val="bg1"/>
              </a:buClr>
            </a:pPr>
            <a:r>
              <a:rPr lang="en-US" dirty="0">
                <a:solidFill>
                  <a:srgbClr val="FF0000"/>
                </a:solidFill>
              </a:rPr>
              <a:t>Tracing</a:t>
            </a:r>
          </a:p>
          <a:p>
            <a:pPr marL="0" indent="0">
              <a:buNone/>
            </a:pPr>
            <a:endParaRPr lang="en-US" dirty="0"/>
          </a:p>
        </p:txBody>
      </p:sp>
    </p:spTree>
    <p:extLst>
      <p:ext uri="{BB962C8B-B14F-4D97-AF65-F5344CB8AC3E}">
        <p14:creationId xmlns:p14="http://schemas.microsoft.com/office/powerpoint/2010/main" val="258741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Distributed Tracing</a:t>
            </a:r>
            <a:endParaRPr lang="en-US" dirty="0">
              <a:solidFill>
                <a:srgbClr val="FFFFFF"/>
              </a:solidFill>
            </a:endParaRPr>
          </a:p>
        </p:txBody>
      </p:sp>
      <p:pic>
        <p:nvPicPr>
          <p:cNvPr id="4" name="Content Placeholder 3"/>
          <p:cNvPicPr>
            <a:picLocks noGrp="1" noChangeAspect="1"/>
          </p:cNvPicPr>
          <p:nvPr>
            <p:ph sz="quarter" idx="10"/>
          </p:nvPr>
        </p:nvPicPr>
        <p:blipFill rotWithShape="1">
          <a:blip r:embed="rId3"/>
          <a:srcRect l="-53" r="-348"/>
          <a:stretch/>
        </p:blipFill>
        <p:spPr>
          <a:xfrm>
            <a:off x="1496786" y="1477282"/>
            <a:ext cx="6168571" cy="3082925"/>
          </a:xfrm>
          <a:prstGeom prst="rect">
            <a:avLst/>
          </a:prstGeom>
        </p:spPr>
      </p:pic>
      <p:sp>
        <p:nvSpPr>
          <p:cNvPr id="5" name="TextBox 4"/>
          <p:cNvSpPr txBox="1"/>
          <p:nvPr/>
        </p:nvSpPr>
        <p:spPr>
          <a:xfrm>
            <a:off x="-196274" y="912091"/>
            <a:ext cx="9051637" cy="584776"/>
          </a:xfrm>
          <a:prstGeom prst="rect">
            <a:avLst/>
          </a:prstGeom>
          <a:noFill/>
        </p:spPr>
        <p:txBody>
          <a:bodyPr wrap="square" rtlCol="0">
            <a:spAutoFit/>
          </a:bodyPr>
          <a:lstStyle/>
          <a:p>
            <a:pPr algn="ctr"/>
            <a:r>
              <a:rPr lang="en-US" sz="1600" dirty="0" smtClean="0">
                <a:solidFill>
                  <a:schemeClr val="bg1"/>
                </a:solidFill>
                <a:latin typeface="Arial"/>
                <a:cs typeface="Arial"/>
              </a:rPr>
              <a:t>Distributed tracing systems collect end-to-end latency graphs (traces) </a:t>
            </a:r>
          </a:p>
          <a:p>
            <a:pPr algn="ctr"/>
            <a:r>
              <a:rPr lang="en-US" sz="1600" dirty="0" smtClean="0">
                <a:solidFill>
                  <a:schemeClr val="bg1"/>
                </a:solidFill>
                <a:latin typeface="Arial"/>
                <a:cs typeface="Arial"/>
              </a:rPr>
              <a:t>in near real-time</a:t>
            </a:r>
          </a:p>
        </p:txBody>
      </p:sp>
    </p:spTree>
    <p:extLst>
      <p:ext uri="{BB962C8B-B14F-4D97-AF65-F5344CB8AC3E}">
        <p14:creationId xmlns:p14="http://schemas.microsoft.com/office/powerpoint/2010/main" val="3697508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Dapper</a:t>
            </a:r>
            <a:endParaRPr lang="en-US" dirty="0">
              <a:solidFill>
                <a:srgbClr val="FFFFFF"/>
              </a:solidFill>
            </a:endParaRPr>
          </a:p>
        </p:txBody>
      </p:sp>
      <p:sp>
        <p:nvSpPr>
          <p:cNvPr id="3" name="Content Placeholder 2"/>
          <p:cNvSpPr>
            <a:spLocks noGrp="1"/>
          </p:cNvSpPr>
          <p:nvPr>
            <p:ph sz="quarter" idx="10"/>
          </p:nvPr>
        </p:nvSpPr>
        <p:spPr>
          <a:xfrm>
            <a:off x="457199" y="1108074"/>
            <a:ext cx="8545965" cy="3273007"/>
          </a:xfrm>
        </p:spPr>
        <p:txBody>
          <a:bodyPr>
            <a:normAutofit fontScale="92500" lnSpcReduction="20000"/>
          </a:bodyPr>
          <a:lstStyle/>
          <a:p>
            <a:pPr marL="0" indent="0">
              <a:buNone/>
            </a:pPr>
            <a:r>
              <a:rPr lang="en-US" dirty="0" smtClean="0"/>
              <a:t>Google’s </a:t>
            </a:r>
            <a:r>
              <a:rPr lang="en-US" dirty="0" smtClean="0">
                <a:solidFill>
                  <a:srgbClr val="FF0000"/>
                </a:solidFill>
              </a:rPr>
              <a:t>production</a:t>
            </a:r>
            <a:r>
              <a:rPr lang="en-US" dirty="0" smtClean="0"/>
              <a:t> distributed systems tracing infrastructure</a:t>
            </a:r>
          </a:p>
          <a:p>
            <a:pPr marL="0" indent="0">
              <a:buNone/>
            </a:pPr>
            <a:r>
              <a:rPr lang="en-US" dirty="0"/>
              <a:t>Design Goals :</a:t>
            </a:r>
          </a:p>
          <a:p>
            <a:pPr>
              <a:buClr>
                <a:schemeClr val="bg1"/>
              </a:buClr>
              <a:buFont typeface="Arial"/>
              <a:buChar char="•"/>
            </a:pPr>
            <a:r>
              <a:rPr lang="en-US" dirty="0"/>
              <a:t>Low overhead</a:t>
            </a:r>
          </a:p>
          <a:p>
            <a:pPr>
              <a:buClr>
                <a:schemeClr val="bg1"/>
              </a:buClr>
              <a:buFont typeface="Arial"/>
              <a:buChar char="•"/>
            </a:pPr>
            <a:r>
              <a:rPr lang="en-US" dirty="0"/>
              <a:t> Application-level transparency</a:t>
            </a:r>
          </a:p>
          <a:p>
            <a:pPr>
              <a:buClr>
                <a:schemeClr val="bg1"/>
              </a:buClr>
              <a:buFont typeface="Arial"/>
              <a:buChar char="•"/>
            </a:pPr>
            <a:r>
              <a:rPr lang="en-US" dirty="0"/>
              <a:t>Scalability</a:t>
            </a:r>
          </a:p>
          <a:p>
            <a:pPr marL="0" indent="0">
              <a:buNone/>
            </a:pPr>
            <a:r>
              <a:rPr lang="en-US" dirty="0"/>
              <a:t>Based on :</a:t>
            </a:r>
          </a:p>
          <a:p>
            <a:pPr marL="0" indent="0">
              <a:buNone/>
            </a:pPr>
            <a:r>
              <a:rPr lang="en-US" dirty="0"/>
              <a:t>Traces and Spans</a:t>
            </a:r>
          </a:p>
          <a:p>
            <a:pPr marL="0" indent="0">
              <a:buNone/>
            </a:pPr>
            <a:endParaRPr lang="en-US" dirty="0"/>
          </a:p>
        </p:txBody>
      </p:sp>
    </p:spTree>
    <p:extLst>
      <p:ext uri="{BB962C8B-B14F-4D97-AF65-F5344CB8AC3E}">
        <p14:creationId xmlns:p14="http://schemas.microsoft.com/office/powerpoint/2010/main" val="2182857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0040"/>
            <a:ext cx="8229601" cy="303415"/>
          </a:xfrm>
        </p:spPr>
        <p:txBody>
          <a:bodyPr/>
          <a:lstStyle/>
          <a:p>
            <a:r>
              <a:rPr lang="en-US" dirty="0" smtClean="0"/>
              <a:t>A Trace is a graph of spans in context</a:t>
            </a:r>
            <a:endParaRPr lang="en-US" dirty="0">
              <a:solidFill>
                <a:srgbClr val="138A7E"/>
              </a:solidFill>
            </a:endParaRPr>
          </a:p>
        </p:txBody>
      </p:sp>
      <p:sp>
        <p:nvSpPr>
          <p:cNvPr id="6" name="Rectangle 5"/>
          <p:cNvSpPr/>
          <p:nvPr/>
        </p:nvSpPr>
        <p:spPr>
          <a:xfrm>
            <a:off x="531090" y="1189182"/>
            <a:ext cx="7723910" cy="392546"/>
          </a:xfrm>
          <a:prstGeom prst="rect">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Frontend Request (Trace id: 1, Span id : 1)</a:t>
            </a:r>
          </a:p>
        </p:txBody>
      </p:sp>
      <p:sp>
        <p:nvSpPr>
          <p:cNvPr id="9" name="Rectangle 8"/>
          <p:cNvSpPr/>
          <p:nvPr/>
        </p:nvSpPr>
        <p:spPr>
          <a:xfrm>
            <a:off x="935182" y="1778001"/>
            <a:ext cx="2008909" cy="623454"/>
          </a:xfrm>
          <a:prstGeom prst="rect">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638" y="1801092"/>
            <a:ext cx="1731818" cy="646331"/>
          </a:xfrm>
          <a:prstGeom prst="rect">
            <a:avLst/>
          </a:prstGeom>
          <a:noFill/>
        </p:spPr>
        <p:txBody>
          <a:bodyPr wrap="square" rtlCol="0">
            <a:spAutoFit/>
          </a:bodyPr>
          <a:lstStyle/>
          <a:p>
            <a:pPr algn="ctr"/>
            <a:r>
              <a:rPr lang="en-US" sz="1200" dirty="0">
                <a:solidFill>
                  <a:schemeClr val="bg2"/>
                </a:solidFill>
                <a:latin typeface="Arial"/>
                <a:cs typeface="Arial"/>
              </a:rPr>
              <a:t>Trace id : </a:t>
            </a:r>
            <a:r>
              <a:rPr lang="en-US" sz="1200" dirty="0" smtClean="0">
                <a:solidFill>
                  <a:schemeClr val="bg2"/>
                </a:solidFill>
                <a:latin typeface="Arial"/>
                <a:cs typeface="Arial"/>
              </a:rPr>
              <a:t>1</a:t>
            </a:r>
          </a:p>
          <a:p>
            <a:pPr algn="ctr"/>
            <a:r>
              <a:rPr lang="en-US" sz="1200" dirty="0" smtClean="0">
                <a:solidFill>
                  <a:schemeClr val="bg2"/>
                </a:solidFill>
                <a:latin typeface="Arial"/>
                <a:cs typeface="Arial"/>
              </a:rPr>
              <a:t>Parent </a:t>
            </a:r>
            <a:r>
              <a:rPr lang="en-US" sz="1200" dirty="0">
                <a:solidFill>
                  <a:schemeClr val="bg2"/>
                </a:solidFill>
                <a:latin typeface="Arial"/>
                <a:cs typeface="Arial"/>
              </a:rPr>
              <a:t>id : 1</a:t>
            </a:r>
          </a:p>
          <a:p>
            <a:pPr algn="ctr"/>
            <a:r>
              <a:rPr lang="en-US" sz="1200" dirty="0" smtClean="0">
                <a:solidFill>
                  <a:schemeClr val="bg2"/>
                </a:solidFill>
                <a:latin typeface="Arial"/>
                <a:cs typeface="Arial"/>
              </a:rPr>
              <a:t>Span id : 2</a:t>
            </a:r>
          </a:p>
        </p:txBody>
      </p:sp>
      <p:sp>
        <p:nvSpPr>
          <p:cNvPr id="18" name="Rectangle 17"/>
          <p:cNvSpPr/>
          <p:nvPr/>
        </p:nvSpPr>
        <p:spPr>
          <a:xfrm>
            <a:off x="4227946" y="3304309"/>
            <a:ext cx="2008909" cy="551872"/>
          </a:xfrm>
          <a:prstGeom prst="rect">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latin typeface="Arial"/>
                <a:cs typeface="Arial"/>
              </a:rPr>
              <a:t>Trace </a:t>
            </a:r>
            <a:r>
              <a:rPr lang="en-US" sz="1200" dirty="0">
                <a:solidFill>
                  <a:schemeClr val="bg2"/>
                </a:solidFill>
                <a:latin typeface="Arial"/>
                <a:cs typeface="Arial"/>
              </a:rPr>
              <a:t>id : </a:t>
            </a:r>
            <a:r>
              <a:rPr lang="en-US" sz="1200" dirty="0" smtClean="0">
                <a:solidFill>
                  <a:schemeClr val="bg2"/>
                </a:solidFill>
                <a:latin typeface="Arial"/>
                <a:cs typeface="Arial"/>
              </a:rPr>
              <a:t>1</a:t>
            </a:r>
            <a:endParaRPr lang="en-US" sz="1200" dirty="0">
              <a:solidFill>
                <a:schemeClr val="bg2"/>
              </a:solidFill>
              <a:latin typeface="Arial"/>
              <a:cs typeface="Arial"/>
            </a:endParaRPr>
          </a:p>
          <a:p>
            <a:pPr algn="ctr"/>
            <a:r>
              <a:rPr lang="en-US" sz="1200" dirty="0">
                <a:solidFill>
                  <a:schemeClr val="bg2"/>
                </a:solidFill>
                <a:latin typeface="Arial"/>
                <a:cs typeface="Arial"/>
              </a:rPr>
              <a:t>Parent id : </a:t>
            </a:r>
            <a:r>
              <a:rPr lang="en-US" sz="1200" dirty="0" smtClean="0">
                <a:solidFill>
                  <a:schemeClr val="bg2"/>
                </a:solidFill>
                <a:latin typeface="Arial"/>
                <a:cs typeface="Arial"/>
              </a:rPr>
              <a:t>3</a:t>
            </a:r>
            <a:endParaRPr lang="en-US" sz="1200" dirty="0">
              <a:solidFill>
                <a:schemeClr val="bg2"/>
              </a:solidFill>
              <a:latin typeface="Arial"/>
              <a:cs typeface="Arial"/>
            </a:endParaRPr>
          </a:p>
          <a:p>
            <a:pPr algn="ctr"/>
            <a:r>
              <a:rPr lang="en-US" sz="1200" dirty="0">
                <a:solidFill>
                  <a:schemeClr val="bg2"/>
                </a:solidFill>
                <a:latin typeface="Arial"/>
                <a:cs typeface="Arial"/>
              </a:rPr>
              <a:t>Span id : </a:t>
            </a:r>
            <a:r>
              <a:rPr lang="en-US" sz="1200" dirty="0" smtClean="0">
                <a:solidFill>
                  <a:schemeClr val="bg2"/>
                </a:solidFill>
                <a:latin typeface="Arial"/>
                <a:cs typeface="Arial"/>
              </a:rPr>
              <a:t>4</a:t>
            </a:r>
            <a:endParaRPr lang="en-US" sz="1200" dirty="0">
              <a:solidFill>
                <a:schemeClr val="bg2"/>
              </a:solidFill>
              <a:latin typeface="Arial"/>
              <a:cs typeface="Arial"/>
            </a:endParaRPr>
          </a:p>
        </p:txBody>
      </p:sp>
      <p:sp>
        <p:nvSpPr>
          <p:cNvPr id="20" name="Rectangle 19"/>
          <p:cNvSpPr/>
          <p:nvPr/>
        </p:nvSpPr>
        <p:spPr>
          <a:xfrm>
            <a:off x="4253346" y="3987800"/>
            <a:ext cx="3770745" cy="551872"/>
          </a:xfrm>
          <a:prstGeom prst="rect">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latin typeface="Arial"/>
                <a:cs typeface="Arial"/>
              </a:rPr>
              <a:t>Trace </a:t>
            </a:r>
            <a:r>
              <a:rPr lang="en-US" sz="1200" dirty="0">
                <a:solidFill>
                  <a:schemeClr val="bg2"/>
                </a:solidFill>
                <a:latin typeface="Arial"/>
                <a:cs typeface="Arial"/>
              </a:rPr>
              <a:t>id : </a:t>
            </a:r>
            <a:r>
              <a:rPr lang="en-US" sz="1200" dirty="0" smtClean="0">
                <a:solidFill>
                  <a:schemeClr val="bg2"/>
                </a:solidFill>
                <a:latin typeface="Arial"/>
                <a:cs typeface="Arial"/>
              </a:rPr>
              <a:t>1</a:t>
            </a:r>
            <a:endParaRPr lang="en-US" sz="1200" dirty="0">
              <a:solidFill>
                <a:schemeClr val="bg2"/>
              </a:solidFill>
              <a:latin typeface="Arial"/>
              <a:cs typeface="Arial"/>
            </a:endParaRPr>
          </a:p>
          <a:p>
            <a:pPr algn="ctr"/>
            <a:r>
              <a:rPr lang="en-US" sz="1200" dirty="0">
                <a:solidFill>
                  <a:schemeClr val="bg2"/>
                </a:solidFill>
                <a:latin typeface="Arial"/>
                <a:cs typeface="Arial"/>
              </a:rPr>
              <a:t>Parent id : </a:t>
            </a:r>
            <a:r>
              <a:rPr lang="en-US" sz="1200" dirty="0" smtClean="0">
                <a:solidFill>
                  <a:schemeClr val="bg2"/>
                </a:solidFill>
                <a:latin typeface="Arial"/>
                <a:cs typeface="Arial"/>
              </a:rPr>
              <a:t>3</a:t>
            </a:r>
            <a:endParaRPr lang="en-US" sz="1200" dirty="0">
              <a:solidFill>
                <a:schemeClr val="bg2"/>
              </a:solidFill>
              <a:latin typeface="Arial"/>
              <a:cs typeface="Arial"/>
            </a:endParaRPr>
          </a:p>
          <a:p>
            <a:pPr algn="ctr"/>
            <a:r>
              <a:rPr lang="en-US" sz="1200" dirty="0">
                <a:solidFill>
                  <a:schemeClr val="bg2"/>
                </a:solidFill>
                <a:latin typeface="Arial"/>
                <a:cs typeface="Arial"/>
              </a:rPr>
              <a:t>Span id : 5</a:t>
            </a:r>
          </a:p>
        </p:txBody>
      </p:sp>
      <p:sp>
        <p:nvSpPr>
          <p:cNvPr id="21" name="Rectangle 20"/>
          <p:cNvSpPr/>
          <p:nvPr/>
        </p:nvSpPr>
        <p:spPr>
          <a:xfrm>
            <a:off x="4066309" y="2473036"/>
            <a:ext cx="4142509" cy="623454"/>
          </a:xfrm>
          <a:prstGeom prst="rect">
            <a:avLst/>
          </a:prstGeom>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latin typeface="Arial"/>
                <a:cs typeface="Arial"/>
              </a:rPr>
              <a:t>Trace </a:t>
            </a:r>
            <a:r>
              <a:rPr lang="en-US" sz="1200" dirty="0">
                <a:solidFill>
                  <a:schemeClr val="bg2"/>
                </a:solidFill>
                <a:latin typeface="Arial"/>
                <a:cs typeface="Arial"/>
              </a:rPr>
              <a:t>id : </a:t>
            </a:r>
            <a:r>
              <a:rPr lang="en-US" sz="1200" dirty="0" smtClean="0">
                <a:solidFill>
                  <a:schemeClr val="bg2"/>
                </a:solidFill>
                <a:latin typeface="Arial"/>
                <a:cs typeface="Arial"/>
              </a:rPr>
              <a:t>1</a:t>
            </a:r>
            <a:endParaRPr lang="en-US" sz="1200" dirty="0">
              <a:solidFill>
                <a:schemeClr val="bg2"/>
              </a:solidFill>
              <a:latin typeface="Arial"/>
              <a:cs typeface="Arial"/>
            </a:endParaRPr>
          </a:p>
          <a:p>
            <a:pPr algn="ctr"/>
            <a:r>
              <a:rPr lang="en-US" sz="1200" dirty="0">
                <a:solidFill>
                  <a:schemeClr val="bg2"/>
                </a:solidFill>
                <a:latin typeface="Arial"/>
                <a:cs typeface="Arial"/>
              </a:rPr>
              <a:t>Parent id : 1</a:t>
            </a:r>
          </a:p>
          <a:p>
            <a:pPr algn="ctr"/>
            <a:r>
              <a:rPr lang="en-US" sz="1200" dirty="0">
                <a:solidFill>
                  <a:schemeClr val="bg2"/>
                </a:solidFill>
                <a:latin typeface="Arial"/>
                <a:cs typeface="Arial"/>
              </a:rPr>
              <a:t>Span id : </a:t>
            </a:r>
            <a:r>
              <a:rPr lang="en-US" sz="1200" dirty="0" smtClean="0">
                <a:solidFill>
                  <a:schemeClr val="bg2"/>
                </a:solidFill>
                <a:latin typeface="Arial"/>
                <a:cs typeface="Arial"/>
              </a:rPr>
              <a:t>3</a:t>
            </a:r>
            <a:endParaRPr lang="en-US" sz="1200" dirty="0">
              <a:solidFill>
                <a:schemeClr val="bg2"/>
              </a:solidFill>
              <a:latin typeface="Arial"/>
              <a:cs typeface="Arial"/>
            </a:endParaRPr>
          </a:p>
        </p:txBody>
      </p:sp>
      <p:cxnSp>
        <p:nvCxnSpPr>
          <p:cNvPr id="23" name="Straight Arrow Connector 22"/>
          <p:cNvCxnSpPr/>
          <p:nvPr/>
        </p:nvCxnSpPr>
        <p:spPr>
          <a:xfrm>
            <a:off x="923636" y="1558636"/>
            <a:ext cx="11546" cy="25400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911763" y="1560945"/>
            <a:ext cx="11546" cy="25400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110182" y="1593273"/>
            <a:ext cx="11545" cy="88900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162636" y="1586345"/>
            <a:ext cx="4618" cy="884382"/>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14091" y="3094182"/>
            <a:ext cx="11546" cy="242454"/>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183746" y="3084944"/>
            <a:ext cx="16163" cy="240147"/>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3591214" y="3601604"/>
            <a:ext cx="1169554" cy="154710"/>
          </a:xfrm>
          <a:prstGeom prst="bentConnector2">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endCxn id="20" idx="3"/>
          </p:cNvCxnSpPr>
          <p:nvPr/>
        </p:nvCxnSpPr>
        <p:spPr>
          <a:xfrm rot="5400000">
            <a:off x="7522441" y="3609686"/>
            <a:ext cx="1155700" cy="152400"/>
          </a:xfrm>
          <a:prstGeom prst="bentConnector2">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80818" y="958273"/>
            <a:ext cx="9063182" cy="23092"/>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429000" y="923636"/>
            <a:ext cx="1212273" cy="261610"/>
          </a:xfrm>
          <a:prstGeom prst="rect">
            <a:avLst/>
          </a:prstGeom>
          <a:noFill/>
        </p:spPr>
        <p:txBody>
          <a:bodyPr wrap="square" rtlCol="0">
            <a:spAutoFit/>
          </a:bodyPr>
          <a:lstStyle/>
          <a:p>
            <a:pPr algn="ctr"/>
            <a:r>
              <a:rPr lang="en-US" sz="1100" dirty="0" smtClean="0">
                <a:solidFill>
                  <a:schemeClr val="bg1"/>
                </a:solidFill>
              </a:rPr>
              <a:t>Time</a:t>
            </a:r>
          </a:p>
        </p:txBody>
      </p:sp>
    </p:spTree>
    <p:extLst>
      <p:ext uri="{BB962C8B-B14F-4D97-AF65-F5344CB8AC3E}">
        <p14:creationId xmlns:p14="http://schemas.microsoft.com/office/powerpoint/2010/main" val="314268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Span – An individual operation</a:t>
            </a:r>
            <a:endParaRPr lang="en-US" dirty="0">
              <a:solidFill>
                <a:srgbClr val="FFFFFF"/>
              </a:solidFill>
            </a:endParaRPr>
          </a:p>
        </p:txBody>
      </p:sp>
      <p:pic>
        <p:nvPicPr>
          <p:cNvPr id="9" name="Content Placeholder 8"/>
          <p:cNvPicPr>
            <a:picLocks noGrp="1" noChangeAspect="1"/>
          </p:cNvPicPr>
          <p:nvPr>
            <p:ph sz="quarter" idx="10"/>
          </p:nvPr>
        </p:nvPicPr>
        <p:blipFill rotWithShape="1">
          <a:blip r:embed="rId3"/>
          <a:srcRect t="-554" b="-1087"/>
          <a:stretch/>
        </p:blipFill>
        <p:spPr>
          <a:xfrm>
            <a:off x="3636819" y="1004455"/>
            <a:ext cx="4629726" cy="785090"/>
          </a:xfrm>
        </p:spPr>
      </p:pic>
      <p:pic>
        <p:nvPicPr>
          <p:cNvPr id="10" name="Picture 9"/>
          <p:cNvPicPr>
            <a:picLocks noChangeAspect="1"/>
          </p:cNvPicPr>
          <p:nvPr/>
        </p:nvPicPr>
        <p:blipFill>
          <a:blip r:embed="rId4"/>
          <a:stretch>
            <a:fillRect/>
          </a:stretch>
        </p:blipFill>
        <p:spPr>
          <a:xfrm>
            <a:off x="2841336" y="3179618"/>
            <a:ext cx="5562600" cy="1219200"/>
          </a:xfrm>
          <a:prstGeom prst="rect">
            <a:avLst/>
          </a:prstGeom>
        </p:spPr>
      </p:pic>
      <p:cxnSp>
        <p:nvCxnSpPr>
          <p:cNvPr id="12" name="Straight Connector 11"/>
          <p:cNvCxnSpPr/>
          <p:nvPr/>
        </p:nvCxnSpPr>
        <p:spPr>
          <a:xfrm flipH="1">
            <a:off x="3659909" y="1801091"/>
            <a:ext cx="11549" cy="565727"/>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234218" y="1791854"/>
            <a:ext cx="11549" cy="565727"/>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77091" y="1154545"/>
            <a:ext cx="2482273" cy="461665"/>
          </a:xfrm>
          <a:prstGeom prst="rect">
            <a:avLst/>
          </a:prstGeom>
          <a:noFill/>
        </p:spPr>
        <p:txBody>
          <a:bodyPr wrap="square" rtlCol="0">
            <a:spAutoFit/>
          </a:bodyPr>
          <a:lstStyle/>
          <a:p>
            <a:pPr algn="ctr"/>
            <a:r>
              <a:rPr lang="en-US" sz="2400" b="1" dirty="0" smtClean="0">
                <a:solidFill>
                  <a:schemeClr val="accent1"/>
                </a:solidFill>
              </a:rPr>
              <a:t>Operation</a:t>
            </a:r>
          </a:p>
        </p:txBody>
      </p:sp>
      <p:sp>
        <p:nvSpPr>
          <p:cNvPr id="25" name="TextBox 24"/>
          <p:cNvSpPr txBox="1"/>
          <p:nvPr/>
        </p:nvSpPr>
        <p:spPr>
          <a:xfrm>
            <a:off x="554183" y="1801091"/>
            <a:ext cx="1558635" cy="461665"/>
          </a:xfrm>
          <a:prstGeom prst="rect">
            <a:avLst/>
          </a:prstGeom>
          <a:noFill/>
        </p:spPr>
        <p:txBody>
          <a:bodyPr wrap="square" rtlCol="0">
            <a:spAutoFit/>
          </a:bodyPr>
          <a:lstStyle/>
          <a:p>
            <a:pPr algn="ctr"/>
            <a:r>
              <a:rPr lang="en-US" sz="2400" dirty="0" smtClean="0">
                <a:solidFill>
                  <a:srgbClr val="FFFF00"/>
                </a:solidFill>
              </a:rPr>
              <a:t>Events</a:t>
            </a:r>
          </a:p>
        </p:txBody>
      </p:sp>
      <p:sp>
        <p:nvSpPr>
          <p:cNvPr id="26" name="TextBox 25"/>
          <p:cNvSpPr txBox="1"/>
          <p:nvPr/>
        </p:nvSpPr>
        <p:spPr>
          <a:xfrm>
            <a:off x="646545" y="3348182"/>
            <a:ext cx="1293091" cy="461665"/>
          </a:xfrm>
          <a:prstGeom prst="rect">
            <a:avLst/>
          </a:prstGeom>
          <a:noFill/>
        </p:spPr>
        <p:txBody>
          <a:bodyPr wrap="square" rtlCol="0">
            <a:spAutoFit/>
          </a:bodyPr>
          <a:lstStyle/>
          <a:p>
            <a:pPr algn="ctr"/>
            <a:r>
              <a:rPr lang="en-US" sz="2400" b="1" dirty="0" smtClean="0">
                <a:solidFill>
                  <a:srgbClr val="138A7E"/>
                </a:solidFill>
                <a:latin typeface="+mj-lt"/>
              </a:rPr>
              <a:t>Tags</a:t>
            </a:r>
          </a:p>
        </p:txBody>
      </p:sp>
      <p:sp>
        <p:nvSpPr>
          <p:cNvPr id="3" name="TextBox 2"/>
          <p:cNvSpPr txBox="1"/>
          <p:nvPr/>
        </p:nvSpPr>
        <p:spPr>
          <a:xfrm>
            <a:off x="3190398" y="2366818"/>
            <a:ext cx="1693285" cy="246221"/>
          </a:xfrm>
          <a:prstGeom prst="rect">
            <a:avLst/>
          </a:prstGeom>
          <a:noFill/>
        </p:spPr>
        <p:txBody>
          <a:bodyPr wrap="square" rtlCol="0">
            <a:spAutoFit/>
          </a:bodyPr>
          <a:lstStyle/>
          <a:p>
            <a:r>
              <a:rPr lang="en-US" sz="1000" dirty="0" smtClean="0">
                <a:solidFill>
                  <a:schemeClr val="bg1"/>
                </a:solidFill>
              </a:rPr>
              <a:t>Server Received</a:t>
            </a:r>
            <a:endParaRPr lang="en-US" sz="1000" dirty="0">
              <a:solidFill>
                <a:schemeClr val="bg1"/>
              </a:solidFill>
            </a:endParaRPr>
          </a:p>
        </p:txBody>
      </p:sp>
      <p:sp>
        <p:nvSpPr>
          <p:cNvPr id="4" name="Rectangle 3"/>
          <p:cNvSpPr/>
          <p:nvPr/>
        </p:nvSpPr>
        <p:spPr>
          <a:xfrm>
            <a:off x="7822240" y="2347429"/>
            <a:ext cx="888610" cy="246221"/>
          </a:xfrm>
          <a:prstGeom prst="rect">
            <a:avLst/>
          </a:prstGeom>
        </p:spPr>
        <p:txBody>
          <a:bodyPr wrap="none">
            <a:spAutoFit/>
          </a:bodyPr>
          <a:lstStyle/>
          <a:p>
            <a:r>
              <a:rPr lang="en-US" sz="1000" dirty="0" smtClean="0">
                <a:solidFill>
                  <a:schemeClr val="bg1"/>
                </a:solidFill>
              </a:rPr>
              <a:t>Server Sent</a:t>
            </a:r>
            <a:endParaRPr lang="en-US" sz="1000" dirty="0">
              <a:solidFill>
                <a:schemeClr val="bg1"/>
              </a:solidFill>
            </a:endParaRPr>
          </a:p>
        </p:txBody>
      </p:sp>
    </p:spTree>
    <p:extLst>
      <p:ext uri="{BB962C8B-B14F-4D97-AF65-F5344CB8AC3E}">
        <p14:creationId xmlns:p14="http://schemas.microsoft.com/office/powerpoint/2010/main" val="178183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Tracers create Spans</a:t>
            </a:r>
            <a:endParaRPr lang="en-US" dirty="0"/>
          </a:p>
        </p:txBody>
      </p:sp>
      <p:sp>
        <p:nvSpPr>
          <p:cNvPr id="3" name="Content Placeholder 2"/>
          <p:cNvSpPr>
            <a:spLocks noGrp="1"/>
          </p:cNvSpPr>
          <p:nvPr>
            <p:ph sz="quarter" idx="10"/>
          </p:nvPr>
        </p:nvSpPr>
        <p:spPr/>
        <p:txBody>
          <a:bodyPr>
            <a:normAutofit/>
          </a:bodyPr>
          <a:lstStyle/>
          <a:p>
            <a:pPr marL="0" indent="0">
              <a:buNone/>
            </a:pPr>
            <a:r>
              <a:rPr lang="en-US" dirty="0"/>
              <a:t>Tracers execute in your production apps! They are written to not log too much</a:t>
            </a:r>
            <a:r>
              <a:rPr lang="en-US" dirty="0" smtClean="0"/>
              <a:t>, and to have</a:t>
            </a:r>
            <a:endParaRPr lang="en-US" dirty="0"/>
          </a:p>
          <a:p>
            <a:r>
              <a:rPr lang="en-US" sz="2200" dirty="0" smtClean="0"/>
              <a:t>propagate </a:t>
            </a:r>
            <a:r>
              <a:rPr lang="en-US" sz="2200" dirty="0"/>
              <a:t>structural data in-band, and the rest out-of-band</a:t>
            </a:r>
          </a:p>
          <a:p>
            <a:r>
              <a:rPr lang="en-US" sz="2200" dirty="0" smtClean="0"/>
              <a:t>have </a:t>
            </a:r>
            <a:r>
              <a:rPr lang="en-US" sz="2200" dirty="0"/>
              <a:t>instrumentation or sampling policy to manage volume</a:t>
            </a:r>
          </a:p>
          <a:p>
            <a:r>
              <a:rPr lang="en-US" sz="2200" dirty="0" smtClean="0"/>
              <a:t>often </a:t>
            </a:r>
            <a:r>
              <a:rPr lang="en-US" sz="2200" dirty="0"/>
              <a:t>include opinionated instrumentation of layers such as </a:t>
            </a:r>
            <a:r>
              <a:rPr lang="en-US" sz="2200" dirty="0" err="1"/>
              <a:t>HTTP</a:t>
            </a:r>
            <a:r>
              <a:rPr lang="en-US" sz="2200" dirty="0" err="1" smtClean="0"/>
              <a:t>not</a:t>
            </a:r>
            <a:r>
              <a:rPr lang="en-US" sz="2200" dirty="0" smtClean="0"/>
              <a:t> </a:t>
            </a:r>
            <a:r>
              <a:rPr lang="en-US" sz="2200" dirty="0"/>
              <a:t>cause applications to crash.</a:t>
            </a:r>
          </a:p>
        </p:txBody>
      </p:sp>
    </p:spTree>
    <p:extLst>
      <p:ext uri="{BB962C8B-B14F-4D97-AF65-F5344CB8AC3E}">
        <p14:creationId xmlns:p14="http://schemas.microsoft.com/office/powerpoint/2010/main" val="4872196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Systems</a:t>
            </a:r>
            <a:endParaRPr lang="en-US" dirty="0"/>
          </a:p>
        </p:txBody>
      </p:sp>
      <p:sp>
        <p:nvSpPr>
          <p:cNvPr id="3" name="Content Placeholder 2"/>
          <p:cNvSpPr>
            <a:spLocks noGrp="1"/>
          </p:cNvSpPr>
          <p:nvPr>
            <p:ph sz="quarter" idx="10"/>
          </p:nvPr>
        </p:nvSpPr>
        <p:spPr/>
        <p:txBody>
          <a:bodyPr/>
          <a:lstStyle/>
          <a:p>
            <a:pPr marL="0" indent="0">
              <a:buNone/>
            </a:pPr>
            <a:r>
              <a:rPr lang="en-US" dirty="0"/>
              <a:t>Tracing systems collect, process and present data reported by tracers.</a:t>
            </a:r>
          </a:p>
          <a:p>
            <a:r>
              <a:rPr lang="en-US" sz="2000" dirty="0" smtClean="0"/>
              <a:t>aggregate </a:t>
            </a:r>
            <a:r>
              <a:rPr lang="en-US" sz="2000" dirty="0"/>
              <a:t>spans into trace trees</a:t>
            </a:r>
          </a:p>
          <a:p>
            <a:r>
              <a:rPr lang="en-US" sz="2000" dirty="0" smtClean="0"/>
              <a:t>provide </a:t>
            </a:r>
            <a:r>
              <a:rPr lang="en-US" sz="2000" dirty="0"/>
              <a:t>query and visualization for latency analysis</a:t>
            </a:r>
          </a:p>
          <a:p>
            <a:r>
              <a:rPr lang="en-US" sz="2000" dirty="0" smtClean="0"/>
              <a:t>have </a:t>
            </a:r>
            <a:r>
              <a:rPr lang="en-US" sz="2000" dirty="0"/>
              <a:t>retention policy (usually days)</a:t>
            </a:r>
          </a:p>
        </p:txBody>
      </p:sp>
    </p:spTree>
    <p:extLst>
      <p:ext uri="{BB962C8B-B14F-4D97-AF65-F5344CB8AC3E}">
        <p14:creationId xmlns:p14="http://schemas.microsoft.com/office/powerpoint/2010/main" val="644351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7307</TotalTime>
  <Words>1323</Words>
  <Application>Microsoft Macintosh PowerPoint</Application>
  <PresentationFormat>On-screen Show (16:9)</PresentationFormat>
  <Paragraphs>163</Paragraphs>
  <Slides>18</Slides>
  <Notes>11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Pivotal_Dark_Template</vt:lpstr>
      <vt:lpstr>PowerPoint Presentation</vt:lpstr>
      <vt:lpstr>Topic</vt:lpstr>
      <vt:lpstr>Challenges Of MicroServices</vt:lpstr>
      <vt:lpstr>Distributed Tracing</vt:lpstr>
      <vt:lpstr>Dapper</vt:lpstr>
      <vt:lpstr>A Trace is a graph of spans in context</vt:lpstr>
      <vt:lpstr>Span – An individual operation</vt:lpstr>
      <vt:lpstr>Tracers create Spans</vt:lpstr>
      <vt:lpstr>Tracing Systems</vt:lpstr>
      <vt:lpstr>Zipkin</vt:lpstr>
      <vt:lpstr>Zipkin</vt:lpstr>
      <vt:lpstr>Zipkin Architecture</vt:lpstr>
      <vt:lpstr>Zipkin</vt:lpstr>
      <vt:lpstr>Spring Cloud Sleuth</vt:lpstr>
      <vt:lpstr>Architectural Diagram</vt:lpstr>
      <vt:lpstr>Spring Cloud Sleuth</vt:lpstr>
      <vt:lpstr>Road Map (Distributed Tracing + PCF)</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Reshmi Krishna</cp:lastModifiedBy>
  <cp:revision>306</cp:revision>
  <dcterms:created xsi:type="dcterms:W3CDTF">2010-04-12T23:12:02Z</dcterms:created>
  <dcterms:modified xsi:type="dcterms:W3CDTF">2016-03-17T21:41:14Z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