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81" r:id="rId4"/>
  </p:sldMasterIdLst>
  <p:notesMasterIdLst>
    <p:notesMasterId r:id="rId48"/>
  </p:notesMasterIdLst>
  <p:sldIdLst>
    <p:sldId id="320" r:id="rId5"/>
    <p:sldId id="492" r:id="rId6"/>
    <p:sldId id="465" r:id="rId7"/>
    <p:sldId id="475" r:id="rId8"/>
    <p:sldId id="466" r:id="rId9"/>
    <p:sldId id="467" r:id="rId10"/>
    <p:sldId id="470" r:id="rId11"/>
    <p:sldId id="469" r:id="rId12"/>
    <p:sldId id="471" r:id="rId13"/>
    <p:sldId id="476" r:id="rId14"/>
    <p:sldId id="474" r:id="rId15"/>
    <p:sldId id="479" r:id="rId16"/>
    <p:sldId id="477" r:id="rId17"/>
    <p:sldId id="468" r:id="rId18"/>
    <p:sldId id="485" r:id="rId19"/>
    <p:sldId id="488" r:id="rId20"/>
    <p:sldId id="489" r:id="rId21"/>
    <p:sldId id="484" r:id="rId22"/>
    <p:sldId id="483" r:id="rId23"/>
    <p:sldId id="482" r:id="rId24"/>
    <p:sldId id="481" r:id="rId25"/>
    <p:sldId id="480" r:id="rId26"/>
    <p:sldId id="472" r:id="rId27"/>
    <p:sldId id="473" r:id="rId28"/>
    <p:sldId id="490" r:id="rId29"/>
    <p:sldId id="491" r:id="rId30"/>
    <p:sldId id="493" r:id="rId31"/>
    <p:sldId id="494" r:id="rId32"/>
    <p:sldId id="495" r:id="rId33"/>
    <p:sldId id="509" r:id="rId34"/>
    <p:sldId id="496" r:id="rId35"/>
    <p:sldId id="497" r:id="rId36"/>
    <p:sldId id="498" r:id="rId37"/>
    <p:sldId id="500" r:id="rId38"/>
    <p:sldId id="499" r:id="rId39"/>
    <p:sldId id="501" r:id="rId40"/>
    <p:sldId id="504" r:id="rId41"/>
    <p:sldId id="503" r:id="rId42"/>
    <p:sldId id="502" r:id="rId43"/>
    <p:sldId id="506" r:id="rId44"/>
    <p:sldId id="505" r:id="rId45"/>
    <p:sldId id="507" r:id="rId46"/>
    <p:sldId id="508" r:id="rId4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881"/>
    <a:srgbClr val="00A79D"/>
    <a:srgbClr val="00786E"/>
    <a:srgbClr val="17232A"/>
    <a:srgbClr val="155A89"/>
    <a:srgbClr val="1E84C6"/>
    <a:srgbClr val="202F38"/>
    <a:srgbClr val="BD68C4"/>
    <a:srgbClr val="A87DAF"/>
    <a:srgbClr val="45A3E3"/>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62" autoAdjust="0"/>
    <p:restoredTop sz="65888" autoAdjust="0"/>
  </p:normalViewPr>
  <p:slideViewPr>
    <p:cSldViewPr snapToGrid="0" snapToObjects="1">
      <p:cViewPr>
        <p:scale>
          <a:sx n="100" d="100"/>
          <a:sy n="100" d="100"/>
        </p:scale>
        <p:origin x="-1040" y="-80"/>
      </p:cViewPr>
      <p:guideLst>
        <p:guide orient="horz" pos="698"/>
        <p:guide orient="horz" pos="1765"/>
        <p:guide orient="horz" pos="2024"/>
        <p:guide pos="2880"/>
        <p:guide pos="594"/>
        <p:guide pos="5472"/>
        <p:guide pos="1158"/>
        <p:guide pos="461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496"/>
    </p:cViewPr>
  </p:sorterViewPr>
  <p:notesViewPr>
    <p:cSldViewPr snapToGrid="0" snapToObjects="1">
      <p:cViewPr varScale="1">
        <p:scale>
          <a:sx n="102" d="100"/>
          <a:sy n="102" d="100"/>
        </p:scale>
        <p:origin x="-260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notesMaster" Target="notesMasters/notesMaster1.xml"/><Relationship Id="rId49" Type="http://schemas.openxmlformats.org/officeDocument/2006/relationships/printerSettings" Target="printerSettings/printerSettings1.bin"/><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7E9F9-6557-4923-BE10-1C342566E3EE}" type="datetimeFigureOut">
              <a:rPr lang="en-US" smtClean="0"/>
              <a:t>3/10/16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9B87A38-3CEC-41F8-9B8A-7D549F200228}" type="slidenum">
              <a:rPr lang="en-US" smtClean="0"/>
              <a:t>‹#›</a:t>
            </a:fld>
            <a:endParaRPr lang="en-US"/>
          </a:p>
        </p:txBody>
      </p:sp>
    </p:spTree>
    <p:extLst>
      <p:ext uri="{BB962C8B-B14F-4D97-AF65-F5344CB8AC3E}">
        <p14:creationId xmlns:p14="http://schemas.microsoft.com/office/powerpoint/2010/main" val="1796296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presentation we’re going to cover cloud native architecture</a:t>
            </a:r>
          </a:p>
        </p:txBody>
      </p:sp>
      <p:sp>
        <p:nvSpPr>
          <p:cNvPr id="4" name="Slide Number Placeholder 3"/>
          <p:cNvSpPr>
            <a:spLocks noGrp="1"/>
          </p:cNvSpPr>
          <p:nvPr>
            <p:ph type="sldNum" sz="quarter" idx="10"/>
          </p:nvPr>
        </p:nvSpPr>
        <p:spPr/>
        <p:txBody>
          <a:bodyPr/>
          <a:lstStyle/>
          <a:p>
            <a:fld id="{19B87A38-3CEC-41F8-9B8A-7D549F200228}" type="slidenum">
              <a:rPr lang="en-US" smtClean="0"/>
              <a:t>1</a:t>
            </a:fld>
            <a:endParaRPr lang="en-US"/>
          </a:p>
        </p:txBody>
      </p:sp>
    </p:spTree>
    <p:extLst>
      <p:ext uri="{BB962C8B-B14F-4D97-AF65-F5344CB8AC3E}">
        <p14:creationId xmlns:p14="http://schemas.microsoft.com/office/powerpoint/2010/main" val="1248294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app is a </a:t>
            </a:r>
            <a:r>
              <a:rPr lang="en-US" dirty="0" err="1" smtClean="0"/>
              <a:t>config</a:t>
            </a:r>
            <a:r>
              <a:rPr lang="en-US" dirty="0" smtClean="0"/>
              <a:t> server:</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13</a:t>
            </a:fld>
            <a:endParaRPr lang="en-US"/>
          </a:p>
        </p:txBody>
      </p:sp>
    </p:spTree>
    <p:extLst>
      <p:ext uri="{BB962C8B-B14F-4D97-AF65-F5344CB8AC3E}">
        <p14:creationId xmlns:p14="http://schemas.microsoft.com/office/powerpoint/2010/main" val="3712649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configuration data is stored in a backend</a:t>
            </a:r>
          </a:p>
          <a:p>
            <a:r>
              <a:rPr lang="en-US" dirty="0" err="1" smtClean="0"/>
              <a:t>Git</a:t>
            </a:r>
            <a:r>
              <a:rPr lang="en-US" dirty="0" smtClean="0"/>
              <a:t>, Subversion and File System </a:t>
            </a:r>
            <a:r>
              <a:rPr lang="en-US" dirty="0" err="1" smtClean="0"/>
              <a:t>backends</a:t>
            </a:r>
            <a:r>
              <a:rPr lang="en-US" dirty="0" smtClean="0"/>
              <a:t> are supported</a:t>
            </a:r>
          </a:p>
          <a:p>
            <a:r>
              <a:rPr lang="en-US" dirty="0" err="1" smtClean="0"/>
              <a:t>Git</a:t>
            </a:r>
            <a:r>
              <a:rPr lang="en-US" dirty="0" smtClean="0"/>
              <a:t> is the default backend. It's great for auditing changes and managing upgrades</a:t>
            </a:r>
          </a:p>
          <a:p>
            <a:r>
              <a:rPr lang="en-US" dirty="0" smtClean="0"/>
              <a:t>Setting the </a:t>
            </a:r>
            <a:r>
              <a:rPr lang="en-US" dirty="0" err="1" smtClean="0"/>
              <a:t>git</a:t>
            </a:r>
            <a:r>
              <a:rPr lang="en-US" dirty="0" smtClean="0"/>
              <a:t> backend is done via the </a:t>
            </a:r>
            <a:r>
              <a:rPr lang="en-US" dirty="0" err="1" smtClean="0"/>
              <a:t>spring.cloud.config.server.git.uri</a:t>
            </a:r>
            <a:r>
              <a:rPr lang="en-US" dirty="0" smtClean="0"/>
              <a:t> configuration property</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14</a:t>
            </a:fld>
            <a:endParaRPr lang="en-US"/>
          </a:p>
        </p:txBody>
      </p:sp>
    </p:spTree>
    <p:extLst>
      <p:ext uri="{BB962C8B-B14F-4D97-AF65-F5344CB8AC3E}">
        <p14:creationId xmlns:p14="http://schemas.microsoft.com/office/powerpoint/2010/main" val="959665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{application} maps to "</a:t>
            </a:r>
            <a:r>
              <a:rPr lang="en-US" dirty="0" err="1" smtClean="0"/>
              <a:t>spring.application.name</a:t>
            </a:r>
            <a:r>
              <a:rPr lang="en-US" dirty="0" smtClean="0"/>
              <a:t>" on the client side;</a:t>
            </a:r>
          </a:p>
          <a:p>
            <a:r>
              <a:rPr lang="en-US" dirty="0" smtClean="0"/>
              <a:t>{profile} maps to "</a:t>
            </a:r>
            <a:r>
              <a:rPr lang="en-US" dirty="0" err="1" smtClean="0"/>
              <a:t>spring.active.profiles</a:t>
            </a:r>
            <a:r>
              <a:rPr lang="en-US" dirty="0" smtClean="0"/>
              <a:t>" on the client (comma separated list); and</a:t>
            </a:r>
          </a:p>
          <a:p>
            <a:r>
              <a:rPr lang="en-US" dirty="0" smtClean="0"/>
              <a:t>{label} which is a server side feature </a:t>
            </a:r>
            <a:r>
              <a:rPr lang="en-US" dirty="0" err="1" smtClean="0"/>
              <a:t>labelling</a:t>
            </a:r>
            <a:r>
              <a:rPr lang="en-US" dirty="0" smtClean="0"/>
              <a:t> a "versioned" set of </a:t>
            </a:r>
            <a:r>
              <a:rPr lang="en-US" dirty="0" err="1" smtClean="0"/>
              <a:t>config</a:t>
            </a:r>
            <a:r>
              <a:rPr lang="en-US" dirty="0" smtClean="0"/>
              <a:t> files.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15</a:t>
            </a:fld>
            <a:endParaRPr lang="en-US"/>
          </a:p>
        </p:txBody>
      </p:sp>
    </p:spTree>
    <p:extLst>
      <p:ext uri="{BB962C8B-B14F-4D97-AF65-F5344CB8AC3E}">
        <p14:creationId xmlns:p14="http://schemas.microsoft.com/office/powerpoint/2010/main" val="33480492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Config</a:t>
            </a:r>
            <a:r>
              <a:rPr lang="en-US" dirty="0" smtClean="0"/>
              <a:t> files are stored in the </a:t>
            </a:r>
            <a:r>
              <a:rPr lang="en-US" dirty="0" err="1" smtClean="0"/>
              <a:t>git</a:t>
            </a:r>
            <a:r>
              <a:rPr lang="en-US" dirty="0" smtClean="0"/>
              <a:t> repository.</a:t>
            </a:r>
          </a:p>
          <a:p>
            <a:r>
              <a:rPr lang="en-US" dirty="0" smtClean="0"/>
              <a:t>Example Input:</a:t>
            </a:r>
          </a:p>
          <a:p>
            <a:r>
              <a:rPr lang="en-US" dirty="0" err="1" smtClean="0"/>
              <a:t>spring.application.name</a:t>
            </a:r>
            <a:r>
              <a:rPr lang="en-US" dirty="0" smtClean="0"/>
              <a:t>=foo</a:t>
            </a:r>
          </a:p>
          <a:p>
            <a:r>
              <a:rPr lang="en-US" dirty="0" err="1" smtClean="0"/>
              <a:t>spring.active.profiles</a:t>
            </a:r>
            <a:r>
              <a:rPr lang="en-US" dirty="0" smtClean="0"/>
              <a:t>=</a:t>
            </a:r>
            <a:r>
              <a:rPr lang="en-US" dirty="0" err="1" smtClean="0"/>
              <a:t>dev</a:t>
            </a:r>
            <a:endParaRPr lang="en-US" dirty="0" smtClean="0"/>
          </a:p>
          <a:p>
            <a:r>
              <a:rPr lang="en-US" dirty="0" smtClean="0"/>
              <a:t>Union of all sources with overriding behavior.</a:t>
            </a:r>
          </a:p>
          <a:p>
            <a:r>
              <a:rPr lang="en-US" dirty="0" smtClean="0"/>
              <a:t>Repo Files:</a:t>
            </a:r>
          </a:p>
          <a:p>
            <a:r>
              <a:rPr lang="en-US" dirty="0" err="1" smtClean="0"/>
              <a:t>application.yml</a:t>
            </a:r>
            <a:r>
              <a:rPr lang="en-US" dirty="0" smtClean="0"/>
              <a:t> - shared between all clients</a:t>
            </a:r>
          </a:p>
          <a:p>
            <a:r>
              <a:rPr lang="en-US" dirty="0" smtClean="0"/>
              <a:t>application-</a:t>
            </a:r>
            <a:r>
              <a:rPr lang="en-US" dirty="0" err="1" smtClean="0"/>
              <a:t>dev.yml</a:t>
            </a:r>
            <a:r>
              <a:rPr lang="en-US" dirty="0" smtClean="0"/>
              <a:t> - shared between all clients but profile specific (takes precedence over </a:t>
            </a:r>
            <a:r>
              <a:rPr lang="en-US" dirty="0" err="1" smtClean="0"/>
              <a:t>application.yml</a:t>
            </a:r>
            <a:r>
              <a:rPr lang="en-US" dirty="0" smtClean="0"/>
              <a:t>)</a:t>
            </a:r>
          </a:p>
          <a:p>
            <a:r>
              <a:rPr lang="en-US" dirty="0" err="1" smtClean="0"/>
              <a:t>foo.yml</a:t>
            </a:r>
            <a:r>
              <a:rPr lang="en-US" dirty="0" smtClean="0"/>
              <a:t> - app specific (takes precedence over </a:t>
            </a:r>
            <a:r>
              <a:rPr lang="en-US" dirty="0" err="1" smtClean="0"/>
              <a:t>application.yml</a:t>
            </a:r>
            <a:r>
              <a:rPr lang="en-US" dirty="0" smtClean="0"/>
              <a:t> files)</a:t>
            </a:r>
          </a:p>
          <a:p>
            <a:r>
              <a:rPr lang="en-US" dirty="0" smtClean="0"/>
              <a:t>foo-</a:t>
            </a:r>
            <a:r>
              <a:rPr lang="en-US" dirty="0" err="1" smtClean="0"/>
              <a:t>dev.yml</a:t>
            </a:r>
            <a:r>
              <a:rPr lang="en-US" dirty="0" smtClean="0"/>
              <a:t> - app and profile specific (takes precedence over </a:t>
            </a:r>
            <a:r>
              <a:rPr lang="en-US" dirty="0" err="1" smtClean="0"/>
              <a:t>foo.yml</a:t>
            </a:r>
            <a:r>
              <a:rPr lang="en-US" dirty="0" smtClean="0"/>
              <a:t>)</a:t>
            </a:r>
          </a:p>
        </p:txBody>
      </p:sp>
      <p:sp>
        <p:nvSpPr>
          <p:cNvPr id="4" name="Slide Number Placeholder 3"/>
          <p:cNvSpPr>
            <a:spLocks noGrp="1"/>
          </p:cNvSpPr>
          <p:nvPr>
            <p:ph type="sldNum" sz="quarter" idx="10"/>
          </p:nvPr>
        </p:nvSpPr>
        <p:spPr/>
        <p:txBody>
          <a:bodyPr/>
          <a:lstStyle/>
          <a:p>
            <a:fld id="{19B87A38-3CEC-41F8-9B8A-7D549F200228}" type="slidenum">
              <a:rPr lang="en-US" smtClean="0"/>
              <a:t>16</a:t>
            </a:fld>
            <a:endParaRPr lang="en-US"/>
          </a:p>
        </p:txBody>
      </p:sp>
    </p:spTree>
    <p:extLst>
      <p:ext uri="{BB962C8B-B14F-4D97-AF65-F5344CB8AC3E}">
        <p14:creationId xmlns:p14="http://schemas.microsoft.com/office/powerpoint/2010/main" val="3126335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Typical Spring Configuration without Spring Cloud </a:t>
            </a:r>
            <a:r>
              <a:rPr lang="en-US" dirty="0" err="1" smtClean="0"/>
              <a:t>Config</a:t>
            </a:r>
            <a:r>
              <a:rPr lang="en-US" dirty="0" smtClean="0"/>
              <a:t>:</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18</a:t>
            </a:fld>
            <a:endParaRPr lang="en-US"/>
          </a:p>
        </p:txBody>
      </p:sp>
    </p:spTree>
    <p:extLst>
      <p:ext uri="{BB962C8B-B14F-4D97-AF65-F5344CB8AC3E}">
        <p14:creationId xmlns:p14="http://schemas.microsoft.com/office/powerpoint/2010/main" val="31199762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19</a:t>
            </a:fld>
            <a:endParaRPr lang="en-US"/>
          </a:p>
        </p:txBody>
      </p:sp>
    </p:spTree>
    <p:extLst>
      <p:ext uri="{BB962C8B-B14F-4D97-AF65-F5344CB8AC3E}">
        <p14:creationId xmlns:p14="http://schemas.microsoft.com/office/powerpoint/2010/main" val="1159609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Spring clients to use the configuration server, specify the </a:t>
            </a:r>
            <a:r>
              <a:rPr lang="en-US" dirty="0" err="1" smtClean="0"/>
              <a:t>spring.cloud.config.uri</a:t>
            </a:r>
            <a:r>
              <a:rPr lang="en-US" dirty="0" smtClean="0"/>
              <a:t> configuration property:</a:t>
            </a:r>
          </a:p>
          <a:p>
            <a:r>
              <a:rPr lang="en-US" dirty="0" smtClean="0"/>
              <a:t>Sample </a:t>
            </a:r>
            <a:r>
              <a:rPr lang="en-US" dirty="0" err="1" smtClean="0"/>
              <a:t>bootstrap.yml</a:t>
            </a:r>
            <a:endParaRPr lang="en-US" dirty="0" smtClean="0"/>
          </a:p>
        </p:txBody>
      </p:sp>
      <p:sp>
        <p:nvSpPr>
          <p:cNvPr id="4" name="Slide Number Placeholder 3"/>
          <p:cNvSpPr>
            <a:spLocks noGrp="1"/>
          </p:cNvSpPr>
          <p:nvPr>
            <p:ph type="sldNum" sz="quarter" idx="10"/>
          </p:nvPr>
        </p:nvSpPr>
        <p:spPr/>
        <p:txBody>
          <a:bodyPr/>
          <a:lstStyle/>
          <a:p>
            <a:fld id="{19B87A38-3CEC-41F8-9B8A-7D549F200228}" type="slidenum">
              <a:rPr lang="en-US" smtClean="0"/>
              <a:t>20</a:t>
            </a:fld>
            <a:endParaRPr lang="en-US"/>
          </a:p>
        </p:txBody>
      </p:sp>
    </p:spTree>
    <p:extLst>
      <p:ext uri="{BB962C8B-B14F-4D97-AF65-F5344CB8AC3E}">
        <p14:creationId xmlns:p14="http://schemas.microsoft.com/office/powerpoint/2010/main" val="1616049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21</a:t>
            </a:fld>
            <a:endParaRPr lang="en-US"/>
          </a:p>
        </p:txBody>
      </p:sp>
    </p:spTree>
    <p:extLst>
      <p:ext uri="{BB962C8B-B14F-4D97-AF65-F5344CB8AC3E}">
        <p14:creationId xmlns:p14="http://schemas.microsoft.com/office/powerpoint/2010/main" val="471611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22</a:t>
            </a:fld>
            <a:endParaRPr lang="en-US"/>
          </a:p>
        </p:txBody>
      </p:sp>
    </p:spTree>
    <p:extLst>
      <p:ext uri="{BB962C8B-B14F-4D97-AF65-F5344CB8AC3E}">
        <p14:creationId xmlns:p14="http://schemas.microsoft.com/office/powerpoint/2010/main" val="25396502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&lt;dependency&gt;</a:t>
            </a:r>
          </a:p>
          <a:p>
            <a:r>
              <a:rPr lang="en-US" dirty="0" smtClean="0"/>
              <a:t>    &lt;</a:t>
            </a:r>
            <a:r>
              <a:rPr lang="en-US" dirty="0" err="1" smtClean="0"/>
              <a:t>groupId</a:t>
            </a:r>
            <a:r>
              <a:rPr lang="en-US" dirty="0" smtClean="0"/>
              <a:t>&gt;</a:t>
            </a:r>
            <a:r>
              <a:rPr lang="en-US" dirty="0" err="1" smtClean="0"/>
              <a:t>org.springframework.boot</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&gt;spring-boot-starter-actuator&lt;/</a:t>
            </a:r>
            <a:r>
              <a:rPr lang="en-US" dirty="0" err="1" smtClean="0"/>
              <a:t>artifactId</a:t>
            </a:r>
            <a:r>
              <a:rPr lang="en-US" dirty="0" smtClean="0"/>
              <a:t>&gt;</a:t>
            </a:r>
          </a:p>
          <a:p>
            <a:r>
              <a:rPr lang="en-US" dirty="0" smtClean="0"/>
              <a:t>&lt;/dependency&gt;</a:t>
            </a:r>
          </a:p>
          <a:p>
            <a:endParaRPr lang="en-US" dirty="0" smtClean="0"/>
          </a:p>
        </p:txBody>
      </p:sp>
      <p:sp>
        <p:nvSpPr>
          <p:cNvPr id="4" name="Slide Number Placeholder 3"/>
          <p:cNvSpPr>
            <a:spLocks noGrp="1"/>
          </p:cNvSpPr>
          <p:nvPr>
            <p:ph type="sldNum" sz="quarter" idx="10"/>
          </p:nvPr>
        </p:nvSpPr>
        <p:spPr/>
        <p:txBody>
          <a:bodyPr/>
          <a:lstStyle/>
          <a:p>
            <a:fld id="{19B87A38-3CEC-41F8-9B8A-7D549F200228}" type="slidenum">
              <a:rPr lang="en-US" smtClean="0"/>
              <a:t>23</a:t>
            </a:fld>
            <a:endParaRPr lang="en-US"/>
          </a:p>
        </p:txBody>
      </p:sp>
    </p:spTree>
    <p:extLst>
      <p:ext uri="{BB962C8B-B14F-4D97-AF65-F5344CB8AC3E}">
        <p14:creationId xmlns:p14="http://schemas.microsoft.com/office/powerpoint/2010/main" val="3427305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know from 12 factor that </a:t>
            </a:r>
            <a:r>
              <a:rPr lang="en-US" b="1" dirty="0" smtClean="0"/>
              <a:t>we want to extract configuration that will be different between </a:t>
            </a:r>
            <a:r>
              <a:rPr lang="en-US" b="1" dirty="0" err="1" smtClean="0"/>
              <a:t>dev</a:t>
            </a:r>
            <a:r>
              <a:rPr lang="en-US" b="1" dirty="0" smtClean="0"/>
              <a:t>, test, and prod, but where do we put it and how do we manage updates across a distributed web of applications</a:t>
            </a:r>
            <a:r>
              <a:rPr lang="en-US" dirty="0" smtClean="0"/>
              <a:t>?</a:t>
            </a:r>
          </a:p>
        </p:txBody>
      </p:sp>
      <p:sp>
        <p:nvSpPr>
          <p:cNvPr id="4" name="Slide Number Placeholder 3"/>
          <p:cNvSpPr>
            <a:spLocks noGrp="1"/>
          </p:cNvSpPr>
          <p:nvPr>
            <p:ph type="sldNum" sz="quarter" idx="10"/>
          </p:nvPr>
        </p:nvSpPr>
        <p:spPr/>
        <p:txBody>
          <a:bodyPr/>
          <a:lstStyle/>
          <a:p>
            <a:fld id="{19B87A38-3CEC-41F8-9B8A-7D549F200228}" type="slidenum">
              <a:rPr lang="en-US" smtClean="0"/>
              <a:t>2</a:t>
            </a:fld>
            <a:endParaRPr lang="en-US"/>
          </a:p>
        </p:txBody>
      </p:sp>
    </p:spTree>
    <p:extLst>
      <p:ext uri="{BB962C8B-B14F-4D97-AF65-F5344CB8AC3E}">
        <p14:creationId xmlns:p14="http://schemas.microsoft.com/office/powerpoint/2010/main" val="4068171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running many applications, refreshing each one can be cumbersome.</a:t>
            </a:r>
          </a:p>
          <a:p>
            <a:r>
              <a:rPr lang="en-US" dirty="0" smtClean="0"/>
              <a:t>&lt;dependency&gt;</a:t>
            </a:r>
          </a:p>
          <a:p>
            <a:r>
              <a:rPr lang="en-US" dirty="0" smtClean="0"/>
              <a:t>    &lt;</a:t>
            </a:r>
            <a:r>
              <a:rPr lang="en-US" dirty="0" err="1" smtClean="0"/>
              <a:t>groupId</a:t>
            </a:r>
            <a:r>
              <a:rPr lang="en-US" dirty="0" smtClean="0"/>
              <a:t>&gt;</a:t>
            </a:r>
            <a:r>
              <a:rPr lang="en-US" dirty="0" err="1" smtClean="0"/>
              <a:t>org.springframework.cloud</a:t>
            </a:r>
            <a:r>
              <a:rPr lang="en-US" dirty="0" smtClean="0"/>
              <a:t>&lt;/</a:t>
            </a:r>
            <a:r>
              <a:rPr lang="en-US" dirty="0" err="1" smtClean="0"/>
              <a:t>groupId</a:t>
            </a:r>
            <a:r>
              <a:rPr lang="en-US" dirty="0" smtClean="0"/>
              <a:t>&gt;</a:t>
            </a:r>
          </a:p>
          <a:p>
            <a:r>
              <a:rPr lang="en-US" dirty="0" smtClean="0"/>
              <a:t>    &lt;</a:t>
            </a:r>
            <a:r>
              <a:rPr lang="en-US" dirty="0" err="1" smtClean="0"/>
              <a:t>artifactId</a:t>
            </a:r>
            <a:r>
              <a:rPr lang="en-US" dirty="0" smtClean="0"/>
              <a:t>&gt;spring-cloud-starter-bus-</a:t>
            </a:r>
            <a:r>
              <a:rPr lang="en-US" dirty="0" err="1" smtClean="0"/>
              <a:t>amqp</a:t>
            </a:r>
            <a:r>
              <a:rPr lang="en-US" dirty="0" smtClean="0"/>
              <a:t>&lt;/</a:t>
            </a:r>
            <a:r>
              <a:rPr lang="en-US" dirty="0" err="1" smtClean="0"/>
              <a:t>artifactId</a:t>
            </a:r>
            <a:r>
              <a:rPr lang="en-US" dirty="0" smtClean="0"/>
              <a:t>&gt;</a:t>
            </a:r>
          </a:p>
          <a:p>
            <a:r>
              <a:rPr lang="en-US" dirty="0" smtClean="0"/>
              <a:t>&lt;/dependency&gt;</a:t>
            </a:r>
          </a:p>
        </p:txBody>
      </p:sp>
      <p:sp>
        <p:nvSpPr>
          <p:cNvPr id="4" name="Slide Number Placeholder 3"/>
          <p:cNvSpPr>
            <a:spLocks noGrp="1"/>
          </p:cNvSpPr>
          <p:nvPr>
            <p:ph type="sldNum" sz="quarter" idx="10"/>
          </p:nvPr>
        </p:nvSpPr>
        <p:spPr/>
        <p:txBody>
          <a:bodyPr/>
          <a:lstStyle/>
          <a:p>
            <a:fld id="{19B87A38-3CEC-41F8-9B8A-7D549F200228}" type="slidenum">
              <a:rPr lang="en-US" smtClean="0"/>
              <a:t>24</a:t>
            </a:fld>
            <a:endParaRPr lang="en-US"/>
          </a:p>
        </p:txBody>
      </p:sp>
    </p:spTree>
    <p:extLst>
      <p:ext uri="{BB962C8B-B14F-4D97-AF65-F5344CB8AC3E}">
        <p14:creationId xmlns:p14="http://schemas.microsoft.com/office/powerpoint/2010/main" val="6154244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use a </a:t>
            </a:r>
            <a:r>
              <a:rPr lang="en-US" baseline="0" dirty="0" smtClean="0"/>
              <a:t>configuration server accessible to all applications to manage configuration.</a:t>
            </a:r>
          </a:p>
          <a:p>
            <a:endParaRPr lang="en-US" baseline="0" dirty="0" smtClean="0"/>
          </a:p>
          <a:p>
            <a:r>
              <a:rPr lang="en-US" baseline="0" dirty="0" smtClean="0"/>
              <a:t>Using a version control system, like </a:t>
            </a:r>
            <a:r>
              <a:rPr lang="en-US" baseline="0" dirty="0" err="1" smtClean="0"/>
              <a:t>git</a:t>
            </a:r>
            <a:r>
              <a:rPr lang="en-US" baseline="0" dirty="0" smtClean="0"/>
              <a:t> or subversion, as a backing for the </a:t>
            </a:r>
            <a:r>
              <a:rPr lang="en-US" baseline="0" dirty="0" err="1" smtClean="0"/>
              <a:t>config</a:t>
            </a:r>
            <a:r>
              <a:rPr lang="en-US" baseline="0" dirty="0" smtClean="0"/>
              <a:t> server provides additional benefits: we can maintain an auditable history of values over time, we can correlate the values the were used at any point in time, and we can direct different versions of the app to use different versions of configuration values.</a:t>
            </a:r>
            <a:endParaRPr lang="en-US" dirty="0" smtClean="0"/>
          </a:p>
          <a:p>
            <a:endParaRPr lang="en-US" dirty="0" smtClean="0"/>
          </a:p>
          <a:p>
            <a:r>
              <a:rPr lang="en-US" dirty="0" smtClean="0"/>
              <a:t>Using a cloud bus allows us to propagate changes across the distributed system. We can use a REST</a:t>
            </a:r>
            <a:r>
              <a:rPr lang="en-US" baseline="0" dirty="0" smtClean="0"/>
              <a:t> endpoint to trigger an application to refresh its configuration, and that app would take care of publishing the change to the shared bus.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25</a:t>
            </a:fld>
            <a:endParaRPr lang="en-US"/>
          </a:p>
        </p:txBody>
      </p:sp>
    </p:spTree>
    <p:extLst>
      <p:ext uri="{BB962C8B-B14F-4D97-AF65-F5344CB8AC3E}">
        <p14:creationId xmlns:p14="http://schemas.microsoft.com/office/powerpoint/2010/main" val="4068171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presentation we’re going to cover cloud native architecture</a:t>
            </a:r>
          </a:p>
        </p:txBody>
      </p:sp>
      <p:sp>
        <p:nvSpPr>
          <p:cNvPr id="4" name="Slide Number Placeholder 3"/>
          <p:cNvSpPr>
            <a:spLocks noGrp="1"/>
          </p:cNvSpPr>
          <p:nvPr>
            <p:ph type="sldNum" sz="quarter" idx="10"/>
          </p:nvPr>
        </p:nvSpPr>
        <p:spPr/>
        <p:txBody>
          <a:bodyPr/>
          <a:lstStyle/>
          <a:p>
            <a:fld id="{19B87A38-3CEC-41F8-9B8A-7D549F200228}" type="slidenum">
              <a:rPr lang="en-US" smtClean="0"/>
              <a:t>30</a:t>
            </a:fld>
            <a:endParaRPr lang="en-US"/>
          </a:p>
        </p:txBody>
      </p:sp>
    </p:spTree>
    <p:extLst>
      <p:ext uri="{BB962C8B-B14F-4D97-AF65-F5344CB8AC3E}">
        <p14:creationId xmlns:p14="http://schemas.microsoft.com/office/powerpoint/2010/main" val="1248294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Discovery is one of the key tenets of a </a:t>
            </a:r>
            <a:r>
              <a:rPr lang="en-US" dirty="0" err="1" smtClean="0"/>
              <a:t>microservice</a:t>
            </a:r>
            <a:r>
              <a:rPr lang="en-US" dirty="0" smtClean="0"/>
              <a:t> based architecture.</a:t>
            </a:r>
          </a:p>
          <a:p>
            <a:r>
              <a:rPr lang="en-US" dirty="0" smtClean="0"/>
              <a:t>In distributed systems, application dependencies cease to be a method call away.</a:t>
            </a:r>
          </a:p>
          <a:p>
            <a:r>
              <a:rPr lang="en-US" dirty="0" smtClean="0"/>
              <a:t>Trying to hand configure each client or use some form of convention can be very difficult to do and can be very brittle.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32</a:t>
            </a:fld>
            <a:endParaRPr lang="en-US"/>
          </a:p>
        </p:txBody>
      </p:sp>
    </p:spTree>
    <p:extLst>
      <p:ext uri="{BB962C8B-B14F-4D97-AF65-F5344CB8AC3E}">
        <p14:creationId xmlns:p14="http://schemas.microsoft.com/office/powerpoint/2010/main" val="1366380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Service instances in the registry all have to send heartbeats to keep their registrations up to date</a:t>
            </a:r>
          </a:p>
          <a:p>
            <a:r>
              <a:rPr lang="en-US" dirty="0" smtClean="0"/>
              <a:t>Clients also have an in-memory cache of eureka registrations (so they don’t have to go to the registry for every single request to a service)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34</a:t>
            </a:fld>
            <a:endParaRPr lang="en-US"/>
          </a:p>
        </p:txBody>
      </p:sp>
    </p:spTree>
    <p:extLst>
      <p:ext uri="{BB962C8B-B14F-4D97-AF65-F5344CB8AC3E}">
        <p14:creationId xmlns:p14="http://schemas.microsoft.com/office/powerpoint/2010/main" val="2014211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Eureka server. @</a:t>
            </a:r>
            <a:r>
              <a:rPr lang="en-US" dirty="0" err="1" smtClean="0"/>
              <a:t>EnableEurekaServer</a:t>
            </a:r>
            <a:r>
              <a:rPr lang="en-US" dirty="0" smtClean="0"/>
              <a:t> annotation.</a:t>
            </a:r>
          </a:p>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36</a:t>
            </a:fld>
            <a:endParaRPr lang="en-US"/>
          </a:p>
        </p:txBody>
      </p:sp>
    </p:spTree>
    <p:extLst>
      <p:ext uri="{BB962C8B-B14F-4D97-AF65-F5344CB8AC3E}">
        <p14:creationId xmlns:p14="http://schemas.microsoft.com/office/powerpoint/2010/main" val="2963451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example client application. @</a:t>
            </a:r>
            <a:r>
              <a:rPr lang="en-US" dirty="0" err="1" smtClean="0"/>
              <a:t>EnableDiscoveryClient</a:t>
            </a:r>
            <a:r>
              <a:rPr lang="en-US" dirty="0" smtClean="0"/>
              <a:t> annotation.</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38</a:t>
            </a:fld>
            <a:endParaRPr lang="en-US"/>
          </a:p>
        </p:txBody>
      </p:sp>
    </p:spTree>
    <p:extLst>
      <p:ext uri="{BB962C8B-B14F-4D97-AF65-F5344CB8AC3E}">
        <p14:creationId xmlns:p14="http://schemas.microsoft.com/office/powerpoint/2010/main" val="8021016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defaultZone</a:t>
            </a:r>
            <a:r>
              <a:rPr lang="en-US" dirty="0" smtClean="0"/>
              <a:t> - the default </a:t>
            </a:r>
            <a:r>
              <a:rPr lang="en-US" dirty="0" err="1" smtClean="0"/>
              <a:t>serviceUrl</a:t>
            </a:r>
            <a:r>
              <a:rPr lang="en-US" dirty="0" smtClean="0"/>
              <a:t> to reach Eureka</a:t>
            </a:r>
          </a:p>
          <a:p>
            <a:r>
              <a:rPr lang="en-US" dirty="0" err="1" smtClean="0"/>
              <a:t>spring.application.name</a:t>
            </a:r>
            <a:r>
              <a:rPr lang="en-US" dirty="0" smtClean="0"/>
              <a:t> is the name the application will use to register its service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39</a:t>
            </a:fld>
            <a:endParaRPr lang="en-US"/>
          </a:p>
        </p:txBody>
      </p:sp>
    </p:spTree>
    <p:extLst>
      <p:ext uri="{BB962C8B-B14F-4D97-AF65-F5344CB8AC3E}">
        <p14:creationId xmlns:p14="http://schemas.microsoft.com/office/powerpoint/2010/main" val="722962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a client registers with Eureka, it provides meta-data about itself such as host and port, health indicator URL, home page etc.</a:t>
            </a:r>
          </a:p>
          <a:p>
            <a:r>
              <a:rPr lang="en-US" dirty="0" smtClean="0"/>
              <a:t>Eureka receives heartbeat messages from each instance belonging to a service. If the heartbeat fails over a configurable timetable, the instance is normally removed from the registry.</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40</a:t>
            </a:fld>
            <a:endParaRPr lang="en-US"/>
          </a:p>
        </p:txBody>
      </p:sp>
    </p:spTree>
    <p:extLst>
      <p:ext uri="{BB962C8B-B14F-4D97-AF65-F5344CB8AC3E}">
        <p14:creationId xmlns:p14="http://schemas.microsoft.com/office/powerpoint/2010/main" val="16731407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DiscoveryClient</a:t>
            </a:r>
            <a:r>
              <a:rPr lang="en-US" dirty="0" smtClean="0"/>
              <a:t> is used to locate the stores service.</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41</a:t>
            </a:fld>
            <a:endParaRPr lang="en-US"/>
          </a:p>
        </p:txBody>
      </p:sp>
    </p:spTree>
    <p:extLst>
      <p:ext uri="{BB962C8B-B14F-4D97-AF65-F5344CB8AC3E}">
        <p14:creationId xmlns:p14="http://schemas.microsoft.com/office/powerpoint/2010/main" val="610221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Configuration in a Spring context can usually be described as values that wire up Spring beans.</a:t>
            </a:r>
          </a:p>
          <a:p>
            <a:r>
              <a:rPr lang="en-US" dirty="0" smtClean="0"/>
              <a:t>Spring has provided several approaches to setting </a:t>
            </a:r>
            <a:r>
              <a:rPr lang="en-US" dirty="0" err="1" smtClean="0"/>
              <a:t>config</a:t>
            </a:r>
            <a:r>
              <a:rPr lang="en-US" dirty="0" smtClean="0"/>
              <a:t>, including externalizing (via Command Line </a:t>
            </a:r>
            <a:r>
              <a:rPr lang="en-US" dirty="0" err="1" smtClean="0"/>
              <a:t>argumments</a:t>
            </a:r>
            <a:r>
              <a:rPr lang="en-US" dirty="0" smtClean="0"/>
              <a:t>, </a:t>
            </a:r>
            <a:r>
              <a:rPr lang="en-US" dirty="0" err="1" smtClean="0"/>
              <a:t>Env</a:t>
            </a:r>
            <a:r>
              <a:rPr lang="en-US" dirty="0" smtClean="0"/>
              <a:t> Variables, etc.)</a:t>
            </a:r>
          </a:p>
          <a:p>
            <a:r>
              <a:rPr lang="en-US" dirty="0" smtClean="0"/>
              <a:t>Still, gaps exist:</a:t>
            </a:r>
          </a:p>
          <a:p>
            <a:r>
              <a:rPr lang="en-US" dirty="0" smtClean="0"/>
              <a:t>Changes to </a:t>
            </a:r>
            <a:r>
              <a:rPr lang="en-US" dirty="0" err="1" smtClean="0"/>
              <a:t>config</a:t>
            </a:r>
            <a:r>
              <a:rPr lang="en-US" dirty="0" smtClean="0"/>
              <a:t> require restarts</a:t>
            </a:r>
          </a:p>
          <a:p>
            <a:r>
              <a:rPr lang="en-US" dirty="0" smtClean="0"/>
              <a:t>No audit trail</a:t>
            </a:r>
          </a:p>
          <a:p>
            <a:r>
              <a:rPr lang="en-US" dirty="0" err="1" smtClean="0"/>
              <a:t>Config</a:t>
            </a:r>
            <a:r>
              <a:rPr lang="en-US" dirty="0" smtClean="0"/>
              <a:t> is de-centralized</a:t>
            </a:r>
          </a:p>
          <a:p>
            <a:r>
              <a:rPr lang="en-US" dirty="0" smtClean="0"/>
              <a:t>No support for sensitive information (no encryption capabilities)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5</a:t>
            </a:fld>
            <a:endParaRPr lang="en-US"/>
          </a:p>
        </p:txBody>
      </p:sp>
    </p:spTree>
    <p:extLst>
      <p:ext uri="{BB962C8B-B14F-4D97-AF65-F5344CB8AC3E}">
        <p14:creationId xmlns:p14="http://schemas.microsoft.com/office/powerpoint/2010/main" val="15314866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42</a:t>
            </a:fld>
            <a:endParaRPr lang="en-US"/>
          </a:p>
        </p:txBody>
      </p:sp>
    </p:spTree>
    <p:extLst>
      <p:ext uri="{BB962C8B-B14F-4D97-AF65-F5344CB8AC3E}">
        <p14:creationId xmlns:p14="http://schemas.microsoft.com/office/powerpoint/2010/main" val="32811358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43</a:t>
            </a:fld>
            <a:endParaRPr lang="en-US"/>
          </a:p>
        </p:txBody>
      </p:sp>
    </p:spTree>
    <p:extLst>
      <p:ext uri="{BB962C8B-B14F-4D97-AF65-F5344CB8AC3E}">
        <p14:creationId xmlns:p14="http://schemas.microsoft.com/office/powerpoint/2010/main" val="232831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12 Factor application design states that configuration should be kept in OS environment variables.</a:t>
            </a:r>
          </a:p>
          <a:p>
            <a:r>
              <a:rPr lang="en-US" dirty="0" smtClean="0"/>
              <a:t>In Pivotal Cloud Foundry, this is accomplished in the following ways:</a:t>
            </a:r>
          </a:p>
          <a:p>
            <a:r>
              <a:rPr lang="en-US" dirty="0" smtClean="0"/>
              <a:t>Using the </a:t>
            </a:r>
            <a:r>
              <a:rPr lang="en-US" dirty="0" err="1" smtClean="0"/>
              <a:t>cf</a:t>
            </a:r>
            <a:r>
              <a:rPr lang="en-US" dirty="0" smtClean="0"/>
              <a:t> set-</a:t>
            </a:r>
            <a:r>
              <a:rPr lang="en-US" dirty="0" err="1" smtClean="0"/>
              <a:t>env</a:t>
            </a:r>
            <a:r>
              <a:rPr lang="en-US" dirty="0" smtClean="0"/>
              <a:t> command</a:t>
            </a:r>
          </a:p>
          <a:p>
            <a:r>
              <a:rPr lang="en-US" dirty="0" smtClean="0"/>
              <a:t>Using a manifest with </a:t>
            </a:r>
            <a:r>
              <a:rPr lang="en-US" dirty="0" err="1" smtClean="0"/>
              <a:t>env</a:t>
            </a:r>
            <a:r>
              <a:rPr lang="en-US" dirty="0" smtClean="0"/>
              <a:t>: sections</a:t>
            </a:r>
          </a:p>
          <a:p>
            <a:r>
              <a:rPr lang="en-US" dirty="0" smtClean="0"/>
              <a:t>This works well for applications with less demanding configuration needs.</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6</a:t>
            </a:fld>
            <a:endParaRPr lang="en-US"/>
          </a:p>
        </p:txBody>
      </p:sp>
    </p:spTree>
    <p:extLst>
      <p:ext uri="{BB962C8B-B14F-4D97-AF65-F5344CB8AC3E}">
        <p14:creationId xmlns:p14="http://schemas.microsoft.com/office/powerpoint/2010/main" val="4033998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Often times we want more capabilities because of the following:</a:t>
            </a:r>
          </a:p>
          <a:p>
            <a:r>
              <a:rPr lang="en-US" dirty="0" smtClean="0"/>
              <a:t>Managing many </a:t>
            </a:r>
            <a:r>
              <a:rPr lang="en-US" dirty="0" err="1" smtClean="0"/>
              <a:t>env</a:t>
            </a:r>
            <a:r>
              <a:rPr lang="en-US" dirty="0" smtClean="0"/>
              <a:t> variables can be a challenge</a:t>
            </a:r>
          </a:p>
          <a:p>
            <a:r>
              <a:rPr lang="en-US" dirty="0" smtClean="0"/>
              <a:t>Pivotal Cloud Foundry uses immutable containers.</a:t>
            </a:r>
          </a:p>
          <a:p>
            <a:r>
              <a:rPr lang="en-US" dirty="0" smtClean="0"/>
              <a:t>Any configuration change requires restarting the app.</a:t>
            </a:r>
          </a:p>
          <a:p>
            <a:r>
              <a:rPr lang="en-US" dirty="0" smtClean="0"/>
              <a:t>If you want zero downtime then blue/green deployments are necessary. This may be too much overhead.</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7</a:t>
            </a:fld>
            <a:endParaRPr lang="en-US"/>
          </a:p>
        </p:txBody>
      </p:sp>
    </p:spTree>
    <p:extLst>
      <p:ext uri="{BB962C8B-B14F-4D97-AF65-F5344CB8AC3E}">
        <p14:creationId xmlns:p14="http://schemas.microsoft.com/office/powerpoint/2010/main" val="1000503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Changing logging levels of a running application in order to debug a production issue</a:t>
            </a:r>
          </a:p>
          <a:p>
            <a:r>
              <a:rPr lang="en-US" dirty="0" smtClean="0"/>
              <a:t>Change the number of threads receiving messages from a message broker</a:t>
            </a:r>
          </a:p>
          <a:p>
            <a:r>
              <a:rPr lang="en-US" dirty="0" smtClean="0"/>
              <a:t>Report all configuration changes made to a production system to support regulatory audits</a:t>
            </a:r>
          </a:p>
          <a:p>
            <a:r>
              <a:rPr lang="en-US" dirty="0" smtClean="0"/>
              <a:t>Toggle features on/off in a running application</a:t>
            </a:r>
          </a:p>
          <a:p>
            <a:r>
              <a:rPr lang="en-US" dirty="0" smtClean="0"/>
              <a:t>Protect secrets (such as passwords) embedded in configuration</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8</a:t>
            </a:fld>
            <a:endParaRPr lang="en-US"/>
          </a:p>
        </p:txBody>
      </p:sp>
    </p:spTree>
    <p:extLst>
      <p:ext uri="{BB962C8B-B14F-4D97-AF65-F5344CB8AC3E}">
        <p14:creationId xmlns:p14="http://schemas.microsoft.com/office/powerpoint/2010/main" val="1507811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 How can these new use-cases be handled?</a:t>
            </a:r>
          </a:p>
          <a:p>
            <a:r>
              <a:rPr lang="en-US" dirty="0" smtClean="0"/>
              <a:t>A: Externalize configuration to a service.</a:t>
            </a:r>
          </a:p>
          <a:p>
            <a:r>
              <a:rPr lang="en-US" dirty="0" smtClean="0"/>
              <a:t>Configuration </a:t>
            </a:r>
            <a:r>
              <a:rPr lang="en-US" dirty="0" err="1" smtClean="0"/>
              <a:t>Mgmt</a:t>
            </a:r>
            <a:r>
              <a:rPr lang="en-US" dirty="0" smtClean="0"/>
              <a:t> approach should support:</a:t>
            </a:r>
          </a:p>
          <a:p>
            <a:r>
              <a:rPr lang="en-US" dirty="0" smtClean="0"/>
              <a:t>Versioning</a:t>
            </a:r>
          </a:p>
          <a:p>
            <a:r>
              <a:rPr lang="en-US" dirty="0" smtClean="0"/>
              <a:t>Auditability</a:t>
            </a:r>
          </a:p>
          <a:p>
            <a:r>
              <a:rPr lang="en-US" dirty="0" smtClean="0"/>
              <a:t>Encryption</a:t>
            </a:r>
          </a:p>
          <a:p>
            <a:r>
              <a:rPr lang="en-US" dirty="0" smtClean="0"/>
              <a:t>Refresh without restart</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9</a:t>
            </a:fld>
            <a:endParaRPr lang="en-US"/>
          </a:p>
        </p:txBody>
      </p:sp>
    </p:spTree>
    <p:extLst>
      <p:ext uri="{BB962C8B-B14F-4D97-AF65-F5344CB8AC3E}">
        <p14:creationId xmlns:p14="http://schemas.microsoft.com/office/powerpoint/2010/main" val="260863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10</a:t>
            </a:fld>
            <a:endParaRPr lang="en-US"/>
          </a:p>
        </p:txBody>
      </p:sp>
    </p:spTree>
    <p:extLst>
      <p:ext uri="{BB962C8B-B14F-4D97-AF65-F5344CB8AC3E}">
        <p14:creationId xmlns:p14="http://schemas.microsoft.com/office/powerpoint/2010/main" val="335861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Server provides an HTTP, resource-based API for external configuration (name-value pairs, or equivalent YAML content).</a:t>
            </a:r>
          </a:p>
          <a:p>
            <a:r>
              <a:rPr lang="en-US" dirty="0" smtClean="0"/>
              <a:t>Bind to the </a:t>
            </a:r>
            <a:r>
              <a:rPr lang="en-US" dirty="0" err="1" smtClean="0"/>
              <a:t>Config</a:t>
            </a:r>
            <a:r>
              <a:rPr lang="en-US" dirty="0" smtClean="0"/>
              <a:t> Server and initialize Spring Environment with remote property sources</a:t>
            </a:r>
          </a:p>
          <a:p>
            <a:r>
              <a:rPr lang="en-US" dirty="0" smtClean="0"/>
              <a:t>Embeddable easily in a Spring Boot application using @</a:t>
            </a:r>
            <a:r>
              <a:rPr lang="en-US" dirty="0" err="1" smtClean="0"/>
              <a:t>EnableConfigServer</a:t>
            </a:r>
            <a:endParaRPr lang="en-US" dirty="0" smtClean="0"/>
          </a:p>
          <a:p>
            <a:r>
              <a:rPr lang="en-US" dirty="0" smtClean="0"/>
              <a:t>Encrypt and decrypt property values (symmetric or asymmetric) -&gt; JCE extension </a:t>
            </a:r>
          </a:p>
          <a:p>
            <a:r>
              <a:rPr lang="en-US" dirty="0" smtClean="0"/>
              <a:t>If the remote property sources contain encrypted content (values starting with {cipher}) they will be decrypted before sending to clients over HTTP. The main advantage of this set up is that the property values don’t have to be in plain text when they are "at rest" (e.g. in a </a:t>
            </a:r>
            <a:r>
              <a:rPr lang="en-US" dirty="0" err="1" smtClean="0"/>
              <a:t>git</a:t>
            </a:r>
            <a:r>
              <a:rPr lang="en-US" dirty="0" smtClean="0"/>
              <a:t> repository). </a:t>
            </a:r>
          </a:p>
          <a:p>
            <a:r>
              <a:rPr lang="en-US" dirty="0" smtClean="0"/>
              <a:t>To use the encryption and decryption features you need the full-strength JCE installed in your JVM (it’s not there by default). You can download the "Java Cryptography Extension (JCE) Unlimited Strength Jurisdiction Policy Files" from Oracle, and follow instructions for installation (essentially replace the 2 policy files in the JRE lib/security directory with the ones that you downloaded).</a:t>
            </a:r>
            <a:endParaRPr lang="en-US" dirty="0"/>
          </a:p>
        </p:txBody>
      </p:sp>
      <p:sp>
        <p:nvSpPr>
          <p:cNvPr id="4" name="Slide Number Placeholder 3"/>
          <p:cNvSpPr>
            <a:spLocks noGrp="1"/>
          </p:cNvSpPr>
          <p:nvPr>
            <p:ph type="sldNum" sz="quarter" idx="10"/>
          </p:nvPr>
        </p:nvSpPr>
        <p:spPr/>
        <p:txBody>
          <a:bodyPr/>
          <a:lstStyle/>
          <a:p>
            <a:fld id="{19B87A38-3CEC-41F8-9B8A-7D549F200228}" type="slidenum">
              <a:rPr lang="en-US" smtClean="0"/>
              <a:t>12</a:t>
            </a:fld>
            <a:endParaRPr lang="en-US"/>
          </a:p>
        </p:txBody>
      </p:sp>
    </p:spTree>
    <p:extLst>
      <p:ext uri="{BB962C8B-B14F-4D97-AF65-F5344CB8AC3E}">
        <p14:creationId xmlns:p14="http://schemas.microsoft.com/office/powerpoint/2010/main" val="84094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sp>
        <p:nvSpPr>
          <p:cNvPr id="9" name="Shape 9"/>
          <p:cNvSpPr/>
          <p:nvPr/>
        </p:nvSpPr>
        <p:spPr>
          <a:xfrm>
            <a:off x="0" y="4629150"/>
            <a:ext cx="9144000" cy="385765"/>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latin typeface="Arial"/>
                <a:ea typeface="Arial"/>
                <a:cs typeface="Arial"/>
                <a:sym typeface="Arial"/>
              </a:defRPr>
            </a:pPr>
            <a:endParaRPr/>
          </a:p>
        </p:txBody>
      </p:sp>
      <p:sp>
        <p:nvSpPr>
          <p:cNvPr id="10" name="Shape 10"/>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1" name="image.pdf" descr="Pivotal_Logo_white.png"/>
          <p:cNvPicPr/>
          <p:nvPr/>
        </p:nvPicPr>
        <p:blipFill>
          <a:blip r:embed="rId2">
            <a:alphaModFix amt="0"/>
            <a:extLst/>
          </a:blip>
          <a:stretch>
            <a:fillRect/>
          </a:stretch>
        </p:blipFill>
        <p:spPr>
          <a:xfrm>
            <a:off x="7941733" y="4713966"/>
            <a:ext cx="957264" cy="219457"/>
          </a:xfrm>
          <a:prstGeom prst="rect">
            <a:avLst/>
          </a:prstGeom>
          <a:ln w="12700">
            <a:miter lim="400000"/>
          </a:ln>
        </p:spPr>
      </p:pic>
      <p:sp>
        <p:nvSpPr>
          <p:cNvPr id="12" name="Shape 12"/>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latin typeface="Arial"/>
                <a:ea typeface="Arial"/>
                <a:cs typeface="Arial"/>
                <a:sym typeface="Arial"/>
              </a:defRPr>
            </a:pPr>
            <a:endParaRPr/>
          </a:p>
        </p:txBody>
      </p:sp>
      <p:sp>
        <p:nvSpPr>
          <p:cNvPr id="13" name="Shape 13"/>
          <p:cNvSpPr>
            <a:spLocks noGrp="1"/>
          </p:cNvSpPr>
          <p:nvPr>
            <p:ph type="title"/>
          </p:nvPr>
        </p:nvSpPr>
        <p:spPr>
          <a:xfrm>
            <a:off x="890587" y="0"/>
            <a:ext cx="7620001" cy="2319336"/>
          </a:xfrm>
          <a:prstGeom prst="rect">
            <a:avLst/>
          </a:prstGeom>
        </p:spPr>
        <p:txBody>
          <a:bodyPr anchor="b"/>
          <a:lstStyle>
            <a:lvl1pPr>
              <a:defRPr sz="3600">
                <a:solidFill>
                  <a:srgbClr val="F16F3B"/>
                </a:solidFill>
                <a:uFill>
                  <a:solidFill>
                    <a:srgbClr val="F16F3B"/>
                  </a:solidFill>
                </a:uFill>
              </a:defRPr>
            </a:lvl1pPr>
          </a:lstStyle>
          <a:p>
            <a:pPr lvl="0">
              <a:defRPr sz="1800">
                <a:solidFill>
                  <a:srgbClr val="000000"/>
                </a:solidFill>
                <a:uFillTx/>
              </a:defRPr>
            </a:pPr>
            <a:r>
              <a:rPr lang="en-US" sz="3600" smtClean="0">
                <a:solidFill>
                  <a:srgbClr val="F16F3B"/>
                </a:solidFill>
                <a:uFill>
                  <a:solidFill>
                    <a:srgbClr val="F16F3B"/>
                  </a:solidFill>
                </a:uFill>
              </a:rPr>
              <a:t>Click to edit Master title style</a:t>
            </a:r>
            <a:endParaRPr sz="3600">
              <a:solidFill>
                <a:srgbClr val="F16F3B"/>
              </a:solidFill>
              <a:uFill>
                <a:solidFill>
                  <a:srgbClr val="F16F3B"/>
                </a:solidFill>
              </a:uFill>
            </a:endParaRPr>
          </a:p>
        </p:txBody>
      </p:sp>
      <p:sp>
        <p:nvSpPr>
          <p:cNvPr id="14" name="Shape 14"/>
          <p:cNvSpPr>
            <a:spLocks noGrp="1"/>
          </p:cNvSpPr>
          <p:nvPr>
            <p:ph type="body" idx="1"/>
          </p:nvPr>
        </p:nvSpPr>
        <p:spPr>
          <a:xfrm>
            <a:off x="890587" y="2633384"/>
            <a:ext cx="7620001" cy="2328212"/>
          </a:xfrm>
          <a:prstGeom prst="rect">
            <a:avLst/>
          </a:prstGeom>
        </p:spPr>
        <p:txBody>
          <a:bodyPr/>
          <a:lstStyle>
            <a:lvl1pPr marL="0" indent="0">
              <a:spcBef>
                <a:spcPts val="0"/>
              </a:spcBef>
              <a:buClrTx/>
              <a:buSzTx/>
              <a:buFontTx/>
              <a:buNone/>
              <a:defRPr>
                <a:solidFill>
                  <a:srgbClr val="3EA7BC"/>
                </a:solidFill>
                <a:uFill>
                  <a:solidFill>
                    <a:srgbClr val="3EA7BC"/>
                  </a:solidFill>
                </a:uFill>
              </a:defRPr>
            </a:lvl1pPr>
            <a:lvl2pPr marL="0" indent="0">
              <a:spcBef>
                <a:spcPts val="0"/>
              </a:spcBef>
              <a:buClrTx/>
              <a:buSzTx/>
              <a:buFontTx/>
              <a:buNone/>
              <a:defRPr>
                <a:solidFill>
                  <a:srgbClr val="3EA7BC"/>
                </a:solidFill>
                <a:uFill>
                  <a:solidFill>
                    <a:srgbClr val="3EA7BC"/>
                  </a:solidFill>
                </a:uFill>
              </a:defRPr>
            </a:lvl2pPr>
            <a:lvl3pPr marL="0" indent="0">
              <a:spcBef>
                <a:spcPts val="0"/>
              </a:spcBef>
              <a:buClrTx/>
              <a:buSzTx/>
              <a:buFontTx/>
              <a:buNone/>
              <a:defRPr>
                <a:solidFill>
                  <a:srgbClr val="3EA7BC"/>
                </a:solidFill>
                <a:uFill>
                  <a:solidFill>
                    <a:srgbClr val="3EA7BC"/>
                  </a:solidFill>
                </a:uFill>
              </a:defRPr>
            </a:lvl3pPr>
            <a:lvl4pPr marL="0" indent="0">
              <a:spcBef>
                <a:spcPts val="0"/>
              </a:spcBef>
              <a:buClrTx/>
              <a:buSzTx/>
              <a:buFontTx/>
              <a:buNone/>
              <a:defRPr>
                <a:solidFill>
                  <a:srgbClr val="3EA7BC"/>
                </a:solidFill>
                <a:uFill>
                  <a:solidFill>
                    <a:srgbClr val="3EA7BC"/>
                  </a:solidFill>
                </a:uFill>
              </a:defRPr>
            </a:lvl4pPr>
            <a:lvl5pPr marL="0" indent="0">
              <a:spcBef>
                <a:spcPts val="0"/>
              </a:spcBef>
              <a:buClrTx/>
              <a:buSzTx/>
              <a:buFontTx/>
              <a:buNone/>
              <a:defRPr>
                <a:solidFill>
                  <a:srgbClr val="3EA7BC"/>
                </a:solidFill>
                <a:uFill>
                  <a:solidFill>
                    <a:srgbClr val="3EA7BC"/>
                  </a:solidFill>
                </a:uFill>
              </a:defRPr>
            </a:lvl5pPr>
          </a:lstStyle>
          <a:p>
            <a:pPr lvl="0">
              <a:defRPr sz="1800">
                <a:solidFill>
                  <a:srgbClr val="000000"/>
                </a:solidFill>
                <a:uFillTx/>
              </a:defRPr>
            </a:pPr>
            <a:r>
              <a:rPr lang="en-US" sz="2400" smtClean="0">
                <a:solidFill>
                  <a:srgbClr val="3EA7BC"/>
                </a:solidFill>
                <a:uFill>
                  <a:solidFill>
                    <a:srgbClr val="3EA7BC"/>
                  </a:solidFill>
                </a:uFill>
              </a:rPr>
              <a:t>Click to edit Master text styles</a:t>
            </a:r>
          </a:p>
          <a:p>
            <a:pPr lvl="1">
              <a:defRPr sz="1800">
                <a:solidFill>
                  <a:srgbClr val="000000"/>
                </a:solidFill>
                <a:uFillTx/>
              </a:defRPr>
            </a:pPr>
            <a:r>
              <a:rPr lang="en-US" sz="2400" smtClean="0">
                <a:solidFill>
                  <a:srgbClr val="3EA7BC"/>
                </a:solidFill>
                <a:uFill>
                  <a:solidFill>
                    <a:srgbClr val="3EA7BC"/>
                  </a:solidFill>
                </a:uFill>
              </a:rPr>
              <a:t>Second level</a:t>
            </a:r>
          </a:p>
          <a:p>
            <a:pPr lvl="2">
              <a:defRPr sz="1800">
                <a:solidFill>
                  <a:srgbClr val="000000"/>
                </a:solidFill>
                <a:uFillTx/>
              </a:defRPr>
            </a:pPr>
            <a:r>
              <a:rPr lang="en-US" sz="2400" smtClean="0">
                <a:solidFill>
                  <a:srgbClr val="3EA7BC"/>
                </a:solidFill>
                <a:uFill>
                  <a:solidFill>
                    <a:srgbClr val="3EA7BC"/>
                  </a:solidFill>
                </a:uFill>
              </a:rPr>
              <a:t>Third level</a:t>
            </a:r>
          </a:p>
          <a:p>
            <a:pPr lvl="3">
              <a:defRPr sz="1800">
                <a:solidFill>
                  <a:srgbClr val="000000"/>
                </a:solidFill>
                <a:uFillTx/>
              </a:defRPr>
            </a:pPr>
            <a:r>
              <a:rPr lang="en-US" sz="2400" smtClean="0">
                <a:solidFill>
                  <a:srgbClr val="3EA7BC"/>
                </a:solidFill>
                <a:uFill>
                  <a:solidFill>
                    <a:srgbClr val="3EA7BC"/>
                  </a:solidFill>
                </a:uFill>
              </a:rPr>
              <a:t>Fourth level</a:t>
            </a:r>
          </a:p>
          <a:p>
            <a:pPr lvl="4">
              <a:defRPr sz="1800">
                <a:solidFill>
                  <a:srgbClr val="000000"/>
                </a:solidFill>
                <a:uFillTx/>
              </a:defRPr>
            </a:pPr>
            <a:r>
              <a:rPr lang="en-US" sz="2400" smtClean="0">
                <a:solidFill>
                  <a:srgbClr val="3EA7BC"/>
                </a:solidFill>
                <a:uFill>
                  <a:solidFill>
                    <a:srgbClr val="3EA7BC"/>
                  </a:solidFill>
                </a:uFill>
              </a:rPr>
              <a:t>Fifth level</a:t>
            </a:r>
            <a:endParaRPr sz="2400">
              <a:solidFill>
                <a:srgbClr val="3EA7BC"/>
              </a:solidFill>
              <a:uFill>
                <a:solidFill>
                  <a:srgbClr val="3EA7BC"/>
                </a:solidFill>
              </a:uFill>
            </a:endParaRPr>
          </a:p>
        </p:txBody>
      </p:sp>
      <p:sp>
        <p:nvSpPr>
          <p:cNvPr id="15" name="Shape 15"/>
          <p:cNvSpPr/>
          <p:nvPr/>
        </p:nvSpPr>
        <p:spPr>
          <a:xfrm>
            <a:off x="0" y="4629150"/>
            <a:ext cx="9144000" cy="385765"/>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latin typeface="Arial"/>
                <a:ea typeface="Arial"/>
                <a:cs typeface="Arial"/>
                <a:sym typeface="Arial"/>
              </a:defRPr>
            </a:pPr>
            <a:endParaRPr/>
          </a:p>
        </p:txBody>
      </p:sp>
      <p:sp>
        <p:nvSpPr>
          <p:cNvPr id="16" name="Shape 16"/>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17" name="Shape 17"/>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18" name="image1.png"/>
          <p:cNvPicPr/>
          <p:nvPr/>
        </p:nvPicPr>
        <p:blipFill>
          <a:blip r:embed="rId3">
            <a:extLst/>
          </a:blip>
          <a:stretch>
            <a:fillRect/>
          </a:stretch>
        </p:blipFill>
        <p:spPr>
          <a:xfrm>
            <a:off x="7937764" y="4709393"/>
            <a:ext cx="965202" cy="228602"/>
          </a:xfrm>
          <a:prstGeom prst="rect">
            <a:avLst/>
          </a:prstGeom>
          <a:ln w="12700">
            <a:miter lim="400000"/>
          </a:ln>
        </p:spPr>
      </p:pic>
    </p:spTree>
  </p:cSld>
  <p:clrMapOvr>
    <a:masterClrMapping/>
  </p:clrMapOvr>
  <p:transition xmlns:p14="http://schemas.microsoft.com/office/powerpoint/2010/mai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Pivotal Title Slide">
    <p:bg>
      <p:bgPr>
        <a:solidFill>
          <a:srgbClr val="33928A"/>
        </a:solidFill>
        <a:effectLst/>
      </p:bgPr>
    </p:bg>
    <p:spTree>
      <p:nvGrpSpPr>
        <p:cNvPr id="1" name=""/>
        <p:cNvGrpSpPr/>
        <p:nvPr/>
      </p:nvGrpSpPr>
      <p:grpSpPr>
        <a:xfrm>
          <a:off x="0" y="0"/>
          <a:ext cx="0" cy="0"/>
          <a:chOff x="0" y="0"/>
          <a:chExt cx="0" cy="0"/>
        </a:xfrm>
      </p:grpSpPr>
      <p:sp>
        <p:nvSpPr>
          <p:cNvPr id="67" name="Shape 67"/>
          <p:cNvSpPr/>
          <p:nvPr/>
        </p:nvSpPr>
        <p:spPr>
          <a:xfrm>
            <a:off x="0" y="0"/>
            <a:ext cx="9144000" cy="5143500"/>
          </a:xfrm>
          <a:prstGeom prst="rect">
            <a:avLst/>
          </a:prstGeom>
          <a:solidFill/>
          <a:ln w="12700">
            <a:miter lim="400000"/>
          </a:ln>
        </p:spPr>
        <p:txBody>
          <a:bodyPr lIns="0" tIns="0" rIns="0" bIns="0" anchor="ctr"/>
          <a:lstStyle/>
          <a:p>
            <a:pPr lvl="0" algn="ctr">
              <a:defRPr>
                <a:solidFill>
                  <a:srgbClr val="FFFFFF"/>
                </a:solidFill>
                <a:uFill>
                  <a:solidFill>
                    <a:srgbClr val="FFFFFF"/>
                  </a:solidFill>
                </a:uFill>
                <a:latin typeface="Arial"/>
                <a:ea typeface="Arial"/>
                <a:cs typeface="Arial"/>
                <a:sym typeface="Arial"/>
              </a:defRPr>
            </a:pPr>
            <a:endParaRPr/>
          </a:p>
        </p:txBody>
      </p:sp>
      <p:sp>
        <p:nvSpPr>
          <p:cNvPr id="68" name="Shape 68"/>
          <p:cNvSpPr/>
          <p:nvPr/>
        </p:nvSpPr>
        <p:spPr>
          <a:xfrm>
            <a:off x="1701800" y="3094038"/>
            <a:ext cx="5689600" cy="43706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0" algn="ctr">
              <a:defRPr>
                <a:solidFill>
                  <a:srgbClr val="000000"/>
                </a:solidFill>
                <a:uFillTx/>
              </a:defRPr>
            </a:pPr>
            <a:r>
              <a:rPr sz="2400">
                <a:solidFill>
                  <a:srgbClr val="F27C3A"/>
                </a:solidFill>
                <a:uFill>
                  <a:solidFill>
                    <a:srgbClr val="F27C3A"/>
                  </a:solidFill>
                </a:uFill>
                <a:latin typeface="Arial"/>
                <a:ea typeface="Arial"/>
                <a:cs typeface="Arial"/>
                <a:sym typeface="Arial"/>
              </a:rPr>
              <a:t>A NEW PLATFORM </a:t>
            </a:r>
            <a:r>
              <a:rPr sz="2400">
                <a:solidFill>
                  <a:srgbClr val="3EA7BC"/>
                </a:solidFill>
                <a:uFill>
                  <a:solidFill>
                    <a:srgbClr val="3EA7BC"/>
                  </a:solidFill>
                </a:uFill>
                <a:latin typeface="Arial"/>
                <a:ea typeface="Arial"/>
                <a:cs typeface="Arial"/>
                <a:sym typeface="Arial"/>
              </a:rPr>
              <a:t>FOR A NEW ERA</a:t>
            </a:r>
          </a:p>
        </p:txBody>
      </p:sp>
      <p:pic>
        <p:nvPicPr>
          <p:cNvPr id="69" name="image2.png"/>
          <p:cNvPicPr/>
          <p:nvPr/>
        </p:nvPicPr>
        <p:blipFill>
          <a:blip r:embed="rId2">
            <a:extLst/>
          </a:blip>
          <a:stretch>
            <a:fillRect/>
          </a:stretch>
        </p:blipFill>
        <p:spPr>
          <a:xfrm>
            <a:off x="1974850" y="1658938"/>
            <a:ext cx="5194300" cy="1270002"/>
          </a:xfrm>
          <a:prstGeom prst="rect">
            <a:avLst/>
          </a:prstGeom>
          <a:ln w="12700">
            <a:miter lim="400000"/>
          </a:ln>
        </p:spPr>
      </p:pic>
    </p:spTree>
  </p:cSld>
  <p:clrMapOvr>
    <a:masterClrMapping/>
  </p:clrMapOvr>
  <p:transition xmlns:p14="http://schemas.microsoft.com/office/powerpoint/2010/mai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lank">
    <p:bg>
      <p:bgPr>
        <a:blipFill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copy">
    <p:spTree>
      <p:nvGrpSpPr>
        <p:cNvPr id="1" name=""/>
        <p:cNvGrpSpPr/>
        <p:nvPr/>
      </p:nvGrpSpPr>
      <p:grpSpPr>
        <a:xfrm>
          <a:off x="0" y="0"/>
          <a:ext cx="0" cy="0"/>
          <a:chOff x="0" y="0"/>
          <a:chExt cx="0" cy="0"/>
        </a:xfrm>
      </p:grpSpPr>
      <p:sp>
        <p:nvSpPr>
          <p:cNvPr id="72" name="Shape 72"/>
          <p:cNvSpPr>
            <a:spLocks noGrp="1"/>
          </p:cNvSpPr>
          <p:nvPr>
            <p:ph type="title"/>
          </p:nvPr>
        </p:nvSpPr>
        <p:spPr>
          <a:prstGeom prst="rect">
            <a:avLst/>
          </a:prstGeom>
        </p:spPr>
        <p:txBody>
          <a:bodyPr/>
          <a:lstStyle>
            <a:lvl1pPr>
              <a:defRPr>
                <a:solidFill>
                  <a:srgbClr val="F9A737"/>
                </a:solidFill>
              </a:defRPr>
            </a:lvl1pPr>
          </a:lstStyle>
          <a:p>
            <a:pPr lvl="0">
              <a:defRPr sz="1800">
                <a:solidFill>
                  <a:srgbClr val="000000"/>
                </a:solidFill>
                <a:uFillTx/>
              </a:defRPr>
            </a:pPr>
            <a:r>
              <a:rPr lang="en-US" sz="3200" smtClean="0">
                <a:solidFill>
                  <a:srgbClr val="F9A737"/>
                </a:solidFill>
                <a:uFill>
                  <a:solidFill>
                    <a:srgbClr val="008881"/>
                  </a:solidFill>
                </a:uFill>
              </a:rPr>
              <a:t>Click to edit Master title style</a:t>
            </a:r>
            <a:endParaRPr sz="3200">
              <a:solidFill>
                <a:srgbClr val="F9A737"/>
              </a:solidFill>
              <a:uFill>
                <a:solidFill>
                  <a:srgbClr val="008881"/>
                </a:solidFill>
              </a:uFill>
            </a:endParaRPr>
          </a:p>
        </p:txBody>
      </p:sp>
      <p:sp>
        <p:nvSpPr>
          <p:cNvPr id="73" name="Shape 73"/>
          <p:cNvSpPr>
            <a:spLocks noGrp="1"/>
          </p:cNvSpPr>
          <p:nvPr>
            <p:ph type="body" idx="1"/>
          </p:nvPr>
        </p:nvSpPr>
        <p:spPr>
          <a:prstGeom prst="rect">
            <a:avLst/>
          </a:prstGeom>
        </p:spPr>
        <p:txBody>
          <a:bodyPr/>
          <a:lstStyle>
            <a:lvl1pPr>
              <a:buClr>
                <a:srgbClr val="0F786E"/>
              </a:buClr>
              <a:defRPr>
                <a:solidFill>
                  <a:srgbClr val="5E5E5E"/>
                </a:solidFill>
              </a:defRPr>
            </a:lvl1pPr>
            <a:lvl2pPr>
              <a:buClr>
                <a:srgbClr val="0F786E"/>
              </a:buClr>
              <a:defRPr>
                <a:solidFill>
                  <a:srgbClr val="5E5E5E"/>
                </a:solidFill>
              </a:defRPr>
            </a:lvl2pPr>
            <a:lvl3pPr>
              <a:buClr>
                <a:srgbClr val="0F786E"/>
              </a:buClr>
              <a:defRPr>
                <a:solidFill>
                  <a:srgbClr val="5E5E5E"/>
                </a:solidFill>
              </a:defRPr>
            </a:lvl3pPr>
            <a:lvl4pPr>
              <a:buClr>
                <a:srgbClr val="0F786E"/>
              </a:buClr>
              <a:defRPr>
                <a:solidFill>
                  <a:srgbClr val="5E5E5E"/>
                </a:solidFill>
              </a:defRPr>
            </a:lvl4pPr>
            <a:lvl5pPr>
              <a:buClr>
                <a:srgbClr val="0F786E"/>
              </a:buClr>
              <a:defRPr>
                <a:solidFill>
                  <a:srgbClr val="5E5E5E"/>
                </a:solidFill>
              </a:defRPr>
            </a:lvl5pPr>
          </a:lstStyle>
          <a:p>
            <a:pPr lvl="0">
              <a:defRPr sz="1800">
                <a:solidFill>
                  <a:srgbClr val="000000"/>
                </a:solidFill>
                <a:uFillTx/>
              </a:defRPr>
            </a:pPr>
            <a:r>
              <a:rPr lang="en-US" sz="2400" smtClean="0">
                <a:solidFill>
                  <a:srgbClr val="5E5E5E"/>
                </a:solidFill>
                <a:uFill>
                  <a:solidFill>
                    <a:srgbClr val="4D4D4D"/>
                  </a:solidFill>
                </a:uFill>
              </a:rPr>
              <a:t>Click to edit Master text styles</a:t>
            </a:r>
          </a:p>
          <a:p>
            <a:pPr lvl="1">
              <a:defRPr sz="1800">
                <a:solidFill>
                  <a:srgbClr val="000000"/>
                </a:solidFill>
                <a:uFillTx/>
              </a:defRPr>
            </a:pPr>
            <a:r>
              <a:rPr lang="en-US" sz="2400" smtClean="0">
                <a:solidFill>
                  <a:srgbClr val="5E5E5E"/>
                </a:solidFill>
                <a:uFill>
                  <a:solidFill>
                    <a:srgbClr val="4D4D4D"/>
                  </a:solidFill>
                </a:uFill>
              </a:rPr>
              <a:t>Second level</a:t>
            </a:r>
          </a:p>
          <a:p>
            <a:pPr lvl="2">
              <a:defRPr sz="1800">
                <a:solidFill>
                  <a:srgbClr val="000000"/>
                </a:solidFill>
                <a:uFillTx/>
              </a:defRPr>
            </a:pPr>
            <a:r>
              <a:rPr lang="en-US" sz="2400" smtClean="0">
                <a:solidFill>
                  <a:srgbClr val="5E5E5E"/>
                </a:solidFill>
                <a:uFill>
                  <a:solidFill>
                    <a:srgbClr val="4D4D4D"/>
                  </a:solidFill>
                </a:uFill>
              </a:rPr>
              <a:t>Third level</a:t>
            </a:r>
          </a:p>
          <a:p>
            <a:pPr lvl="3">
              <a:defRPr sz="1800">
                <a:solidFill>
                  <a:srgbClr val="000000"/>
                </a:solidFill>
                <a:uFillTx/>
              </a:defRPr>
            </a:pPr>
            <a:r>
              <a:rPr lang="en-US" sz="2400" smtClean="0">
                <a:solidFill>
                  <a:srgbClr val="5E5E5E"/>
                </a:solidFill>
                <a:uFill>
                  <a:solidFill>
                    <a:srgbClr val="4D4D4D"/>
                  </a:solidFill>
                </a:uFill>
              </a:rPr>
              <a:t>Fourth level</a:t>
            </a:r>
          </a:p>
          <a:p>
            <a:pPr lvl="4">
              <a:defRPr sz="1800">
                <a:solidFill>
                  <a:srgbClr val="000000"/>
                </a:solidFill>
                <a:uFillTx/>
              </a:defRPr>
            </a:pPr>
            <a:r>
              <a:rPr lang="en-US" sz="2400" smtClean="0">
                <a:solidFill>
                  <a:srgbClr val="5E5E5E"/>
                </a:solidFill>
                <a:uFill>
                  <a:solidFill>
                    <a:srgbClr val="4D4D4D"/>
                  </a:solidFill>
                </a:uFill>
              </a:rPr>
              <a:t>Fifth level</a:t>
            </a:r>
            <a:endParaRPr sz="2400">
              <a:solidFill>
                <a:srgbClr val="5E5E5E"/>
              </a:solidFill>
              <a:uFill>
                <a:solidFill>
                  <a:srgbClr val="4D4D4D"/>
                </a:solidFill>
              </a:uFill>
            </a:endParaRPr>
          </a:p>
        </p:txBody>
      </p:sp>
      <p:sp>
        <p:nvSpPr>
          <p:cNvPr id="74" name="Shape 7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1_Divider">
    <p:spTree>
      <p:nvGrpSpPr>
        <p:cNvPr id="1" name=""/>
        <p:cNvGrpSpPr/>
        <p:nvPr/>
      </p:nvGrpSpPr>
      <p:grpSpPr>
        <a:xfrm>
          <a:off x="0" y="0"/>
          <a:ext cx="0" cy="0"/>
          <a:chOff x="0" y="0"/>
          <a:chExt cx="0" cy="0"/>
        </a:xfrm>
      </p:grpSpPr>
      <p:sp>
        <p:nvSpPr>
          <p:cNvPr id="76" name="Shape 76"/>
          <p:cNvSpPr/>
          <p:nvPr/>
        </p:nvSpPr>
        <p:spPr>
          <a:xfrm>
            <a:off x="0" y="4629150"/>
            <a:ext cx="9144000" cy="385764"/>
          </a:xfrm>
          <a:prstGeom prst="rect">
            <a:avLst/>
          </a:prstGeom>
          <a:solidFill>
            <a:srgbClr val="00786E"/>
          </a:solidFill>
          <a:ln w="12700">
            <a:miter lim="400000"/>
          </a:ln>
        </p:spPr>
        <p:txBody>
          <a:bodyPr lIns="45719" rIns="45719" anchor="ctr"/>
          <a:lstStyle/>
          <a:p>
            <a:pPr lvl="0">
              <a:defRPr>
                <a:solidFill>
                  <a:srgbClr val="FFFFFF"/>
                </a:solidFill>
                <a:uFill>
                  <a:solidFill>
                    <a:srgbClr val="FFFFFF"/>
                  </a:solidFill>
                </a:uFill>
                <a:latin typeface="Arial"/>
                <a:ea typeface="Arial"/>
                <a:cs typeface="Arial"/>
                <a:sym typeface="Arial"/>
              </a:defRPr>
            </a:pPr>
            <a:endParaRPr/>
          </a:p>
        </p:txBody>
      </p:sp>
      <p:sp>
        <p:nvSpPr>
          <p:cNvPr id="77" name="Shape 77"/>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78" name="Picture 77" descr="Pivotal_Logo_white.png"/>
          <p:cNvPicPr/>
          <p:nvPr/>
        </p:nvPicPr>
        <p:blipFill>
          <a:blip/>
          <a:stretch>
            <a:fillRect/>
          </a:stretch>
        </p:blipFill>
        <p:spPr>
          <a:xfrm>
            <a:off x="7941733" y="4713966"/>
            <a:ext cx="957263" cy="219456"/>
          </a:xfrm>
          <a:prstGeom prst="rect">
            <a:avLst/>
          </a:prstGeom>
          <a:ln w="12700">
            <a:miter lim="400000"/>
          </a:ln>
        </p:spPr>
      </p:pic>
      <p:sp>
        <p:nvSpPr>
          <p:cNvPr id="79" name="Shape 79"/>
          <p:cNvSpPr/>
          <p:nvPr/>
        </p:nvSpPr>
        <p:spPr>
          <a:xfrm>
            <a:off x="0" y="0"/>
            <a:ext cx="9144000" cy="5143500"/>
          </a:xfrm>
          <a:prstGeom prst="rect">
            <a:avLst/>
          </a:prstGeom>
          <a:solidFill/>
          <a:ln w="12700">
            <a:solidFill/>
            <a:round/>
          </a:ln>
        </p:spPr>
        <p:txBody>
          <a:bodyPr lIns="45719" rIns="45719" anchor="ctr"/>
          <a:lstStyle/>
          <a:p>
            <a:pPr lvl="0" algn="ctr">
              <a:defRPr>
                <a:solidFill>
                  <a:srgbClr val="FFFFFF"/>
                </a:solidFill>
                <a:uFill>
                  <a:solidFill>
                    <a:srgbClr val="FFFFFF"/>
                  </a:solidFill>
                </a:uFill>
                <a:latin typeface="Arial"/>
                <a:ea typeface="Arial"/>
                <a:cs typeface="Arial"/>
                <a:sym typeface="Arial"/>
              </a:defRPr>
            </a:pPr>
            <a:endParaRPr/>
          </a:p>
        </p:txBody>
      </p:sp>
      <p:sp>
        <p:nvSpPr>
          <p:cNvPr id="80" name="Shape 80"/>
          <p:cNvSpPr/>
          <p:nvPr/>
        </p:nvSpPr>
        <p:spPr>
          <a:xfrm>
            <a:off x="0" y="4629150"/>
            <a:ext cx="9144000" cy="385764"/>
          </a:xfrm>
          <a:prstGeom prst="rect">
            <a:avLst/>
          </a:prstGeom>
          <a:solidFill>
            <a:srgbClr val="00786E"/>
          </a:solidFill>
          <a:ln w="12700">
            <a:miter lim="400000"/>
          </a:ln>
        </p:spPr>
        <p:txBody>
          <a:bodyPr lIns="45719" rIns="45719" anchor="ctr"/>
          <a:lstStyle/>
          <a:p>
            <a:pPr lvl="0">
              <a:defRPr>
                <a:solidFill>
                  <a:srgbClr val="FFFFFF"/>
                </a:solidFill>
                <a:uFill>
                  <a:solidFill>
                    <a:srgbClr val="FFFFFF"/>
                  </a:solidFill>
                </a:uFill>
                <a:latin typeface="Arial"/>
                <a:ea typeface="Arial"/>
                <a:cs typeface="Arial"/>
                <a:sym typeface="Arial"/>
              </a:defRPr>
            </a:pPr>
            <a:endParaRPr/>
          </a:p>
        </p:txBody>
      </p:sp>
      <p:sp>
        <p:nvSpPr>
          <p:cNvPr id="81" name="Shape 81"/>
          <p:cNvSpPr>
            <a:spLocks noGrp="1"/>
          </p:cNvSpPr>
          <p:nvPr>
            <p:ph type="title"/>
          </p:nvPr>
        </p:nvSpPr>
        <p:spPr>
          <a:xfrm>
            <a:off x="1017587" y="1739235"/>
            <a:ext cx="6048378" cy="621379"/>
          </a:xfrm>
          <a:prstGeom prst="rect">
            <a:avLst/>
          </a:prstGeom>
        </p:spPr>
        <p:txBody>
          <a:bodyPr anchor="b"/>
          <a:lstStyle>
            <a:lvl1pPr>
              <a:defRPr sz="4400">
                <a:solidFill>
                  <a:srgbClr val="F27C3A"/>
                </a:solidFill>
                <a:uFill>
                  <a:solidFill>
                    <a:srgbClr val="F27C3A"/>
                  </a:solidFill>
                </a:uFill>
                <a:latin typeface="Arial"/>
                <a:ea typeface="Arial"/>
                <a:cs typeface="Arial"/>
                <a:sym typeface="Arial"/>
              </a:defRPr>
            </a:lvl1pPr>
          </a:lstStyle>
          <a:p>
            <a:pPr lvl="0">
              <a:defRPr sz="1800">
                <a:solidFill>
                  <a:srgbClr val="000000"/>
                </a:solidFill>
                <a:uFillTx/>
              </a:defRPr>
            </a:pPr>
            <a:r>
              <a:rPr lang="en-US" sz="4400" smtClean="0">
                <a:solidFill>
                  <a:srgbClr val="F27C3A"/>
                </a:solidFill>
                <a:uFill>
                  <a:solidFill>
                    <a:srgbClr val="F27C3A"/>
                  </a:solidFill>
                </a:uFill>
              </a:rPr>
              <a:t>Click to edit Master title style</a:t>
            </a:r>
            <a:endParaRPr sz="4400">
              <a:solidFill>
                <a:srgbClr val="F27C3A"/>
              </a:solidFill>
              <a:uFill>
                <a:solidFill>
                  <a:srgbClr val="F27C3A"/>
                </a:solidFill>
              </a:uFill>
            </a:endParaRPr>
          </a:p>
        </p:txBody>
      </p:sp>
      <p:sp>
        <p:nvSpPr>
          <p:cNvPr id="82" name="Shape 82"/>
          <p:cNvSpPr>
            <a:spLocks noGrp="1"/>
          </p:cNvSpPr>
          <p:nvPr>
            <p:ph type="body" idx="1"/>
          </p:nvPr>
        </p:nvSpPr>
        <p:spPr>
          <a:xfrm>
            <a:off x="1026052" y="2447127"/>
            <a:ext cx="6048376" cy="561182"/>
          </a:xfrm>
          <a:prstGeom prst="rect">
            <a:avLst/>
          </a:prstGeom>
        </p:spPr>
        <p:txBody>
          <a:bodyPr/>
          <a:lstStyle>
            <a:lvl1pPr>
              <a:buClrTx/>
              <a:buSzTx/>
              <a:buFontTx/>
              <a:buNone/>
              <a:defRPr sz="2800">
                <a:solidFill>
                  <a:srgbClr val="3EA7BC"/>
                </a:solidFill>
                <a:uFill>
                  <a:solidFill>
                    <a:srgbClr val="3EA7BC"/>
                  </a:solidFill>
                </a:uFill>
                <a:latin typeface="Arial"/>
                <a:ea typeface="Arial"/>
                <a:cs typeface="Arial"/>
                <a:sym typeface="Arial"/>
              </a:defRPr>
            </a:lvl1pPr>
            <a:lvl2pPr marL="228600" indent="228600">
              <a:buClrTx/>
              <a:buSzTx/>
              <a:buFontTx/>
              <a:buNone/>
              <a:defRPr sz="2800">
                <a:solidFill>
                  <a:srgbClr val="3EA7BC"/>
                </a:solidFill>
                <a:uFill>
                  <a:solidFill>
                    <a:srgbClr val="3EA7BC"/>
                  </a:solidFill>
                </a:uFill>
                <a:latin typeface="Arial"/>
                <a:ea typeface="Arial"/>
                <a:cs typeface="Arial"/>
                <a:sym typeface="Arial"/>
              </a:defRPr>
            </a:lvl2pPr>
            <a:lvl3pPr marL="1234439" indent="-320039">
              <a:buClrTx/>
              <a:buFontTx/>
              <a:buChar char="•"/>
              <a:defRPr sz="2800">
                <a:solidFill>
                  <a:srgbClr val="3EA7BC"/>
                </a:solidFill>
                <a:uFill>
                  <a:solidFill>
                    <a:srgbClr val="3EA7BC"/>
                  </a:solidFill>
                </a:uFill>
                <a:latin typeface="Arial"/>
                <a:ea typeface="Arial"/>
                <a:cs typeface="Arial"/>
                <a:sym typeface="Arial"/>
              </a:defRPr>
            </a:lvl3pPr>
            <a:lvl4pPr marL="1727200" indent="-355600">
              <a:buClrTx/>
              <a:buFontTx/>
              <a:buChar char="–"/>
              <a:defRPr sz="2800">
                <a:solidFill>
                  <a:srgbClr val="3EA7BC"/>
                </a:solidFill>
                <a:uFill>
                  <a:solidFill>
                    <a:srgbClr val="3EA7BC"/>
                  </a:solidFill>
                </a:uFill>
                <a:latin typeface="Arial"/>
                <a:ea typeface="Arial"/>
                <a:cs typeface="Arial"/>
                <a:sym typeface="Arial"/>
              </a:defRPr>
            </a:lvl4pPr>
            <a:lvl5pPr marL="2184400" indent="-355600">
              <a:buClrTx/>
              <a:buFontTx/>
              <a:defRPr sz="2800">
                <a:solidFill>
                  <a:srgbClr val="3EA7BC"/>
                </a:solidFill>
                <a:uFill>
                  <a:solidFill>
                    <a:srgbClr val="3EA7BC"/>
                  </a:solidFill>
                </a:uFill>
                <a:latin typeface="Arial"/>
                <a:ea typeface="Arial"/>
                <a:cs typeface="Arial"/>
                <a:sym typeface="Arial"/>
              </a:defRPr>
            </a:lvl5pPr>
          </a:lstStyle>
          <a:p>
            <a:pPr lvl="0">
              <a:defRPr sz="1800">
                <a:solidFill>
                  <a:srgbClr val="000000"/>
                </a:solidFill>
                <a:uFillTx/>
              </a:defRPr>
            </a:pPr>
            <a:r>
              <a:rPr lang="en-US" sz="2800" smtClean="0">
                <a:solidFill>
                  <a:srgbClr val="3EA7BC"/>
                </a:solidFill>
                <a:uFill>
                  <a:solidFill>
                    <a:srgbClr val="3EA7BC"/>
                  </a:solidFill>
                </a:uFill>
              </a:rPr>
              <a:t>Click to edit Master text styles</a:t>
            </a:r>
          </a:p>
          <a:p>
            <a:pPr lvl="1">
              <a:defRPr sz="1800">
                <a:solidFill>
                  <a:srgbClr val="000000"/>
                </a:solidFill>
                <a:uFillTx/>
              </a:defRPr>
            </a:pPr>
            <a:r>
              <a:rPr lang="en-US" sz="2800" smtClean="0">
                <a:solidFill>
                  <a:srgbClr val="3EA7BC"/>
                </a:solidFill>
                <a:uFill>
                  <a:solidFill>
                    <a:srgbClr val="3EA7BC"/>
                  </a:solidFill>
                </a:uFill>
              </a:rPr>
              <a:t>Second level</a:t>
            </a:r>
          </a:p>
          <a:p>
            <a:pPr lvl="2">
              <a:defRPr sz="1800">
                <a:solidFill>
                  <a:srgbClr val="000000"/>
                </a:solidFill>
                <a:uFillTx/>
              </a:defRPr>
            </a:pPr>
            <a:r>
              <a:rPr lang="en-US" sz="2800" smtClean="0">
                <a:solidFill>
                  <a:srgbClr val="3EA7BC"/>
                </a:solidFill>
                <a:uFill>
                  <a:solidFill>
                    <a:srgbClr val="3EA7BC"/>
                  </a:solidFill>
                </a:uFill>
              </a:rPr>
              <a:t>Third level</a:t>
            </a:r>
          </a:p>
          <a:p>
            <a:pPr lvl="3">
              <a:defRPr sz="1800">
                <a:solidFill>
                  <a:srgbClr val="000000"/>
                </a:solidFill>
                <a:uFillTx/>
              </a:defRPr>
            </a:pPr>
            <a:r>
              <a:rPr lang="en-US" sz="2800" smtClean="0">
                <a:solidFill>
                  <a:srgbClr val="3EA7BC"/>
                </a:solidFill>
                <a:uFill>
                  <a:solidFill>
                    <a:srgbClr val="3EA7BC"/>
                  </a:solidFill>
                </a:uFill>
              </a:rPr>
              <a:t>Fourth level</a:t>
            </a:r>
          </a:p>
          <a:p>
            <a:pPr lvl="4">
              <a:defRPr sz="1800">
                <a:solidFill>
                  <a:srgbClr val="000000"/>
                </a:solidFill>
                <a:uFillTx/>
              </a:defRPr>
            </a:pPr>
            <a:r>
              <a:rPr lang="en-US" sz="2800" smtClean="0">
                <a:solidFill>
                  <a:srgbClr val="3EA7BC"/>
                </a:solidFill>
                <a:uFill>
                  <a:solidFill>
                    <a:srgbClr val="3EA7BC"/>
                  </a:solidFill>
                </a:uFill>
              </a:rPr>
              <a:t>Fifth level</a:t>
            </a:r>
            <a:endParaRPr sz="2800">
              <a:solidFill>
                <a:srgbClr val="3EA7BC"/>
              </a:solidFill>
              <a:uFill>
                <a:solidFill>
                  <a:srgbClr val="3EA7BC"/>
                </a:solidFill>
              </a:uFill>
            </a:endParaRPr>
          </a:p>
        </p:txBody>
      </p:sp>
      <p:sp>
        <p:nvSpPr>
          <p:cNvPr id="83" name="Shape 83"/>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84" name="Shape 84"/>
          <p:cNvSpPr>
            <a:spLocks noGrp="1"/>
          </p:cNvSpPr>
          <p:nvPr>
            <p:ph type="sldNum" sz="quarter" idx="2"/>
          </p:nvPr>
        </p:nvSpPr>
        <p:spPr>
          <a:xfrm>
            <a:off x="8553450" y="5021495"/>
            <a:ext cx="533400" cy="127001"/>
          </a:xfrm>
          <a:prstGeom prst="rect">
            <a:avLst/>
          </a:prstGeom>
        </p:spPr>
        <p:txBody>
          <a:bodyPr/>
          <a:lstStyle>
            <a:lvl1pPr algn="r">
              <a:defRPr sz="800">
                <a:solidFill>
                  <a:srgbClr val="808080"/>
                </a:solidFill>
                <a:uFill>
                  <a:solidFill>
                    <a:srgbClr val="808080"/>
                  </a:solidFill>
                </a:uFill>
                <a:latin typeface="Arial"/>
                <a:ea typeface="Arial"/>
                <a:cs typeface="Arial"/>
                <a:sym typeface="Arial"/>
              </a:defRPr>
            </a:lvl1pPr>
          </a:lstStyle>
          <a:p>
            <a:pPr lvl="0"/>
            <a:fld id="{86CB4B4D-7CA3-9044-876B-883B54F8677D}" type="slidenum">
              <a:t>‹#›</a:t>
            </a:fld>
            <a:endParaRPr/>
          </a:p>
        </p:txBody>
      </p:sp>
      <p:pic>
        <p:nvPicPr>
          <p:cNvPr id="85"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xmlns:p14="http://schemas.microsoft.com/office/powerpoint/2010/mai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1_Footer Bar Only">
    <p:spTree>
      <p:nvGrpSpPr>
        <p:cNvPr id="1" name=""/>
        <p:cNvGrpSpPr/>
        <p:nvPr/>
      </p:nvGrpSpPr>
      <p:grpSpPr>
        <a:xfrm>
          <a:off x="0" y="0"/>
          <a:ext cx="0" cy="0"/>
          <a:chOff x="0" y="0"/>
          <a:chExt cx="0" cy="0"/>
        </a:xfrm>
      </p:grpSpPr>
      <p:sp>
        <p:nvSpPr>
          <p:cNvPr id="87" name="Shape 87"/>
          <p:cNvSpPr/>
          <p:nvPr/>
        </p:nvSpPr>
        <p:spPr>
          <a:xfrm>
            <a:off x="0" y="4629150"/>
            <a:ext cx="9144000" cy="385764"/>
          </a:xfrm>
          <a:prstGeom prst="rect">
            <a:avLst/>
          </a:prstGeom>
          <a:solidFill>
            <a:srgbClr val="00786E"/>
          </a:solidFill>
          <a:ln w="12700">
            <a:miter lim="400000"/>
          </a:ln>
        </p:spPr>
        <p:txBody>
          <a:bodyPr lIns="45719" rIns="45719" anchor="ctr"/>
          <a:lstStyle/>
          <a:p>
            <a:pPr lvl="0">
              <a:defRPr>
                <a:solidFill>
                  <a:srgbClr val="FFFFFF"/>
                </a:solidFill>
                <a:uFill>
                  <a:solidFill>
                    <a:srgbClr val="FFFFFF"/>
                  </a:solidFill>
                </a:uFill>
                <a:latin typeface="Arial"/>
                <a:ea typeface="Arial"/>
                <a:cs typeface="Arial"/>
                <a:sym typeface="Arial"/>
              </a:defRPr>
            </a:pPr>
            <a:endParaRPr/>
          </a:p>
        </p:txBody>
      </p:sp>
      <p:sp>
        <p:nvSpPr>
          <p:cNvPr id="88" name="Shape 88"/>
          <p:cNvSpPr>
            <a:spLocks noGrp="1"/>
          </p:cNvSpPr>
          <p:nvPr>
            <p:ph type="sldNum" sz="quarter" idx="2"/>
          </p:nvPr>
        </p:nvSpPr>
        <p:spPr>
          <a:xfrm>
            <a:off x="8553450" y="5021495"/>
            <a:ext cx="533400" cy="127001"/>
          </a:xfrm>
          <a:prstGeom prst="rect">
            <a:avLst/>
          </a:prstGeom>
        </p:spPr>
        <p:txBody>
          <a:bodyPr/>
          <a:lstStyle>
            <a:lvl1pPr algn="r">
              <a:defRPr sz="800">
                <a:solidFill>
                  <a:srgbClr val="808080"/>
                </a:solidFill>
                <a:uFill>
                  <a:solidFill>
                    <a:srgbClr val="808080"/>
                  </a:solidFill>
                </a:uFill>
                <a:latin typeface="Arial"/>
                <a:ea typeface="Arial"/>
                <a:cs typeface="Arial"/>
                <a:sym typeface="Arial"/>
              </a:defRPr>
            </a:lvl1pPr>
          </a:lstStyle>
          <a:p>
            <a:pPr lvl="0"/>
            <a:fld id="{86CB4B4D-7CA3-9044-876B-883B54F8677D}" type="slidenum">
              <a:t>‹#›</a:t>
            </a:fld>
            <a:endParaRPr/>
          </a:p>
        </p:txBody>
      </p:sp>
      <p:sp>
        <p:nvSpPr>
          <p:cNvPr id="89" name="Shape 89"/>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90"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xmlns:p14="http://schemas.microsoft.com/office/powerpoint/2010/mai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Only, no circles">
    <p:spTree>
      <p:nvGrpSpPr>
        <p:cNvPr id="1" name=""/>
        <p:cNvGrpSpPr/>
        <p:nvPr/>
      </p:nvGrpSpPr>
      <p:grpSpPr>
        <a:xfrm>
          <a:off x="0" y="0"/>
          <a:ext cx="0" cy="0"/>
          <a:chOff x="0" y="0"/>
          <a:chExt cx="0" cy="0"/>
        </a:xfrm>
      </p:grpSpPr>
      <p:sp>
        <p:nvSpPr>
          <p:cNvPr id="92" name="Shape 92"/>
          <p:cNvSpPr/>
          <p:nvPr/>
        </p:nvSpPr>
        <p:spPr>
          <a:xfrm>
            <a:off x="0" y="4629150"/>
            <a:ext cx="9144000" cy="385800"/>
          </a:xfrm>
          <a:prstGeom prst="rect">
            <a:avLst/>
          </a:prstGeom>
          <a:solidFill>
            <a:srgbClr val="00685D"/>
          </a:solidFill>
          <a:ln w="12700">
            <a:miter lim="400000"/>
          </a:ln>
        </p:spPr>
        <p:txBody>
          <a:bodyPr lIns="45719" rIns="45719" anchor="ctr"/>
          <a:lstStyle/>
          <a:p>
            <a:pPr lvl="0">
              <a:defRPr>
                <a:solidFill>
                  <a:srgbClr val="FFFFFF"/>
                </a:solidFill>
                <a:uFillTx/>
                <a:latin typeface="Arial"/>
                <a:ea typeface="Arial"/>
                <a:cs typeface="Arial"/>
                <a:sym typeface="Arial"/>
              </a:defRPr>
            </a:pPr>
            <a:endParaRPr/>
          </a:p>
        </p:txBody>
      </p:sp>
      <p:sp>
        <p:nvSpPr>
          <p:cNvPr id="93" name="Shape 93"/>
          <p:cNvSpPr/>
          <p:nvPr/>
        </p:nvSpPr>
        <p:spPr>
          <a:xfrm>
            <a:off x="8553450" y="5021495"/>
            <a:ext cx="533399"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solidFill>
                  <a:srgbClr val="000000"/>
                </a:solidFill>
                <a:uFillTx/>
                <a:latin typeface="Arial"/>
                <a:ea typeface="Arial"/>
                <a:cs typeface="Arial"/>
                <a:sym typeface="Arial"/>
              </a:defRPr>
            </a:lvl1pPr>
          </a:lstStyle>
          <a:p>
            <a:pPr lvl="0">
              <a:defRPr sz="1800"/>
            </a:pPr>
            <a:r>
              <a:rPr sz="1400"/>
              <a:t> </a:t>
            </a:r>
          </a:p>
        </p:txBody>
      </p:sp>
      <p:pic>
        <p:nvPicPr>
          <p:cNvPr id="94" name="image1.png"/>
          <p:cNvPicPr/>
          <p:nvPr/>
        </p:nvPicPr>
        <p:blipFill>
          <a:blip r:embed="rId2">
            <a:extLst/>
          </a:blip>
          <a:stretch>
            <a:fillRect/>
          </a:stretch>
        </p:blipFill>
        <p:spPr>
          <a:xfrm>
            <a:off x="7951410" y="4686262"/>
            <a:ext cx="899699" cy="255301"/>
          </a:xfrm>
          <a:prstGeom prst="rect">
            <a:avLst/>
          </a:prstGeom>
          <a:ln w="12700">
            <a:miter lim="400000"/>
          </a:ln>
        </p:spPr>
      </p:pic>
      <p:sp>
        <p:nvSpPr>
          <p:cNvPr id="95" name="Shape 95"/>
          <p:cNvSpPr/>
          <p:nvPr/>
        </p:nvSpPr>
        <p:spPr>
          <a:xfrm>
            <a:off x="366711" y="5018447"/>
            <a:ext cx="2274902"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7F7F7F"/>
                </a:solidFill>
                <a:uFillTx/>
                <a:latin typeface="Arial"/>
                <a:ea typeface="Arial"/>
                <a:cs typeface="Arial"/>
                <a:sym typeface="Arial"/>
              </a:defRPr>
            </a:lvl1pPr>
          </a:lstStyle>
          <a:p>
            <a:pPr lvl="0">
              <a:defRPr sz="1800">
                <a:solidFill>
                  <a:srgbClr val="000000"/>
                </a:solidFill>
              </a:defRPr>
            </a:pPr>
            <a:r>
              <a:rPr sz="600">
                <a:solidFill>
                  <a:srgbClr val="7F7F7F"/>
                </a:solidFill>
              </a:rPr>
              <a:t>© Copyright 2013 Pivotal. All rights reserved.</a:t>
            </a:r>
          </a:p>
        </p:txBody>
      </p:sp>
      <p:sp>
        <p:nvSpPr>
          <p:cNvPr id="96" name="Shape 96"/>
          <p:cNvSpPr>
            <a:spLocks noGrp="1"/>
          </p:cNvSpPr>
          <p:nvPr>
            <p:ph type="title"/>
          </p:nvPr>
        </p:nvSpPr>
        <p:spPr>
          <a:xfrm>
            <a:off x="366711" y="325436"/>
            <a:ext cx="8410501" cy="874714"/>
          </a:xfrm>
          <a:prstGeom prst="rect">
            <a:avLst/>
          </a:prstGeom>
        </p:spPr>
        <p:txBody>
          <a:bodyPr lIns="91424" tIns="91424" rIns="91424" bIns="91424"/>
          <a:lstStyle>
            <a:lvl1pPr>
              <a:defRPr sz="1400">
                <a:solidFill>
                  <a:srgbClr val="000000"/>
                </a:solidFill>
                <a:uFillTx/>
                <a:latin typeface="Arial"/>
                <a:ea typeface="Arial"/>
                <a:cs typeface="Arial"/>
                <a:sym typeface="Arial"/>
              </a:defRPr>
            </a:lvl1pPr>
          </a:lstStyle>
          <a:p>
            <a:pPr lvl="0">
              <a:defRPr sz="1800"/>
            </a:pPr>
            <a:r>
              <a:rPr lang="en-US" sz="1400" smtClean="0"/>
              <a:t>Click to edit Master title style</a:t>
            </a:r>
            <a:endParaRPr sz="1400"/>
          </a:p>
        </p:txBody>
      </p:sp>
    </p:spTree>
  </p:cSld>
  <p:clrMapOvr>
    <a:masterClrMapping/>
  </p:clrMapOvr>
  <p:transition xmlns:p14="http://schemas.microsoft.com/office/powerpoint/2010/mai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2_Title and Content, no circles">
    <p:spTree>
      <p:nvGrpSpPr>
        <p:cNvPr id="1" name=""/>
        <p:cNvGrpSpPr/>
        <p:nvPr/>
      </p:nvGrpSpPr>
      <p:grpSpPr>
        <a:xfrm>
          <a:off x="0" y="0"/>
          <a:ext cx="0" cy="0"/>
          <a:chOff x="0" y="0"/>
          <a:chExt cx="0" cy="0"/>
        </a:xfrm>
      </p:grpSpPr>
      <p:sp>
        <p:nvSpPr>
          <p:cNvPr id="98" name="Shape 98"/>
          <p:cNvSpPr/>
          <p:nvPr/>
        </p:nvSpPr>
        <p:spPr>
          <a:xfrm>
            <a:off x="0" y="4629150"/>
            <a:ext cx="9144000" cy="385800"/>
          </a:xfrm>
          <a:prstGeom prst="rect">
            <a:avLst/>
          </a:prstGeom>
          <a:solidFill>
            <a:srgbClr val="00685D"/>
          </a:solidFill>
          <a:ln w="12700">
            <a:miter lim="400000"/>
          </a:ln>
        </p:spPr>
        <p:txBody>
          <a:bodyPr lIns="45719" rIns="45719" anchor="ctr"/>
          <a:lstStyle/>
          <a:p>
            <a:pPr lvl="0">
              <a:defRPr>
                <a:solidFill>
                  <a:srgbClr val="FFFFFF"/>
                </a:solidFill>
                <a:uFillTx/>
                <a:latin typeface="Arial"/>
                <a:ea typeface="Arial"/>
                <a:cs typeface="Arial"/>
                <a:sym typeface="Arial"/>
              </a:defRPr>
            </a:pPr>
            <a:endParaRPr/>
          </a:p>
        </p:txBody>
      </p:sp>
      <p:sp>
        <p:nvSpPr>
          <p:cNvPr id="99" name="Shape 99"/>
          <p:cNvSpPr/>
          <p:nvPr/>
        </p:nvSpPr>
        <p:spPr>
          <a:xfrm>
            <a:off x="8553450" y="5021495"/>
            <a:ext cx="533399" cy="1973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lgn="r">
              <a:defRPr sz="1400">
                <a:solidFill>
                  <a:srgbClr val="000000"/>
                </a:solidFill>
                <a:uFillTx/>
                <a:latin typeface="Arial"/>
                <a:ea typeface="Arial"/>
                <a:cs typeface="Arial"/>
                <a:sym typeface="Arial"/>
              </a:defRPr>
            </a:lvl1pPr>
          </a:lstStyle>
          <a:p>
            <a:pPr lvl="0">
              <a:defRPr sz="1800"/>
            </a:pPr>
            <a:r>
              <a:rPr sz="1400"/>
              <a:t> </a:t>
            </a:r>
          </a:p>
        </p:txBody>
      </p:sp>
      <p:pic>
        <p:nvPicPr>
          <p:cNvPr id="100" name="image1.png"/>
          <p:cNvPicPr/>
          <p:nvPr/>
        </p:nvPicPr>
        <p:blipFill>
          <a:blip r:embed="rId2">
            <a:extLst/>
          </a:blip>
          <a:stretch>
            <a:fillRect/>
          </a:stretch>
        </p:blipFill>
        <p:spPr>
          <a:xfrm>
            <a:off x="7951410" y="4686262"/>
            <a:ext cx="899699" cy="255301"/>
          </a:xfrm>
          <a:prstGeom prst="rect">
            <a:avLst/>
          </a:prstGeom>
          <a:ln w="12700">
            <a:miter lim="400000"/>
          </a:ln>
        </p:spPr>
      </p:pic>
      <p:sp>
        <p:nvSpPr>
          <p:cNvPr id="101" name="Shape 101"/>
          <p:cNvSpPr/>
          <p:nvPr/>
        </p:nvSpPr>
        <p:spPr>
          <a:xfrm>
            <a:off x="366711" y="5018447"/>
            <a:ext cx="2274902"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7F7F7F"/>
                </a:solidFill>
                <a:uFillTx/>
                <a:latin typeface="Arial"/>
                <a:ea typeface="Arial"/>
                <a:cs typeface="Arial"/>
                <a:sym typeface="Arial"/>
              </a:defRPr>
            </a:lvl1pPr>
          </a:lstStyle>
          <a:p>
            <a:pPr lvl="0">
              <a:defRPr sz="1800">
                <a:solidFill>
                  <a:srgbClr val="000000"/>
                </a:solidFill>
              </a:defRPr>
            </a:pPr>
            <a:r>
              <a:rPr sz="600">
                <a:solidFill>
                  <a:srgbClr val="7F7F7F"/>
                </a:solidFill>
              </a:rPr>
              <a:t>© Copyright 2013 Pivotal. All rights reserved.</a:t>
            </a:r>
          </a:p>
        </p:txBody>
      </p:sp>
      <p:sp>
        <p:nvSpPr>
          <p:cNvPr id="102" name="Shape 102"/>
          <p:cNvSpPr>
            <a:spLocks noGrp="1"/>
          </p:cNvSpPr>
          <p:nvPr>
            <p:ph type="title"/>
          </p:nvPr>
        </p:nvSpPr>
        <p:spPr>
          <a:xfrm>
            <a:off x="366711" y="325436"/>
            <a:ext cx="8410501" cy="749301"/>
          </a:xfrm>
          <a:prstGeom prst="rect">
            <a:avLst/>
          </a:prstGeom>
        </p:spPr>
        <p:txBody>
          <a:bodyPr lIns="91424" tIns="91424" rIns="91424" bIns="91424"/>
          <a:lstStyle>
            <a:lvl1pPr>
              <a:defRPr sz="2400">
                <a:solidFill>
                  <a:srgbClr val="000000"/>
                </a:solidFill>
                <a:uFillTx/>
                <a:latin typeface="Arial"/>
                <a:ea typeface="Arial"/>
                <a:cs typeface="Arial"/>
                <a:sym typeface="Arial"/>
              </a:defRPr>
            </a:lvl1pPr>
          </a:lstStyle>
          <a:p>
            <a:pPr lvl="0">
              <a:defRPr sz="1800"/>
            </a:pPr>
            <a:r>
              <a:rPr lang="en-US" sz="2400" smtClean="0"/>
              <a:t>Click to edit Master title style</a:t>
            </a:r>
            <a:endParaRPr sz="2400"/>
          </a:p>
        </p:txBody>
      </p:sp>
      <p:sp>
        <p:nvSpPr>
          <p:cNvPr id="103" name="Shape 103"/>
          <p:cNvSpPr>
            <a:spLocks noGrp="1"/>
          </p:cNvSpPr>
          <p:nvPr>
            <p:ph type="body" idx="1"/>
          </p:nvPr>
        </p:nvSpPr>
        <p:spPr>
          <a:xfrm>
            <a:off x="366713" y="1074737"/>
            <a:ext cx="8410500" cy="4068763"/>
          </a:xfrm>
          <a:prstGeom prst="rect">
            <a:avLst/>
          </a:prstGeom>
        </p:spPr>
        <p:txBody>
          <a:bodyPr lIns="91424" tIns="91424" rIns="91424" bIns="91424"/>
          <a:lstStyle>
            <a:lvl1pPr marL="285750" indent="-285750">
              <a:buClr>
                <a:srgbClr val="ADC339"/>
              </a:buClr>
              <a:buFont typeface="Arial"/>
              <a:defRPr sz="1800">
                <a:solidFill>
                  <a:srgbClr val="000000"/>
                </a:solidFill>
                <a:uFillTx/>
                <a:latin typeface="Arial"/>
                <a:ea typeface="Arial"/>
                <a:cs typeface="Arial"/>
                <a:sym typeface="Arial"/>
              </a:defRPr>
            </a:lvl1pPr>
            <a:lvl2pPr marL="0" indent="0">
              <a:buClr>
                <a:srgbClr val="ADC339"/>
              </a:buClr>
              <a:buFont typeface="Arial"/>
              <a:defRPr sz="1800">
                <a:solidFill>
                  <a:srgbClr val="000000"/>
                </a:solidFill>
                <a:uFillTx/>
                <a:latin typeface="Arial"/>
                <a:ea typeface="Arial"/>
                <a:cs typeface="Arial"/>
                <a:sym typeface="Arial"/>
              </a:defRPr>
            </a:lvl2pPr>
            <a:lvl3pPr marL="0" indent="0">
              <a:buClr>
                <a:srgbClr val="ADC339"/>
              </a:buClr>
              <a:buFont typeface="Arial"/>
              <a:defRPr sz="1800">
                <a:solidFill>
                  <a:srgbClr val="000000"/>
                </a:solidFill>
                <a:uFillTx/>
                <a:latin typeface="Arial"/>
                <a:ea typeface="Arial"/>
                <a:cs typeface="Arial"/>
                <a:sym typeface="Arial"/>
              </a:defRPr>
            </a:lvl3pPr>
            <a:lvl4pPr marL="1719261" indent="-271461">
              <a:buClr>
                <a:srgbClr val="ADC339"/>
              </a:buClr>
              <a:buFont typeface="Arial"/>
              <a:defRPr sz="1800">
                <a:solidFill>
                  <a:srgbClr val="000000"/>
                </a:solidFill>
                <a:uFillTx/>
                <a:latin typeface="Arial"/>
                <a:ea typeface="Arial"/>
                <a:cs typeface="Arial"/>
                <a:sym typeface="Arial"/>
              </a:defRPr>
            </a:lvl4pPr>
            <a:lvl5pPr marL="0" indent="0">
              <a:buClr>
                <a:srgbClr val="ADC339"/>
              </a:buClr>
              <a:buFont typeface="Arial"/>
              <a:defRPr sz="1800">
                <a:solidFill>
                  <a:srgbClr val="000000"/>
                </a:solidFill>
                <a:uFillTx/>
                <a:latin typeface="Arial"/>
                <a:ea typeface="Arial"/>
                <a:cs typeface="Arial"/>
                <a:sym typeface="Aria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transition xmlns:p14="http://schemas.microsoft.com/office/powerpoint/2010/mai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2_Footer Bar Only">
    <p:spTree>
      <p:nvGrpSpPr>
        <p:cNvPr id="1" name=""/>
        <p:cNvGrpSpPr/>
        <p:nvPr/>
      </p:nvGrpSpPr>
      <p:grpSpPr>
        <a:xfrm>
          <a:off x="0" y="0"/>
          <a:ext cx="0" cy="0"/>
          <a:chOff x="0" y="0"/>
          <a:chExt cx="0" cy="0"/>
        </a:xfrm>
      </p:grpSpPr>
      <p:sp>
        <p:nvSpPr>
          <p:cNvPr id="105" name="Shape 105"/>
          <p:cNvSpPr/>
          <p:nvPr/>
        </p:nvSpPr>
        <p:spPr>
          <a:xfrm>
            <a:off x="0" y="4629150"/>
            <a:ext cx="9144000" cy="385764"/>
          </a:xfrm>
          <a:prstGeom prst="rect">
            <a:avLst/>
          </a:prstGeom>
          <a:solidFill>
            <a:srgbClr val="00786E"/>
          </a:solidFill>
          <a:ln w="12700">
            <a:miter lim="400000"/>
          </a:ln>
        </p:spPr>
        <p:txBody>
          <a:bodyPr lIns="45719" rIns="45719" anchor="ctr"/>
          <a:lstStyle/>
          <a:p>
            <a:pPr lvl="0">
              <a:defRPr>
                <a:solidFill>
                  <a:srgbClr val="FFFFFF"/>
                </a:solidFill>
                <a:uFill>
                  <a:solidFill>
                    <a:srgbClr val="FFFFFF"/>
                  </a:solidFill>
                </a:uFill>
                <a:latin typeface="Arial"/>
                <a:ea typeface="Arial"/>
                <a:cs typeface="Arial"/>
                <a:sym typeface="Arial"/>
              </a:defRPr>
            </a:pPr>
            <a:endParaRPr/>
          </a:p>
        </p:txBody>
      </p:sp>
      <p:sp>
        <p:nvSpPr>
          <p:cNvPr id="106" name="Shape 106"/>
          <p:cNvSpPr>
            <a:spLocks noGrp="1"/>
          </p:cNvSpPr>
          <p:nvPr>
            <p:ph type="sldNum" sz="quarter" idx="2"/>
          </p:nvPr>
        </p:nvSpPr>
        <p:spPr>
          <a:xfrm>
            <a:off x="8553450" y="5021495"/>
            <a:ext cx="533400" cy="127001"/>
          </a:xfrm>
          <a:prstGeom prst="rect">
            <a:avLst/>
          </a:prstGeom>
        </p:spPr>
        <p:txBody>
          <a:bodyPr/>
          <a:lstStyle>
            <a:lvl1pPr algn="r">
              <a:defRPr sz="800">
                <a:solidFill>
                  <a:srgbClr val="808080"/>
                </a:solidFill>
                <a:uFill>
                  <a:solidFill>
                    <a:srgbClr val="808080"/>
                  </a:solidFill>
                </a:uFill>
                <a:latin typeface="Arial"/>
                <a:ea typeface="Arial"/>
                <a:cs typeface="Arial"/>
                <a:sym typeface="Arial"/>
              </a:defRPr>
            </a:lvl1pPr>
          </a:lstStyle>
          <a:p>
            <a:pPr lvl="0"/>
            <a:fld id="{86CB4B4D-7CA3-9044-876B-883B54F8677D}" type="slidenum">
              <a:t>‹#›</a:t>
            </a:fld>
            <a:endParaRPr/>
          </a:p>
        </p:txBody>
      </p:sp>
      <p:sp>
        <p:nvSpPr>
          <p:cNvPr id="107" name="Shape 107"/>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08"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xmlns:p14="http://schemas.microsoft.com/office/powerpoint/2010/mai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3_Footer Bar Only">
    <p:spTree>
      <p:nvGrpSpPr>
        <p:cNvPr id="1" name=""/>
        <p:cNvGrpSpPr/>
        <p:nvPr/>
      </p:nvGrpSpPr>
      <p:grpSpPr>
        <a:xfrm>
          <a:off x="0" y="0"/>
          <a:ext cx="0" cy="0"/>
          <a:chOff x="0" y="0"/>
          <a:chExt cx="0" cy="0"/>
        </a:xfrm>
      </p:grpSpPr>
      <p:sp>
        <p:nvSpPr>
          <p:cNvPr id="110" name="Shape 110"/>
          <p:cNvSpPr/>
          <p:nvPr/>
        </p:nvSpPr>
        <p:spPr>
          <a:xfrm>
            <a:off x="0" y="4629150"/>
            <a:ext cx="9144000" cy="385764"/>
          </a:xfrm>
          <a:prstGeom prst="rect">
            <a:avLst/>
          </a:prstGeom>
          <a:solidFill>
            <a:srgbClr val="00786E"/>
          </a:solidFill>
          <a:ln w="12700">
            <a:miter lim="400000"/>
          </a:ln>
        </p:spPr>
        <p:txBody>
          <a:bodyPr lIns="45719" rIns="45719" anchor="ctr"/>
          <a:lstStyle/>
          <a:p>
            <a:pPr lvl="0">
              <a:defRPr>
                <a:solidFill>
                  <a:srgbClr val="FFFFFF"/>
                </a:solidFill>
                <a:uFill>
                  <a:solidFill>
                    <a:srgbClr val="FFFFFF"/>
                  </a:solidFill>
                </a:uFill>
                <a:latin typeface="Arial"/>
                <a:ea typeface="Arial"/>
                <a:cs typeface="Arial"/>
                <a:sym typeface="Arial"/>
              </a:defRPr>
            </a:pPr>
            <a:endParaRPr/>
          </a:p>
        </p:txBody>
      </p:sp>
      <p:sp>
        <p:nvSpPr>
          <p:cNvPr id="111" name="Shape 111"/>
          <p:cNvSpPr>
            <a:spLocks noGrp="1"/>
          </p:cNvSpPr>
          <p:nvPr>
            <p:ph type="sldNum" sz="quarter" idx="2"/>
          </p:nvPr>
        </p:nvSpPr>
        <p:spPr>
          <a:xfrm>
            <a:off x="8553450" y="5021495"/>
            <a:ext cx="533400" cy="127001"/>
          </a:xfrm>
          <a:prstGeom prst="rect">
            <a:avLst/>
          </a:prstGeom>
        </p:spPr>
        <p:txBody>
          <a:bodyPr/>
          <a:lstStyle>
            <a:lvl1pPr algn="r">
              <a:defRPr sz="800">
                <a:solidFill>
                  <a:srgbClr val="808080"/>
                </a:solidFill>
                <a:uFill>
                  <a:solidFill>
                    <a:srgbClr val="808080"/>
                  </a:solidFill>
                </a:uFill>
                <a:latin typeface="Arial"/>
                <a:ea typeface="Arial"/>
                <a:cs typeface="Arial"/>
                <a:sym typeface="Arial"/>
              </a:defRPr>
            </a:lvl1pPr>
          </a:lstStyle>
          <a:p>
            <a:pPr lvl="0"/>
            <a:fld id="{86CB4B4D-7CA3-9044-876B-883B54F8677D}" type="slidenum">
              <a:t>‹#›</a:t>
            </a:fld>
            <a:endParaRPr/>
          </a:p>
        </p:txBody>
      </p:sp>
      <p:sp>
        <p:nvSpPr>
          <p:cNvPr id="112" name="Shape 112"/>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113"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xmlns:p14="http://schemas.microsoft.com/office/powerpoint/2010/mai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1_Title and Placeholder">
    <p:spTree>
      <p:nvGrpSpPr>
        <p:cNvPr id="1" name=""/>
        <p:cNvGrpSpPr/>
        <p:nvPr/>
      </p:nvGrpSpPr>
      <p:grpSpPr>
        <a:xfrm>
          <a:off x="0" y="0"/>
          <a:ext cx="0" cy="0"/>
          <a:chOff x="0" y="0"/>
          <a:chExt cx="0" cy="0"/>
        </a:xfrm>
      </p:grpSpPr>
      <p:sp>
        <p:nvSpPr>
          <p:cNvPr id="122" name="Shape 122"/>
          <p:cNvSpPr/>
          <p:nvPr/>
        </p:nvSpPr>
        <p:spPr>
          <a:xfrm>
            <a:off x="0" y="4629150"/>
            <a:ext cx="9144000" cy="385764"/>
          </a:xfrm>
          <a:prstGeom prst="rect">
            <a:avLst/>
          </a:prstGeom>
          <a:solidFill>
            <a:srgbClr val="00786E"/>
          </a:solidFill>
          <a:ln w="12700">
            <a:miter lim="400000"/>
          </a:ln>
        </p:spPr>
        <p:txBody>
          <a:bodyPr lIns="45719" rIns="45719" anchor="ctr"/>
          <a:lstStyle/>
          <a:p>
            <a:pPr lvl="0">
              <a:defRPr>
                <a:solidFill>
                  <a:srgbClr val="FFFFFF"/>
                </a:solidFill>
                <a:uFill>
                  <a:solidFill>
                    <a:srgbClr val="FFFFFF"/>
                  </a:solidFill>
                </a:uFill>
                <a:latin typeface="Arial"/>
                <a:ea typeface="Arial"/>
                <a:cs typeface="Arial"/>
                <a:sym typeface="Arial"/>
              </a:defRPr>
            </a:pPr>
            <a:endParaRPr/>
          </a:p>
        </p:txBody>
      </p:sp>
      <p:sp>
        <p:nvSpPr>
          <p:cNvPr id="123" name="Shape 123"/>
          <p:cNvSpPr>
            <a:spLocks noGrp="1"/>
          </p:cNvSpPr>
          <p:nvPr>
            <p:ph type="sldNum" sz="quarter" idx="2"/>
          </p:nvPr>
        </p:nvSpPr>
        <p:spPr>
          <a:xfrm>
            <a:off x="8553450" y="5021495"/>
            <a:ext cx="533400" cy="127001"/>
          </a:xfrm>
          <a:prstGeom prst="rect">
            <a:avLst/>
          </a:prstGeom>
        </p:spPr>
        <p:txBody>
          <a:bodyPr/>
          <a:lstStyle>
            <a:lvl1pPr algn="r">
              <a:defRPr sz="800">
                <a:solidFill>
                  <a:srgbClr val="808080"/>
                </a:solidFill>
                <a:uFill>
                  <a:solidFill>
                    <a:srgbClr val="808080"/>
                  </a:solidFill>
                </a:uFill>
                <a:latin typeface="Arial"/>
                <a:ea typeface="Arial"/>
                <a:cs typeface="Arial"/>
                <a:sym typeface="Arial"/>
              </a:defRPr>
            </a:lvl1pPr>
          </a:lstStyle>
          <a:p>
            <a:pPr lvl="0"/>
            <a:fld id="{86CB4B4D-7CA3-9044-876B-883B54F8677D}" type="slidenum">
              <a:t>‹#›</a:t>
            </a:fld>
            <a:endParaRPr/>
          </a:p>
        </p:txBody>
      </p:sp>
      <p:sp>
        <p:nvSpPr>
          <p:cNvPr id="124" name="Shape 124"/>
          <p:cNvSpPr>
            <a:spLocks noGrp="1"/>
          </p:cNvSpPr>
          <p:nvPr>
            <p:ph type="title"/>
          </p:nvPr>
        </p:nvSpPr>
        <p:spPr>
          <a:xfrm>
            <a:off x="366713" y="325438"/>
            <a:ext cx="8410576" cy="457201"/>
          </a:xfrm>
          <a:prstGeom prst="rect">
            <a:avLst/>
          </a:prstGeom>
        </p:spPr>
        <p:txBody>
          <a:bodyPr/>
          <a:lstStyle>
            <a:lvl1pPr>
              <a:defRPr>
                <a:latin typeface="Arial"/>
                <a:ea typeface="Arial"/>
                <a:cs typeface="Arial"/>
                <a:sym typeface="Arial"/>
              </a:defRPr>
            </a:lvl1pPr>
          </a:lstStyle>
          <a:p>
            <a:pPr lvl="0">
              <a:defRPr sz="1800">
                <a:solidFill>
                  <a:srgbClr val="000000"/>
                </a:solidFill>
                <a:uFillTx/>
              </a:defRPr>
            </a:pPr>
            <a:r>
              <a:rPr lang="en-US" sz="3200" smtClean="0">
                <a:solidFill>
                  <a:srgbClr val="008881"/>
                </a:solidFill>
                <a:uFill>
                  <a:solidFill>
                    <a:srgbClr val="008881"/>
                  </a:solidFill>
                </a:uFill>
              </a:rPr>
              <a:t>Click to edit Master title style</a:t>
            </a:r>
            <a:endParaRPr sz="3200">
              <a:solidFill>
                <a:srgbClr val="008881"/>
              </a:solidFill>
              <a:uFill>
                <a:solidFill>
                  <a:srgbClr val="008881"/>
                </a:solidFill>
              </a:uFill>
            </a:endParaRPr>
          </a:p>
        </p:txBody>
      </p:sp>
      <p:sp>
        <p:nvSpPr>
          <p:cNvPr id="125" name="Shape 125"/>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126" name="Shape 126"/>
          <p:cNvSpPr>
            <a:spLocks noGrp="1"/>
          </p:cNvSpPr>
          <p:nvPr>
            <p:ph idx="3"/>
          </p:nvPr>
        </p:nvSpPr>
        <p:spPr>
          <a:xfrm>
            <a:off x="364562" y="1078807"/>
            <a:ext cx="8407401" cy="3429001"/>
          </a:xfrm>
          <a:prstGeom prst="rect">
            <a:avLst/>
          </a:prstGeom>
        </p:spPr>
        <p:txBody>
          <a:bodyPr lIns="45719" tIns="45719" rIns="45719" bIns="45719"/>
          <a:lstStyle/>
          <a:p>
            <a:pPr lvl="0">
              <a:spcBef>
                <a:spcPts val="600"/>
              </a:spcBef>
              <a:buClr>
                <a:srgbClr val="2C95DD"/>
              </a:buClr>
              <a:buFont typeface="Arial"/>
              <a:defRPr sz="2800">
                <a:latin typeface="Helvetica"/>
                <a:ea typeface="Helvetica"/>
                <a:cs typeface="Helvetica"/>
                <a:sym typeface="Helvetica"/>
              </a:defRPr>
            </a:pPr>
            <a:r>
              <a:rPr lang="en-US" smtClean="0"/>
              <a:t>Click to edit Master text styles</a:t>
            </a:r>
          </a:p>
        </p:txBody>
      </p:sp>
      <p:pic>
        <p:nvPicPr>
          <p:cNvPr id="127" name="pasted-image.pdf"/>
          <p:cNvPicPr/>
          <p:nvPr/>
        </p:nvPicPr>
        <p:blipFill>
          <a:blip r:embed="rId2">
            <a:extLst/>
          </a:blip>
          <a:stretch>
            <a:fillRect/>
          </a:stretch>
        </p:blipFill>
        <p:spPr>
          <a:xfrm>
            <a:off x="7937764" y="4709393"/>
            <a:ext cx="965201" cy="228601"/>
          </a:xfrm>
          <a:prstGeom prst="rect">
            <a:avLst/>
          </a:prstGeom>
          <a:ln w="12700">
            <a:miter lim="400000"/>
          </a:ln>
        </p:spPr>
      </p:pic>
    </p:spTree>
  </p:cSld>
  <p:clrMapOvr>
    <a:masterClrMapping/>
  </p:clrMapOvr>
  <p:transition xmlns:p14="http://schemas.microsoft.com/office/powerpoint/2010/mai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ivider">
    <p:spTree>
      <p:nvGrpSpPr>
        <p:cNvPr id="1" name=""/>
        <p:cNvGrpSpPr/>
        <p:nvPr/>
      </p:nvGrpSpPr>
      <p:grpSpPr>
        <a:xfrm>
          <a:off x="0" y="0"/>
          <a:ext cx="0" cy="0"/>
          <a:chOff x="0" y="0"/>
          <a:chExt cx="0" cy="0"/>
        </a:xfrm>
      </p:grpSpPr>
      <p:sp>
        <p:nvSpPr>
          <p:cNvPr id="20" name="Shape 20"/>
          <p:cNvSpPr/>
          <p:nvPr/>
        </p:nvSpPr>
        <p:spPr>
          <a:xfrm>
            <a:off x="0" y="4629150"/>
            <a:ext cx="9144000" cy="385765"/>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latin typeface="Arial"/>
                <a:ea typeface="Arial"/>
                <a:cs typeface="Arial"/>
                <a:sym typeface="Arial"/>
              </a:defRPr>
            </a:pPr>
            <a:endParaRPr/>
          </a:p>
        </p:txBody>
      </p:sp>
      <p:sp>
        <p:nvSpPr>
          <p:cNvPr id="21" name="Shape 21"/>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22" name="image.pdf" descr="Pivotal_Logo_white.png"/>
          <p:cNvPicPr/>
          <p:nvPr/>
        </p:nvPicPr>
        <p:blipFill>
          <a:blip r:embed="rId2">
            <a:alphaModFix amt="0"/>
            <a:extLst/>
          </a:blip>
          <a:stretch>
            <a:fillRect/>
          </a:stretch>
        </p:blipFill>
        <p:spPr>
          <a:xfrm>
            <a:off x="7941733" y="4713966"/>
            <a:ext cx="957264" cy="219457"/>
          </a:xfrm>
          <a:prstGeom prst="rect">
            <a:avLst/>
          </a:prstGeom>
          <a:ln w="12700">
            <a:miter lim="400000"/>
          </a:ln>
        </p:spPr>
      </p:pic>
      <p:sp>
        <p:nvSpPr>
          <p:cNvPr id="23" name="Shape 23"/>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latin typeface="Arial"/>
                <a:ea typeface="Arial"/>
                <a:cs typeface="Arial"/>
                <a:sym typeface="Arial"/>
              </a:defRPr>
            </a:pPr>
            <a:endParaRPr/>
          </a:p>
        </p:txBody>
      </p:sp>
      <p:sp>
        <p:nvSpPr>
          <p:cNvPr id="24" name="Shape 24"/>
          <p:cNvSpPr/>
          <p:nvPr/>
        </p:nvSpPr>
        <p:spPr>
          <a:xfrm>
            <a:off x="0" y="4629150"/>
            <a:ext cx="9144000" cy="385765"/>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latin typeface="Arial"/>
                <a:ea typeface="Arial"/>
                <a:cs typeface="Arial"/>
                <a:sym typeface="Arial"/>
              </a:defRPr>
            </a:pPr>
            <a:endParaRPr/>
          </a:p>
        </p:txBody>
      </p:sp>
      <p:sp>
        <p:nvSpPr>
          <p:cNvPr id="25" name="Shape 25"/>
          <p:cNvSpPr>
            <a:spLocks noGrp="1"/>
          </p:cNvSpPr>
          <p:nvPr>
            <p:ph type="title"/>
          </p:nvPr>
        </p:nvSpPr>
        <p:spPr>
          <a:xfrm>
            <a:off x="1017587" y="453359"/>
            <a:ext cx="6048379" cy="1907255"/>
          </a:xfrm>
          <a:prstGeom prst="rect">
            <a:avLst/>
          </a:prstGeom>
        </p:spPr>
        <p:txBody>
          <a:bodyPr anchor="b"/>
          <a:lstStyle>
            <a:lvl1pPr>
              <a:defRPr sz="4400">
                <a:solidFill>
                  <a:srgbClr val="F27C3A"/>
                </a:solidFill>
                <a:uFill>
                  <a:solidFill>
                    <a:srgbClr val="F27C3A"/>
                  </a:solidFill>
                </a:uFill>
              </a:defRPr>
            </a:lvl1pPr>
          </a:lstStyle>
          <a:p>
            <a:pPr lvl="0">
              <a:defRPr sz="1800">
                <a:solidFill>
                  <a:srgbClr val="000000"/>
                </a:solidFill>
                <a:uFillTx/>
              </a:defRPr>
            </a:pPr>
            <a:r>
              <a:rPr lang="en-US" sz="4400" smtClean="0">
                <a:solidFill>
                  <a:srgbClr val="F27C3A"/>
                </a:solidFill>
                <a:uFill>
                  <a:solidFill>
                    <a:srgbClr val="F27C3A"/>
                  </a:solidFill>
                </a:uFill>
              </a:rPr>
              <a:t>Click to edit Master title style</a:t>
            </a:r>
            <a:endParaRPr sz="4400">
              <a:solidFill>
                <a:srgbClr val="F27C3A"/>
              </a:solidFill>
              <a:uFill>
                <a:solidFill>
                  <a:srgbClr val="F27C3A"/>
                </a:solidFill>
              </a:uFill>
            </a:endParaRPr>
          </a:p>
        </p:txBody>
      </p:sp>
      <p:sp>
        <p:nvSpPr>
          <p:cNvPr id="26" name="Shape 26"/>
          <p:cNvSpPr>
            <a:spLocks noGrp="1"/>
          </p:cNvSpPr>
          <p:nvPr>
            <p:ph type="body" idx="1"/>
          </p:nvPr>
        </p:nvSpPr>
        <p:spPr>
          <a:xfrm>
            <a:off x="1026052" y="2447126"/>
            <a:ext cx="6048377" cy="1847059"/>
          </a:xfrm>
          <a:prstGeom prst="rect">
            <a:avLst/>
          </a:prstGeom>
        </p:spPr>
        <p:txBody>
          <a:bodyPr/>
          <a:lstStyle>
            <a:lvl1pPr>
              <a:buClrTx/>
              <a:buSzTx/>
              <a:buFontTx/>
              <a:buNone/>
              <a:defRPr sz="2800">
                <a:solidFill>
                  <a:srgbClr val="3EA7BC"/>
                </a:solidFill>
                <a:uFill>
                  <a:solidFill>
                    <a:srgbClr val="3EA7BC"/>
                  </a:solidFill>
                </a:uFill>
              </a:defRPr>
            </a:lvl1pPr>
            <a:lvl2pPr marL="228600" indent="0">
              <a:buClrTx/>
              <a:buSzTx/>
              <a:buFontTx/>
              <a:buNone/>
              <a:defRPr sz="2800">
                <a:solidFill>
                  <a:srgbClr val="3EA7BC"/>
                </a:solidFill>
                <a:uFill>
                  <a:solidFill>
                    <a:srgbClr val="3EA7BC"/>
                  </a:solidFill>
                </a:uFill>
              </a:defRPr>
            </a:lvl2pPr>
            <a:lvl3pPr marL="1234438" indent="-320038">
              <a:buClrTx/>
              <a:buFontTx/>
              <a:buChar char="•"/>
              <a:defRPr sz="2800">
                <a:solidFill>
                  <a:srgbClr val="3EA7BC"/>
                </a:solidFill>
                <a:uFill>
                  <a:solidFill>
                    <a:srgbClr val="3EA7BC"/>
                  </a:solidFill>
                </a:uFill>
              </a:defRPr>
            </a:lvl3pPr>
            <a:lvl4pPr marL="1727200" indent="-355600">
              <a:buClrTx/>
              <a:buFontTx/>
              <a:buChar char="–"/>
              <a:defRPr sz="2800">
                <a:solidFill>
                  <a:srgbClr val="3EA7BC"/>
                </a:solidFill>
                <a:uFill>
                  <a:solidFill>
                    <a:srgbClr val="3EA7BC"/>
                  </a:solidFill>
                </a:uFill>
              </a:defRPr>
            </a:lvl4pPr>
            <a:lvl5pPr marL="2184400" indent="-355600">
              <a:buClrTx/>
              <a:buFontTx/>
              <a:defRPr sz="2800">
                <a:solidFill>
                  <a:srgbClr val="3EA7BC"/>
                </a:solidFill>
                <a:uFill>
                  <a:solidFill>
                    <a:srgbClr val="3EA7BC"/>
                  </a:solidFill>
                </a:uFill>
              </a:defRPr>
            </a:lvl5pPr>
          </a:lstStyle>
          <a:p>
            <a:pPr lvl="0">
              <a:defRPr sz="1800">
                <a:solidFill>
                  <a:srgbClr val="000000"/>
                </a:solidFill>
                <a:uFillTx/>
              </a:defRPr>
            </a:pPr>
            <a:r>
              <a:rPr lang="en-US" sz="2800" smtClean="0">
                <a:solidFill>
                  <a:srgbClr val="3EA7BC"/>
                </a:solidFill>
                <a:uFill>
                  <a:solidFill>
                    <a:srgbClr val="3EA7BC"/>
                  </a:solidFill>
                </a:uFill>
              </a:rPr>
              <a:t>Click to edit Master text styles</a:t>
            </a:r>
          </a:p>
          <a:p>
            <a:pPr lvl="1">
              <a:defRPr sz="1800">
                <a:solidFill>
                  <a:srgbClr val="000000"/>
                </a:solidFill>
                <a:uFillTx/>
              </a:defRPr>
            </a:pPr>
            <a:r>
              <a:rPr lang="en-US" sz="2800" smtClean="0">
                <a:solidFill>
                  <a:srgbClr val="3EA7BC"/>
                </a:solidFill>
                <a:uFill>
                  <a:solidFill>
                    <a:srgbClr val="3EA7BC"/>
                  </a:solidFill>
                </a:uFill>
              </a:rPr>
              <a:t>Second level</a:t>
            </a:r>
          </a:p>
          <a:p>
            <a:pPr lvl="2">
              <a:defRPr sz="1800">
                <a:solidFill>
                  <a:srgbClr val="000000"/>
                </a:solidFill>
                <a:uFillTx/>
              </a:defRPr>
            </a:pPr>
            <a:r>
              <a:rPr lang="en-US" sz="2800" smtClean="0">
                <a:solidFill>
                  <a:srgbClr val="3EA7BC"/>
                </a:solidFill>
                <a:uFill>
                  <a:solidFill>
                    <a:srgbClr val="3EA7BC"/>
                  </a:solidFill>
                </a:uFill>
              </a:rPr>
              <a:t>Third level</a:t>
            </a:r>
          </a:p>
          <a:p>
            <a:pPr lvl="3">
              <a:defRPr sz="1800">
                <a:solidFill>
                  <a:srgbClr val="000000"/>
                </a:solidFill>
                <a:uFillTx/>
              </a:defRPr>
            </a:pPr>
            <a:r>
              <a:rPr lang="en-US" sz="2800" smtClean="0">
                <a:solidFill>
                  <a:srgbClr val="3EA7BC"/>
                </a:solidFill>
                <a:uFill>
                  <a:solidFill>
                    <a:srgbClr val="3EA7BC"/>
                  </a:solidFill>
                </a:uFill>
              </a:rPr>
              <a:t>Fourth level</a:t>
            </a:r>
          </a:p>
          <a:p>
            <a:pPr lvl="4">
              <a:defRPr sz="1800">
                <a:solidFill>
                  <a:srgbClr val="000000"/>
                </a:solidFill>
                <a:uFillTx/>
              </a:defRPr>
            </a:pPr>
            <a:r>
              <a:rPr lang="en-US" sz="2800" smtClean="0">
                <a:solidFill>
                  <a:srgbClr val="3EA7BC"/>
                </a:solidFill>
                <a:uFill>
                  <a:solidFill>
                    <a:srgbClr val="3EA7BC"/>
                  </a:solidFill>
                </a:uFill>
              </a:rPr>
              <a:t>Fifth level</a:t>
            </a:r>
            <a:endParaRPr sz="2800">
              <a:solidFill>
                <a:srgbClr val="3EA7BC"/>
              </a:solidFill>
              <a:uFill>
                <a:solidFill>
                  <a:srgbClr val="3EA7BC"/>
                </a:solidFill>
              </a:uFill>
            </a:endParaRPr>
          </a:p>
        </p:txBody>
      </p:sp>
      <p:sp>
        <p:nvSpPr>
          <p:cNvPr id="27" name="Shape 27"/>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sp>
        <p:nvSpPr>
          <p:cNvPr id="28" name="Shape 28"/>
          <p:cNvSpPr>
            <a:spLocks noGrp="1"/>
          </p:cNvSpPr>
          <p:nvPr>
            <p:ph type="sldNum" sz="quarter" idx="2"/>
          </p:nvPr>
        </p:nvSpPr>
        <p:spPr>
          <a:prstGeom prst="rect">
            <a:avLst/>
          </a:prstGeom>
        </p:spPr>
        <p:txBody>
          <a:bodyPr/>
          <a:lstStyle/>
          <a:p>
            <a:pPr lvl="0"/>
            <a:fld id="{86CB4B4D-7CA3-9044-876B-883B54F8677D}" type="slidenum">
              <a:t>‹#›</a:t>
            </a:fld>
            <a:endParaRPr/>
          </a:p>
        </p:txBody>
      </p:sp>
      <p:pic>
        <p:nvPicPr>
          <p:cNvPr id="29" name="image1.png"/>
          <p:cNvPicPr/>
          <p:nvPr/>
        </p:nvPicPr>
        <p:blipFill>
          <a:blip r:embed="rId3">
            <a:extLst/>
          </a:blip>
          <a:stretch>
            <a:fillRect/>
          </a:stretch>
        </p:blipFill>
        <p:spPr>
          <a:xfrm>
            <a:off x="7937764" y="4709393"/>
            <a:ext cx="965202" cy="228602"/>
          </a:xfrm>
          <a:prstGeom prst="rect">
            <a:avLst/>
          </a:prstGeom>
          <a:ln w="12700">
            <a:miter lim="400000"/>
          </a:ln>
        </p:spPr>
      </p:pic>
    </p:spTree>
  </p:cSld>
  <p:clrMapOvr>
    <a:masterClrMapping/>
  </p:clrMapOvr>
  <p:transition xmlns:p14="http://schemas.microsoft.com/office/powerpoint/2010/main" spd="med"/>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Temp Basic with Rule">
    <p:bg>
      <p:bgPr>
        <a:solidFill>
          <a:srgbClr val="17232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p:nvSpPr>
        <p:spPr bwMode="gray">
          <a:xfrm>
            <a:off x="0" y="4629150"/>
            <a:ext cx="9144000" cy="385763"/>
          </a:xfrm>
          <a:prstGeom prst="rect">
            <a:avLst/>
          </a:prstGeom>
          <a:solidFill>
            <a:srgbClr val="0078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mn-lt"/>
            </a:endParaRPr>
          </a:p>
        </p:txBody>
      </p:sp>
      <p:sp>
        <p:nvSpPr>
          <p:cNvPr id="7" name="TextBox 6"/>
          <p:cNvSpPr txBox="1"/>
          <p:nvPr/>
        </p:nvSpPr>
        <p:spPr bwMode="gray">
          <a:xfrm>
            <a:off x="366713" y="5018449"/>
            <a:ext cx="2274887" cy="92333"/>
          </a:xfrm>
          <a:prstGeom prst="rect">
            <a:avLst/>
          </a:prstGeom>
          <a:noFill/>
        </p:spPr>
        <p:txBody>
          <a:bodyPr wrap="square" lIns="0" tIns="0" rIns="0" bIns="0" rtlCol="0">
            <a:spAutoFit/>
          </a:bodyPr>
          <a:lstStyle/>
          <a:p>
            <a:pPr algn="l"/>
            <a:r>
              <a:rPr lang="en-US" sz="600" dirty="0" smtClean="0">
                <a:solidFill>
                  <a:schemeClr val="bg1">
                    <a:lumMod val="50000"/>
                  </a:schemeClr>
                </a:solidFill>
                <a:latin typeface="Arial"/>
                <a:cs typeface="Arial"/>
              </a:rPr>
              <a:t>© Copyright 2015 Pivotal.</a:t>
            </a:r>
            <a:r>
              <a:rPr lang="en-US" sz="600" baseline="0" dirty="0" smtClean="0">
                <a:solidFill>
                  <a:schemeClr val="bg1">
                    <a:lumMod val="50000"/>
                  </a:schemeClr>
                </a:solidFill>
                <a:latin typeface="Arial"/>
                <a:cs typeface="Arial"/>
              </a:rPr>
              <a:t> </a:t>
            </a:r>
            <a:r>
              <a:rPr lang="en-US" sz="600" dirty="0" smtClean="0">
                <a:solidFill>
                  <a:schemeClr val="bg1">
                    <a:lumMod val="50000"/>
                  </a:schemeClr>
                </a:solidFill>
                <a:latin typeface="Arial"/>
                <a:cs typeface="Arial"/>
              </a:rPr>
              <a:t>All rights reserved.</a:t>
            </a:r>
            <a:endParaRPr lang="en-US" sz="600" dirty="0">
              <a:solidFill>
                <a:schemeClr val="bg1">
                  <a:lumMod val="50000"/>
                </a:schemeClr>
              </a:solidFill>
              <a:latin typeface="Arial"/>
              <a:cs typeface="Arial"/>
            </a:endParaRPr>
          </a:p>
        </p:txBody>
      </p:sp>
      <p:pic>
        <p:nvPicPr>
          <p:cNvPr id="8" name="Picture 7" descr="Pivotal_Logo_white.png"/>
          <p:cNvPicPr>
            <a:picLocks noChangeAspect="1"/>
          </p:cNvPicPr>
          <p:nvPr/>
        </p:nvPicPr>
        <p:blipFill>
          <a:blip r:embed="rId2" cstate="print"/>
          <a:stretch>
            <a:fillRect/>
          </a:stretch>
        </p:blipFill>
        <p:spPr>
          <a:xfrm>
            <a:off x="7941733" y="4713966"/>
            <a:ext cx="957262" cy="219455"/>
          </a:xfrm>
          <a:prstGeom prst="rect">
            <a:avLst/>
          </a:prstGeom>
        </p:spPr>
      </p:pic>
      <p:cxnSp>
        <p:nvCxnSpPr>
          <p:cNvPr id="9" name="Straight Connector 8"/>
          <p:cNvCxnSpPr/>
          <p:nvPr/>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pic>
        <p:nvPicPr>
          <p:cNvPr id="10" name="Picture 9"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11" name="Straight Connector 10"/>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5806158"/>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72835148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10" name="Rectangle 9"/>
          <p:cNvSpPr/>
          <p:nvPr userDrawn="1"/>
        </p:nvSpPr>
        <p:spPr>
          <a:xfrm>
            <a:off x="-89647" y="-27990"/>
            <a:ext cx="9259047" cy="5220256"/>
          </a:xfrm>
          <a:prstGeom prst="rect">
            <a:avLst/>
          </a:prstGeom>
          <a:solidFill>
            <a:srgbClr val="1B283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3" name="Title 1"/>
          <p:cNvSpPr>
            <a:spLocks noGrp="1"/>
          </p:cNvSpPr>
          <p:nvPr>
            <p:ph type="ctrTitle" hasCustomPrompt="1"/>
          </p:nvPr>
        </p:nvSpPr>
        <p:spPr>
          <a:xfrm>
            <a:off x="1134021" y="2005054"/>
            <a:ext cx="6530788" cy="1147664"/>
          </a:xfrm>
        </p:spPr>
        <p:txBody>
          <a:bodyPr/>
          <a:lstStyle>
            <a:lvl1pPr algn="l">
              <a:lnSpc>
                <a:spcPct val="80000"/>
              </a:lnSpc>
              <a:spcAft>
                <a:spcPts val="500"/>
              </a:spcAft>
              <a:defRPr sz="4800">
                <a:solidFill>
                  <a:srgbClr val="FFFFFF"/>
                </a:solidFill>
              </a:defRPr>
            </a:lvl1pPr>
          </a:lstStyle>
          <a:p>
            <a:r>
              <a:rPr lang="en-US" dirty="0" smtClean="0"/>
              <a:t>Click to edit master title style</a:t>
            </a:r>
            <a:endParaRPr lang="en-US" dirty="0"/>
          </a:p>
        </p:txBody>
      </p:sp>
      <p:sp>
        <p:nvSpPr>
          <p:cNvPr id="14" name="Subtitle 2"/>
          <p:cNvSpPr>
            <a:spLocks noGrp="1"/>
          </p:cNvSpPr>
          <p:nvPr>
            <p:ph type="subTitle" idx="1" hasCustomPrompt="1"/>
          </p:nvPr>
        </p:nvSpPr>
        <p:spPr>
          <a:xfrm>
            <a:off x="1134021" y="1586264"/>
            <a:ext cx="6110923" cy="314872"/>
          </a:xfrm>
        </p:spPr>
        <p:txBody>
          <a:bodyPr>
            <a:noAutofit/>
          </a:bodyPr>
          <a:lstStyle>
            <a:lvl1pPr marL="0" indent="0" algn="l">
              <a:buNone/>
              <a:defRPr sz="1600">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13"/>
          <p:cNvSpPr>
            <a:spLocks noGrp="1"/>
          </p:cNvSpPr>
          <p:nvPr>
            <p:ph type="body" sz="quarter" idx="11" hasCustomPrompt="1"/>
          </p:nvPr>
        </p:nvSpPr>
        <p:spPr>
          <a:xfrm>
            <a:off x="1134021" y="3315823"/>
            <a:ext cx="7881472" cy="345129"/>
          </a:xfrm>
        </p:spPr>
        <p:txBody>
          <a:bodyPr>
            <a:normAutofit/>
          </a:bodyPr>
          <a:lstStyle>
            <a:lvl1pPr marL="0" indent="0">
              <a:buNone/>
              <a:defRPr sz="14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519775732"/>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1195325" y="1916328"/>
            <a:ext cx="6947616" cy="532285"/>
          </a:xfrm>
        </p:spPr>
        <p:txBody>
          <a:bodyPr/>
          <a:lstStyle>
            <a:lvl1pPr>
              <a:defRPr sz="3600">
                <a:solidFill>
                  <a:schemeClr val="accent1"/>
                </a:solidFill>
              </a:defRPr>
            </a:lvl1pPr>
          </a:lstStyle>
          <a:p>
            <a:r>
              <a:rPr lang="en-US" smtClean="0"/>
              <a:t>Click to edit Master title style</a:t>
            </a:r>
            <a:endParaRPr lang="en-US" dirty="0"/>
          </a:p>
        </p:txBody>
      </p:sp>
      <p:pic>
        <p:nvPicPr>
          <p:cNvPr id="7" name="Picture 6" descr="Piv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01984" y="366152"/>
            <a:ext cx="1364191" cy="309289"/>
          </a:xfrm>
          <a:prstGeom prst="rect">
            <a:avLst/>
          </a:prstGeom>
        </p:spPr>
      </p:pic>
      <p:sp>
        <p:nvSpPr>
          <p:cNvPr id="12" name="Text Placeholder 11"/>
          <p:cNvSpPr>
            <a:spLocks noGrp="1"/>
          </p:cNvSpPr>
          <p:nvPr>
            <p:ph type="body" sz="quarter" idx="10"/>
          </p:nvPr>
        </p:nvSpPr>
        <p:spPr>
          <a:xfrm>
            <a:off x="1195325" y="2502217"/>
            <a:ext cx="5828553" cy="437905"/>
          </a:xfrm>
        </p:spPr>
        <p:txBody>
          <a:bodyPr>
            <a:normAutofit/>
          </a:bodyPr>
          <a:lstStyle>
            <a:lvl1pPr marL="0" indent="0">
              <a:buNone/>
              <a:defRPr sz="2400">
                <a:solidFill>
                  <a:schemeClr val="bg1"/>
                </a:solidFill>
              </a:defRPr>
            </a:lvl1pPr>
          </a:lstStyle>
          <a:p>
            <a:pPr lvl="0"/>
            <a:r>
              <a:rPr lang="en-US" smtClean="0"/>
              <a:t>Click to edit Master text styles</a:t>
            </a:r>
          </a:p>
        </p:txBody>
      </p:sp>
      <p:sp>
        <p:nvSpPr>
          <p:cNvPr id="14" name="Text Placeholder 13"/>
          <p:cNvSpPr>
            <a:spLocks noGrp="1"/>
          </p:cNvSpPr>
          <p:nvPr>
            <p:ph type="body" sz="quarter" idx="11" hasCustomPrompt="1"/>
          </p:nvPr>
        </p:nvSpPr>
        <p:spPr>
          <a:xfrm>
            <a:off x="1195325" y="4442307"/>
            <a:ext cx="7881472" cy="379642"/>
          </a:xfrm>
        </p:spPr>
        <p:txBody>
          <a:bodyPr>
            <a:normAutofit/>
          </a:bodyPr>
          <a:lstStyle>
            <a:lvl1pPr marL="0" indent="0">
              <a:buNone/>
              <a:defRPr sz="1800" baseline="0">
                <a:solidFill>
                  <a:schemeClr val="accent5"/>
                </a:solidFill>
              </a:defRPr>
            </a:lvl1pPr>
            <a:lvl3pPr marL="914400" indent="0" algn="l">
              <a:buNone/>
              <a:defRPr baseline="0"/>
            </a:lvl3pPr>
            <a:lvl4pPr marL="1371600" indent="0">
              <a:buNone/>
              <a:defRPr/>
            </a:lvl4pPr>
            <a:lvl5pPr marL="1828800" indent="0">
              <a:buNone/>
              <a:defRPr/>
            </a:lvl5pPr>
          </a:lstStyle>
          <a:p>
            <a:pPr lvl="0"/>
            <a:r>
              <a:rPr lang="en-US" dirty="0" smtClean="0"/>
              <a:t>CLICK TO EDIT SUB TEXT</a:t>
            </a:r>
          </a:p>
        </p:txBody>
      </p:sp>
    </p:spTree>
    <p:extLst>
      <p:ext uri="{BB962C8B-B14F-4D97-AF65-F5344CB8AC3E}">
        <p14:creationId xmlns:p14="http://schemas.microsoft.com/office/powerpoint/2010/main" val="1918645603"/>
      </p:ext>
    </p:extLst>
  </p:cSld>
  <p:clrMapOvr>
    <a:masterClrMapping/>
  </p:clrMapOvr>
  <p:transition xmlns:p14="http://schemas.microsoft.com/office/powerpoint/2010/mai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 name="Picture Placeholder 3"/>
          <p:cNvSpPr>
            <a:spLocks noGrp="1"/>
          </p:cNvSpPr>
          <p:nvPr>
            <p:ph type="pic" sz="quarter" idx="12"/>
          </p:nvPr>
        </p:nvSpPr>
        <p:spPr>
          <a:xfrm>
            <a:off x="0" y="0"/>
            <a:ext cx="9144000" cy="5143500"/>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117709" y="998561"/>
            <a:ext cx="5828553" cy="481696"/>
          </a:xfrm>
        </p:spPr>
        <p:txBody>
          <a:bodyPr>
            <a:normAutofit/>
          </a:bodyPr>
          <a:lstStyle>
            <a:lvl1pPr marL="0" indent="0">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4284892262"/>
      </p:ext>
    </p:extLst>
  </p:cSld>
  <p:clrMapOvr>
    <a:masterClrMapping/>
  </p:clrMapOvr>
  <p:transition xmlns:p14="http://schemas.microsoft.com/office/powerpoint/2010/mai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Rectangle 5"/>
          <p:cNvSpPr/>
          <p:nvPr userDrawn="1"/>
        </p:nvSpPr>
        <p:spPr>
          <a:xfrm>
            <a:off x="0" y="0"/>
            <a:ext cx="10167471" cy="5143500"/>
          </a:xfrm>
          <a:prstGeom prst="rect">
            <a:avLst/>
          </a:prstGeom>
          <a:solidFill>
            <a:schemeClr val="tx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A1215"/>
              </a:solidFill>
            </a:endParaRPr>
          </a:p>
        </p:txBody>
      </p:sp>
      <p:sp>
        <p:nvSpPr>
          <p:cNvPr id="4" name="Picture Placeholder 3"/>
          <p:cNvSpPr>
            <a:spLocks noGrp="1"/>
          </p:cNvSpPr>
          <p:nvPr>
            <p:ph type="pic" sz="quarter" idx="12"/>
          </p:nvPr>
        </p:nvSpPr>
        <p:spPr>
          <a:xfrm>
            <a:off x="0" y="1756833"/>
            <a:ext cx="9144000" cy="3386667"/>
          </a:xfrm>
        </p:spPr>
        <p:txBody>
          <a:bodyPr/>
          <a:lstStyle/>
          <a:p>
            <a:r>
              <a:rPr lang="en-US" smtClean="0"/>
              <a:t>Drag picture to placeholder or click icon to add</a:t>
            </a:r>
            <a:endParaRPr lang="en-US" dirty="0"/>
          </a:p>
        </p:txBody>
      </p:sp>
      <p:sp>
        <p:nvSpPr>
          <p:cNvPr id="3" name="Title 2"/>
          <p:cNvSpPr>
            <a:spLocks noGrp="1"/>
          </p:cNvSpPr>
          <p:nvPr>
            <p:ph type="title"/>
          </p:nvPr>
        </p:nvSpPr>
        <p:spPr>
          <a:xfrm>
            <a:off x="1117709" y="407953"/>
            <a:ext cx="6947616" cy="585514"/>
          </a:xfrm>
        </p:spPr>
        <p:txBody>
          <a:bodyPr/>
          <a:lstStyle>
            <a:lvl1pPr algn="ctr">
              <a:defRPr sz="3600">
                <a:solidFill>
                  <a:schemeClr val="bg1"/>
                </a:solidFill>
              </a:defRPr>
            </a:lvl1pPr>
          </a:lstStyle>
          <a:p>
            <a:r>
              <a:rPr lang="en-US" smtClean="0"/>
              <a:t>Click to edit Master title style</a:t>
            </a:r>
            <a:endParaRPr lang="en-US" dirty="0"/>
          </a:p>
        </p:txBody>
      </p:sp>
      <p:sp>
        <p:nvSpPr>
          <p:cNvPr id="12" name="Text Placeholder 11"/>
          <p:cNvSpPr>
            <a:spLocks noGrp="1"/>
          </p:cNvSpPr>
          <p:nvPr>
            <p:ph type="body" sz="quarter" idx="10"/>
          </p:nvPr>
        </p:nvSpPr>
        <p:spPr>
          <a:xfrm>
            <a:off x="1677241" y="998561"/>
            <a:ext cx="5828553" cy="481696"/>
          </a:xfrm>
        </p:spPr>
        <p:txBody>
          <a:bodyPr>
            <a:normAutofit/>
          </a:bodyPr>
          <a:lstStyle>
            <a:lvl1pPr marL="0" indent="0" algn="ctr">
              <a:buNone/>
              <a:defRPr sz="2400">
                <a:solidFill>
                  <a:schemeClr val="bg1"/>
                </a:solidFill>
              </a:defRPr>
            </a:lvl1pPr>
          </a:lstStyle>
          <a:p>
            <a:pPr lvl="0"/>
            <a:r>
              <a:rPr lang="en-US" smtClean="0"/>
              <a:t>Click to edit Master text styles</a:t>
            </a:r>
          </a:p>
        </p:txBody>
      </p:sp>
    </p:spTree>
    <p:extLst>
      <p:ext uri="{BB962C8B-B14F-4D97-AF65-F5344CB8AC3E}">
        <p14:creationId xmlns:p14="http://schemas.microsoft.com/office/powerpoint/2010/main" val="3543670841"/>
      </p:ext>
    </p:extLst>
  </p:cSld>
  <p:clrMapOvr>
    <a:masterClrMapping/>
  </p:clrMapOvr>
  <p:transition xmlns:p14="http://schemas.microsoft.com/office/powerpoint/2010/mai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199" y="87914"/>
            <a:ext cx="6662271" cy="8572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519381"/>
            <a:ext cx="8229600" cy="3075242"/>
          </a:xfrm>
        </p:spPr>
        <p:txBody>
          <a:bodyPr/>
          <a:lstStyle>
            <a:lvl1pPr marL="0" indent="0">
              <a:buNone/>
              <a:defRPr>
                <a:solidFill>
                  <a:srgbClr val="878787"/>
                </a:solidFill>
              </a:defRPr>
            </a:lvl1pPr>
            <a:lvl2pPr marL="457200" indent="0">
              <a:buNone/>
              <a:defRPr>
                <a:solidFill>
                  <a:srgbClr val="878787"/>
                </a:solidFill>
              </a:defRPr>
            </a:lvl2pPr>
            <a:lvl3pPr marL="914400" indent="0">
              <a:buNone/>
              <a:defRPr>
                <a:solidFill>
                  <a:srgbClr val="878787"/>
                </a:solidFill>
              </a:defRPr>
            </a:lvl3pPr>
            <a:lvl4pPr marL="1371600" indent="0">
              <a:buNone/>
              <a:defRPr>
                <a:solidFill>
                  <a:srgbClr val="878787"/>
                </a:solidFill>
              </a:defRPr>
            </a:lvl4pPr>
            <a:lvl5pPr marL="1828800" indent="0">
              <a:buNone/>
              <a:defRPr>
                <a:solidFill>
                  <a:srgbClr val="878787"/>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4" name="Straight Connector 3"/>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13094198"/>
      </p:ext>
    </p:extLst>
  </p:cSld>
  <p:clrMapOvr>
    <a:masterClrMapping/>
  </p:clrMapOvr>
  <p:transition xmlns:p14="http://schemas.microsoft.com/office/powerpoint/2010/mai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1" name="Rectangle 10"/>
          <p:cNvSpPr/>
          <p:nvPr userDrawn="1"/>
        </p:nvSpPr>
        <p:spPr>
          <a:xfrm>
            <a:off x="-7471" y="-52294"/>
            <a:ext cx="9218706" cy="5210736"/>
          </a:xfrm>
          <a:prstGeom prst="rect">
            <a:avLst/>
          </a:prstGeom>
          <a:solidFill>
            <a:schemeClr val="tx2"/>
          </a:solidFill>
          <a:ln>
            <a:no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
        <p:nvSpPr>
          <p:cNvPr id="8" name="Rectangle 7"/>
          <p:cNvSpPr/>
          <p:nvPr userDrawn="1"/>
        </p:nvSpPr>
        <p:spPr>
          <a:xfrm>
            <a:off x="4495799" y="948765"/>
            <a:ext cx="4722907" cy="4258235"/>
          </a:xfrm>
          <a:prstGeom prst="rect">
            <a:avLst/>
          </a:prstGeom>
          <a:ln>
            <a:noFill/>
          </a:ln>
          <a:effectLst/>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231588" y="318403"/>
            <a:ext cx="8538884" cy="363558"/>
          </a:xfrm>
        </p:spPr>
        <p:txBody>
          <a:bodyPr/>
          <a:lstStyle>
            <a:lvl1pPr algn="l">
              <a:defRPr>
                <a:solidFill>
                  <a:schemeClr val="bg1"/>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728882" y="1192686"/>
            <a:ext cx="3957918" cy="3394472"/>
          </a:xfrm>
        </p:spPr>
        <p:txBody>
          <a:bodyPr>
            <a:normAutofit/>
          </a:bodyPr>
          <a:lstStyle>
            <a:lvl1pPr marL="285750" indent="-285750">
              <a:spcAft>
                <a:spcPts val="600"/>
              </a:spcAft>
              <a:buFont typeface="Arial"/>
              <a:buChar char="•"/>
              <a:defRPr sz="1600">
                <a:solidFill>
                  <a:schemeClr val="bg1"/>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p:txBody>
      </p:sp>
      <p:sp>
        <p:nvSpPr>
          <p:cNvPr id="10" name="Picture Placeholder 9"/>
          <p:cNvSpPr>
            <a:spLocks noGrp="1"/>
          </p:cNvSpPr>
          <p:nvPr>
            <p:ph type="pic" sz="quarter" idx="10"/>
          </p:nvPr>
        </p:nvSpPr>
        <p:spPr>
          <a:xfrm>
            <a:off x="0" y="956796"/>
            <a:ext cx="4495800" cy="4250204"/>
          </a:xfrm>
        </p:spPr>
        <p:txBody>
          <a:bodyPr/>
          <a:lstStyle/>
          <a:p>
            <a:r>
              <a:rPr lang="en-US" smtClean="0"/>
              <a:t>Drag picture to placeholder or click icon to add</a:t>
            </a:r>
            <a:endParaRPr lang="en-US" dirty="0"/>
          </a:p>
        </p:txBody>
      </p:sp>
    </p:spTree>
    <p:extLst>
      <p:ext uri="{BB962C8B-B14F-4D97-AF65-F5344CB8AC3E}">
        <p14:creationId xmlns:p14="http://schemas.microsoft.com/office/powerpoint/2010/main" val="2773392056"/>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normAutofit/>
          </a:bodyPr>
          <a:lstStyle>
            <a:lvl1pPr marL="0" indent="0">
              <a:spcAft>
                <a:spcPts val="600"/>
              </a:spcAft>
              <a:buNone/>
              <a:defRPr sz="1600">
                <a:solidFill>
                  <a:srgbClr val="878787"/>
                </a:solidFill>
              </a:defRPr>
            </a:lvl1pPr>
            <a:lvl2pPr marL="457200" indent="0">
              <a:buNone/>
              <a:defRPr sz="1600">
                <a:solidFill>
                  <a:srgbClr val="878787"/>
                </a:solidFill>
              </a:defRPr>
            </a:lvl2pPr>
            <a:lvl3pPr marL="914400" indent="0">
              <a:buNone/>
              <a:defRPr sz="1400">
                <a:solidFill>
                  <a:srgbClr val="878787"/>
                </a:solidFill>
              </a:defRPr>
            </a:lvl3pPr>
            <a:lvl4pPr marL="1371600" indent="0">
              <a:buNone/>
              <a:defRPr sz="1200">
                <a:solidFill>
                  <a:srgbClr val="878787"/>
                </a:solidFill>
              </a:defRPr>
            </a:lvl4pPr>
            <a:lvl5pPr marL="1828800" indent="0">
              <a:buNone/>
              <a:defRPr sz="1200">
                <a:solidFill>
                  <a:srgbClr val="878787"/>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p:txBody>
      </p:sp>
      <p:sp>
        <p:nvSpPr>
          <p:cNvPr id="6" name="Text Placeholder 5"/>
          <p:cNvSpPr>
            <a:spLocks noGrp="1"/>
          </p:cNvSpPr>
          <p:nvPr>
            <p:ph type="body" sz="quarter" idx="10"/>
          </p:nvPr>
        </p:nvSpPr>
        <p:spPr>
          <a:xfrm>
            <a:off x="4662394" y="3832344"/>
            <a:ext cx="4070350" cy="665162"/>
          </a:xfrm>
        </p:spPr>
        <p:txBody>
          <a:bodyPr>
            <a:noAutofit/>
          </a:bodyPr>
          <a:lstStyle>
            <a:lvl1pPr marL="0" indent="0">
              <a:buNone/>
              <a:defRPr sz="1100" i="1">
                <a:solidFill>
                  <a:schemeClr val="bg1">
                    <a:lumMod val="75000"/>
                  </a:schemeClr>
                </a:solidFill>
              </a:defRPr>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smtClean="0"/>
              <a:t>Click to edit Master text styles</a:t>
            </a:r>
          </a:p>
        </p:txBody>
      </p:sp>
      <p:sp>
        <p:nvSpPr>
          <p:cNvPr id="8" name="Picture Placeholder 7"/>
          <p:cNvSpPr>
            <a:spLocks noGrp="1"/>
          </p:cNvSpPr>
          <p:nvPr>
            <p:ph type="pic" sz="quarter" idx="11"/>
          </p:nvPr>
        </p:nvSpPr>
        <p:spPr>
          <a:xfrm>
            <a:off x="4662488" y="1200150"/>
            <a:ext cx="4070350" cy="2430556"/>
          </a:xfrm>
        </p:spPr>
        <p:txBody>
          <a:bodyPr/>
          <a:lstStyle/>
          <a:p>
            <a:r>
              <a:rPr lang="en-US" smtClean="0"/>
              <a:t>Drag picture to placeholder or click icon to add</a:t>
            </a:r>
            <a:endParaRPr lang="en-US"/>
          </a:p>
        </p:txBody>
      </p:sp>
      <p:cxnSp>
        <p:nvCxnSpPr>
          <p:cNvPr id="7" name="Straight Connector 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2094381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tx2"/>
          </a:solidFill>
          <a:ln>
            <a:no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0" y="373780"/>
            <a:ext cx="9144000" cy="300461"/>
          </a:xfrm>
        </p:spPr>
        <p:txBody>
          <a:bodyPr/>
          <a:lstStyle>
            <a:lvl1pPr algn="ctr">
              <a:defRPr sz="1800" baseline="0"/>
            </a:lvl1pPr>
          </a:lstStyle>
          <a:p>
            <a:r>
              <a:rPr lang="en-US" dirty="0" smtClean="0"/>
              <a:t>CLICK TO EDIT MASTER TITLE STYLE</a:t>
            </a:r>
            <a:endParaRPr lang="en-US" dirty="0"/>
          </a:p>
        </p:txBody>
      </p:sp>
      <p:sp>
        <p:nvSpPr>
          <p:cNvPr id="9" name="Text Placeholder 8"/>
          <p:cNvSpPr>
            <a:spLocks noGrp="1"/>
          </p:cNvSpPr>
          <p:nvPr>
            <p:ph type="body" sz="quarter" idx="10"/>
          </p:nvPr>
        </p:nvSpPr>
        <p:spPr>
          <a:xfrm>
            <a:off x="1042147" y="1770529"/>
            <a:ext cx="7059706" cy="1377484"/>
          </a:xfrm>
        </p:spPr>
        <p:txBody>
          <a:bodyPr/>
          <a:lstStyle>
            <a:lvl1pPr marL="0" indent="0" algn="ctr">
              <a:buNone/>
              <a:defRPr>
                <a:solidFill>
                  <a:srgbClr val="FFFFFF"/>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smtClean="0"/>
              <a:t>Click to edit Master text styles</a:t>
            </a:r>
          </a:p>
        </p:txBody>
      </p:sp>
      <p:pic>
        <p:nvPicPr>
          <p:cNvPr id="5" name="Picture 4" descr="Pattern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84712998"/>
      </p:ext>
    </p:extLst>
  </p:cSld>
  <p:clrMapOvr>
    <a:masterClrMapping/>
  </p:clrMapOvr>
  <p:transition xmlns:p14="http://schemas.microsoft.com/office/powerpoint/2010/mai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prstGeom prst="rect">
            <a:avLst/>
          </a:prstGeom>
        </p:spPr>
        <p:txBody>
          <a:bodyPr/>
          <a:lstStyle/>
          <a:p>
            <a:pPr lvl="0">
              <a:defRPr sz="1800">
                <a:solidFill>
                  <a:srgbClr val="000000"/>
                </a:solidFill>
                <a:uFillTx/>
              </a:defRPr>
            </a:pPr>
            <a:r>
              <a:rPr lang="en-US" sz="3200" smtClean="0">
                <a:solidFill>
                  <a:srgbClr val="008881"/>
                </a:solidFill>
                <a:uFill>
                  <a:solidFill>
                    <a:srgbClr val="008881"/>
                  </a:solidFill>
                </a:uFill>
              </a:rPr>
              <a:t>Click to edit Master title style</a:t>
            </a:r>
            <a:endParaRPr sz="3200">
              <a:solidFill>
                <a:srgbClr val="008881"/>
              </a:solidFill>
              <a:uFill>
                <a:solidFill>
                  <a:srgbClr val="008881"/>
                </a:solidFill>
              </a:uFill>
            </a:endParaRPr>
          </a:p>
        </p:txBody>
      </p:sp>
      <p:sp>
        <p:nvSpPr>
          <p:cNvPr id="33" name="Shape 33"/>
          <p:cNvSpPr>
            <a:spLocks noGrp="1"/>
          </p:cNvSpPr>
          <p:nvPr>
            <p:ph type="body" idx="1"/>
          </p:nvPr>
        </p:nvSpPr>
        <p:spPr>
          <a:prstGeom prst="rect">
            <a:avLst/>
          </a:prstGeom>
        </p:spPr>
        <p:txBody>
          <a:bodyPr/>
          <a:lstStyle/>
          <a:p>
            <a:pPr lvl="0">
              <a:defRPr sz="1800">
                <a:solidFill>
                  <a:srgbClr val="000000"/>
                </a:solidFill>
                <a:uFillTx/>
              </a:defRPr>
            </a:pPr>
            <a:r>
              <a:rPr lang="en-US" sz="2400" smtClean="0">
                <a:solidFill>
                  <a:srgbClr val="4D4D4D"/>
                </a:solidFill>
                <a:uFill>
                  <a:solidFill>
                    <a:srgbClr val="4D4D4D"/>
                  </a:solidFill>
                </a:uFill>
              </a:rPr>
              <a:t>Click to edit Master text styles</a:t>
            </a:r>
          </a:p>
          <a:p>
            <a:pPr lvl="1">
              <a:defRPr sz="1800">
                <a:solidFill>
                  <a:srgbClr val="000000"/>
                </a:solidFill>
                <a:uFillTx/>
              </a:defRPr>
            </a:pPr>
            <a:r>
              <a:rPr lang="en-US" sz="2400" smtClean="0">
                <a:solidFill>
                  <a:srgbClr val="4D4D4D"/>
                </a:solidFill>
                <a:uFill>
                  <a:solidFill>
                    <a:srgbClr val="4D4D4D"/>
                  </a:solidFill>
                </a:uFill>
              </a:rPr>
              <a:t>Second level</a:t>
            </a:r>
          </a:p>
          <a:p>
            <a:pPr lvl="2">
              <a:defRPr sz="1800">
                <a:solidFill>
                  <a:srgbClr val="000000"/>
                </a:solidFill>
                <a:uFillTx/>
              </a:defRPr>
            </a:pPr>
            <a:r>
              <a:rPr lang="en-US" sz="2400" smtClean="0">
                <a:solidFill>
                  <a:srgbClr val="4D4D4D"/>
                </a:solidFill>
                <a:uFill>
                  <a:solidFill>
                    <a:srgbClr val="4D4D4D"/>
                  </a:solidFill>
                </a:uFill>
              </a:rPr>
              <a:t>Third level</a:t>
            </a:r>
          </a:p>
          <a:p>
            <a:pPr lvl="3">
              <a:defRPr sz="1800">
                <a:solidFill>
                  <a:srgbClr val="000000"/>
                </a:solidFill>
                <a:uFillTx/>
              </a:defRPr>
            </a:pPr>
            <a:r>
              <a:rPr lang="en-US" sz="2400" smtClean="0">
                <a:solidFill>
                  <a:srgbClr val="4D4D4D"/>
                </a:solidFill>
                <a:uFill>
                  <a:solidFill>
                    <a:srgbClr val="4D4D4D"/>
                  </a:solidFill>
                </a:uFill>
              </a:rPr>
              <a:t>Fourth level</a:t>
            </a:r>
          </a:p>
          <a:p>
            <a:pPr lvl="4">
              <a:defRPr sz="1800">
                <a:solidFill>
                  <a:srgbClr val="000000"/>
                </a:solidFill>
                <a:uFillTx/>
              </a:defRPr>
            </a:pPr>
            <a:r>
              <a:rPr lang="en-US" sz="2400" smtClean="0">
                <a:solidFill>
                  <a:srgbClr val="4D4D4D"/>
                </a:solidFill>
                <a:uFill>
                  <a:solidFill>
                    <a:srgbClr val="4D4D4D"/>
                  </a:solidFill>
                </a:uFill>
              </a:rPr>
              <a:t>Fifth level</a:t>
            </a:r>
            <a:endParaRPr sz="2400">
              <a:solidFill>
                <a:srgbClr val="4D4D4D"/>
              </a:solidFill>
              <a:uFill>
                <a:solidFill>
                  <a:srgbClr val="4D4D4D"/>
                </a:solidFill>
              </a:uFill>
            </a:endParaRPr>
          </a:p>
        </p:txBody>
      </p:sp>
      <p:cxnSp>
        <p:nvCxnSpPr>
          <p:cNvPr id="5" name="Straight Connector 4"/>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cSld>
  <p:clrMapOvr>
    <a:masterClrMapping/>
  </p:clrMapOvr>
  <p:transition xmlns:p14="http://schemas.microsoft.com/office/powerpoint/2010/mai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p:cNvSpPr/>
          <p:nvPr userDrawn="1"/>
        </p:nvSpPr>
        <p:spPr>
          <a:xfrm>
            <a:off x="366059"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 name="Rectangle 13"/>
          <p:cNvSpPr/>
          <p:nvPr userDrawn="1"/>
        </p:nvSpPr>
        <p:spPr>
          <a:xfrm>
            <a:off x="2488201"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p:cNvSpPr/>
          <p:nvPr userDrawn="1"/>
        </p:nvSpPr>
        <p:spPr>
          <a:xfrm>
            <a:off x="4610343"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p:cNvSpPr/>
          <p:nvPr userDrawn="1"/>
        </p:nvSpPr>
        <p:spPr>
          <a:xfrm>
            <a:off x="6732485" y="1822334"/>
            <a:ext cx="2039470" cy="2772079"/>
          </a:xfrm>
          <a:prstGeom prst="rect">
            <a:avLst/>
          </a:prstGeom>
          <a:solidFill>
            <a:srgbClr val="F5F5F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233421"/>
            <a:ext cx="1948329" cy="514719"/>
          </a:xfrm>
        </p:spPr>
        <p:txBody>
          <a:bodyPr anchor="b"/>
          <a:lstStyle>
            <a:lvl1pPr marL="0" indent="0" algn="ctr">
              <a:buNone/>
              <a:defRPr sz="2400" b="1">
                <a:solidFill>
                  <a:srgbClr val="006FD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904515"/>
            <a:ext cx="1948329" cy="2578042"/>
          </a:xfrm>
        </p:spPr>
        <p:txBody>
          <a:bodyPr>
            <a:normAutofit/>
          </a:bodyPr>
          <a:lstStyle>
            <a:lvl1pPr marL="285750" marR="0" indent="-285750" algn="l" defTabSz="457200" rtl="0" eaLnBrk="1" fontAlgn="auto" latinLnBrk="0" hangingPunct="1">
              <a:lnSpc>
                <a:spcPct val="11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7" name="Text Placeholder 2"/>
          <p:cNvSpPr>
            <a:spLocks noGrp="1"/>
          </p:cNvSpPr>
          <p:nvPr>
            <p:ph type="body" idx="10"/>
          </p:nvPr>
        </p:nvSpPr>
        <p:spPr>
          <a:xfrm>
            <a:off x="2548961"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Content Placeholder 3"/>
          <p:cNvSpPr>
            <a:spLocks noGrp="1"/>
          </p:cNvSpPr>
          <p:nvPr>
            <p:ph sz="half" idx="11"/>
          </p:nvPr>
        </p:nvSpPr>
        <p:spPr>
          <a:xfrm>
            <a:off x="2548961"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9" name="Text Placeholder 2"/>
          <p:cNvSpPr>
            <a:spLocks noGrp="1"/>
          </p:cNvSpPr>
          <p:nvPr>
            <p:ph type="body" idx="12"/>
          </p:nvPr>
        </p:nvSpPr>
        <p:spPr>
          <a:xfrm>
            <a:off x="465566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Content Placeholder 3"/>
          <p:cNvSpPr>
            <a:spLocks noGrp="1"/>
          </p:cNvSpPr>
          <p:nvPr>
            <p:ph sz="half" idx="13"/>
          </p:nvPr>
        </p:nvSpPr>
        <p:spPr>
          <a:xfrm>
            <a:off x="465566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sp>
        <p:nvSpPr>
          <p:cNvPr id="11" name="Text Placeholder 2"/>
          <p:cNvSpPr>
            <a:spLocks noGrp="1"/>
          </p:cNvSpPr>
          <p:nvPr>
            <p:ph type="body" idx="14"/>
          </p:nvPr>
        </p:nvSpPr>
        <p:spPr>
          <a:xfrm>
            <a:off x="6732485" y="1233421"/>
            <a:ext cx="1948329" cy="514719"/>
          </a:xfrm>
        </p:spPr>
        <p:txBody>
          <a:bodyPr anchor="b"/>
          <a:lstStyle>
            <a:lvl1pPr marL="0" indent="0" algn="ctr">
              <a:buNone/>
              <a:defRPr sz="2400" b="1">
                <a:solidFill>
                  <a:srgbClr val="1863AF"/>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half" idx="15"/>
          </p:nvPr>
        </p:nvSpPr>
        <p:spPr>
          <a:xfrm>
            <a:off x="6732485" y="1904515"/>
            <a:ext cx="1948329" cy="2578042"/>
          </a:xfrm>
        </p:spPr>
        <p:txBody>
          <a:bodyPr>
            <a:normAutofit/>
          </a:bodyPr>
          <a:lstStyle>
            <a:lvl1pPr marL="285750" marR="0" indent="-285750" algn="l" defTabSz="457200" rtl="0" eaLnBrk="1" fontAlgn="auto" latinLnBrk="0" hangingPunct="1">
              <a:lnSpc>
                <a:spcPct val="100000"/>
              </a:lnSpc>
              <a:spcBef>
                <a:spcPct val="20000"/>
              </a:spcBef>
              <a:spcAft>
                <a:spcPts val="600"/>
              </a:spcAft>
              <a:buClrTx/>
              <a:buSzTx/>
              <a:buFont typeface="Arial"/>
              <a:buChar char="•"/>
              <a:tabLst/>
              <a:defRPr sz="1000">
                <a:solidFill>
                  <a:srgbClr val="878787"/>
                </a:solidFill>
              </a:defRPr>
            </a:lvl1pPr>
            <a:lvl2pPr marL="457200" indent="0">
              <a:buNone/>
              <a:defRPr sz="2000">
                <a:solidFill>
                  <a:srgbClr val="878787"/>
                </a:solidFill>
              </a:defRPr>
            </a:lvl2pPr>
            <a:lvl3pPr marL="914400" indent="0">
              <a:buNone/>
              <a:defRPr sz="2000">
                <a:solidFill>
                  <a:srgbClr val="878787"/>
                </a:solidFill>
              </a:defRPr>
            </a:lvl3pPr>
            <a:lvl4pPr marL="1371600" indent="0">
              <a:buNone/>
              <a:defRPr sz="2000">
                <a:solidFill>
                  <a:srgbClr val="878787"/>
                </a:solidFill>
              </a:defRPr>
            </a:lvl4pPr>
            <a:lvl5pPr marL="1828800" indent="0">
              <a:buNone/>
              <a:defRPr sz="2000">
                <a:solidFill>
                  <a:srgbClr val="878787"/>
                </a:solidFill>
              </a:defRPr>
            </a:lvl5pPr>
            <a:lvl6pPr>
              <a:defRPr sz="1600"/>
            </a:lvl6pPr>
            <a:lvl7pPr>
              <a:defRPr sz="1600"/>
            </a:lvl7pPr>
            <a:lvl8pPr>
              <a:defRPr sz="1600"/>
            </a:lvl8pPr>
            <a:lvl9pPr>
              <a:defRPr sz="1600"/>
            </a:lvl9pPr>
          </a:lstStyle>
          <a:p>
            <a:pPr marL="285750" marR="0" lvl="0"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Click to edit Master text styles</a:t>
            </a:r>
          </a:p>
          <a:p>
            <a:pPr marL="285750" marR="0" lvl="1"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Second level</a:t>
            </a:r>
          </a:p>
          <a:p>
            <a:pPr marL="285750" marR="0" lvl="2"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Third level</a:t>
            </a:r>
          </a:p>
          <a:p>
            <a:pPr marL="285750" marR="0" lvl="3" indent="-285750" algn="l" defTabSz="457200" rtl="0" eaLnBrk="1" fontAlgn="auto" latinLnBrk="0" hangingPunct="1">
              <a:lnSpc>
                <a:spcPct val="100000"/>
              </a:lnSpc>
              <a:spcBef>
                <a:spcPct val="20000"/>
              </a:spcBef>
              <a:spcAft>
                <a:spcPts val="0"/>
              </a:spcAft>
              <a:buClrTx/>
              <a:buSzTx/>
              <a:buFont typeface="Arial"/>
              <a:buChar char="•"/>
              <a:tabLst/>
              <a:defRPr/>
            </a:pPr>
            <a:r>
              <a:rPr lang="en-US" smtClean="0"/>
              <a:t>Fourth level</a:t>
            </a:r>
          </a:p>
        </p:txBody>
      </p:sp>
      <p:cxnSp>
        <p:nvCxnSpPr>
          <p:cNvPr id="17" name="Straight Connector 16"/>
          <p:cNvCxnSpPr/>
          <p:nvPr userDrawn="1"/>
        </p:nvCxnSpPr>
        <p:spPr>
          <a:xfrm>
            <a:off x="0" y="952606"/>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51880688"/>
      </p:ext>
    </p:extLst>
  </p:cSld>
  <p:clrMapOvr>
    <a:masterClrMapping/>
  </p:clrMapOvr>
  <p:transition xmlns:p14="http://schemas.microsoft.com/office/powerpoint/2010/mai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9" name="Rectangle 8"/>
          <p:cNvSpPr/>
          <p:nvPr userDrawn="1"/>
        </p:nvSpPr>
        <p:spPr>
          <a:xfrm>
            <a:off x="4669118" y="-126999"/>
            <a:ext cx="4736352" cy="5285441"/>
          </a:xfrm>
          <a:prstGeom prst="rect">
            <a:avLst/>
          </a:prstGeom>
          <a:solidFill>
            <a:schemeClr val="bg1"/>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8" name="Rectangle 7"/>
          <p:cNvSpPr/>
          <p:nvPr userDrawn="1"/>
        </p:nvSpPr>
        <p:spPr>
          <a:xfrm>
            <a:off x="-67233" y="-126999"/>
            <a:ext cx="4736352" cy="5285441"/>
          </a:xfrm>
          <a:prstGeom prst="rect">
            <a:avLst/>
          </a:prstGeom>
          <a:solidFill>
            <a:srgbClr val="97ACB5"/>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3"/>
              </a:solidFill>
            </a:endParaRPr>
          </a:p>
        </p:txBody>
      </p:sp>
      <p:sp>
        <p:nvSpPr>
          <p:cNvPr id="2" name="Title 1"/>
          <p:cNvSpPr>
            <a:spLocks noGrp="1"/>
          </p:cNvSpPr>
          <p:nvPr>
            <p:ph type="title" hasCustomPrompt="1"/>
          </p:nvPr>
        </p:nvSpPr>
        <p:spPr>
          <a:xfrm>
            <a:off x="239057" y="483683"/>
            <a:ext cx="4430061" cy="414471"/>
          </a:xfrm>
        </p:spPr>
        <p:txBody>
          <a:bodyPr anchor="b"/>
          <a:lstStyle>
            <a:lvl1pPr algn="l">
              <a:defRPr sz="2800" b="0" baseline="0">
                <a:solidFill>
                  <a:srgbClr val="FFFFFF"/>
                </a:solidFill>
              </a:defRPr>
            </a:lvl1pPr>
          </a:lstStyle>
          <a:p>
            <a:r>
              <a:rPr lang="en-US" dirty="0" smtClean="0"/>
              <a:t>Click to Edit</a:t>
            </a:r>
            <a:endParaRPr lang="en-US" dirty="0"/>
          </a:p>
        </p:txBody>
      </p:sp>
      <p:sp>
        <p:nvSpPr>
          <p:cNvPr id="3" name="Picture Placeholder 2"/>
          <p:cNvSpPr>
            <a:spLocks noGrp="1"/>
          </p:cNvSpPr>
          <p:nvPr>
            <p:ph type="pic" idx="1"/>
          </p:nvPr>
        </p:nvSpPr>
        <p:spPr>
          <a:xfrm>
            <a:off x="4669118" y="1"/>
            <a:ext cx="4474881" cy="5143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hasCustomPrompt="1"/>
          </p:nvPr>
        </p:nvSpPr>
        <p:spPr>
          <a:xfrm>
            <a:off x="239057" y="224620"/>
            <a:ext cx="4430062" cy="229215"/>
          </a:xfrm>
        </p:spPr>
        <p:txBody>
          <a:bodyPr>
            <a:noAutofit/>
          </a:bodyPr>
          <a:lstStyle>
            <a:lvl1pPr marL="0" indent="0" algn="l">
              <a:buNone/>
              <a:defRPr sz="1000" b="1">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a:t>
            </a:r>
          </a:p>
        </p:txBody>
      </p:sp>
      <p:sp>
        <p:nvSpPr>
          <p:cNvPr id="6" name="Text Placeholder 5"/>
          <p:cNvSpPr>
            <a:spLocks noGrp="1"/>
          </p:cNvSpPr>
          <p:nvPr>
            <p:ph type="body" sz="quarter" idx="10"/>
          </p:nvPr>
        </p:nvSpPr>
        <p:spPr>
          <a:xfrm>
            <a:off x="239057" y="1225718"/>
            <a:ext cx="4430061" cy="914400"/>
          </a:xfrm>
        </p:spPr>
        <p:txBody>
          <a:bodyPr>
            <a:no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697829"/>
      </p:ext>
    </p:extLst>
  </p:cSld>
  <p:clrMapOvr>
    <a:masterClrMapping/>
  </p:clrMapOvr>
  <p:transition xmlns:p14="http://schemas.microsoft.com/office/powerpoint/2010/mai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6995410"/>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emp Basic with Ru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4"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cxnSp>
        <p:nvCxnSpPr>
          <p:cNvPr id="9" name="Straight Connector 8"/>
          <p:cNvCxnSpPr/>
          <p:nvPr userDrawn="1"/>
        </p:nvCxnSpPr>
        <p:spPr>
          <a:xfrm>
            <a:off x="0" y="885931"/>
            <a:ext cx="9144000" cy="0"/>
          </a:xfrm>
          <a:prstGeom prst="line">
            <a:avLst/>
          </a:prstGeom>
          <a:ln>
            <a:solidFill>
              <a:srgbClr val="E8E8E8"/>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6828753"/>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mp Basic without Rule">
    <p:spTree>
      <p:nvGrpSpPr>
        <p:cNvPr id="1" name=""/>
        <p:cNvGrpSpPr/>
        <p:nvPr/>
      </p:nvGrpSpPr>
      <p:grpSpPr>
        <a:xfrm>
          <a:off x="0" y="0"/>
          <a:ext cx="0" cy="0"/>
          <a:chOff x="0" y="0"/>
          <a:chExt cx="0" cy="0"/>
        </a:xfrm>
      </p:grpSpPr>
      <p:pic>
        <p:nvPicPr>
          <p:cNvPr id="6" name="Picture 5" descr="Pivotal_Logo_white.png"/>
          <p:cNvPicPr>
            <a:picLocks noChangeAspect="1"/>
          </p:cNvPicPr>
          <p:nvPr userDrawn="1"/>
        </p:nvPicPr>
        <p:blipFill>
          <a:blip r:embed="rId2" cstate="print"/>
          <a:stretch>
            <a:fillRect/>
          </a:stretch>
        </p:blipFill>
        <p:spPr>
          <a:xfrm>
            <a:off x="7941733" y="4713966"/>
            <a:ext cx="957262" cy="219455"/>
          </a:xfrm>
          <a:prstGeom prst="rect">
            <a:avLst/>
          </a:prstGeom>
        </p:spPr>
      </p:pic>
      <p:sp>
        <p:nvSpPr>
          <p:cNvPr id="7" name="Title 1"/>
          <p:cNvSpPr>
            <a:spLocks noGrp="1"/>
          </p:cNvSpPr>
          <p:nvPr>
            <p:ph type="title" hasCustomPrompt="1"/>
          </p:nvPr>
        </p:nvSpPr>
        <p:spPr>
          <a:xfrm>
            <a:off x="457199" y="320040"/>
            <a:ext cx="8229601" cy="363558"/>
          </a:xfrm>
        </p:spPr>
        <p:txBody>
          <a:bodyPr lIns="0" tIns="0" rIns="0" bIns="0"/>
          <a:lstStyle>
            <a:lvl1pPr>
              <a:defRPr sz="3200" b="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8" name="Content Placeholder 3"/>
          <p:cNvSpPr>
            <a:spLocks noGrp="1"/>
          </p:cNvSpPr>
          <p:nvPr>
            <p:ph sz="quarter" idx="10"/>
          </p:nvPr>
        </p:nvSpPr>
        <p:spPr>
          <a:xfrm>
            <a:off x="457200" y="1108074"/>
            <a:ext cx="8229600" cy="3082925"/>
          </a:xfrm>
        </p:spPr>
        <p:txBody>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5339450"/>
      </p:ext>
    </p:extLst>
  </p:cSld>
  <p:clrMapOvr>
    <a:masterClrMapping/>
  </p:clrMapOvr>
  <p:transition xmlns:p14="http://schemas.microsoft.com/office/powerpoint/2010/mai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38" name="Shape 38"/>
          <p:cNvSpPr>
            <a:spLocks noGrp="1"/>
          </p:cNvSpPr>
          <p:nvPr>
            <p:ph type="title"/>
          </p:nvPr>
        </p:nvSpPr>
        <p:spPr>
          <a:xfrm>
            <a:off x="366713" y="325438"/>
            <a:ext cx="8410576" cy="1503362"/>
          </a:xfrm>
          <a:prstGeom prst="rect">
            <a:avLst/>
          </a:prstGeom>
        </p:spPr>
        <p:txBody>
          <a:bodyPr/>
          <a:lstStyle/>
          <a:p>
            <a:pPr lvl="0">
              <a:defRPr sz="1800">
                <a:solidFill>
                  <a:srgbClr val="000000"/>
                </a:solidFill>
                <a:uFillTx/>
              </a:defRPr>
            </a:pPr>
            <a:r>
              <a:rPr lang="en-US" sz="3200" smtClean="0">
                <a:solidFill>
                  <a:srgbClr val="008881"/>
                </a:solidFill>
                <a:uFill>
                  <a:solidFill>
                    <a:srgbClr val="008881"/>
                  </a:solidFill>
                </a:uFill>
              </a:rPr>
              <a:t>Click to edit Master title style</a:t>
            </a:r>
            <a:endParaRPr sz="3200">
              <a:solidFill>
                <a:srgbClr val="008881"/>
              </a:solidFill>
              <a:uFill>
                <a:solidFill>
                  <a:srgbClr val="008881"/>
                </a:solidFill>
              </a:uFill>
            </a:endParaRPr>
          </a:p>
        </p:txBody>
      </p:sp>
      <p:sp>
        <p:nvSpPr>
          <p:cNvPr id="39" name="Shape 3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xmlns:p14="http://schemas.microsoft.com/office/powerpoint/2010/mai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nd Subtitle Only">
    <p:spTree>
      <p:nvGrpSpPr>
        <p:cNvPr id="1" name=""/>
        <p:cNvGrpSpPr/>
        <p:nvPr/>
      </p:nvGrpSpPr>
      <p:grpSpPr>
        <a:xfrm>
          <a:off x="0" y="0"/>
          <a:ext cx="0" cy="0"/>
          <a:chOff x="0" y="0"/>
          <a:chExt cx="0" cy="0"/>
        </a:xfrm>
      </p:grpSpPr>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42" name="Shape 42"/>
          <p:cNvSpPr>
            <a:spLocks noGrp="1"/>
          </p:cNvSpPr>
          <p:nvPr>
            <p:ph type="body" idx="1"/>
          </p:nvPr>
        </p:nvSpPr>
        <p:spPr>
          <a:xfrm>
            <a:off x="409575" y="785812"/>
            <a:ext cx="8410575" cy="346221"/>
          </a:xfrm>
          <a:prstGeom prst="rect">
            <a:avLst/>
          </a:prstGeom>
        </p:spPr>
        <p:txBody>
          <a:bodyPr/>
          <a:lstStyle>
            <a:lvl1pPr marL="0" indent="0">
              <a:spcBef>
                <a:spcPts val="0"/>
              </a:spcBef>
              <a:buClrTx/>
              <a:buSzTx/>
              <a:buFontTx/>
              <a:buNone/>
              <a:defRPr sz="2000"/>
            </a:lvl1pPr>
            <a:lvl2pPr marL="0" indent="0">
              <a:spcBef>
                <a:spcPts val="0"/>
              </a:spcBef>
              <a:buClrTx/>
              <a:buSzTx/>
              <a:buFontTx/>
              <a:buNone/>
              <a:defRPr sz="2000"/>
            </a:lvl2pPr>
            <a:lvl3pPr marL="0" indent="0">
              <a:spcBef>
                <a:spcPts val="0"/>
              </a:spcBef>
              <a:buClrTx/>
              <a:buSzTx/>
              <a:buFontTx/>
              <a:buNone/>
              <a:defRPr sz="2000"/>
            </a:lvl3pPr>
            <a:lvl4pPr marL="0" indent="0">
              <a:spcBef>
                <a:spcPts val="0"/>
              </a:spcBef>
              <a:buClrTx/>
              <a:buSzTx/>
              <a:buFontTx/>
              <a:buNone/>
              <a:defRPr sz="2000"/>
            </a:lvl4pPr>
            <a:lvl5pPr marL="0" indent="0">
              <a:spcBef>
                <a:spcPts val="0"/>
              </a:spcBef>
              <a:buClrTx/>
              <a:buSzTx/>
              <a:buFontTx/>
              <a:buNone/>
              <a:defRPr sz="2000"/>
            </a:lvl5pPr>
          </a:lstStyle>
          <a:p>
            <a:pPr lvl="0">
              <a:defRPr sz="1800">
                <a:solidFill>
                  <a:srgbClr val="000000"/>
                </a:solidFill>
                <a:uFillTx/>
              </a:defRPr>
            </a:pPr>
            <a:r>
              <a:rPr lang="en-US" sz="2000" smtClean="0">
                <a:solidFill>
                  <a:srgbClr val="4D4D4D"/>
                </a:solidFill>
                <a:uFill>
                  <a:solidFill>
                    <a:srgbClr val="4D4D4D"/>
                  </a:solidFill>
                </a:uFill>
              </a:rPr>
              <a:t>Click to edit Master text styles</a:t>
            </a:r>
          </a:p>
          <a:p>
            <a:pPr lvl="1">
              <a:defRPr sz="1800">
                <a:solidFill>
                  <a:srgbClr val="000000"/>
                </a:solidFill>
                <a:uFillTx/>
              </a:defRPr>
            </a:pPr>
            <a:r>
              <a:rPr lang="en-US" sz="2000" smtClean="0">
                <a:solidFill>
                  <a:srgbClr val="4D4D4D"/>
                </a:solidFill>
                <a:uFill>
                  <a:solidFill>
                    <a:srgbClr val="4D4D4D"/>
                  </a:solidFill>
                </a:uFill>
              </a:rPr>
              <a:t>Second level</a:t>
            </a:r>
          </a:p>
          <a:p>
            <a:pPr lvl="2">
              <a:defRPr sz="1800">
                <a:solidFill>
                  <a:srgbClr val="000000"/>
                </a:solidFill>
                <a:uFillTx/>
              </a:defRPr>
            </a:pPr>
            <a:r>
              <a:rPr lang="en-US" sz="2000" smtClean="0">
                <a:solidFill>
                  <a:srgbClr val="4D4D4D"/>
                </a:solidFill>
                <a:uFill>
                  <a:solidFill>
                    <a:srgbClr val="4D4D4D"/>
                  </a:solidFill>
                </a:uFill>
              </a:rPr>
              <a:t>Third level</a:t>
            </a:r>
          </a:p>
          <a:p>
            <a:pPr lvl="3">
              <a:defRPr sz="1800">
                <a:solidFill>
                  <a:srgbClr val="000000"/>
                </a:solidFill>
                <a:uFillTx/>
              </a:defRPr>
            </a:pPr>
            <a:r>
              <a:rPr lang="en-US" sz="2000" smtClean="0">
                <a:solidFill>
                  <a:srgbClr val="4D4D4D"/>
                </a:solidFill>
                <a:uFill>
                  <a:solidFill>
                    <a:srgbClr val="4D4D4D"/>
                  </a:solidFill>
                </a:uFill>
              </a:rPr>
              <a:t>Fourth level</a:t>
            </a:r>
          </a:p>
          <a:p>
            <a:pPr lvl="4">
              <a:defRPr sz="1800">
                <a:solidFill>
                  <a:srgbClr val="000000"/>
                </a:solidFill>
                <a:uFillTx/>
              </a:defRPr>
            </a:pPr>
            <a:r>
              <a:rPr lang="en-US" sz="2000" smtClean="0">
                <a:solidFill>
                  <a:srgbClr val="4D4D4D"/>
                </a:solidFill>
                <a:uFill>
                  <a:solidFill>
                    <a:srgbClr val="4D4D4D"/>
                  </a:solidFill>
                </a:uFill>
              </a:rPr>
              <a:t>Fifth level</a:t>
            </a:r>
            <a:endParaRPr sz="2000">
              <a:solidFill>
                <a:srgbClr val="4D4D4D"/>
              </a:solidFill>
              <a:uFill>
                <a:solidFill>
                  <a:srgbClr val="4D4D4D"/>
                </a:solidFill>
              </a:uFill>
            </a:endParaRPr>
          </a:p>
        </p:txBody>
      </p:sp>
      <p:sp>
        <p:nvSpPr>
          <p:cNvPr id="43" name="Shape 43"/>
          <p:cNvSpPr>
            <a:spLocks noGrp="1"/>
          </p:cNvSpPr>
          <p:nvPr>
            <p:ph type="title"/>
          </p:nvPr>
        </p:nvSpPr>
        <p:spPr>
          <a:xfrm>
            <a:off x="366713" y="325438"/>
            <a:ext cx="8410576" cy="460377"/>
          </a:xfrm>
          <a:prstGeom prst="rect">
            <a:avLst/>
          </a:prstGeom>
        </p:spPr>
        <p:txBody>
          <a:bodyPr/>
          <a:lstStyle/>
          <a:p>
            <a:pPr lvl="0">
              <a:defRPr sz="1800">
                <a:solidFill>
                  <a:srgbClr val="000000"/>
                </a:solidFill>
                <a:uFillTx/>
              </a:defRPr>
            </a:pPr>
            <a:r>
              <a:rPr lang="en-US" sz="3200" smtClean="0">
                <a:solidFill>
                  <a:srgbClr val="008881"/>
                </a:solidFill>
                <a:uFill>
                  <a:solidFill>
                    <a:srgbClr val="008881"/>
                  </a:solidFill>
                </a:uFill>
              </a:rPr>
              <a:t>Click to edit Master title style</a:t>
            </a:r>
            <a:endParaRPr sz="3200">
              <a:solidFill>
                <a:srgbClr val="008881"/>
              </a:solidFill>
              <a:uFill>
                <a:solidFill>
                  <a:srgbClr val="008881"/>
                </a:solidFill>
              </a:uFill>
            </a:endParaRPr>
          </a:p>
        </p:txBody>
      </p:sp>
    </p:spTree>
  </p:cSld>
  <p:clrMapOvr>
    <a:masterClrMapping/>
  </p:clrMapOvr>
  <p:transition xmlns:p14="http://schemas.microsoft.com/office/powerpoint/2010/mai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Content and Left Image">
    <p:spTree>
      <p:nvGrpSpPr>
        <p:cNvPr id="1" name=""/>
        <p:cNvGrpSpPr/>
        <p:nvPr/>
      </p:nvGrpSpPr>
      <p:grpSpPr>
        <a:xfrm>
          <a:off x="0" y="0"/>
          <a:ext cx="0" cy="0"/>
          <a:chOff x="0" y="0"/>
          <a:chExt cx="0" cy="0"/>
        </a:xfrm>
      </p:grpSpPr>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46" name="Shape 46"/>
          <p:cNvSpPr>
            <a:spLocks noGrp="1"/>
          </p:cNvSpPr>
          <p:nvPr>
            <p:ph type="title"/>
          </p:nvPr>
        </p:nvSpPr>
        <p:spPr>
          <a:xfrm>
            <a:off x="366713" y="325438"/>
            <a:ext cx="8410576" cy="749299"/>
          </a:xfrm>
          <a:prstGeom prst="rect">
            <a:avLst/>
          </a:prstGeom>
        </p:spPr>
        <p:txBody>
          <a:bodyPr/>
          <a:lstStyle/>
          <a:p>
            <a:pPr lvl="0">
              <a:defRPr sz="1800">
                <a:solidFill>
                  <a:srgbClr val="000000"/>
                </a:solidFill>
                <a:uFillTx/>
              </a:defRPr>
            </a:pPr>
            <a:r>
              <a:rPr lang="en-US" sz="3200" smtClean="0">
                <a:solidFill>
                  <a:srgbClr val="008881"/>
                </a:solidFill>
                <a:uFill>
                  <a:solidFill>
                    <a:srgbClr val="008881"/>
                  </a:solidFill>
                </a:uFill>
              </a:rPr>
              <a:t>Click to edit Master title style</a:t>
            </a:r>
            <a:endParaRPr sz="3200">
              <a:solidFill>
                <a:srgbClr val="008881"/>
              </a:solidFill>
              <a:uFill>
                <a:solidFill>
                  <a:srgbClr val="008881"/>
                </a:solidFill>
              </a:uFill>
            </a:endParaRPr>
          </a:p>
        </p:txBody>
      </p:sp>
      <p:sp>
        <p:nvSpPr>
          <p:cNvPr id="47" name="Shape 47"/>
          <p:cNvSpPr>
            <a:spLocks noGrp="1"/>
          </p:cNvSpPr>
          <p:nvPr>
            <p:ph type="body" idx="1"/>
          </p:nvPr>
        </p:nvSpPr>
        <p:spPr>
          <a:xfrm>
            <a:off x="2728914" y="1074737"/>
            <a:ext cx="6045202" cy="4068763"/>
          </a:xfrm>
          <a:prstGeom prst="rect">
            <a:avLst/>
          </a:prstGeom>
        </p:spPr>
        <p:txBody>
          <a:bodyPr/>
          <a:lstStyle/>
          <a:p>
            <a:pPr lvl="0">
              <a:defRPr sz="1800">
                <a:solidFill>
                  <a:srgbClr val="000000"/>
                </a:solidFill>
                <a:uFillTx/>
              </a:defRPr>
            </a:pPr>
            <a:r>
              <a:rPr lang="en-US" sz="2400" smtClean="0">
                <a:solidFill>
                  <a:srgbClr val="4D4D4D"/>
                </a:solidFill>
                <a:uFill>
                  <a:solidFill>
                    <a:srgbClr val="4D4D4D"/>
                  </a:solidFill>
                </a:uFill>
              </a:rPr>
              <a:t>Click to edit Master text styles</a:t>
            </a:r>
          </a:p>
          <a:p>
            <a:pPr lvl="1">
              <a:defRPr sz="1800">
                <a:solidFill>
                  <a:srgbClr val="000000"/>
                </a:solidFill>
                <a:uFillTx/>
              </a:defRPr>
            </a:pPr>
            <a:r>
              <a:rPr lang="en-US" sz="2400" smtClean="0">
                <a:solidFill>
                  <a:srgbClr val="4D4D4D"/>
                </a:solidFill>
                <a:uFill>
                  <a:solidFill>
                    <a:srgbClr val="4D4D4D"/>
                  </a:solidFill>
                </a:uFill>
              </a:rPr>
              <a:t>Second level</a:t>
            </a:r>
          </a:p>
          <a:p>
            <a:pPr lvl="2">
              <a:defRPr sz="1800">
                <a:solidFill>
                  <a:srgbClr val="000000"/>
                </a:solidFill>
                <a:uFillTx/>
              </a:defRPr>
            </a:pPr>
            <a:r>
              <a:rPr lang="en-US" sz="2400" smtClean="0">
                <a:solidFill>
                  <a:srgbClr val="4D4D4D"/>
                </a:solidFill>
                <a:uFill>
                  <a:solidFill>
                    <a:srgbClr val="4D4D4D"/>
                  </a:solidFill>
                </a:uFill>
              </a:rPr>
              <a:t>Third level</a:t>
            </a:r>
          </a:p>
          <a:p>
            <a:pPr lvl="3">
              <a:defRPr sz="1800">
                <a:solidFill>
                  <a:srgbClr val="000000"/>
                </a:solidFill>
                <a:uFillTx/>
              </a:defRPr>
            </a:pPr>
            <a:r>
              <a:rPr lang="en-US" sz="2400" smtClean="0">
                <a:solidFill>
                  <a:srgbClr val="4D4D4D"/>
                </a:solidFill>
                <a:uFill>
                  <a:solidFill>
                    <a:srgbClr val="4D4D4D"/>
                  </a:solidFill>
                </a:uFill>
              </a:rPr>
              <a:t>Fourth level</a:t>
            </a:r>
          </a:p>
          <a:p>
            <a:pPr lvl="4">
              <a:defRPr sz="1800">
                <a:solidFill>
                  <a:srgbClr val="000000"/>
                </a:solidFill>
                <a:uFillTx/>
              </a:defRPr>
            </a:pPr>
            <a:r>
              <a:rPr lang="en-US" sz="2400" smtClean="0">
                <a:solidFill>
                  <a:srgbClr val="4D4D4D"/>
                </a:solidFill>
                <a:uFill>
                  <a:solidFill>
                    <a:srgbClr val="4D4D4D"/>
                  </a:solidFill>
                </a:uFill>
              </a:rPr>
              <a:t>Fifth level</a:t>
            </a:r>
            <a:endParaRPr sz="2400">
              <a:solidFill>
                <a:srgbClr val="4D4D4D"/>
              </a:solidFill>
              <a:uFill>
                <a:solidFill>
                  <a:srgbClr val="4D4D4D"/>
                </a:solidFill>
              </a:uFill>
            </a:endParaRPr>
          </a:p>
        </p:txBody>
      </p:sp>
    </p:spTree>
  </p:cSld>
  <p:clrMapOvr>
    <a:masterClrMapping/>
  </p:clrMapOvr>
  <p:transition xmlns:p14="http://schemas.microsoft.com/office/powerpoint/2010/mai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wo Columns">
    <p:spTree>
      <p:nvGrpSpPr>
        <p:cNvPr id="1" name=""/>
        <p:cNvGrpSpPr/>
        <p:nvPr/>
      </p:nvGrpSpPr>
      <p:grpSpPr>
        <a:xfrm>
          <a:off x="0" y="0"/>
          <a:ext cx="0" cy="0"/>
          <a:chOff x="0" y="0"/>
          <a:chExt cx="0" cy="0"/>
        </a:xfrm>
      </p:grpSpPr>
      <p:sp>
        <p:nvSpPr>
          <p:cNvPr id="49" name="Shape 49"/>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50" name="Shape 50"/>
          <p:cNvSpPr>
            <a:spLocks noGrp="1"/>
          </p:cNvSpPr>
          <p:nvPr>
            <p:ph type="title"/>
          </p:nvPr>
        </p:nvSpPr>
        <p:spPr>
          <a:prstGeom prst="rect">
            <a:avLst/>
          </a:prstGeom>
        </p:spPr>
        <p:txBody>
          <a:bodyPr/>
          <a:lstStyle/>
          <a:p>
            <a:pPr lvl="0">
              <a:defRPr sz="1800">
                <a:solidFill>
                  <a:srgbClr val="000000"/>
                </a:solidFill>
                <a:uFillTx/>
              </a:defRPr>
            </a:pPr>
            <a:r>
              <a:rPr lang="en-US" sz="3200" smtClean="0">
                <a:solidFill>
                  <a:srgbClr val="008881"/>
                </a:solidFill>
                <a:uFill>
                  <a:solidFill>
                    <a:srgbClr val="008881"/>
                  </a:solidFill>
                </a:uFill>
              </a:rPr>
              <a:t>Click to edit Master title style</a:t>
            </a:r>
            <a:endParaRPr sz="3200">
              <a:solidFill>
                <a:srgbClr val="008881"/>
              </a:solidFill>
              <a:uFill>
                <a:solidFill>
                  <a:srgbClr val="008881"/>
                </a:solidFill>
              </a:uFill>
            </a:endParaRPr>
          </a:p>
        </p:txBody>
      </p:sp>
      <p:sp>
        <p:nvSpPr>
          <p:cNvPr id="51" name="Shape 51"/>
          <p:cNvSpPr>
            <a:spLocks noGrp="1"/>
          </p:cNvSpPr>
          <p:nvPr>
            <p:ph type="body" idx="1"/>
          </p:nvPr>
        </p:nvSpPr>
        <p:spPr>
          <a:prstGeom prst="rect">
            <a:avLst/>
          </a:prstGeom>
        </p:spPr>
        <p:txBody>
          <a:bodyPr numCol="2" spcCol="420528"/>
          <a:lstStyle/>
          <a:p>
            <a:pPr lvl="0">
              <a:defRPr sz="1800">
                <a:solidFill>
                  <a:srgbClr val="000000"/>
                </a:solidFill>
                <a:uFillTx/>
              </a:defRPr>
            </a:pPr>
            <a:r>
              <a:rPr lang="en-US" sz="2400" smtClean="0">
                <a:solidFill>
                  <a:srgbClr val="4D4D4D"/>
                </a:solidFill>
                <a:uFill>
                  <a:solidFill>
                    <a:srgbClr val="4D4D4D"/>
                  </a:solidFill>
                </a:uFill>
              </a:rPr>
              <a:t>Click to edit Master text styles</a:t>
            </a:r>
          </a:p>
          <a:p>
            <a:pPr lvl="1">
              <a:defRPr sz="1800">
                <a:solidFill>
                  <a:srgbClr val="000000"/>
                </a:solidFill>
                <a:uFillTx/>
              </a:defRPr>
            </a:pPr>
            <a:r>
              <a:rPr lang="en-US" sz="2400" smtClean="0">
                <a:solidFill>
                  <a:srgbClr val="4D4D4D"/>
                </a:solidFill>
                <a:uFill>
                  <a:solidFill>
                    <a:srgbClr val="4D4D4D"/>
                  </a:solidFill>
                </a:uFill>
              </a:rPr>
              <a:t>Second level</a:t>
            </a:r>
          </a:p>
          <a:p>
            <a:pPr lvl="2">
              <a:defRPr sz="1800">
                <a:solidFill>
                  <a:srgbClr val="000000"/>
                </a:solidFill>
                <a:uFillTx/>
              </a:defRPr>
            </a:pPr>
            <a:r>
              <a:rPr lang="en-US" sz="2400" smtClean="0">
                <a:solidFill>
                  <a:srgbClr val="4D4D4D"/>
                </a:solidFill>
                <a:uFill>
                  <a:solidFill>
                    <a:srgbClr val="4D4D4D"/>
                  </a:solidFill>
                </a:uFill>
              </a:rPr>
              <a:t>Third level</a:t>
            </a:r>
          </a:p>
          <a:p>
            <a:pPr lvl="3">
              <a:defRPr sz="1800">
                <a:solidFill>
                  <a:srgbClr val="000000"/>
                </a:solidFill>
                <a:uFillTx/>
              </a:defRPr>
            </a:pPr>
            <a:r>
              <a:rPr lang="en-US" sz="2400" smtClean="0">
                <a:solidFill>
                  <a:srgbClr val="4D4D4D"/>
                </a:solidFill>
                <a:uFill>
                  <a:solidFill>
                    <a:srgbClr val="4D4D4D"/>
                  </a:solidFill>
                </a:uFill>
              </a:rPr>
              <a:t>Fourth level</a:t>
            </a:r>
          </a:p>
          <a:p>
            <a:pPr lvl="4">
              <a:defRPr sz="1800">
                <a:solidFill>
                  <a:srgbClr val="000000"/>
                </a:solidFill>
                <a:uFillTx/>
              </a:defRPr>
            </a:pPr>
            <a:r>
              <a:rPr lang="en-US" sz="2400" smtClean="0">
                <a:solidFill>
                  <a:srgbClr val="4D4D4D"/>
                </a:solidFill>
                <a:uFill>
                  <a:solidFill>
                    <a:srgbClr val="4D4D4D"/>
                  </a:solidFill>
                </a:uFill>
              </a:rPr>
              <a:t>Fifth level</a:t>
            </a:r>
            <a:endParaRPr sz="2400">
              <a:solidFill>
                <a:srgbClr val="4D4D4D"/>
              </a:solidFill>
              <a:uFill>
                <a:solidFill>
                  <a:srgbClr val="4D4D4D"/>
                </a:solidFill>
              </a:uFill>
            </a:endParaRPr>
          </a:p>
        </p:txBody>
      </p:sp>
    </p:spTree>
  </p:cSld>
  <p:clrMapOvr>
    <a:masterClrMapping/>
  </p:clrMapOvr>
  <p:transition xmlns:p14="http://schemas.microsoft.com/office/powerpoint/2010/mai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Center">
    <p:spTree>
      <p:nvGrpSpPr>
        <p:cNvPr id="1" name=""/>
        <p:cNvGrpSpPr/>
        <p:nvPr/>
      </p:nvGrpSpPr>
      <p:grpSpPr>
        <a:xfrm>
          <a:off x="0" y="0"/>
          <a:ext cx="0" cy="0"/>
          <a:chOff x="0" y="0"/>
          <a:chExt cx="0" cy="0"/>
        </a:xfrm>
      </p:grpSpPr>
      <p:sp>
        <p:nvSpPr>
          <p:cNvPr id="55" name="Shape 55"/>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56" name="Shape 56"/>
          <p:cNvSpPr>
            <a:spLocks noGrp="1"/>
          </p:cNvSpPr>
          <p:nvPr>
            <p:ph type="title"/>
          </p:nvPr>
        </p:nvSpPr>
        <p:spPr>
          <a:xfrm>
            <a:off x="366711" y="2219052"/>
            <a:ext cx="8410577" cy="705395"/>
          </a:xfrm>
          <a:prstGeom prst="rect">
            <a:avLst/>
          </a:prstGeom>
        </p:spPr>
        <p:txBody>
          <a:bodyPr/>
          <a:lstStyle>
            <a:lvl1pPr algn="ctr">
              <a:defRPr sz="4200"/>
            </a:lvl1pPr>
          </a:lstStyle>
          <a:p>
            <a:pPr lvl="0">
              <a:defRPr sz="1800">
                <a:solidFill>
                  <a:srgbClr val="000000"/>
                </a:solidFill>
                <a:uFillTx/>
              </a:defRPr>
            </a:pPr>
            <a:r>
              <a:rPr lang="en-US" sz="4200" smtClean="0">
                <a:solidFill>
                  <a:srgbClr val="008881"/>
                </a:solidFill>
                <a:uFill>
                  <a:solidFill>
                    <a:srgbClr val="008881"/>
                  </a:solidFill>
                </a:uFill>
              </a:rPr>
              <a:t>Click to edit Master title style</a:t>
            </a:r>
            <a:endParaRPr sz="4200">
              <a:solidFill>
                <a:srgbClr val="008881"/>
              </a:solidFill>
              <a:uFill>
                <a:solidFill>
                  <a:srgbClr val="008881"/>
                </a:solidFill>
              </a:uFill>
            </a:endParaRPr>
          </a:p>
        </p:txBody>
      </p:sp>
    </p:spTree>
  </p:cSld>
  <p:clrMapOvr>
    <a:masterClrMapping/>
  </p:clrMapOvr>
  <p:transition xmlns:p14="http://schemas.microsoft.com/office/powerpoint/2010/mai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Black Background">
    <p:spTree>
      <p:nvGrpSpPr>
        <p:cNvPr id="1" name=""/>
        <p:cNvGrpSpPr/>
        <p:nvPr/>
      </p:nvGrpSpPr>
      <p:grpSpPr>
        <a:xfrm>
          <a:off x="0" y="0"/>
          <a:ext cx="0" cy="0"/>
          <a:chOff x="0" y="0"/>
          <a:chExt cx="0" cy="0"/>
        </a:xfrm>
      </p:grpSpPr>
      <p:sp>
        <p:nvSpPr>
          <p:cNvPr id="58" name="Shape 58"/>
          <p:cNvSpPr/>
          <p:nvPr/>
        </p:nvSpPr>
        <p:spPr>
          <a:xfrm>
            <a:off x="0" y="4629150"/>
            <a:ext cx="9144000" cy="385765"/>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latin typeface="Arial"/>
                <a:ea typeface="Arial"/>
                <a:cs typeface="Arial"/>
                <a:sym typeface="Arial"/>
              </a:defRPr>
            </a:pPr>
            <a:endParaRPr/>
          </a:p>
        </p:txBody>
      </p:sp>
      <p:sp>
        <p:nvSpPr>
          <p:cNvPr id="59" name="Shape 59"/>
          <p:cNvSpPr/>
          <p:nvPr/>
        </p:nvSpPr>
        <p:spPr>
          <a:xfrm>
            <a:off x="366713" y="50184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60" name="image.pdf" descr="Pivotal_Logo_white.png"/>
          <p:cNvPicPr/>
          <p:nvPr/>
        </p:nvPicPr>
        <p:blipFill>
          <a:blip r:embed="rId2">
            <a:alphaModFix amt="0"/>
            <a:extLst/>
          </a:blip>
          <a:stretch>
            <a:fillRect/>
          </a:stretch>
        </p:blipFill>
        <p:spPr>
          <a:xfrm>
            <a:off x="7941733" y="4713966"/>
            <a:ext cx="957264" cy="219457"/>
          </a:xfrm>
          <a:prstGeom prst="rect">
            <a:avLst/>
          </a:prstGeom>
          <a:ln w="12700">
            <a:miter lim="400000"/>
          </a:ln>
        </p:spPr>
      </p:pic>
      <p:sp>
        <p:nvSpPr>
          <p:cNvPr id="61" name="Shape 61"/>
          <p:cNvSpPr/>
          <p:nvPr/>
        </p:nvSpPr>
        <p:spPr>
          <a:xfrm>
            <a:off x="0" y="0"/>
            <a:ext cx="9144000" cy="5143500"/>
          </a:xfrm>
          <a:prstGeom prst="rect">
            <a:avLst/>
          </a:prstGeom>
          <a:solidFill/>
          <a:ln w="12700">
            <a:solidFill/>
            <a:round/>
          </a:ln>
        </p:spPr>
        <p:txBody>
          <a:bodyPr lIns="0" tIns="0" rIns="0" bIns="0" anchor="ctr"/>
          <a:lstStyle/>
          <a:p>
            <a:pPr lvl="0" algn="ctr">
              <a:defRPr>
                <a:solidFill>
                  <a:srgbClr val="FFFFFF"/>
                </a:solidFill>
                <a:uFill>
                  <a:solidFill>
                    <a:srgbClr val="FFFFFF"/>
                  </a:solidFill>
                </a:uFill>
                <a:latin typeface="Arial"/>
                <a:ea typeface="Arial"/>
                <a:cs typeface="Arial"/>
                <a:sym typeface="Arial"/>
              </a:defRPr>
            </a:pPr>
            <a:endParaRPr/>
          </a:p>
        </p:txBody>
      </p:sp>
      <p:sp>
        <p:nvSpPr>
          <p:cNvPr id="62" name="Shape 62"/>
          <p:cNvSpPr/>
          <p:nvPr/>
        </p:nvSpPr>
        <p:spPr>
          <a:xfrm>
            <a:off x="0" y="4629150"/>
            <a:ext cx="9144000" cy="385765"/>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latin typeface="Arial"/>
                <a:ea typeface="Arial"/>
                <a:cs typeface="Arial"/>
                <a:sym typeface="Arial"/>
              </a:defRPr>
            </a:pPr>
            <a:endParaRPr/>
          </a:p>
        </p:txBody>
      </p:sp>
      <p:sp>
        <p:nvSpPr>
          <p:cNvPr id="63" name="Shape 63"/>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64" name="Shape 64"/>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65" name="image1.png"/>
          <p:cNvPicPr/>
          <p:nvPr/>
        </p:nvPicPr>
        <p:blipFill>
          <a:blip r:embed="rId3">
            <a:extLst/>
          </a:blip>
          <a:stretch>
            <a:fillRect/>
          </a:stretch>
        </p:blipFill>
        <p:spPr>
          <a:xfrm>
            <a:off x="7937764" y="4709393"/>
            <a:ext cx="965202" cy="228602"/>
          </a:xfrm>
          <a:prstGeom prst="rect">
            <a:avLst/>
          </a:prstGeom>
          <a:ln w="12700">
            <a:miter lim="400000"/>
          </a:ln>
        </p:spPr>
      </p:pic>
    </p:spTree>
  </p:cSld>
  <p:clrMapOvr>
    <a:masterClrMapping/>
  </p:clrMapOvr>
  <p:transition xmlns:p14="http://schemas.microsoft.com/office/powerpoint/2010/main" spd="med"/>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9" Type="http://schemas.openxmlformats.org/officeDocument/2006/relationships/slideLayout" Target="../slideLayouts/slideLayout9.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theme" Target="../theme/theme1.xml"/><Relationship Id="rId36" Type="http://schemas.openxmlformats.org/officeDocument/2006/relationships/image" Target="../media/image1.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nvSpPr>
        <p:spPr>
          <a:xfrm>
            <a:off x="0" y="4629150"/>
            <a:ext cx="9144000" cy="385765"/>
          </a:xfrm>
          <a:prstGeom prst="rect">
            <a:avLst/>
          </a:prstGeom>
          <a:solidFill>
            <a:srgbClr val="00786E"/>
          </a:solidFill>
          <a:ln w="12700">
            <a:miter lim="400000"/>
          </a:ln>
        </p:spPr>
        <p:txBody>
          <a:bodyPr lIns="0" tIns="0" rIns="0" bIns="0" anchor="ctr"/>
          <a:lstStyle/>
          <a:p>
            <a:pPr lvl="0">
              <a:defRPr>
                <a:solidFill>
                  <a:srgbClr val="FFFFFF"/>
                </a:solidFill>
                <a:uFill>
                  <a:solidFill>
                    <a:srgbClr val="FFFFFF"/>
                  </a:solidFill>
                </a:uFill>
                <a:latin typeface="Arial"/>
                <a:ea typeface="Arial"/>
                <a:cs typeface="Arial"/>
                <a:sym typeface="Arial"/>
              </a:defRPr>
            </a:pPr>
            <a:endParaRPr/>
          </a:p>
        </p:txBody>
      </p:sp>
      <p:sp>
        <p:nvSpPr>
          <p:cNvPr id="3" name="Shape 3"/>
          <p:cNvSpPr/>
          <p:nvPr/>
        </p:nvSpPr>
        <p:spPr>
          <a:xfrm>
            <a:off x="366713" y="5043849"/>
            <a:ext cx="2274887" cy="127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a:defRPr sz="600">
                <a:solidFill>
                  <a:srgbClr val="808080"/>
                </a:solidFill>
                <a:uFill>
                  <a:solidFill>
                    <a:srgbClr val="808080"/>
                  </a:solidFill>
                </a:uFill>
                <a:latin typeface="Arial"/>
                <a:ea typeface="Arial"/>
                <a:cs typeface="Arial"/>
                <a:sym typeface="Arial"/>
              </a:defRPr>
            </a:lvl1pPr>
          </a:lstStyle>
          <a:p>
            <a:pPr lvl="0">
              <a:defRPr sz="1800">
                <a:solidFill>
                  <a:srgbClr val="000000"/>
                </a:solidFill>
                <a:uFillTx/>
              </a:defRPr>
            </a:pPr>
            <a:r>
              <a:rPr sz="600">
                <a:solidFill>
                  <a:srgbClr val="808080"/>
                </a:solidFill>
                <a:uFill>
                  <a:solidFill>
                    <a:srgbClr val="808080"/>
                  </a:solidFill>
                </a:uFill>
              </a:rPr>
              <a:t>© Copyright 2014 Pivotal. All rights reserved.</a:t>
            </a:r>
          </a:p>
        </p:txBody>
      </p:sp>
      <p:pic>
        <p:nvPicPr>
          <p:cNvPr id="4" name="image1.png"/>
          <p:cNvPicPr/>
          <p:nvPr/>
        </p:nvPicPr>
        <p:blipFill>
          <a:blip r:embed="rId36">
            <a:extLst/>
          </a:blip>
          <a:stretch>
            <a:fillRect/>
          </a:stretch>
        </p:blipFill>
        <p:spPr>
          <a:xfrm>
            <a:off x="7937764" y="4709393"/>
            <a:ext cx="965202" cy="228602"/>
          </a:xfrm>
          <a:prstGeom prst="rect">
            <a:avLst/>
          </a:prstGeom>
          <a:ln w="12700">
            <a:miter lim="400000"/>
          </a:ln>
        </p:spPr>
      </p:pic>
      <p:sp>
        <p:nvSpPr>
          <p:cNvPr id="5" name="Shape 5"/>
          <p:cNvSpPr>
            <a:spLocks noGrp="1"/>
          </p:cNvSpPr>
          <p:nvPr>
            <p:ph type="sldNum" sz="quarter" idx="2"/>
          </p:nvPr>
        </p:nvSpPr>
        <p:spPr>
          <a:xfrm>
            <a:off x="8553450" y="5021495"/>
            <a:ext cx="533400" cy="317501"/>
          </a:xfrm>
          <a:prstGeom prst="rect">
            <a:avLst/>
          </a:prstGeom>
          <a:ln w="12700">
            <a:miter lim="400000"/>
          </a:ln>
        </p:spPr>
        <p:txBody>
          <a:bodyPr lIns="0" tIns="0" rIns="0" bIns="0">
            <a:spAutoFit/>
          </a:bodyPr>
          <a:lstStyle>
            <a:lvl1pPr algn="ctr">
              <a:defRPr>
                <a:latin typeface="Avenir Next Medium"/>
                <a:ea typeface="Avenir Next Medium"/>
                <a:cs typeface="Avenir Next Medium"/>
                <a:sym typeface="Avenir Next Medium"/>
              </a:defRPr>
            </a:lvl1pPr>
          </a:lstStyle>
          <a:p>
            <a:pPr lvl="0"/>
            <a:fld id="{86CB4B4D-7CA3-9044-876B-883B54F8677D}" type="slidenum">
              <a:t>‹#›</a:t>
            </a:fld>
            <a:endParaRPr/>
          </a:p>
        </p:txBody>
      </p:sp>
      <p:sp>
        <p:nvSpPr>
          <p:cNvPr id="6" name="Shape 6"/>
          <p:cNvSpPr>
            <a:spLocks noGrp="1"/>
          </p:cNvSpPr>
          <p:nvPr>
            <p:ph type="title"/>
          </p:nvPr>
        </p:nvSpPr>
        <p:spPr>
          <a:xfrm>
            <a:off x="366713" y="325438"/>
            <a:ext cx="8410576" cy="749300"/>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solidFill>
                  <a:srgbClr val="000000"/>
                </a:solidFill>
                <a:uFillTx/>
              </a:defRPr>
            </a:pPr>
            <a:r>
              <a:rPr sz="3200">
                <a:solidFill>
                  <a:srgbClr val="008881"/>
                </a:solidFill>
                <a:uFill>
                  <a:solidFill>
                    <a:srgbClr val="008881"/>
                  </a:solidFill>
                </a:uFill>
              </a:rPr>
              <a:t>Title Text</a:t>
            </a:r>
          </a:p>
        </p:txBody>
      </p:sp>
      <p:sp>
        <p:nvSpPr>
          <p:cNvPr id="7" name="Shape 7"/>
          <p:cNvSpPr>
            <a:spLocks noGrp="1"/>
          </p:cNvSpPr>
          <p:nvPr>
            <p:ph type="body" idx="1"/>
          </p:nvPr>
        </p:nvSpPr>
        <p:spPr>
          <a:xfrm>
            <a:off x="366714" y="1074737"/>
            <a:ext cx="8410576" cy="4068763"/>
          </a:xfrm>
          <a:prstGeom prst="rect">
            <a:avLst/>
          </a:prstGeom>
          <a:ln w="12700">
            <a:miter lim="400000"/>
          </a:ln>
          <a:extLst>
            <a:ext uri="{C572A759-6A51-4108-AA02-DFA0A04FC94B}">
              <ma14:wrappingTextBoxFlag xmlns:ma14="http://schemas.microsoft.com/office/mac/drawingml/2011/main" val="1"/>
            </a:ext>
          </a:extLst>
        </p:spPr>
        <p:txBody>
          <a:bodyPr lIns="0" tIns="0" rIns="0" bIns="0"/>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cSld>
  <p:clrMap bg1="lt1" tx1="dk1" bg2="lt2" tx2="dk2" accent1="accent1" accent2="accent2" accent3="accent3" accent4="accent4" accent5="accent5" accent6="accent6" hlink="hlink" folHlink="folHlink"/>
  <p:sldLayoutIdLst>
    <p:sldLayoutId id="2147493482" r:id="rId1"/>
    <p:sldLayoutId id="2147493483" r:id="rId2"/>
    <p:sldLayoutId id="2147493484" r:id="rId3"/>
    <p:sldLayoutId id="2147493486" r:id="rId4"/>
    <p:sldLayoutId id="2147493487" r:id="rId5"/>
    <p:sldLayoutId id="2147493488" r:id="rId6"/>
    <p:sldLayoutId id="2147493489" r:id="rId7"/>
    <p:sldLayoutId id="2147493491" r:id="rId8"/>
    <p:sldLayoutId id="2147493492" r:id="rId9"/>
    <p:sldLayoutId id="2147493493" r:id="rId10"/>
    <p:sldLayoutId id="2147493494" r:id="rId11"/>
    <p:sldLayoutId id="2147493495" r:id="rId12"/>
    <p:sldLayoutId id="2147493496" r:id="rId13"/>
    <p:sldLayoutId id="2147493497" r:id="rId14"/>
    <p:sldLayoutId id="2147493498" r:id="rId15"/>
    <p:sldLayoutId id="2147493499" r:id="rId16"/>
    <p:sldLayoutId id="2147493500" r:id="rId17"/>
    <p:sldLayoutId id="2147493501" r:id="rId18"/>
    <p:sldLayoutId id="2147493503" r:id="rId19"/>
    <p:sldLayoutId id="2147493504" r:id="rId20"/>
    <p:sldLayoutId id="2147493456" r:id="rId21"/>
    <p:sldLayoutId id="2147493470" r:id="rId22"/>
    <p:sldLayoutId id="2147493465" r:id="rId23"/>
    <p:sldLayoutId id="2147493472" r:id="rId24"/>
    <p:sldLayoutId id="2147493473" r:id="rId25"/>
    <p:sldLayoutId id="2147493466" r:id="rId26"/>
    <p:sldLayoutId id="2147493468" r:id="rId27"/>
    <p:sldLayoutId id="2147493469" r:id="rId28"/>
    <p:sldLayoutId id="2147493461" r:id="rId29"/>
    <p:sldLayoutId id="2147493467" r:id="rId30"/>
    <p:sldLayoutId id="2147493471" r:id="rId31"/>
    <p:sldLayoutId id="2147493475" r:id="rId32"/>
    <p:sldLayoutId id="2147493476" r:id="rId33"/>
    <p:sldLayoutId id="2147493477" r:id="rId34"/>
  </p:sldLayoutIdLst>
  <p:transition xmlns:p14="http://schemas.microsoft.com/office/powerpoint/2010/main" spd="med"/>
  <p:txStyles>
    <p:titleStyle>
      <a:lvl1pPr eaLnBrk="1" hangingPunct="1">
        <a:lnSpc>
          <a:spcPct val="90000"/>
        </a:lnSpc>
        <a:defRPr sz="3200">
          <a:solidFill>
            <a:srgbClr val="008881"/>
          </a:solidFill>
          <a:uFill>
            <a:solidFill>
              <a:srgbClr val="008881"/>
            </a:solidFill>
          </a:uFill>
          <a:latin typeface="Avenir Next Medium"/>
          <a:ea typeface="Avenir Next Medium"/>
          <a:cs typeface="Avenir Next Medium"/>
          <a:sym typeface="Avenir Next Medium"/>
        </a:defRPr>
      </a:lvl1pPr>
      <a:lvl2pPr eaLnBrk="1" hangingPunct="1">
        <a:lnSpc>
          <a:spcPct val="90000"/>
        </a:lnSpc>
        <a:defRPr sz="3200">
          <a:solidFill>
            <a:srgbClr val="008881"/>
          </a:solidFill>
          <a:uFill>
            <a:solidFill>
              <a:srgbClr val="008881"/>
            </a:solidFill>
          </a:uFill>
          <a:latin typeface="Avenir Next Medium"/>
          <a:ea typeface="Avenir Next Medium"/>
          <a:cs typeface="Avenir Next Medium"/>
          <a:sym typeface="Avenir Next Medium"/>
        </a:defRPr>
      </a:lvl2pPr>
      <a:lvl3pPr eaLnBrk="1" hangingPunct="1">
        <a:lnSpc>
          <a:spcPct val="90000"/>
        </a:lnSpc>
        <a:defRPr sz="3200">
          <a:solidFill>
            <a:srgbClr val="008881"/>
          </a:solidFill>
          <a:uFill>
            <a:solidFill>
              <a:srgbClr val="008881"/>
            </a:solidFill>
          </a:uFill>
          <a:latin typeface="Avenir Next Medium"/>
          <a:ea typeface="Avenir Next Medium"/>
          <a:cs typeface="Avenir Next Medium"/>
          <a:sym typeface="Avenir Next Medium"/>
        </a:defRPr>
      </a:lvl3pPr>
      <a:lvl4pPr eaLnBrk="1" hangingPunct="1">
        <a:lnSpc>
          <a:spcPct val="90000"/>
        </a:lnSpc>
        <a:defRPr sz="3200">
          <a:solidFill>
            <a:srgbClr val="008881"/>
          </a:solidFill>
          <a:uFill>
            <a:solidFill>
              <a:srgbClr val="008881"/>
            </a:solidFill>
          </a:uFill>
          <a:latin typeface="Avenir Next Medium"/>
          <a:ea typeface="Avenir Next Medium"/>
          <a:cs typeface="Avenir Next Medium"/>
          <a:sym typeface="Avenir Next Medium"/>
        </a:defRPr>
      </a:lvl4pPr>
      <a:lvl5pPr eaLnBrk="1" hangingPunct="1">
        <a:lnSpc>
          <a:spcPct val="90000"/>
        </a:lnSpc>
        <a:defRPr sz="3200">
          <a:solidFill>
            <a:srgbClr val="008881"/>
          </a:solidFill>
          <a:uFill>
            <a:solidFill>
              <a:srgbClr val="008881"/>
            </a:solidFill>
          </a:uFill>
          <a:latin typeface="Avenir Next Medium"/>
          <a:ea typeface="Avenir Next Medium"/>
          <a:cs typeface="Avenir Next Medium"/>
          <a:sym typeface="Avenir Next Medium"/>
        </a:defRPr>
      </a:lvl5pPr>
      <a:lvl6pPr eaLnBrk="1" hangingPunct="1">
        <a:lnSpc>
          <a:spcPct val="90000"/>
        </a:lnSpc>
        <a:defRPr sz="3200">
          <a:solidFill>
            <a:srgbClr val="008881"/>
          </a:solidFill>
          <a:uFill>
            <a:solidFill>
              <a:srgbClr val="008881"/>
            </a:solidFill>
          </a:uFill>
          <a:latin typeface="Avenir Next Medium"/>
          <a:ea typeface="Avenir Next Medium"/>
          <a:cs typeface="Avenir Next Medium"/>
          <a:sym typeface="Avenir Next Medium"/>
        </a:defRPr>
      </a:lvl6pPr>
      <a:lvl7pPr eaLnBrk="1" hangingPunct="1">
        <a:lnSpc>
          <a:spcPct val="90000"/>
        </a:lnSpc>
        <a:defRPr sz="3200">
          <a:solidFill>
            <a:srgbClr val="008881"/>
          </a:solidFill>
          <a:uFill>
            <a:solidFill>
              <a:srgbClr val="008881"/>
            </a:solidFill>
          </a:uFill>
          <a:latin typeface="Avenir Next Medium"/>
          <a:ea typeface="Avenir Next Medium"/>
          <a:cs typeface="Avenir Next Medium"/>
          <a:sym typeface="Avenir Next Medium"/>
        </a:defRPr>
      </a:lvl7pPr>
      <a:lvl8pPr eaLnBrk="1" hangingPunct="1">
        <a:lnSpc>
          <a:spcPct val="90000"/>
        </a:lnSpc>
        <a:defRPr sz="3200">
          <a:solidFill>
            <a:srgbClr val="008881"/>
          </a:solidFill>
          <a:uFill>
            <a:solidFill>
              <a:srgbClr val="008881"/>
            </a:solidFill>
          </a:uFill>
          <a:latin typeface="Avenir Next Medium"/>
          <a:ea typeface="Avenir Next Medium"/>
          <a:cs typeface="Avenir Next Medium"/>
          <a:sym typeface="Avenir Next Medium"/>
        </a:defRPr>
      </a:lvl8pPr>
      <a:lvl9pPr eaLnBrk="1" hangingPunct="1">
        <a:lnSpc>
          <a:spcPct val="90000"/>
        </a:lnSpc>
        <a:defRPr sz="3200">
          <a:solidFill>
            <a:srgbClr val="008881"/>
          </a:solidFill>
          <a:uFill>
            <a:solidFill>
              <a:srgbClr val="008881"/>
            </a:solidFill>
          </a:uFill>
          <a:latin typeface="Avenir Next Medium"/>
          <a:ea typeface="Avenir Next Medium"/>
          <a:cs typeface="Avenir Next Medium"/>
          <a:sym typeface="Avenir Next Medium"/>
        </a:defRPr>
      </a:lvl9pPr>
    </p:titleStyle>
    <p:bodyStyle>
      <a:lvl1pPr marL="228600" indent="-228600" eaLnBrk="1" hangingPunct="1">
        <a:spcBef>
          <a:spcPts val="1200"/>
        </a:spcBef>
        <a:buClr>
          <a:srgbClr val="33928A"/>
        </a:buClr>
        <a:buSzPct val="100000"/>
        <a:buFont typeface="Wingdings"/>
        <a:buChar char="•"/>
        <a:defRPr sz="2400">
          <a:solidFill>
            <a:srgbClr val="4D4D4D"/>
          </a:solidFill>
          <a:uFill>
            <a:solidFill>
              <a:srgbClr val="4D4D4D"/>
            </a:solidFill>
          </a:uFill>
          <a:latin typeface="Avenir Next"/>
          <a:ea typeface="Avenir Next"/>
          <a:cs typeface="Avenir Next"/>
          <a:sym typeface="Avenir Next"/>
        </a:defRPr>
      </a:lvl1pPr>
      <a:lvl2pPr marL="800100" indent="-342900" eaLnBrk="1" hangingPunct="1">
        <a:spcBef>
          <a:spcPts val="1200"/>
        </a:spcBef>
        <a:buClr>
          <a:srgbClr val="33928A"/>
        </a:buClr>
        <a:buSzPct val="100000"/>
        <a:buFont typeface="Wingdings"/>
        <a:buChar char="–"/>
        <a:defRPr sz="2400">
          <a:solidFill>
            <a:srgbClr val="4D4D4D"/>
          </a:solidFill>
          <a:uFill>
            <a:solidFill>
              <a:srgbClr val="4D4D4D"/>
            </a:solidFill>
          </a:uFill>
          <a:latin typeface="Avenir Next"/>
          <a:ea typeface="Avenir Next"/>
          <a:cs typeface="Avenir Next"/>
          <a:sym typeface="Avenir Next"/>
        </a:defRPr>
      </a:lvl2pPr>
      <a:lvl3pPr marL="1257300" indent="-342900" eaLnBrk="1" hangingPunct="1">
        <a:spcBef>
          <a:spcPts val="1200"/>
        </a:spcBef>
        <a:buClr>
          <a:srgbClr val="33928A"/>
        </a:buClr>
        <a:buSzPct val="100000"/>
        <a:buFont typeface="Wingdings"/>
        <a:buChar char="▪"/>
        <a:defRPr sz="2400">
          <a:solidFill>
            <a:srgbClr val="4D4D4D"/>
          </a:solidFill>
          <a:uFill>
            <a:solidFill>
              <a:srgbClr val="4D4D4D"/>
            </a:solidFill>
          </a:uFill>
          <a:latin typeface="Avenir Next"/>
          <a:ea typeface="Avenir Next"/>
          <a:cs typeface="Avenir Next"/>
          <a:sym typeface="Avenir Next"/>
        </a:defRPr>
      </a:lvl3pPr>
      <a:lvl4pPr marL="1946275" indent="-574675" eaLnBrk="1" hangingPunct="1">
        <a:spcBef>
          <a:spcPts val="1200"/>
        </a:spcBef>
        <a:buClr>
          <a:srgbClr val="33928A"/>
        </a:buClr>
        <a:buSzPct val="100000"/>
        <a:buFont typeface="Wingdings"/>
        <a:buChar char="—"/>
        <a:defRPr sz="2400">
          <a:solidFill>
            <a:srgbClr val="4D4D4D"/>
          </a:solidFill>
          <a:uFill>
            <a:solidFill>
              <a:srgbClr val="4D4D4D"/>
            </a:solidFill>
          </a:uFill>
          <a:latin typeface="Avenir Next"/>
          <a:ea typeface="Avenir Next"/>
          <a:cs typeface="Avenir Next"/>
          <a:sym typeface="Avenir Next"/>
        </a:defRPr>
      </a:lvl4pPr>
      <a:lvl5pPr marL="2327562" indent="-498762" eaLnBrk="1" hangingPunct="1">
        <a:spcBef>
          <a:spcPts val="1200"/>
        </a:spcBef>
        <a:buClr>
          <a:srgbClr val="33928A"/>
        </a:buClr>
        <a:buSzPct val="100000"/>
        <a:buFont typeface="Wingdings"/>
        <a:buChar char="»"/>
        <a:defRPr sz="2400">
          <a:solidFill>
            <a:srgbClr val="4D4D4D"/>
          </a:solidFill>
          <a:uFill>
            <a:solidFill>
              <a:srgbClr val="4D4D4D"/>
            </a:solidFill>
          </a:uFill>
          <a:latin typeface="Avenir Next"/>
          <a:ea typeface="Avenir Next"/>
          <a:cs typeface="Avenir Next"/>
          <a:sym typeface="Avenir Next"/>
        </a:defRPr>
      </a:lvl5pPr>
      <a:lvl6pPr marL="2560320" indent="-274320" eaLnBrk="1" hangingPunct="1">
        <a:spcBef>
          <a:spcPts val="1200"/>
        </a:spcBef>
        <a:buClr>
          <a:srgbClr val="33928A"/>
        </a:buClr>
        <a:buSzPct val="100000"/>
        <a:buFont typeface="Wingdings"/>
        <a:buChar char="•"/>
        <a:defRPr sz="2400">
          <a:solidFill>
            <a:srgbClr val="4D4D4D"/>
          </a:solidFill>
          <a:uFill>
            <a:solidFill>
              <a:srgbClr val="4D4D4D"/>
            </a:solidFill>
          </a:uFill>
          <a:latin typeface="Avenir Next"/>
          <a:ea typeface="Avenir Next"/>
          <a:cs typeface="Avenir Next"/>
          <a:sym typeface="Avenir Next"/>
        </a:defRPr>
      </a:lvl6pPr>
      <a:lvl7pPr marL="3017520" indent="-274320" eaLnBrk="1" hangingPunct="1">
        <a:spcBef>
          <a:spcPts val="1200"/>
        </a:spcBef>
        <a:buClr>
          <a:srgbClr val="33928A"/>
        </a:buClr>
        <a:buSzPct val="100000"/>
        <a:buFont typeface="Wingdings"/>
        <a:buChar char="•"/>
        <a:defRPr sz="2400">
          <a:solidFill>
            <a:srgbClr val="4D4D4D"/>
          </a:solidFill>
          <a:uFill>
            <a:solidFill>
              <a:srgbClr val="4D4D4D"/>
            </a:solidFill>
          </a:uFill>
          <a:latin typeface="Avenir Next"/>
          <a:ea typeface="Avenir Next"/>
          <a:cs typeface="Avenir Next"/>
          <a:sym typeface="Avenir Next"/>
        </a:defRPr>
      </a:lvl7pPr>
      <a:lvl8pPr marL="3474720" indent="-274320" eaLnBrk="1" hangingPunct="1">
        <a:spcBef>
          <a:spcPts val="1200"/>
        </a:spcBef>
        <a:buClr>
          <a:srgbClr val="33928A"/>
        </a:buClr>
        <a:buSzPct val="100000"/>
        <a:buFont typeface="Wingdings"/>
        <a:buChar char="•"/>
        <a:defRPr sz="2400">
          <a:solidFill>
            <a:srgbClr val="4D4D4D"/>
          </a:solidFill>
          <a:uFill>
            <a:solidFill>
              <a:srgbClr val="4D4D4D"/>
            </a:solidFill>
          </a:uFill>
          <a:latin typeface="Avenir Next"/>
          <a:ea typeface="Avenir Next"/>
          <a:cs typeface="Avenir Next"/>
          <a:sym typeface="Avenir Next"/>
        </a:defRPr>
      </a:lvl8pPr>
      <a:lvl9pPr marL="3931920" indent="-274320" eaLnBrk="1" hangingPunct="1">
        <a:spcBef>
          <a:spcPts val="1200"/>
        </a:spcBef>
        <a:buClr>
          <a:srgbClr val="33928A"/>
        </a:buClr>
        <a:buSzPct val="100000"/>
        <a:buFont typeface="Wingdings"/>
        <a:buChar char="•"/>
        <a:defRPr sz="2400">
          <a:solidFill>
            <a:srgbClr val="4D4D4D"/>
          </a:solidFill>
          <a:uFill>
            <a:solidFill>
              <a:srgbClr val="4D4D4D"/>
            </a:solidFill>
          </a:uFill>
          <a:latin typeface="Avenir Next"/>
          <a:ea typeface="Avenir Next"/>
          <a:cs typeface="Avenir Next"/>
          <a:sym typeface="Avenir Next"/>
        </a:defRPr>
      </a:lvl9pPr>
    </p:bodyStyle>
    <p:otherStyle>
      <a:lvl1pPr algn="ctr" eaLnBrk="1" hangingPunct="1">
        <a:defRPr>
          <a:solidFill>
            <a:schemeClr val="tx1"/>
          </a:solidFill>
          <a:uFill>
            <a:solidFill>
              <a:srgbClr val="4D4D4D"/>
            </a:solidFill>
          </a:uFill>
          <a:latin typeface="+mn-lt"/>
          <a:ea typeface="+mn-ea"/>
          <a:cs typeface="+mn-cs"/>
          <a:sym typeface="Avenir Next Medium"/>
        </a:defRPr>
      </a:lvl1pPr>
      <a:lvl2pPr algn="ctr" eaLnBrk="1" hangingPunct="1">
        <a:defRPr>
          <a:solidFill>
            <a:schemeClr val="tx1"/>
          </a:solidFill>
          <a:uFill>
            <a:solidFill>
              <a:srgbClr val="4D4D4D"/>
            </a:solidFill>
          </a:uFill>
          <a:latin typeface="+mn-lt"/>
          <a:ea typeface="+mn-ea"/>
          <a:cs typeface="+mn-cs"/>
          <a:sym typeface="Avenir Next Medium"/>
        </a:defRPr>
      </a:lvl2pPr>
      <a:lvl3pPr algn="ctr" eaLnBrk="1" hangingPunct="1">
        <a:defRPr>
          <a:solidFill>
            <a:schemeClr val="tx1"/>
          </a:solidFill>
          <a:uFill>
            <a:solidFill>
              <a:srgbClr val="4D4D4D"/>
            </a:solidFill>
          </a:uFill>
          <a:latin typeface="+mn-lt"/>
          <a:ea typeface="+mn-ea"/>
          <a:cs typeface="+mn-cs"/>
          <a:sym typeface="Avenir Next Medium"/>
        </a:defRPr>
      </a:lvl3pPr>
      <a:lvl4pPr algn="ctr" eaLnBrk="1" hangingPunct="1">
        <a:defRPr>
          <a:solidFill>
            <a:schemeClr val="tx1"/>
          </a:solidFill>
          <a:uFill>
            <a:solidFill>
              <a:srgbClr val="4D4D4D"/>
            </a:solidFill>
          </a:uFill>
          <a:latin typeface="+mn-lt"/>
          <a:ea typeface="+mn-ea"/>
          <a:cs typeface="+mn-cs"/>
          <a:sym typeface="Avenir Next Medium"/>
        </a:defRPr>
      </a:lvl4pPr>
      <a:lvl5pPr algn="ctr" eaLnBrk="1" hangingPunct="1">
        <a:defRPr>
          <a:solidFill>
            <a:schemeClr val="tx1"/>
          </a:solidFill>
          <a:uFill>
            <a:solidFill>
              <a:srgbClr val="4D4D4D"/>
            </a:solidFill>
          </a:uFill>
          <a:latin typeface="+mn-lt"/>
          <a:ea typeface="+mn-ea"/>
          <a:cs typeface="+mn-cs"/>
          <a:sym typeface="Avenir Next Medium"/>
        </a:defRPr>
      </a:lvl5pPr>
      <a:lvl6pPr algn="ctr" eaLnBrk="1" hangingPunct="1">
        <a:defRPr>
          <a:solidFill>
            <a:schemeClr val="tx1"/>
          </a:solidFill>
          <a:uFill>
            <a:solidFill>
              <a:srgbClr val="4D4D4D"/>
            </a:solidFill>
          </a:uFill>
          <a:latin typeface="+mn-lt"/>
          <a:ea typeface="+mn-ea"/>
          <a:cs typeface="+mn-cs"/>
          <a:sym typeface="Avenir Next Medium"/>
        </a:defRPr>
      </a:lvl6pPr>
      <a:lvl7pPr algn="ctr" eaLnBrk="1" hangingPunct="1">
        <a:defRPr>
          <a:solidFill>
            <a:schemeClr val="tx1"/>
          </a:solidFill>
          <a:uFill>
            <a:solidFill>
              <a:srgbClr val="4D4D4D"/>
            </a:solidFill>
          </a:uFill>
          <a:latin typeface="+mn-lt"/>
          <a:ea typeface="+mn-ea"/>
          <a:cs typeface="+mn-cs"/>
          <a:sym typeface="Avenir Next Medium"/>
        </a:defRPr>
      </a:lvl7pPr>
      <a:lvl8pPr algn="ctr" eaLnBrk="1" hangingPunct="1">
        <a:defRPr>
          <a:solidFill>
            <a:schemeClr val="tx1"/>
          </a:solidFill>
          <a:uFill>
            <a:solidFill>
              <a:srgbClr val="4D4D4D"/>
            </a:solidFill>
          </a:uFill>
          <a:latin typeface="+mn-lt"/>
          <a:ea typeface="+mn-ea"/>
          <a:cs typeface="+mn-cs"/>
          <a:sym typeface="Avenir Next Medium"/>
        </a:defRPr>
      </a:lvl8pPr>
      <a:lvl9pPr algn="ctr" eaLnBrk="1" hangingPunct="1">
        <a:defRPr>
          <a:solidFill>
            <a:schemeClr val="tx1"/>
          </a:solidFill>
          <a:uFill>
            <a:solidFill>
              <a:srgbClr val="4D4D4D"/>
            </a:solidFill>
          </a:uFill>
          <a:latin typeface="+mn-lt"/>
          <a:ea typeface="+mn-ea"/>
          <a:cs typeface="+mn-cs"/>
          <a:sym typeface="Avenir Next Medium"/>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2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9.xml"/><Relationship Id="rId3"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 y="1487156"/>
            <a:ext cx="4411230" cy="1975190"/>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endParaRPr lang="en-US" sz="4400" b="0" dirty="0" smtClean="0">
              <a:solidFill>
                <a:schemeClr val="bg1"/>
              </a:solidFill>
              <a:effectLst>
                <a:outerShdw blurRad="76200" dist="50800" dir="5400000" algn="t" rotWithShape="0">
                  <a:prstClr val="black">
                    <a:alpha val="70000"/>
                  </a:prstClr>
                </a:outerShdw>
              </a:effectLst>
              <a:latin typeface="Arial"/>
              <a:ea typeface="Roboto Thin" panose="02000000000000000000" pitchFamily="2" charset="0"/>
              <a:cs typeface="Arial"/>
            </a:endParaRPr>
          </a:p>
        </p:txBody>
      </p:sp>
      <p:pic>
        <p:nvPicPr>
          <p:cNvPr id="11" name="Picture 2" descr="C:\Users\sdunn\Documents\Pivotal Corporate\presentation\Misc Assets\pivot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 y="4241800"/>
            <a:ext cx="3962400" cy="5847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3200" b="0" i="0" u="none" strike="noStrike" cap="none" spc="0" normalizeH="0" baseline="0" dirty="0" smtClean="0">
                <a:ln>
                  <a:noFill/>
                </a:ln>
                <a:solidFill>
                  <a:schemeClr val="bg1"/>
                </a:solidFill>
                <a:effectLst/>
                <a:uFill>
                  <a:solidFill>
                    <a:srgbClr val="4D4D4D"/>
                  </a:solidFill>
                </a:uFill>
                <a:latin typeface="Arial"/>
                <a:ea typeface="Helvetica"/>
                <a:cs typeface="Arial"/>
                <a:sym typeface="Helvetica"/>
              </a:rPr>
              <a:t>Reshmi Krishna</a:t>
            </a:r>
            <a:endParaRPr kumimoji="0" lang="en-US" sz="3200" b="0" i="0" u="none" strike="noStrike" cap="none" spc="0" normalizeH="0" baseline="0" dirty="0">
              <a:ln>
                <a:noFill/>
              </a:ln>
              <a:solidFill>
                <a:schemeClr val="bg1"/>
              </a:solidFill>
              <a:effectLst/>
              <a:uFill>
                <a:solidFill>
                  <a:srgbClr val="4D4D4D"/>
                </a:solidFill>
              </a:uFill>
              <a:latin typeface="Arial"/>
              <a:ea typeface="Helvetica"/>
              <a:cs typeface="Arial"/>
              <a:sym typeface="Helvetica"/>
            </a:endParaRPr>
          </a:p>
        </p:txBody>
      </p:sp>
      <p:sp>
        <p:nvSpPr>
          <p:cNvPr id="3" name="TextBox 2"/>
          <p:cNvSpPr txBox="1"/>
          <p:nvPr/>
        </p:nvSpPr>
        <p:spPr>
          <a:xfrm>
            <a:off x="317500" y="1487156"/>
            <a:ext cx="3644897" cy="144654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4400" b="0" i="0" u="none" strike="noStrike" cap="none" spc="0" normalizeH="0" baseline="0" dirty="0" smtClean="0">
                <a:ln>
                  <a:noFill/>
                </a:ln>
                <a:solidFill>
                  <a:schemeClr val="bg1"/>
                </a:solidFill>
                <a:effectLst/>
                <a:uFill>
                  <a:solidFill>
                    <a:srgbClr val="4D4D4D"/>
                  </a:solidFill>
                </a:uFill>
                <a:latin typeface="Helvetica"/>
                <a:ea typeface="Helvetica"/>
                <a:cs typeface="Helvetica"/>
                <a:sym typeface="Helvetica"/>
              </a:rPr>
              <a:t>Spring</a:t>
            </a:r>
            <a:r>
              <a:rPr kumimoji="0" lang="en-US" sz="4400" b="0" i="0" u="none" strike="noStrike" cap="none" spc="0" normalizeH="0" dirty="0" smtClean="0">
                <a:ln>
                  <a:noFill/>
                </a:ln>
                <a:solidFill>
                  <a:schemeClr val="bg1"/>
                </a:solidFill>
                <a:effectLst/>
                <a:uFill>
                  <a:solidFill>
                    <a:srgbClr val="4D4D4D"/>
                  </a:solidFill>
                </a:uFill>
                <a:latin typeface="Helvetica"/>
                <a:ea typeface="Helvetica"/>
                <a:cs typeface="Helvetica"/>
                <a:sym typeface="Helvetica"/>
              </a:rPr>
              <a:t> Cloud</a:t>
            </a:r>
          </a:p>
          <a:p>
            <a:pPr marL="0" marR="0" indent="0" algn="l" defTabSz="914400" rtl="0" fontAlgn="auto" latinLnBrk="1" hangingPunct="0">
              <a:lnSpc>
                <a:spcPct val="100000"/>
              </a:lnSpc>
              <a:spcBef>
                <a:spcPts val="0"/>
              </a:spcBef>
              <a:spcAft>
                <a:spcPts val="0"/>
              </a:spcAft>
              <a:buClrTx/>
              <a:buSzTx/>
              <a:buFontTx/>
              <a:buNone/>
              <a:tabLst/>
            </a:pPr>
            <a:r>
              <a:rPr lang="en-US" sz="4400" baseline="0" dirty="0" err="1" smtClean="0">
                <a:solidFill>
                  <a:schemeClr val="bg1"/>
                </a:solidFill>
                <a:uFill>
                  <a:solidFill>
                    <a:srgbClr val="4D4D4D"/>
                  </a:solidFill>
                </a:uFill>
                <a:latin typeface="Helvetica"/>
                <a:ea typeface="Helvetica"/>
                <a:cs typeface="Helvetica"/>
                <a:sym typeface="Helvetica"/>
              </a:rPr>
              <a:t>Config</a:t>
            </a:r>
            <a:r>
              <a:rPr lang="en-US" sz="4400" baseline="0" dirty="0" smtClean="0">
                <a:solidFill>
                  <a:schemeClr val="bg1"/>
                </a:solidFill>
                <a:uFill>
                  <a:solidFill>
                    <a:srgbClr val="4D4D4D"/>
                  </a:solidFill>
                </a:uFill>
                <a:latin typeface="Helvetica"/>
                <a:ea typeface="Helvetica"/>
                <a:cs typeface="Helvetica"/>
                <a:sym typeface="Helvetica"/>
              </a:rPr>
              <a:t> Server</a:t>
            </a:r>
            <a:endParaRPr kumimoji="0" lang="en-US" sz="4400" b="0" i="0" u="none" strike="noStrike" cap="none" spc="0" normalizeH="0" baseline="0" dirty="0">
              <a:ln>
                <a:noFill/>
              </a:ln>
              <a:solidFill>
                <a:schemeClr val="bg1"/>
              </a:solidFill>
              <a:effectLst/>
              <a:uFill>
                <a:solidFill>
                  <a:srgbClr val="4D4D4D"/>
                </a:solidFill>
              </a:uFill>
              <a:latin typeface="Helvetica"/>
              <a:ea typeface="Helvetica"/>
              <a:cs typeface="Helvetica"/>
              <a:sym typeface="Helvetica"/>
            </a:endParaRPr>
          </a:p>
        </p:txBody>
      </p:sp>
    </p:spTree>
    <p:extLst>
      <p:ext uri="{BB962C8B-B14F-4D97-AF65-F5344CB8AC3E}">
        <p14:creationId xmlns:p14="http://schemas.microsoft.com/office/powerpoint/2010/main" val="1078145928"/>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0"/>
          </p:nvPr>
        </p:nvSpPr>
        <p:spPr/>
        <p:txBody>
          <a:bodyPr/>
          <a:lstStyle/>
          <a:p>
            <a:r>
              <a:rPr lang="en-US" dirty="0"/>
              <a:t>Review </a:t>
            </a:r>
            <a:r>
              <a:rPr lang="en-US" dirty="0" err="1"/>
              <a:t>Config</a:t>
            </a:r>
            <a:r>
              <a:rPr lang="en-US" dirty="0"/>
              <a:t> </a:t>
            </a:r>
            <a:r>
              <a:rPr lang="en-US" dirty="0" err="1" smtClean="0"/>
              <a:t>Magement</a:t>
            </a:r>
            <a:endParaRPr lang="en-US" dirty="0"/>
          </a:p>
          <a:p>
            <a:r>
              <a:rPr lang="en-US" dirty="0" err="1">
                <a:solidFill>
                  <a:srgbClr val="3EA7BC"/>
                </a:solidFill>
              </a:rPr>
              <a:t>Config</a:t>
            </a:r>
            <a:r>
              <a:rPr lang="en-US" dirty="0">
                <a:solidFill>
                  <a:srgbClr val="3EA7BC"/>
                </a:solidFill>
              </a:rPr>
              <a:t> Server</a:t>
            </a:r>
          </a:p>
          <a:p>
            <a:r>
              <a:rPr lang="en-US" dirty="0" err="1"/>
              <a:t>Config</a:t>
            </a:r>
            <a:r>
              <a:rPr lang="en-US" dirty="0"/>
              <a:t> Client</a:t>
            </a:r>
          </a:p>
          <a:p>
            <a:r>
              <a:rPr lang="en-US" dirty="0"/>
              <a:t>Spring Cloud Services</a:t>
            </a:r>
          </a:p>
        </p:txBody>
      </p:sp>
    </p:spTree>
    <p:extLst>
      <p:ext uri="{BB962C8B-B14F-4D97-AF65-F5344CB8AC3E}">
        <p14:creationId xmlns:p14="http://schemas.microsoft.com/office/powerpoint/2010/main" val="2910363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Flow</a:t>
            </a:r>
            <a:endParaRPr lang="en-US" dirty="0"/>
          </a:p>
        </p:txBody>
      </p:sp>
      <p:pic>
        <p:nvPicPr>
          <p:cNvPr id="4" name="Content Placeholder 3"/>
          <p:cNvPicPr>
            <a:picLocks noGrp="1" noChangeAspect="1"/>
          </p:cNvPicPr>
          <p:nvPr>
            <p:ph sz="quarter" idx="10"/>
          </p:nvPr>
        </p:nvPicPr>
        <p:blipFill rotWithShape="1">
          <a:blip r:embed="rId2"/>
          <a:srcRect l="-297" r="52"/>
          <a:stretch/>
        </p:blipFill>
        <p:spPr>
          <a:xfrm>
            <a:off x="342900" y="990600"/>
            <a:ext cx="8496300" cy="3530599"/>
          </a:xfrm>
        </p:spPr>
      </p:pic>
    </p:spTree>
    <p:extLst>
      <p:ext uri="{BB962C8B-B14F-4D97-AF65-F5344CB8AC3E}">
        <p14:creationId xmlns:p14="http://schemas.microsoft.com/office/powerpoint/2010/main" val="372721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 Cloud </a:t>
            </a:r>
            <a:r>
              <a:rPr lang="en-US" dirty="0" err="1" smtClean="0"/>
              <a:t>Config</a:t>
            </a:r>
            <a:r>
              <a:rPr lang="en-US" dirty="0" smtClean="0"/>
              <a:t> Server</a:t>
            </a:r>
            <a:endParaRPr lang="en-US" dirty="0"/>
          </a:p>
        </p:txBody>
      </p:sp>
      <p:sp>
        <p:nvSpPr>
          <p:cNvPr id="3" name="Content Placeholder 2"/>
          <p:cNvSpPr>
            <a:spLocks noGrp="1"/>
          </p:cNvSpPr>
          <p:nvPr>
            <p:ph sz="quarter" idx="10"/>
          </p:nvPr>
        </p:nvSpPr>
        <p:spPr>
          <a:xfrm>
            <a:off x="215900" y="1108074"/>
            <a:ext cx="8470900" cy="3082925"/>
          </a:xfrm>
        </p:spPr>
        <p:txBody>
          <a:bodyPr/>
          <a:lstStyle/>
          <a:p>
            <a:r>
              <a:rPr lang="en-US" dirty="0"/>
              <a:t>The Server provides an HTTP, resource-based API for external configuration </a:t>
            </a:r>
            <a:endParaRPr lang="en-US" dirty="0" smtClean="0"/>
          </a:p>
          <a:p>
            <a:r>
              <a:rPr lang="en-US" dirty="0" smtClean="0"/>
              <a:t>Bind </a:t>
            </a:r>
            <a:r>
              <a:rPr lang="en-US" dirty="0"/>
              <a:t>to the </a:t>
            </a:r>
            <a:r>
              <a:rPr lang="en-US" dirty="0" err="1"/>
              <a:t>Config</a:t>
            </a:r>
            <a:r>
              <a:rPr lang="en-US" dirty="0"/>
              <a:t> Server and initialize Spring </a:t>
            </a:r>
            <a:r>
              <a:rPr lang="en-US" dirty="0" smtClean="0"/>
              <a:t>Environment</a:t>
            </a:r>
            <a:endParaRPr lang="en-US" dirty="0"/>
          </a:p>
          <a:p>
            <a:r>
              <a:rPr lang="en-US" dirty="0" smtClean="0"/>
              <a:t>Embeddable using </a:t>
            </a:r>
            <a:r>
              <a:rPr lang="en-US" dirty="0"/>
              <a:t>@</a:t>
            </a:r>
            <a:r>
              <a:rPr lang="en-US" dirty="0" err="1" smtClean="0"/>
              <a:t>EnableConfigServer</a:t>
            </a:r>
            <a:endParaRPr lang="en-US" dirty="0" smtClean="0"/>
          </a:p>
          <a:p>
            <a:r>
              <a:rPr lang="en-US" dirty="0" smtClean="0"/>
              <a:t>Include spring-cloud-</a:t>
            </a:r>
            <a:r>
              <a:rPr lang="en-US" dirty="0" err="1" smtClean="0"/>
              <a:t>config</a:t>
            </a:r>
            <a:r>
              <a:rPr lang="en-US" dirty="0" smtClean="0"/>
              <a:t>-server dependency</a:t>
            </a:r>
            <a:endParaRPr lang="en-US" dirty="0"/>
          </a:p>
        </p:txBody>
      </p:sp>
    </p:spTree>
    <p:extLst>
      <p:ext uri="{BB962C8B-B14F-4D97-AF65-F5344CB8AC3E}">
        <p14:creationId xmlns:p14="http://schemas.microsoft.com/office/powerpoint/2010/main" val="4165744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Embedded Server</a:t>
            </a:r>
            <a:br>
              <a:rPr lang="en-US" dirty="0"/>
            </a:br>
            <a:endParaRPr lang="en-US" dirty="0"/>
          </a:p>
        </p:txBody>
      </p:sp>
      <p:sp>
        <p:nvSpPr>
          <p:cNvPr id="3" name="Content Placeholder 2"/>
          <p:cNvSpPr>
            <a:spLocks noGrp="1"/>
          </p:cNvSpPr>
          <p:nvPr>
            <p:ph sz="quarter" idx="10"/>
          </p:nvPr>
        </p:nvSpPr>
        <p:spPr/>
        <p:txBody>
          <a:bodyPr/>
          <a:lstStyle/>
          <a:p>
            <a:pPr marL="0" indent="0">
              <a:buNone/>
            </a:pPr>
            <a:r>
              <a:rPr lang="en-US" dirty="0"/>
              <a:t>The server is easily embeddable in a Spring Boot application using the @</a:t>
            </a:r>
            <a:r>
              <a:rPr lang="en-US" dirty="0" err="1"/>
              <a:t>EnableConfigServer</a:t>
            </a:r>
            <a:r>
              <a:rPr lang="en-US" dirty="0"/>
              <a:t> annotation</a:t>
            </a:r>
            <a:r>
              <a:rPr lang="en-US" dirty="0" smtClean="0"/>
              <a:t>.</a:t>
            </a:r>
          </a:p>
          <a:p>
            <a:pPr marL="0" indent="0">
              <a:buNone/>
            </a:pPr>
            <a:endParaRPr lang="en-US" dirty="0"/>
          </a:p>
        </p:txBody>
      </p:sp>
      <p:pic>
        <p:nvPicPr>
          <p:cNvPr id="4" name="Picture 3"/>
          <p:cNvPicPr>
            <a:picLocks noChangeAspect="1"/>
          </p:cNvPicPr>
          <p:nvPr/>
        </p:nvPicPr>
        <p:blipFill rotWithShape="1">
          <a:blip r:embed="rId3"/>
          <a:srcRect l="1251" t="5416" r="1389" b="4137"/>
          <a:stretch/>
        </p:blipFill>
        <p:spPr>
          <a:xfrm>
            <a:off x="114300" y="2209801"/>
            <a:ext cx="8902700" cy="2120900"/>
          </a:xfrm>
          <a:prstGeom prst="rect">
            <a:avLst/>
          </a:prstGeom>
          <a:ln>
            <a:solidFill>
              <a:schemeClr val="tx1"/>
            </a:solidFill>
          </a:ln>
        </p:spPr>
      </p:pic>
    </p:spTree>
    <p:extLst>
      <p:ext uri="{BB962C8B-B14F-4D97-AF65-F5344CB8AC3E}">
        <p14:creationId xmlns:p14="http://schemas.microsoft.com/office/powerpoint/2010/main" val="3488647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a:t>
            </a:r>
            <a:r>
              <a:rPr lang="en-US" dirty="0" err="1"/>
              <a:t>Config</a:t>
            </a:r>
            <a:endParaRPr lang="en-US" dirty="0"/>
          </a:p>
        </p:txBody>
      </p:sp>
      <p:sp>
        <p:nvSpPr>
          <p:cNvPr id="3" name="Content Placeholder 2"/>
          <p:cNvSpPr>
            <a:spLocks noGrp="1"/>
          </p:cNvSpPr>
          <p:nvPr>
            <p:ph sz="quarter" idx="10"/>
          </p:nvPr>
        </p:nvSpPr>
        <p:spPr/>
        <p:txBody>
          <a:bodyPr/>
          <a:lstStyle/>
          <a:p>
            <a:r>
              <a:rPr lang="en-US" dirty="0"/>
              <a:t>Application configuration data is stored in a backend</a:t>
            </a:r>
          </a:p>
          <a:p>
            <a:r>
              <a:rPr lang="en-US" dirty="0" err="1"/>
              <a:t>Git</a:t>
            </a:r>
            <a:r>
              <a:rPr lang="en-US" dirty="0"/>
              <a:t>, Subversion and File System </a:t>
            </a:r>
            <a:r>
              <a:rPr lang="en-US" dirty="0" err="1"/>
              <a:t>backends</a:t>
            </a:r>
            <a:r>
              <a:rPr lang="en-US" dirty="0"/>
              <a:t> are supported</a:t>
            </a:r>
          </a:p>
          <a:p>
            <a:pPr marL="0" indent="0">
              <a:buNone/>
            </a:pPr>
            <a:endParaRPr lang="en-US" dirty="0"/>
          </a:p>
        </p:txBody>
      </p:sp>
      <p:pic>
        <p:nvPicPr>
          <p:cNvPr id="4" name="Content Placeholder 3"/>
          <p:cNvPicPr>
            <a:picLocks noGrp="1" noChangeAspect="1"/>
          </p:cNvPicPr>
          <p:nvPr/>
        </p:nvPicPr>
        <p:blipFill rotWithShape="1">
          <a:blip r:embed="rId3"/>
          <a:srcRect l="982" t="6947" r="1824" b="-1621"/>
          <a:stretch/>
        </p:blipFill>
        <p:spPr>
          <a:xfrm>
            <a:off x="88900" y="2133600"/>
            <a:ext cx="9055100" cy="2501900"/>
          </a:xfrm>
          <a:prstGeom prst="rect">
            <a:avLst/>
          </a:prstGeom>
          <a:ln w="12700">
            <a:miter lim="400000"/>
          </a:ln>
          <a:extLst>
            <a:ext uri="{C572A759-6A51-4108-AA02-DFA0A04FC94B}">
              <ma14:wrappingTextBoxFlag xmlns:ma14="http://schemas.microsoft.com/office/mac/drawingml/2011/main" val="1"/>
            </a:ext>
          </a:extLst>
        </p:spPr>
      </p:pic>
    </p:spTree>
    <p:extLst>
      <p:ext uri="{BB962C8B-B14F-4D97-AF65-F5344CB8AC3E}">
        <p14:creationId xmlns:p14="http://schemas.microsoft.com/office/powerpoint/2010/main" val="209593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Endpoints</a:t>
            </a:r>
          </a:p>
        </p:txBody>
      </p:sp>
      <p:sp>
        <p:nvSpPr>
          <p:cNvPr id="3" name="Content Placeholder 2"/>
          <p:cNvSpPr>
            <a:spLocks noGrp="1"/>
          </p:cNvSpPr>
          <p:nvPr>
            <p:ph sz="quarter" idx="10"/>
          </p:nvPr>
        </p:nvSpPr>
        <p:spPr/>
        <p:txBody>
          <a:bodyPr/>
          <a:lstStyle/>
          <a:p>
            <a:pPr marL="0" indent="0">
              <a:buNone/>
            </a:pPr>
            <a:r>
              <a:rPr lang="en-US" dirty="0" err="1"/>
              <a:t>Config</a:t>
            </a:r>
            <a:r>
              <a:rPr lang="en-US" dirty="0"/>
              <a:t> server exposes </a:t>
            </a:r>
            <a:r>
              <a:rPr lang="en-US" dirty="0" err="1"/>
              <a:t>config</a:t>
            </a:r>
            <a:r>
              <a:rPr lang="en-US" dirty="0"/>
              <a:t> on the following endpoints</a:t>
            </a:r>
            <a:r>
              <a:rPr lang="en-US" dirty="0" smtClean="0"/>
              <a:t>:</a:t>
            </a:r>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0" y="1727200"/>
            <a:ext cx="9144000" cy="2743200"/>
          </a:xfrm>
          <a:prstGeom prst="rect">
            <a:avLst/>
          </a:prstGeom>
        </p:spPr>
      </p:pic>
    </p:spTree>
    <p:extLst>
      <p:ext uri="{BB962C8B-B14F-4D97-AF65-F5344CB8AC3E}">
        <p14:creationId xmlns:p14="http://schemas.microsoft.com/office/powerpoint/2010/main" val="2524056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Files</a:t>
            </a:r>
          </a:p>
        </p:txBody>
      </p:sp>
      <p:sp>
        <p:nvSpPr>
          <p:cNvPr id="3" name="Content Placeholder 2"/>
          <p:cNvSpPr>
            <a:spLocks noGrp="1"/>
          </p:cNvSpPr>
          <p:nvPr>
            <p:ph sz="quarter" idx="10"/>
          </p:nvPr>
        </p:nvSpPr>
        <p:spPr>
          <a:xfrm>
            <a:off x="457200" y="1016000"/>
            <a:ext cx="8229600" cy="3174999"/>
          </a:xfrm>
        </p:spPr>
        <p:txBody>
          <a:bodyPr/>
          <a:lstStyle/>
          <a:p>
            <a:pPr marL="0" indent="0">
              <a:buNone/>
            </a:pPr>
            <a:r>
              <a:rPr lang="en-US" dirty="0" err="1" smtClean="0"/>
              <a:t>spring.application.name</a:t>
            </a:r>
            <a:r>
              <a:rPr lang="en-US" dirty="0"/>
              <a:t>=foo</a:t>
            </a:r>
          </a:p>
          <a:p>
            <a:pPr marL="0" indent="0">
              <a:buNone/>
            </a:pPr>
            <a:r>
              <a:rPr lang="en-US" dirty="0" err="1"/>
              <a:t>spring.active.profiles</a:t>
            </a:r>
            <a:r>
              <a:rPr lang="en-US" dirty="0"/>
              <a:t>=</a:t>
            </a:r>
            <a:r>
              <a:rPr lang="en-US" dirty="0" err="1" smtClean="0"/>
              <a:t>dev</a:t>
            </a:r>
            <a:endParaRPr lang="en-US" dirty="0" smtClean="0"/>
          </a:p>
          <a:p>
            <a:pPr marL="0" indent="0">
              <a:buNone/>
            </a:pPr>
            <a:r>
              <a:rPr lang="en-US" dirty="0" smtClean="0"/>
              <a:t>Repo Files :</a:t>
            </a:r>
            <a:endParaRPr lang="en-US" dirty="0"/>
          </a:p>
          <a:p>
            <a:pPr marL="0" indent="0">
              <a:buNone/>
            </a:pPr>
            <a:r>
              <a:rPr lang="en-US" dirty="0" err="1" smtClean="0"/>
              <a:t>application.yml</a:t>
            </a:r>
            <a:r>
              <a:rPr lang="en-US" dirty="0" smtClean="0"/>
              <a:t> </a:t>
            </a:r>
            <a:r>
              <a:rPr lang="en-US" dirty="0"/>
              <a:t>- shared between all clients</a:t>
            </a:r>
          </a:p>
          <a:p>
            <a:pPr marL="0" indent="0">
              <a:buNone/>
            </a:pPr>
            <a:r>
              <a:rPr lang="en-US" dirty="0"/>
              <a:t>application-</a:t>
            </a:r>
            <a:r>
              <a:rPr lang="en-US" dirty="0" err="1"/>
              <a:t>dev.yml</a:t>
            </a:r>
            <a:r>
              <a:rPr lang="en-US" dirty="0"/>
              <a:t> </a:t>
            </a:r>
            <a:r>
              <a:rPr lang="en-US" dirty="0" smtClean="0"/>
              <a:t>– shared and profile specific</a:t>
            </a:r>
          </a:p>
          <a:p>
            <a:pPr marL="0" indent="0">
              <a:buNone/>
            </a:pPr>
            <a:r>
              <a:rPr lang="en-US" dirty="0" err="1" smtClean="0"/>
              <a:t>foo.yml</a:t>
            </a:r>
            <a:r>
              <a:rPr lang="en-US" dirty="0" smtClean="0"/>
              <a:t> </a:t>
            </a:r>
            <a:r>
              <a:rPr lang="en-US" dirty="0"/>
              <a:t>- app </a:t>
            </a:r>
            <a:r>
              <a:rPr lang="en-US" dirty="0" smtClean="0"/>
              <a:t>specific</a:t>
            </a:r>
            <a:endParaRPr lang="en-US" dirty="0"/>
          </a:p>
          <a:p>
            <a:pPr marL="0" indent="0">
              <a:buNone/>
            </a:pPr>
            <a:r>
              <a:rPr lang="en-US" dirty="0"/>
              <a:t>foo-</a:t>
            </a:r>
            <a:r>
              <a:rPr lang="en-US" dirty="0" err="1"/>
              <a:t>dev.yml</a:t>
            </a:r>
            <a:r>
              <a:rPr lang="en-US" dirty="0"/>
              <a:t> - app and profile </a:t>
            </a:r>
            <a:r>
              <a:rPr lang="en-US" dirty="0" smtClean="0"/>
              <a:t>specific</a:t>
            </a:r>
            <a:endParaRPr lang="en-US" dirty="0"/>
          </a:p>
        </p:txBody>
      </p:sp>
    </p:spTree>
    <p:extLst>
      <p:ext uri="{BB962C8B-B14F-4D97-AF65-F5344CB8AC3E}">
        <p14:creationId xmlns:p14="http://schemas.microsoft.com/office/powerpoint/2010/main" val="3845592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0"/>
          </p:nvPr>
        </p:nvSpPr>
        <p:spPr/>
        <p:txBody>
          <a:bodyPr/>
          <a:lstStyle/>
          <a:p>
            <a:r>
              <a:rPr lang="en-US" dirty="0"/>
              <a:t>Review </a:t>
            </a:r>
            <a:r>
              <a:rPr lang="en-US" dirty="0" err="1"/>
              <a:t>Config</a:t>
            </a:r>
            <a:r>
              <a:rPr lang="en-US" dirty="0"/>
              <a:t> </a:t>
            </a:r>
            <a:r>
              <a:rPr lang="en-US" dirty="0" err="1" smtClean="0"/>
              <a:t>Magement</a:t>
            </a:r>
            <a:endParaRPr lang="en-US" dirty="0"/>
          </a:p>
          <a:p>
            <a:r>
              <a:rPr lang="en-US" dirty="0" err="1"/>
              <a:t>Config</a:t>
            </a:r>
            <a:r>
              <a:rPr lang="en-US" dirty="0"/>
              <a:t> Server</a:t>
            </a:r>
          </a:p>
          <a:p>
            <a:r>
              <a:rPr lang="en-US" dirty="0" err="1">
                <a:solidFill>
                  <a:srgbClr val="3EA7BC"/>
                </a:solidFill>
              </a:rPr>
              <a:t>Config</a:t>
            </a:r>
            <a:r>
              <a:rPr lang="en-US" dirty="0">
                <a:solidFill>
                  <a:srgbClr val="3EA7BC"/>
                </a:solidFill>
              </a:rPr>
              <a:t> Client</a:t>
            </a:r>
          </a:p>
          <a:p>
            <a:r>
              <a:rPr lang="en-US" dirty="0"/>
              <a:t>Spring Cloud Services</a:t>
            </a:r>
          </a:p>
        </p:txBody>
      </p:sp>
    </p:spTree>
    <p:extLst>
      <p:ext uri="{BB962C8B-B14F-4D97-AF65-F5344CB8AC3E}">
        <p14:creationId xmlns:p14="http://schemas.microsoft.com/office/powerpoint/2010/main" val="3929973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Application</a:t>
            </a:r>
            <a:endParaRPr lang="en-US" dirty="0"/>
          </a:p>
        </p:txBody>
      </p:sp>
      <p:pic>
        <p:nvPicPr>
          <p:cNvPr id="4" name="Content Placeholder 3"/>
          <p:cNvPicPr>
            <a:picLocks noGrp="1" noChangeAspect="1"/>
          </p:cNvPicPr>
          <p:nvPr>
            <p:ph sz="quarter" idx="10"/>
          </p:nvPr>
        </p:nvPicPr>
        <p:blipFill rotWithShape="1">
          <a:blip r:embed="rId3"/>
          <a:srcRect r="-282"/>
          <a:stretch/>
        </p:blipFill>
        <p:spPr>
          <a:xfrm>
            <a:off x="0" y="965200"/>
            <a:ext cx="9144000" cy="3555999"/>
          </a:xfrm>
        </p:spPr>
      </p:pic>
    </p:spTree>
    <p:extLst>
      <p:ext uri="{BB962C8B-B14F-4D97-AF65-F5344CB8AC3E}">
        <p14:creationId xmlns:p14="http://schemas.microsoft.com/office/powerpoint/2010/main" val="2890671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Include Dependency</a:t>
            </a:r>
            <a:br>
              <a:rPr lang="en-US" dirty="0"/>
            </a:br>
            <a:endParaRPr lang="en-US" dirty="0"/>
          </a:p>
        </p:txBody>
      </p:sp>
      <p:pic>
        <p:nvPicPr>
          <p:cNvPr id="4" name="Content Placeholder 3"/>
          <p:cNvPicPr>
            <a:picLocks noGrp="1" noChangeAspect="1"/>
          </p:cNvPicPr>
          <p:nvPr>
            <p:ph sz="quarter" idx="10"/>
          </p:nvPr>
        </p:nvPicPr>
        <p:blipFill rotWithShape="1">
          <a:blip r:embed="rId3"/>
          <a:srcRect t="-1199" b="-3517"/>
          <a:stretch/>
        </p:blipFill>
        <p:spPr>
          <a:xfrm>
            <a:off x="457200" y="1574800"/>
            <a:ext cx="8229600" cy="2349500"/>
          </a:xfrm>
        </p:spPr>
      </p:pic>
    </p:spTree>
    <p:extLst>
      <p:ext uri="{BB962C8B-B14F-4D97-AF65-F5344CB8AC3E}">
        <p14:creationId xmlns:p14="http://schemas.microsoft.com/office/powerpoint/2010/main" val="113633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FF"/>
                </a:solidFill>
              </a:rPr>
              <a:t>Configuration Management</a:t>
            </a:r>
            <a:endParaRPr lang="en-US" dirty="0">
              <a:solidFill>
                <a:srgbClr val="FFFFFF"/>
              </a:solidFill>
            </a:endParaRPr>
          </a:p>
        </p:txBody>
      </p:sp>
      <p:sp>
        <p:nvSpPr>
          <p:cNvPr id="5" name="Rounded Rectangle 4"/>
          <p:cNvSpPr/>
          <p:nvPr/>
        </p:nvSpPr>
        <p:spPr>
          <a:xfrm>
            <a:off x="2512879" y="2630547"/>
            <a:ext cx="1219200" cy="914400"/>
          </a:xfrm>
          <a:prstGeom prst="roundRect">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600" dirty="0" smtClean="0"/>
              <a:t>UI Server</a:t>
            </a:r>
          </a:p>
          <a:p>
            <a:pPr algn="ctr"/>
            <a:r>
              <a:rPr lang="en-US" sz="1600" dirty="0" smtClean="0"/>
              <a:t>Proxy</a:t>
            </a:r>
          </a:p>
        </p:txBody>
      </p:sp>
      <p:sp>
        <p:nvSpPr>
          <p:cNvPr id="6" name="Rounded Rectangle 5"/>
          <p:cNvSpPr/>
          <p:nvPr/>
        </p:nvSpPr>
        <p:spPr>
          <a:xfrm>
            <a:off x="4379031" y="2619300"/>
            <a:ext cx="1706308" cy="914400"/>
          </a:xfrm>
          <a:prstGeom prst="roundRect">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t" anchorCtr="0"/>
          <a:lstStyle/>
          <a:p>
            <a:r>
              <a:rPr lang="en-US" sz="1400" dirty="0" smtClean="0"/>
              <a:t>Edge</a:t>
            </a:r>
          </a:p>
          <a:p>
            <a:r>
              <a:rPr lang="en-US" sz="1400" dirty="0" smtClean="0"/>
              <a:t>Service</a:t>
            </a:r>
          </a:p>
        </p:txBody>
      </p:sp>
      <p:grpSp>
        <p:nvGrpSpPr>
          <p:cNvPr id="19" name="Group 18"/>
          <p:cNvGrpSpPr/>
          <p:nvPr/>
        </p:nvGrpSpPr>
        <p:grpSpPr>
          <a:xfrm>
            <a:off x="6690389" y="2643396"/>
            <a:ext cx="1524000" cy="903106"/>
            <a:chOff x="7467600" y="1502951"/>
            <a:chExt cx="1524000" cy="903106"/>
          </a:xfrm>
        </p:grpSpPr>
        <p:sp>
          <p:nvSpPr>
            <p:cNvPr id="16" name="Rounded Rectangle 15"/>
            <p:cNvSpPr/>
            <p:nvPr/>
          </p:nvSpPr>
          <p:spPr>
            <a:xfrm>
              <a:off x="7467600" y="1502951"/>
              <a:ext cx="1219200" cy="598306"/>
            </a:xfrm>
            <a:prstGeom prst="roundRect">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400" dirty="0" smtClean="0"/>
                <a:t>Backend Service</a:t>
              </a:r>
            </a:p>
            <a:p>
              <a:pPr algn="ctr"/>
              <a:endParaRPr lang="en-US" sz="1400" dirty="0"/>
            </a:p>
          </p:txBody>
        </p:sp>
        <p:sp>
          <p:nvSpPr>
            <p:cNvPr id="17" name="Rounded Rectangle 16"/>
            <p:cNvSpPr/>
            <p:nvPr/>
          </p:nvSpPr>
          <p:spPr>
            <a:xfrm>
              <a:off x="7620000" y="1655351"/>
              <a:ext cx="1219200" cy="598306"/>
            </a:xfrm>
            <a:prstGeom prst="roundRect">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400" dirty="0" smtClean="0"/>
                <a:t>Backend Service</a:t>
              </a:r>
            </a:p>
            <a:p>
              <a:pPr algn="ctr"/>
              <a:endParaRPr lang="en-US" sz="1400" dirty="0"/>
            </a:p>
          </p:txBody>
        </p:sp>
        <p:sp>
          <p:nvSpPr>
            <p:cNvPr id="18" name="Rounded Rectangle 17"/>
            <p:cNvSpPr/>
            <p:nvPr/>
          </p:nvSpPr>
          <p:spPr>
            <a:xfrm>
              <a:off x="7772400" y="1807751"/>
              <a:ext cx="1219200" cy="598306"/>
            </a:xfrm>
            <a:prstGeom prst="roundRect">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400" dirty="0" smtClean="0"/>
                <a:t>Backend Service</a:t>
              </a:r>
            </a:p>
            <a:p>
              <a:pPr algn="ctr"/>
              <a:endParaRPr lang="en-US" sz="1400" dirty="0"/>
            </a:p>
          </p:txBody>
        </p:sp>
      </p:grpSp>
      <p:cxnSp>
        <p:nvCxnSpPr>
          <p:cNvPr id="20" name="Straight Arrow Connector 19"/>
          <p:cNvCxnSpPr>
            <a:endCxn id="16" idx="1"/>
          </p:cNvCxnSpPr>
          <p:nvPr/>
        </p:nvCxnSpPr>
        <p:spPr>
          <a:xfrm>
            <a:off x="6085338" y="2942549"/>
            <a:ext cx="605051" cy="0"/>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6" idx="3"/>
            <a:endCxn id="17" idx="1"/>
          </p:cNvCxnSpPr>
          <p:nvPr/>
        </p:nvCxnSpPr>
        <p:spPr>
          <a:xfrm>
            <a:off x="6085339" y="3076500"/>
            <a:ext cx="757450" cy="18449"/>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8" idx="1"/>
          </p:cNvCxnSpPr>
          <p:nvPr/>
        </p:nvCxnSpPr>
        <p:spPr>
          <a:xfrm>
            <a:off x="6085338" y="3241702"/>
            <a:ext cx="909851" cy="5647"/>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33" name="Rounded Rectangle 32"/>
          <p:cNvSpPr/>
          <p:nvPr/>
        </p:nvSpPr>
        <p:spPr>
          <a:xfrm>
            <a:off x="719613" y="2632102"/>
            <a:ext cx="1219200" cy="914400"/>
          </a:xfrm>
          <a:prstGeom prst="roundRect">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600" dirty="0" smtClean="0"/>
              <a:t>Client</a:t>
            </a:r>
          </a:p>
          <a:p>
            <a:pPr algn="ctr"/>
            <a:r>
              <a:rPr lang="en-US" sz="1600" dirty="0" smtClean="0"/>
              <a:t>UI</a:t>
            </a:r>
            <a:endParaRPr lang="en-US" sz="1600" dirty="0"/>
          </a:p>
          <a:p>
            <a:pPr algn="ctr"/>
            <a:r>
              <a:rPr lang="en-US" sz="1200" dirty="0" smtClean="0"/>
              <a:t>(JavaScript)</a:t>
            </a:r>
            <a:endParaRPr lang="en-US" sz="1200" dirty="0"/>
          </a:p>
        </p:txBody>
      </p:sp>
      <p:cxnSp>
        <p:nvCxnSpPr>
          <p:cNvPr id="34" name="Straight Arrow Connector 33"/>
          <p:cNvCxnSpPr>
            <a:stCxn id="33" idx="3"/>
            <a:endCxn id="5" idx="1"/>
          </p:cNvCxnSpPr>
          <p:nvPr/>
        </p:nvCxnSpPr>
        <p:spPr>
          <a:xfrm flipV="1">
            <a:off x="1938813" y="3087747"/>
            <a:ext cx="574066" cy="1555"/>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stCxn id="5" idx="3"/>
            <a:endCxn id="6" idx="1"/>
          </p:cNvCxnSpPr>
          <p:nvPr/>
        </p:nvCxnSpPr>
        <p:spPr>
          <a:xfrm flipV="1">
            <a:off x="3732079" y="3076500"/>
            <a:ext cx="646952" cy="11247"/>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sp>
        <p:nvSpPr>
          <p:cNvPr id="44" name="Rounded Rectangle 43"/>
          <p:cNvSpPr/>
          <p:nvPr/>
        </p:nvSpPr>
        <p:spPr>
          <a:xfrm>
            <a:off x="457199" y="1611446"/>
            <a:ext cx="1219200" cy="598306"/>
          </a:xfrm>
          <a:prstGeom prst="roundRect">
            <a:avLst/>
          </a:prstGeom>
          <a:solidFill>
            <a:schemeClr val="accent3"/>
          </a:solidFill>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400" dirty="0" err="1" smtClean="0"/>
              <a:t>Config</a:t>
            </a:r>
            <a:endParaRPr lang="en-US" sz="1400" dirty="0" smtClean="0"/>
          </a:p>
          <a:p>
            <a:pPr algn="ctr"/>
            <a:r>
              <a:rPr lang="en-US" sz="1400" dirty="0" smtClean="0"/>
              <a:t>Server</a:t>
            </a:r>
          </a:p>
          <a:p>
            <a:pPr algn="ctr"/>
            <a:endParaRPr lang="en-US" sz="1400" dirty="0"/>
          </a:p>
        </p:txBody>
      </p:sp>
      <p:sp>
        <p:nvSpPr>
          <p:cNvPr id="45" name="Rounded Rectangle 44"/>
          <p:cNvSpPr/>
          <p:nvPr/>
        </p:nvSpPr>
        <p:spPr>
          <a:xfrm>
            <a:off x="1821874" y="1611446"/>
            <a:ext cx="1219200" cy="598306"/>
          </a:xfrm>
          <a:prstGeom prst="roundRect">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400" dirty="0" smtClean="0"/>
              <a:t>Service</a:t>
            </a:r>
          </a:p>
          <a:p>
            <a:pPr algn="ctr"/>
            <a:r>
              <a:rPr lang="en-US" sz="1400" dirty="0" smtClean="0"/>
              <a:t>Registry</a:t>
            </a:r>
          </a:p>
          <a:p>
            <a:pPr algn="ctr"/>
            <a:endParaRPr lang="en-US" sz="1400" dirty="0"/>
          </a:p>
        </p:txBody>
      </p:sp>
      <p:sp>
        <p:nvSpPr>
          <p:cNvPr id="47" name="Rounded Rectangle 46"/>
          <p:cNvSpPr/>
          <p:nvPr/>
        </p:nvSpPr>
        <p:spPr bwMode="auto">
          <a:xfrm>
            <a:off x="369256" y="1510937"/>
            <a:ext cx="5716081" cy="818714"/>
          </a:xfrm>
          <a:prstGeom prst="roundRect">
            <a:avLst>
              <a:gd name="adj" fmla="val 6192"/>
            </a:avLst>
          </a:prstGeom>
          <a:noFill/>
          <a:ln w="12700">
            <a:solidFill>
              <a:schemeClr val="tx1">
                <a:lumMod val="40000"/>
                <a:lumOff val="60000"/>
              </a:schemeClr>
            </a:solidFill>
            <a:prstDash val="sysDash"/>
            <a:round/>
            <a:headEnd/>
            <a:tailEnd/>
          </a:ln>
        </p:spPr>
        <p:txBody>
          <a:bodyPr wrap="none" lIns="0" tIns="0" rIns="0" bIns="0" rtlCol="0" anchor="t" anchorCtr="0"/>
          <a:lstStyle/>
          <a:p>
            <a:endParaRPr lang="en-US" sz="1800" dirty="0" smtClean="0">
              <a:solidFill>
                <a:schemeClr val="tx1"/>
              </a:solidFill>
            </a:endParaRPr>
          </a:p>
        </p:txBody>
      </p:sp>
      <p:cxnSp>
        <p:nvCxnSpPr>
          <p:cNvPr id="49" name="Straight Arrow Connector 48"/>
          <p:cNvCxnSpPr>
            <a:stCxn id="5" idx="0"/>
          </p:cNvCxnSpPr>
          <p:nvPr/>
        </p:nvCxnSpPr>
        <p:spPr>
          <a:xfrm flipV="1">
            <a:off x="3122479" y="2329651"/>
            <a:ext cx="0" cy="300896"/>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a:stCxn id="6" idx="0"/>
          </p:cNvCxnSpPr>
          <p:nvPr/>
        </p:nvCxnSpPr>
        <p:spPr>
          <a:xfrm flipV="1">
            <a:off x="5232185" y="2329652"/>
            <a:ext cx="0" cy="289648"/>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60" name="Elbow Connector 59"/>
          <p:cNvCxnSpPr>
            <a:stCxn id="16" idx="0"/>
            <a:endCxn id="47" idx="3"/>
          </p:cNvCxnSpPr>
          <p:nvPr/>
        </p:nvCxnSpPr>
        <p:spPr>
          <a:xfrm rot="16200000" flipV="1">
            <a:off x="6331112" y="1674519"/>
            <a:ext cx="723102" cy="1214652"/>
          </a:xfrm>
          <a:prstGeom prst="bentConnector2">
            <a:avLst/>
          </a:prstGeom>
          <a:ln>
            <a:solidFill>
              <a:schemeClr val="bg1"/>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68" name="Magnetic Disk 67"/>
          <p:cNvSpPr/>
          <p:nvPr/>
        </p:nvSpPr>
        <p:spPr>
          <a:xfrm>
            <a:off x="5041133" y="3916737"/>
            <a:ext cx="404872" cy="339510"/>
          </a:xfrm>
          <a:prstGeom prst="flowChartMagneticDisk">
            <a:avLst/>
          </a:prstGeom>
          <a:solidFill>
            <a:schemeClr val="bg2"/>
          </a:solidFill>
          <a:ln w="63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9" name="Straight Arrow Connector 68"/>
          <p:cNvCxnSpPr>
            <a:stCxn id="6" idx="2"/>
            <a:endCxn id="68" idx="1"/>
          </p:cNvCxnSpPr>
          <p:nvPr/>
        </p:nvCxnSpPr>
        <p:spPr>
          <a:xfrm>
            <a:off x="5232185" y="3533700"/>
            <a:ext cx="11384" cy="383037"/>
          </a:xfrm>
          <a:prstGeom prst="straightConnector1">
            <a:avLst/>
          </a:prstGeom>
          <a:ln>
            <a:solidFill>
              <a:schemeClr val="bg1"/>
            </a:solidFill>
            <a:tailEnd type="arrow"/>
          </a:ln>
        </p:spPr>
        <p:style>
          <a:lnRef idx="2">
            <a:schemeClr val="accent1"/>
          </a:lnRef>
          <a:fillRef idx="0">
            <a:schemeClr val="accent1"/>
          </a:fillRef>
          <a:effectRef idx="1">
            <a:schemeClr val="accent1"/>
          </a:effectRef>
          <a:fontRef idx="minor">
            <a:schemeClr val="tx1"/>
          </a:fontRef>
        </p:style>
      </p:cxnSp>
      <p:cxnSp>
        <p:nvCxnSpPr>
          <p:cNvPr id="79" name="Straight Arrow Connector 78"/>
          <p:cNvCxnSpPr/>
          <p:nvPr/>
        </p:nvCxnSpPr>
        <p:spPr>
          <a:xfrm>
            <a:off x="7344457" y="3533700"/>
            <a:ext cx="0" cy="383037"/>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grpSp>
        <p:nvGrpSpPr>
          <p:cNvPr id="81" name="Group 80"/>
          <p:cNvGrpSpPr/>
          <p:nvPr/>
        </p:nvGrpSpPr>
        <p:grpSpPr>
          <a:xfrm>
            <a:off x="6888546" y="3912910"/>
            <a:ext cx="926175" cy="527536"/>
            <a:chOff x="6738961" y="3666238"/>
            <a:chExt cx="926175" cy="527536"/>
          </a:xfrm>
        </p:grpSpPr>
        <p:sp>
          <p:nvSpPr>
            <p:cNvPr id="75" name="Magnetic Disk 74"/>
            <p:cNvSpPr/>
            <p:nvPr/>
          </p:nvSpPr>
          <p:spPr>
            <a:xfrm>
              <a:off x="7260264" y="3666238"/>
              <a:ext cx="404872" cy="339510"/>
            </a:xfrm>
            <a:prstGeom prst="flowChartMagneticDisk">
              <a:avLst/>
            </a:prstGeom>
            <a:solidFill>
              <a:schemeClr val="bg2"/>
            </a:solidFill>
            <a:ln w="63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Magnetic Disk 75"/>
            <p:cNvSpPr/>
            <p:nvPr/>
          </p:nvSpPr>
          <p:spPr>
            <a:xfrm>
              <a:off x="6738961" y="3684509"/>
              <a:ext cx="404872" cy="339510"/>
            </a:xfrm>
            <a:prstGeom prst="flowChartMagneticDisk">
              <a:avLst/>
            </a:prstGeom>
            <a:solidFill>
              <a:schemeClr val="bg2"/>
            </a:solidFill>
            <a:ln w="63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Magnetic Disk 73"/>
            <p:cNvSpPr/>
            <p:nvPr/>
          </p:nvSpPr>
          <p:spPr>
            <a:xfrm>
              <a:off x="7032377" y="3854264"/>
              <a:ext cx="404872" cy="339510"/>
            </a:xfrm>
            <a:prstGeom prst="flowChartMagneticDisk">
              <a:avLst/>
            </a:prstGeom>
            <a:solidFill>
              <a:schemeClr val="bg2"/>
            </a:solidFill>
            <a:ln w="6350">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82" name="Rectangle 81"/>
          <p:cNvSpPr/>
          <p:nvPr/>
        </p:nvSpPr>
        <p:spPr>
          <a:xfrm>
            <a:off x="5685043" y="2699720"/>
            <a:ext cx="400295" cy="750706"/>
          </a:xfrm>
          <a:prstGeom prst="rect">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050" dirty="0" smtClean="0">
                <a:solidFill>
                  <a:srgbClr val="000000"/>
                </a:solidFill>
              </a:rPr>
              <a:t>Load Balancing</a:t>
            </a:r>
            <a:endParaRPr lang="en-US" sz="1050" dirty="0">
              <a:solidFill>
                <a:srgbClr val="000000"/>
              </a:solidFill>
            </a:endParaRPr>
          </a:p>
        </p:txBody>
      </p:sp>
      <p:sp>
        <p:nvSpPr>
          <p:cNvPr id="30" name="Rectangle 29"/>
          <p:cNvSpPr/>
          <p:nvPr/>
        </p:nvSpPr>
        <p:spPr>
          <a:xfrm>
            <a:off x="5295694" y="2708856"/>
            <a:ext cx="400295" cy="750706"/>
          </a:xfrm>
          <a:prstGeom prst="rect">
            <a:avLst/>
          </a:prstGeom>
          <a:solidFill>
            <a:schemeClr val="bg1"/>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050" dirty="0" smtClean="0">
                <a:solidFill>
                  <a:srgbClr val="000000"/>
                </a:solidFill>
              </a:rPr>
              <a:t>Circuit Breaker</a:t>
            </a:r>
            <a:endParaRPr lang="en-US" sz="1050" dirty="0">
              <a:solidFill>
                <a:srgbClr val="000000"/>
              </a:solidFill>
            </a:endParaRPr>
          </a:p>
        </p:txBody>
      </p:sp>
      <p:sp>
        <p:nvSpPr>
          <p:cNvPr id="32" name="Rounded Rectangle 31"/>
          <p:cNvSpPr/>
          <p:nvPr/>
        </p:nvSpPr>
        <p:spPr>
          <a:xfrm>
            <a:off x="3131820" y="1612214"/>
            <a:ext cx="1513915" cy="598306"/>
          </a:xfrm>
          <a:prstGeom prst="roundRect">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400" dirty="0" smtClean="0"/>
              <a:t>Circuit Breaker Dashboard</a:t>
            </a:r>
            <a:endParaRPr lang="en-US" sz="1400" dirty="0"/>
          </a:p>
        </p:txBody>
      </p:sp>
      <p:sp>
        <p:nvSpPr>
          <p:cNvPr id="35" name="Rounded Rectangle 34"/>
          <p:cNvSpPr/>
          <p:nvPr/>
        </p:nvSpPr>
        <p:spPr>
          <a:xfrm>
            <a:off x="4686094" y="1611446"/>
            <a:ext cx="1219200" cy="598306"/>
          </a:xfrm>
          <a:prstGeom prst="roundRect">
            <a:avLst/>
          </a:prstGeom>
          <a:ln>
            <a:solidFill>
              <a:schemeClr val="tx2">
                <a:lumMod val="50000"/>
              </a:schemeClr>
            </a:solidFill>
          </a:ln>
        </p:spPr>
        <p:style>
          <a:lnRef idx="2">
            <a:schemeClr val="dk1"/>
          </a:lnRef>
          <a:fillRef idx="1">
            <a:schemeClr val="lt1"/>
          </a:fillRef>
          <a:effectRef idx="0">
            <a:schemeClr val="dk1"/>
          </a:effectRef>
          <a:fontRef idx="minor">
            <a:schemeClr val="dk1"/>
          </a:fontRef>
        </p:style>
        <p:txBody>
          <a:bodyPr rtlCol="0" anchor="t" anchorCtr="0"/>
          <a:lstStyle/>
          <a:p>
            <a:pPr algn="ctr"/>
            <a:r>
              <a:rPr lang="en-US" sz="1400" dirty="0" smtClean="0"/>
              <a:t>Tracing Dashboard</a:t>
            </a:r>
            <a:endParaRPr lang="en-US" sz="1400" dirty="0"/>
          </a:p>
        </p:txBody>
      </p:sp>
    </p:spTree>
    <p:extLst>
      <p:ext uri="{BB962C8B-B14F-4D97-AF65-F5344CB8AC3E}">
        <p14:creationId xmlns:p14="http://schemas.microsoft.com/office/powerpoint/2010/main" val="26508978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a:t>
            </a:r>
            <a:r>
              <a:rPr lang="en-US" dirty="0" err="1" smtClean="0"/>
              <a:t>Config</a:t>
            </a:r>
            <a:endParaRPr lang="en-US" dirty="0"/>
          </a:p>
        </p:txBody>
      </p:sp>
      <p:pic>
        <p:nvPicPr>
          <p:cNvPr id="4" name="Content Placeholder 3"/>
          <p:cNvPicPr>
            <a:picLocks noGrp="1" noChangeAspect="1"/>
          </p:cNvPicPr>
          <p:nvPr>
            <p:ph sz="quarter" idx="10"/>
          </p:nvPr>
        </p:nvPicPr>
        <p:blipFill rotWithShape="1">
          <a:blip r:embed="rId3"/>
          <a:srcRect t="1783" b="-3156"/>
          <a:stretch/>
        </p:blipFill>
        <p:spPr>
          <a:xfrm>
            <a:off x="457200" y="1708150"/>
            <a:ext cx="8229600" cy="1581150"/>
          </a:xfrm>
        </p:spPr>
      </p:pic>
      <p:sp>
        <p:nvSpPr>
          <p:cNvPr id="5" name="TextBox 4"/>
          <p:cNvSpPr txBox="1"/>
          <p:nvPr/>
        </p:nvSpPr>
        <p:spPr>
          <a:xfrm>
            <a:off x="457200" y="1117600"/>
            <a:ext cx="8039100" cy="646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defTabSz="914400" latinLnBrk="1" hangingPunct="0"/>
            <a:r>
              <a:rPr lang="en-US" dirty="0" smtClean="0">
                <a:solidFill>
                  <a:schemeClr val="bg1"/>
                </a:solidFill>
                <a:uFill>
                  <a:solidFill>
                    <a:srgbClr val="4D4D4D"/>
                  </a:solidFill>
                </a:uFill>
                <a:latin typeface="Helvetica"/>
                <a:ea typeface="Helvetica"/>
                <a:cs typeface="Helvetica"/>
                <a:sym typeface="Helvetica"/>
              </a:rPr>
              <a:t>Sample </a:t>
            </a:r>
            <a:r>
              <a:rPr lang="en-US" dirty="0" err="1">
                <a:solidFill>
                  <a:schemeClr val="bg1"/>
                </a:solidFill>
                <a:uFill>
                  <a:solidFill>
                    <a:srgbClr val="4D4D4D"/>
                  </a:solidFill>
                </a:uFill>
                <a:latin typeface="Helvetica"/>
                <a:ea typeface="Helvetica"/>
                <a:cs typeface="Helvetica"/>
                <a:sym typeface="Helvetica"/>
              </a:rPr>
              <a:t>bootstrap.yml</a:t>
            </a:r>
            <a:endParaRPr lang="en-US" dirty="0">
              <a:solidFill>
                <a:schemeClr val="bg1"/>
              </a:solidFill>
              <a:uFill>
                <a:solidFill>
                  <a:srgbClr val="4D4D4D"/>
                </a:solidFill>
              </a:uFill>
              <a:latin typeface="Helvetica"/>
              <a:ea typeface="Helvetica"/>
              <a:cs typeface="Helvetica"/>
              <a:sym typeface="Helvetica"/>
            </a:endParaRPr>
          </a:p>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4D4D4D"/>
              </a:solidFill>
              <a:effectLst/>
              <a:uFill>
                <a:solidFill>
                  <a:srgbClr val="4D4D4D"/>
                </a:solidFill>
              </a:uFill>
              <a:latin typeface="Helvetica"/>
              <a:ea typeface="Helvetica"/>
              <a:cs typeface="Helvetica"/>
              <a:sym typeface="Helvetica"/>
            </a:endParaRPr>
          </a:p>
        </p:txBody>
      </p:sp>
      <p:sp>
        <p:nvSpPr>
          <p:cNvPr id="7" name="TextBox 6"/>
          <p:cNvSpPr txBox="1"/>
          <p:nvPr/>
        </p:nvSpPr>
        <p:spPr>
          <a:xfrm>
            <a:off x="571500" y="3632200"/>
            <a:ext cx="8115300" cy="369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defTabSz="914400" latinLnBrk="1" hangingPunct="0"/>
            <a:r>
              <a:rPr lang="en-US" dirty="0" err="1">
                <a:solidFill>
                  <a:srgbClr val="FFFFFF"/>
                </a:solidFill>
                <a:uFill>
                  <a:solidFill>
                    <a:srgbClr val="4D4D4D"/>
                  </a:solidFill>
                </a:uFill>
                <a:latin typeface="Helvetica"/>
                <a:ea typeface="Helvetica"/>
                <a:cs typeface="Helvetica"/>
                <a:sym typeface="Helvetica"/>
              </a:rPr>
              <a:t>spring.cloud.config.uri</a:t>
            </a:r>
            <a:r>
              <a:rPr lang="en-US" dirty="0">
                <a:solidFill>
                  <a:srgbClr val="FFFFFF"/>
                </a:solidFill>
                <a:uFill>
                  <a:solidFill>
                    <a:srgbClr val="4D4D4D"/>
                  </a:solidFill>
                </a:uFill>
                <a:latin typeface="Helvetica"/>
                <a:ea typeface="Helvetica"/>
                <a:cs typeface="Helvetica"/>
                <a:sym typeface="Helvetica"/>
              </a:rPr>
              <a:t> defaults to http://localhost:8888</a:t>
            </a:r>
            <a:endParaRPr kumimoji="0" lang="en-US" sz="1800" b="0" i="0" u="none" strike="noStrike" cap="none" spc="0" normalizeH="0" baseline="0" dirty="0">
              <a:ln>
                <a:noFill/>
              </a:ln>
              <a:solidFill>
                <a:srgbClr val="FFFFFF"/>
              </a:solidFill>
              <a:effectLst/>
              <a:uFill>
                <a:solidFill>
                  <a:srgbClr val="4D4D4D"/>
                </a:solidFill>
              </a:uFill>
              <a:latin typeface="Helvetica"/>
              <a:ea typeface="Helvetica"/>
              <a:cs typeface="Helvetica"/>
              <a:sym typeface="Helvetica"/>
            </a:endParaRPr>
          </a:p>
        </p:txBody>
      </p:sp>
    </p:spTree>
    <p:extLst>
      <p:ext uri="{BB962C8B-B14F-4D97-AF65-F5344CB8AC3E}">
        <p14:creationId xmlns:p14="http://schemas.microsoft.com/office/powerpoint/2010/main" val="2337354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Refreshable Application Components</a:t>
            </a:r>
            <a:br>
              <a:rPr lang="en-US" dirty="0"/>
            </a:br>
            <a:endParaRPr lang="en-US" dirty="0"/>
          </a:p>
        </p:txBody>
      </p:sp>
      <p:sp>
        <p:nvSpPr>
          <p:cNvPr id="3" name="Content Placeholder 2"/>
          <p:cNvSpPr>
            <a:spLocks noGrp="1"/>
          </p:cNvSpPr>
          <p:nvPr>
            <p:ph sz="quarter" idx="10"/>
          </p:nvPr>
        </p:nvSpPr>
        <p:spPr/>
        <p:txBody>
          <a:bodyPr/>
          <a:lstStyle/>
          <a:p>
            <a:pPr marL="0" indent="0">
              <a:buNone/>
            </a:pPr>
            <a:r>
              <a:rPr lang="en-US" dirty="0"/>
              <a:t>What can be refreshed in a Spring Application?</a:t>
            </a:r>
          </a:p>
          <a:p>
            <a:r>
              <a:rPr lang="en-US" dirty="0"/>
              <a:t>Loggers </a:t>
            </a:r>
            <a:r>
              <a:rPr lang="en-US" dirty="0" err="1"/>
              <a:t>logging.level</a:t>
            </a:r>
            <a:r>
              <a:rPr lang="en-US" dirty="0"/>
              <a:t>.*</a:t>
            </a:r>
          </a:p>
          <a:p>
            <a:r>
              <a:rPr lang="en-US" dirty="0"/>
              <a:t>@</a:t>
            </a:r>
            <a:r>
              <a:rPr lang="en-US" dirty="0" err="1"/>
              <a:t>ConfigurationProperties</a:t>
            </a:r>
            <a:r>
              <a:rPr lang="en-US" dirty="0"/>
              <a:t> beans</a:t>
            </a:r>
          </a:p>
          <a:p>
            <a:r>
              <a:rPr lang="en-US" dirty="0"/>
              <a:t>Beans with @</a:t>
            </a:r>
            <a:r>
              <a:rPr lang="en-US" dirty="0" err="1"/>
              <a:t>RefreshScope</a:t>
            </a:r>
            <a:r>
              <a:rPr lang="en-US" dirty="0"/>
              <a:t> annotation</a:t>
            </a:r>
          </a:p>
        </p:txBody>
      </p:sp>
    </p:spTree>
    <p:extLst>
      <p:ext uri="{BB962C8B-B14F-4D97-AF65-F5344CB8AC3E}">
        <p14:creationId xmlns:p14="http://schemas.microsoft.com/office/powerpoint/2010/main" val="347259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RefreshScope</a:t>
            </a:r>
            <a:endParaRPr lang="en-US" dirty="0"/>
          </a:p>
        </p:txBody>
      </p:sp>
      <p:pic>
        <p:nvPicPr>
          <p:cNvPr id="4" name="Content Placeholder 3"/>
          <p:cNvPicPr>
            <a:picLocks noGrp="1" noChangeAspect="1"/>
          </p:cNvPicPr>
          <p:nvPr>
            <p:ph sz="quarter" idx="10"/>
          </p:nvPr>
        </p:nvPicPr>
        <p:blipFill rotWithShape="1">
          <a:blip r:embed="rId3"/>
          <a:srcRect l="886" r="620"/>
          <a:stretch/>
        </p:blipFill>
        <p:spPr>
          <a:xfrm>
            <a:off x="558800" y="1108075"/>
            <a:ext cx="8039100" cy="3235325"/>
          </a:xfrm>
        </p:spPr>
      </p:pic>
    </p:spTree>
    <p:extLst>
      <p:ext uri="{BB962C8B-B14F-4D97-AF65-F5344CB8AC3E}">
        <p14:creationId xmlns:p14="http://schemas.microsoft.com/office/powerpoint/2010/main" val="622446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Refreshing Configuration</a:t>
            </a:r>
            <a:br>
              <a:rPr lang="en-US" dirty="0"/>
            </a:br>
            <a:endParaRPr lang="en-US" dirty="0"/>
          </a:p>
        </p:txBody>
      </p:sp>
      <p:sp>
        <p:nvSpPr>
          <p:cNvPr id="3" name="Content Placeholder 2"/>
          <p:cNvSpPr>
            <a:spLocks noGrp="1"/>
          </p:cNvSpPr>
          <p:nvPr>
            <p:ph sz="quarter" idx="10"/>
          </p:nvPr>
        </p:nvSpPr>
        <p:spPr/>
        <p:txBody>
          <a:bodyPr/>
          <a:lstStyle/>
          <a:p>
            <a:pPr marL="0" indent="0">
              <a:buNone/>
            </a:pPr>
            <a:r>
              <a:rPr lang="en-US" sz="2000" dirty="0"/>
              <a:t>Two step </a:t>
            </a:r>
            <a:r>
              <a:rPr lang="en-US" sz="2000" dirty="0" smtClean="0"/>
              <a:t>process</a:t>
            </a:r>
            <a:endParaRPr lang="en-US" sz="2000" dirty="0"/>
          </a:p>
          <a:p>
            <a:pPr marL="0" indent="0">
              <a:buNone/>
            </a:pPr>
            <a:r>
              <a:rPr lang="en-US" sz="2000" dirty="0"/>
              <a:t>1) Update Repository</a:t>
            </a:r>
          </a:p>
          <a:p>
            <a:pPr marL="0" indent="0">
              <a:buNone/>
            </a:pPr>
            <a:r>
              <a:rPr lang="en-US" sz="2000" dirty="0"/>
              <a:t>2) Send a request to the application(s) </a:t>
            </a:r>
            <a:endParaRPr lang="en-US" sz="2000" dirty="0" smtClean="0"/>
          </a:p>
          <a:p>
            <a:r>
              <a:rPr lang="en-US" sz="2000" dirty="0" smtClean="0"/>
              <a:t>Send </a:t>
            </a:r>
            <a:r>
              <a:rPr lang="en-US" sz="2000" dirty="0"/>
              <a:t>a POST request to the refresh endpoint in the client app to fetch updated </a:t>
            </a:r>
            <a:r>
              <a:rPr lang="en-US" sz="2000" dirty="0" err="1"/>
              <a:t>config</a:t>
            </a:r>
            <a:r>
              <a:rPr lang="en-US" sz="2000" dirty="0"/>
              <a:t> values</a:t>
            </a:r>
            <a:r>
              <a:rPr lang="en-US" sz="2000" dirty="0" smtClean="0"/>
              <a:t>:</a:t>
            </a:r>
          </a:p>
          <a:p>
            <a:r>
              <a:rPr lang="en-US" sz="2000" dirty="0" smtClean="0"/>
              <a:t>http://127.0.0.1:8080/refresh</a:t>
            </a:r>
            <a:endParaRPr lang="en-US" sz="2000" dirty="0"/>
          </a:p>
          <a:p>
            <a:r>
              <a:rPr lang="en-US" sz="2000" dirty="0" smtClean="0"/>
              <a:t>Requires </a:t>
            </a:r>
            <a:r>
              <a:rPr lang="en-US" sz="2000" dirty="0"/>
              <a:t>the Actuator dependency on the </a:t>
            </a:r>
            <a:r>
              <a:rPr lang="en-US" sz="2000" dirty="0" err="1"/>
              <a:t>classpath</a:t>
            </a:r>
            <a:r>
              <a:rPr lang="en-US" sz="2000" dirty="0"/>
              <a:t> (</a:t>
            </a:r>
            <a:r>
              <a:rPr lang="en-US" sz="2000" dirty="0" err="1"/>
              <a:t>pom.xml</a:t>
            </a:r>
            <a:r>
              <a:rPr lang="en-US" sz="2000" dirty="0"/>
              <a:t>)</a:t>
            </a:r>
            <a:r>
              <a:rPr lang="en-US" sz="2000" dirty="0" smtClean="0"/>
              <a:t>.</a:t>
            </a:r>
            <a:endParaRPr lang="en-US" sz="2000" dirty="0"/>
          </a:p>
        </p:txBody>
      </p:sp>
    </p:spTree>
    <p:extLst>
      <p:ext uri="{BB962C8B-B14F-4D97-AF65-F5344CB8AC3E}">
        <p14:creationId xmlns:p14="http://schemas.microsoft.com/office/powerpoint/2010/main" val="1606269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Bus</a:t>
            </a:r>
          </a:p>
        </p:txBody>
      </p:sp>
      <p:sp>
        <p:nvSpPr>
          <p:cNvPr id="3" name="Content Placeholder 2"/>
          <p:cNvSpPr>
            <a:spLocks noGrp="1"/>
          </p:cNvSpPr>
          <p:nvPr>
            <p:ph sz="quarter" idx="10"/>
          </p:nvPr>
        </p:nvSpPr>
        <p:spPr/>
        <p:txBody>
          <a:bodyPr/>
          <a:lstStyle/>
          <a:p>
            <a:pPr marL="0" indent="0">
              <a:buNone/>
            </a:pPr>
            <a:r>
              <a:rPr lang="en-US" dirty="0" smtClean="0"/>
              <a:t>Leverage </a:t>
            </a:r>
            <a:r>
              <a:rPr lang="en-US" dirty="0"/>
              <a:t>Spring Cloud Bus pub/sub notification with </a:t>
            </a:r>
            <a:r>
              <a:rPr lang="en-US" dirty="0" err="1" smtClean="0"/>
              <a:t>RabbitMQ</a:t>
            </a:r>
            <a:endParaRPr lang="en-US" dirty="0" smtClean="0"/>
          </a:p>
          <a:p>
            <a:pPr marL="0" indent="0">
              <a:buNone/>
            </a:pPr>
            <a:r>
              <a:rPr lang="en-US" dirty="0"/>
              <a:t>Send a POST request to the refresh endpoint to fetch updated </a:t>
            </a:r>
            <a:r>
              <a:rPr lang="en-US" dirty="0" err="1"/>
              <a:t>config</a:t>
            </a:r>
            <a:r>
              <a:rPr lang="en-US" dirty="0"/>
              <a:t> values</a:t>
            </a:r>
            <a:r>
              <a:rPr lang="en-US" dirty="0" smtClean="0"/>
              <a:t>:</a:t>
            </a:r>
          </a:p>
          <a:p>
            <a:pPr marL="0" indent="0">
              <a:buNone/>
            </a:pPr>
            <a:r>
              <a:rPr lang="en-US" dirty="0"/>
              <a:t>http://127.0.0.1:8080/bus/refresh</a:t>
            </a:r>
          </a:p>
          <a:p>
            <a:pPr marL="0" indent="0">
              <a:buNone/>
            </a:pPr>
            <a:r>
              <a:rPr lang="en-US" dirty="0"/>
              <a:t>Requires the Cloud Bus AMQP dependency on the </a:t>
            </a:r>
            <a:r>
              <a:rPr lang="en-US" dirty="0" err="1"/>
              <a:t>classpath</a:t>
            </a:r>
            <a:r>
              <a:rPr lang="en-US" dirty="0"/>
              <a:t> (</a:t>
            </a:r>
            <a:r>
              <a:rPr lang="en-US" dirty="0" err="1"/>
              <a:t>pom.xml</a:t>
            </a:r>
            <a:r>
              <a:rPr lang="en-US" dirty="0" smtClean="0"/>
              <a:t>)</a:t>
            </a:r>
            <a:endParaRPr lang="en-US" dirty="0"/>
          </a:p>
          <a:p>
            <a:pPr marL="0" indent="0">
              <a:buNone/>
            </a:pPr>
            <a:endParaRPr lang="en-US" dirty="0"/>
          </a:p>
        </p:txBody>
      </p:sp>
    </p:spTree>
    <p:extLst>
      <p:ext uri="{BB962C8B-B14F-4D97-AF65-F5344CB8AC3E}">
        <p14:creationId xmlns:p14="http://schemas.microsoft.com/office/powerpoint/2010/main" val="2787824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Cloud Bus Diagram</a:t>
            </a:r>
            <a:endParaRPr lang="en-US" dirty="0">
              <a:solidFill>
                <a:srgbClr val="FFFFFF"/>
              </a:solidFill>
            </a:endParaRPr>
          </a:p>
        </p:txBody>
      </p:sp>
      <p:sp>
        <p:nvSpPr>
          <p:cNvPr id="3" name="Content Placeholder 2"/>
          <p:cNvSpPr>
            <a:spLocks noGrp="1"/>
          </p:cNvSpPr>
          <p:nvPr>
            <p:ph sz="quarter" idx="10"/>
          </p:nvPr>
        </p:nvSpPr>
        <p:spPr>
          <a:xfrm>
            <a:off x="457199" y="1108074"/>
            <a:ext cx="8545965" cy="3273007"/>
          </a:xfrm>
        </p:spPr>
        <p:txBody>
          <a:bodyPr>
            <a:normAutofit/>
          </a:bodyPr>
          <a:lstStyle/>
          <a:p>
            <a:endParaRPr lang="en-US" dirty="0"/>
          </a:p>
          <a:p>
            <a:endParaRPr lang="en-US" dirty="0" smtClean="0">
              <a:solidFill>
                <a:srgbClr val="262626"/>
              </a:solidFill>
            </a:endParaRPr>
          </a:p>
        </p:txBody>
      </p:sp>
      <p:pic>
        <p:nvPicPr>
          <p:cNvPr id="4" name="Picture 3" descr="Cloud_Bu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5839" y="1003643"/>
            <a:ext cx="6778628" cy="3546862"/>
          </a:xfrm>
          <a:prstGeom prst="rect">
            <a:avLst/>
          </a:prstGeom>
        </p:spPr>
      </p:pic>
    </p:spTree>
    <p:extLst>
      <p:ext uri="{BB962C8B-B14F-4D97-AF65-F5344CB8AC3E}">
        <p14:creationId xmlns:p14="http://schemas.microsoft.com/office/powerpoint/2010/main" val="3134748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Services</a:t>
            </a:r>
          </a:p>
        </p:txBody>
      </p:sp>
      <p:sp>
        <p:nvSpPr>
          <p:cNvPr id="3" name="Content Placeholder 2"/>
          <p:cNvSpPr>
            <a:spLocks noGrp="1"/>
          </p:cNvSpPr>
          <p:nvPr>
            <p:ph sz="quarter" idx="10"/>
          </p:nvPr>
        </p:nvSpPr>
        <p:spPr/>
        <p:txBody>
          <a:bodyPr/>
          <a:lstStyle/>
          <a:p>
            <a:r>
              <a:rPr lang="en-US" dirty="0"/>
              <a:t>Brings Spring Cloud to Pivotal Cloud Foundry</a:t>
            </a:r>
          </a:p>
          <a:p>
            <a:r>
              <a:rPr lang="en-US" dirty="0"/>
              <a:t>Includes: </a:t>
            </a:r>
            <a:r>
              <a:rPr lang="en-US" dirty="0" err="1"/>
              <a:t>Config</a:t>
            </a:r>
            <a:r>
              <a:rPr lang="en-US" dirty="0"/>
              <a:t> Server, Service Registry &amp; Circuit Breaker Dashboard services</a:t>
            </a:r>
          </a:p>
        </p:txBody>
      </p:sp>
    </p:spTree>
    <p:extLst>
      <p:ext uri="{BB962C8B-B14F-4D97-AF65-F5344CB8AC3E}">
        <p14:creationId xmlns:p14="http://schemas.microsoft.com/office/powerpoint/2010/main" val="5754012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Services: </a:t>
            </a:r>
            <a:r>
              <a:rPr lang="en-US" dirty="0" err="1"/>
              <a:t>Config</a:t>
            </a:r>
            <a:r>
              <a:rPr lang="en-US" dirty="0"/>
              <a:t> Server</a:t>
            </a:r>
          </a:p>
        </p:txBody>
      </p:sp>
      <p:sp>
        <p:nvSpPr>
          <p:cNvPr id="3" name="Content Placeholder 2"/>
          <p:cNvSpPr>
            <a:spLocks noGrp="1"/>
          </p:cNvSpPr>
          <p:nvPr>
            <p:ph sz="quarter" idx="10"/>
          </p:nvPr>
        </p:nvSpPr>
        <p:spPr/>
        <p:txBody>
          <a:bodyPr/>
          <a:lstStyle/>
          <a:p>
            <a:pPr marL="457200" indent="-457200">
              <a:buAutoNum type="arabicParenR"/>
            </a:pPr>
            <a:r>
              <a:rPr lang="en-US" dirty="0" smtClean="0"/>
              <a:t>Include </a:t>
            </a:r>
            <a:r>
              <a:rPr lang="en-US" dirty="0"/>
              <a:t>dependency:</a:t>
            </a:r>
          </a:p>
          <a:p>
            <a:pPr marL="0" indent="0">
              <a:buNone/>
            </a:pPr>
            <a:r>
              <a:rPr lang="en-US" dirty="0" smtClean="0"/>
              <a:t>&lt;</a:t>
            </a:r>
            <a:r>
              <a:rPr lang="en-US" sz="2000" dirty="0" err="1"/>
              <a:t>groupId</a:t>
            </a:r>
            <a:r>
              <a:rPr lang="en-US" sz="2000" dirty="0"/>
              <a:t>&gt;</a:t>
            </a:r>
            <a:r>
              <a:rPr lang="en-US" sz="2000" dirty="0" err="1"/>
              <a:t>io.pivotal.spring.cloud</a:t>
            </a:r>
            <a:r>
              <a:rPr lang="en-US" sz="2000" dirty="0"/>
              <a:t>&lt;/</a:t>
            </a:r>
            <a:r>
              <a:rPr lang="en-US" sz="2000" dirty="0" err="1"/>
              <a:t>groupId</a:t>
            </a:r>
            <a:r>
              <a:rPr lang="en-US" sz="2000" dirty="0"/>
              <a:t>&gt;</a:t>
            </a:r>
          </a:p>
          <a:p>
            <a:pPr marL="0" indent="0">
              <a:buNone/>
            </a:pPr>
            <a:r>
              <a:rPr lang="en-US" sz="2000" dirty="0" smtClean="0"/>
              <a:t>&lt;</a:t>
            </a:r>
            <a:r>
              <a:rPr lang="en-US" sz="2000" dirty="0" err="1"/>
              <a:t>artifactId</a:t>
            </a:r>
            <a:r>
              <a:rPr lang="en-US" sz="2000" dirty="0"/>
              <a:t>&gt;spring-cloud-services-starter-</a:t>
            </a:r>
            <a:r>
              <a:rPr lang="en-US" sz="2000" dirty="0" err="1"/>
              <a:t>config</a:t>
            </a:r>
            <a:r>
              <a:rPr lang="en-US" sz="2000" dirty="0"/>
              <a:t>-client</a:t>
            </a:r>
            <a:r>
              <a:rPr lang="en-US" sz="2000" dirty="0" smtClean="0"/>
              <a:t>&lt;/</a:t>
            </a:r>
            <a:r>
              <a:rPr lang="en-US" sz="2000" dirty="0" err="1" smtClean="0"/>
              <a:t>artifactId</a:t>
            </a:r>
            <a:r>
              <a:rPr lang="en-US" sz="2000" dirty="0" smtClean="0"/>
              <a:t>&gt;</a:t>
            </a:r>
          </a:p>
          <a:p>
            <a:pPr marL="0" indent="0">
              <a:buNone/>
            </a:pPr>
            <a:r>
              <a:rPr lang="en-US" dirty="0" smtClean="0"/>
              <a:t>2</a:t>
            </a:r>
            <a:r>
              <a:rPr lang="en-US" dirty="0"/>
              <a:t>) Create a </a:t>
            </a:r>
            <a:r>
              <a:rPr lang="en-US" dirty="0" err="1"/>
              <a:t>Config</a:t>
            </a:r>
            <a:r>
              <a:rPr lang="en-US" dirty="0"/>
              <a:t> Server service instance</a:t>
            </a:r>
          </a:p>
          <a:p>
            <a:pPr marL="0" indent="0">
              <a:buNone/>
            </a:pPr>
            <a:r>
              <a:rPr lang="en-US" dirty="0"/>
              <a:t>3) Configure the service instance with a </a:t>
            </a:r>
            <a:r>
              <a:rPr lang="en-US" dirty="0" err="1"/>
              <a:t>Git</a:t>
            </a:r>
            <a:r>
              <a:rPr lang="en-US" dirty="0"/>
              <a:t> </a:t>
            </a:r>
            <a:r>
              <a:rPr lang="en-US" dirty="0" smtClean="0"/>
              <a:t>Repository</a:t>
            </a:r>
          </a:p>
          <a:p>
            <a:pPr marL="0" indent="0">
              <a:buNone/>
            </a:pPr>
            <a:r>
              <a:rPr lang="en-US" dirty="0" smtClean="0"/>
              <a:t>4) Bind the service to the app</a:t>
            </a:r>
            <a:endParaRPr lang="en-US" dirty="0"/>
          </a:p>
        </p:txBody>
      </p:sp>
    </p:spTree>
    <p:extLst>
      <p:ext uri="{BB962C8B-B14F-4D97-AF65-F5344CB8AC3E}">
        <p14:creationId xmlns:p14="http://schemas.microsoft.com/office/powerpoint/2010/main" val="24324455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Services: </a:t>
            </a:r>
            <a:r>
              <a:rPr lang="en-US" dirty="0" err="1"/>
              <a:t>Config</a:t>
            </a:r>
            <a:r>
              <a:rPr lang="en-US" dirty="0"/>
              <a:t> Server</a:t>
            </a:r>
          </a:p>
        </p:txBody>
      </p:sp>
      <p:pic>
        <p:nvPicPr>
          <p:cNvPr id="4" name="Content Placeholder 3"/>
          <p:cNvPicPr>
            <a:picLocks noGrp="1" noChangeAspect="1"/>
          </p:cNvPicPr>
          <p:nvPr>
            <p:ph sz="quarter" idx="10"/>
          </p:nvPr>
        </p:nvPicPr>
        <p:blipFill rotWithShape="1">
          <a:blip r:embed="rId2"/>
          <a:srcRect l="-914" r="-106"/>
          <a:stretch/>
        </p:blipFill>
        <p:spPr>
          <a:xfrm>
            <a:off x="0" y="1104899"/>
            <a:ext cx="9144000" cy="3505201"/>
          </a:xfrm>
        </p:spPr>
      </p:pic>
    </p:spTree>
    <p:extLst>
      <p:ext uri="{BB962C8B-B14F-4D97-AF65-F5344CB8AC3E}">
        <p14:creationId xmlns:p14="http://schemas.microsoft.com/office/powerpoint/2010/main" val="2249430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Bus in Pivotal Cloud Foundry</a:t>
            </a:r>
          </a:p>
        </p:txBody>
      </p:sp>
      <p:sp>
        <p:nvSpPr>
          <p:cNvPr id="3" name="Content Placeholder 2"/>
          <p:cNvSpPr>
            <a:spLocks noGrp="1"/>
          </p:cNvSpPr>
          <p:nvPr>
            <p:ph sz="quarter" idx="10"/>
          </p:nvPr>
        </p:nvSpPr>
        <p:spPr/>
        <p:txBody>
          <a:bodyPr/>
          <a:lstStyle/>
          <a:p>
            <a:pPr marL="0" indent="0">
              <a:buNone/>
            </a:pPr>
            <a:r>
              <a:rPr lang="en-US" dirty="0" smtClean="0"/>
              <a:t>Include </a:t>
            </a:r>
            <a:r>
              <a:rPr lang="en-US" dirty="0"/>
              <a:t>dependency:</a:t>
            </a:r>
          </a:p>
          <a:p>
            <a:pPr marL="0" indent="0">
              <a:buNone/>
            </a:pPr>
            <a:r>
              <a:rPr lang="en-US" dirty="0" smtClean="0"/>
              <a:t>&lt;</a:t>
            </a:r>
            <a:r>
              <a:rPr lang="en-US" sz="2000" dirty="0"/>
              <a:t>dependency</a:t>
            </a:r>
            <a:r>
              <a:rPr lang="en-US" sz="2000" dirty="0" smtClean="0"/>
              <a:t>&gt;</a:t>
            </a:r>
          </a:p>
          <a:p>
            <a:pPr marL="0" indent="0">
              <a:buNone/>
            </a:pPr>
            <a:r>
              <a:rPr lang="en-US" sz="2000" dirty="0" smtClean="0"/>
              <a:t>&lt;</a:t>
            </a:r>
            <a:r>
              <a:rPr lang="en-US" sz="2000" dirty="0" err="1" smtClean="0"/>
              <a:t>groupId</a:t>
            </a:r>
            <a:r>
              <a:rPr lang="en-US" sz="2000" dirty="0" smtClean="0"/>
              <a:t>&gt;</a:t>
            </a:r>
            <a:r>
              <a:rPr lang="en-US" sz="2000" dirty="0" err="1" smtClean="0"/>
              <a:t>org.springframework.cloud</a:t>
            </a:r>
            <a:r>
              <a:rPr lang="en-US" sz="2000" dirty="0" smtClean="0"/>
              <a:t>&lt;/</a:t>
            </a:r>
            <a:r>
              <a:rPr lang="en-US" sz="2000" dirty="0" err="1" smtClean="0"/>
              <a:t>groupId</a:t>
            </a:r>
            <a:r>
              <a:rPr lang="en-US" sz="2000" dirty="0" smtClean="0"/>
              <a:t>&gt;</a:t>
            </a:r>
          </a:p>
          <a:p>
            <a:pPr marL="0" indent="0">
              <a:buNone/>
            </a:pPr>
            <a:r>
              <a:rPr lang="en-US" sz="2000" dirty="0" smtClean="0"/>
              <a:t>&lt;</a:t>
            </a:r>
            <a:r>
              <a:rPr lang="en-US" sz="2000" dirty="0" err="1"/>
              <a:t>artifactId</a:t>
            </a:r>
            <a:r>
              <a:rPr lang="en-US" sz="2000" dirty="0"/>
              <a:t>&gt;spring-cloud-starter-bus-</a:t>
            </a:r>
            <a:r>
              <a:rPr lang="en-US" sz="2000" dirty="0" err="1"/>
              <a:t>amqp</a:t>
            </a:r>
            <a:r>
              <a:rPr lang="en-US" sz="2000" dirty="0"/>
              <a:t>&lt;/</a:t>
            </a:r>
            <a:r>
              <a:rPr lang="en-US" sz="2000" dirty="0" err="1"/>
              <a:t>artifactId</a:t>
            </a:r>
            <a:r>
              <a:rPr lang="en-US" sz="2000" dirty="0"/>
              <a:t>&gt;</a:t>
            </a:r>
          </a:p>
          <a:p>
            <a:pPr marL="0" indent="0">
              <a:buNone/>
            </a:pPr>
            <a:r>
              <a:rPr lang="en-US" sz="2000" dirty="0"/>
              <a:t>&lt;/dependency&gt;</a:t>
            </a:r>
          </a:p>
          <a:p>
            <a:pPr marL="0" indent="0">
              <a:buNone/>
            </a:pPr>
            <a:r>
              <a:rPr lang="en-US" dirty="0"/>
              <a:t>2) Create a </a:t>
            </a:r>
            <a:r>
              <a:rPr lang="en-US" dirty="0" err="1"/>
              <a:t>RabbitMQ</a:t>
            </a:r>
            <a:r>
              <a:rPr lang="en-US" dirty="0"/>
              <a:t> service instance</a:t>
            </a:r>
          </a:p>
          <a:p>
            <a:pPr marL="0" indent="0">
              <a:buNone/>
            </a:pPr>
            <a:r>
              <a:rPr lang="en-US" dirty="0"/>
              <a:t>3) Bind the service to the app</a:t>
            </a:r>
          </a:p>
        </p:txBody>
      </p:sp>
    </p:spTree>
    <p:extLst>
      <p:ext uri="{BB962C8B-B14F-4D97-AF65-F5344CB8AC3E}">
        <p14:creationId xmlns:p14="http://schemas.microsoft.com/office/powerpoint/2010/main" val="2126968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0"/>
          </p:nvPr>
        </p:nvSpPr>
        <p:spPr/>
        <p:txBody>
          <a:bodyPr/>
          <a:lstStyle/>
          <a:p>
            <a:r>
              <a:rPr lang="en-US" dirty="0"/>
              <a:t>Review </a:t>
            </a:r>
            <a:r>
              <a:rPr lang="en-US" dirty="0" err="1"/>
              <a:t>Config</a:t>
            </a:r>
            <a:r>
              <a:rPr lang="en-US" dirty="0"/>
              <a:t> </a:t>
            </a:r>
            <a:r>
              <a:rPr lang="en-US" dirty="0" err="1" smtClean="0"/>
              <a:t>Magement</a:t>
            </a:r>
            <a:endParaRPr lang="en-US" dirty="0"/>
          </a:p>
          <a:p>
            <a:r>
              <a:rPr lang="en-US" dirty="0" err="1"/>
              <a:t>Config</a:t>
            </a:r>
            <a:r>
              <a:rPr lang="en-US" dirty="0"/>
              <a:t> Server</a:t>
            </a:r>
          </a:p>
          <a:p>
            <a:r>
              <a:rPr lang="en-US" dirty="0" err="1"/>
              <a:t>Config</a:t>
            </a:r>
            <a:r>
              <a:rPr lang="en-US" dirty="0"/>
              <a:t> Client</a:t>
            </a:r>
          </a:p>
          <a:p>
            <a:r>
              <a:rPr lang="en-US" dirty="0"/>
              <a:t>Spring Cloud Services</a:t>
            </a:r>
          </a:p>
        </p:txBody>
      </p:sp>
    </p:spTree>
    <p:extLst>
      <p:ext uri="{BB962C8B-B14F-4D97-AF65-F5344CB8AC3E}">
        <p14:creationId xmlns:p14="http://schemas.microsoft.com/office/powerpoint/2010/main" val="26916599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sdunn\Documents\Pivotal Corporate\presentation\New Approach to Big Data\assets\Strata-Data-wid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6462"/>
            <a:ext cx="9167237" cy="5156574"/>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p:cNvSpPr txBox="1">
            <a:spLocks/>
          </p:cNvSpPr>
          <p:nvPr/>
        </p:nvSpPr>
        <p:spPr>
          <a:xfrm>
            <a:off x="-3" y="1487156"/>
            <a:ext cx="4411230" cy="1975190"/>
          </a:xfrm>
          <a:prstGeom prst="rect">
            <a:avLst/>
          </a:prstGeom>
        </p:spPr>
        <p:txBody>
          <a:bodyPr vert="horz" lIns="91440" tIns="45720" rIns="91440" bIns="45720" rtlCol="0" anchor="t">
            <a:noAutofit/>
          </a:bodyPr>
          <a:lstStyle>
            <a:lvl1pPr algn="l" defTabSz="457200" rtl="0" eaLnBrk="1" latinLnBrk="0" hangingPunct="1">
              <a:spcBef>
                <a:spcPct val="0"/>
              </a:spcBef>
              <a:buNone/>
              <a:defRPr sz="2800" b="1" kern="1200">
                <a:solidFill>
                  <a:schemeClr val="accent1"/>
                </a:solidFill>
                <a:latin typeface="+mj-lt"/>
                <a:ea typeface="+mj-ea"/>
                <a:cs typeface="+mj-cs"/>
              </a:defRPr>
            </a:lvl1pPr>
          </a:lstStyle>
          <a:p>
            <a:endParaRPr lang="en-US" sz="4400" b="0" dirty="0" smtClean="0">
              <a:solidFill>
                <a:schemeClr val="bg1"/>
              </a:solidFill>
              <a:effectLst>
                <a:outerShdw blurRad="76200" dist="50800" dir="5400000" algn="t" rotWithShape="0">
                  <a:prstClr val="black">
                    <a:alpha val="70000"/>
                  </a:prstClr>
                </a:outerShdw>
              </a:effectLst>
              <a:latin typeface="Arial"/>
              <a:ea typeface="Roboto Thin" panose="02000000000000000000" pitchFamily="2" charset="0"/>
              <a:cs typeface="Arial"/>
            </a:endParaRPr>
          </a:p>
        </p:txBody>
      </p:sp>
      <p:pic>
        <p:nvPicPr>
          <p:cNvPr id="11" name="Picture 2" descr="C:\Users\sdunn\Documents\Pivotal Corporate\presentation\Misc Assets\pivotal-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13" y="1"/>
            <a:ext cx="2045956" cy="801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4300" y="1487156"/>
            <a:ext cx="5753100" cy="12003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8" tIns="45718" rIns="45718" bIns="45718" numCol="1" spcCol="38100" rtlCol="0" anchor="t">
            <a:spAutoFit/>
          </a:bodyPr>
          <a:lstStyle/>
          <a:p>
            <a:pPr defTabSz="914400" latinLnBrk="1" hangingPunct="0"/>
            <a:r>
              <a:rPr lang="en-US" sz="3600" dirty="0">
                <a:solidFill>
                  <a:schemeClr val="bg1"/>
                </a:solidFill>
                <a:uFill>
                  <a:solidFill>
                    <a:srgbClr val="4D4D4D"/>
                  </a:solidFill>
                </a:uFill>
                <a:latin typeface="Arial"/>
                <a:ea typeface="Helvetica"/>
                <a:cs typeface="Arial"/>
                <a:sym typeface="Helvetica"/>
              </a:rPr>
              <a:t>Spring Cloud Netflix: </a:t>
            </a:r>
            <a:endParaRPr lang="en-US" sz="3600" dirty="0" smtClean="0">
              <a:solidFill>
                <a:schemeClr val="bg1"/>
              </a:solidFill>
              <a:uFill>
                <a:solidFill>
                  <a:srgbClr val="4D4D4D"/>
                </a:solidFill>
              </a:uFill>
              <a:latin typeface="Arial"/>
              <a:ea typeface="Helvetica"/>
              <a:cs typeface="Arial"/>
              <a:sym typeface="Helvetica"/>
            </a:endParaRPr>
          </a:p>
          <a:p>
            <a:pPr defTabSz="914400" latinLnBrk="1" hangingPunct="0"/>
            <a:r>
              <a:rPr lang="en-US" sz="3600" dirty="0" smtClean="0">
                <a:solidFill>
                  <a:schemeClr val="bg1"/>
                </a:solidFill>
                <a:uFill>
                  <a:solidFill>
                    <a:srgbClr val="4D4D4D"/>
                  </a:solidFill>
                </a:uFill>
                <a:latin typeface="Arial"/>
                <a:ea typeface="Helvetica"/>
                <a:cs typeface="Arial"/>
                <a:sym typeface="Helvetica"/>
              </a:rPr>
              <a:t>Service </a:t>
            </a:r>
            <a:r>
              <a:rPr lang="en-US" sz="3600" dirty="0">
                <a:solidFill>
                  <a:schemeClr val="bg1"/>
                </a:solidFill>
                <a:uFill>
                  <a:solidFill>
                    <a:srgbClr val="4D4D4D"/>
                  </a:solidFill>
                </a:uFill>
                <a:latin typeface="Arial"/>
                <a:ea typeface="Helvetica"/>
                <a:cs typeface="Arial"/>
                <a:sym typeface="Helvetica"/>
              </a:rPr>
              <a:t>Discovery</a:t>
            </a:r>
            <a:endParaRPr kumimoji="0" lang="en-US" sz="3600" b="0" i="0" u="none" strike="noStrike" cap="none" spc="0" normalizeH="0" baseline="0" dirty="0">
              <a:ln>
                <a:noFill/>
              </a:ln>
              <a:solidFill>
                <a:schemeClr val="bg1"/>
              </a:solidFill>
              <a:effectLst/>
              <a:uFill>
                <a:solidFill>
                  <a:srgbClr val="4D4D4D"/>
                </a:solidFill>
              </a:uFill>
              <a:latin typeface="Arial"/>
              <a:ea typeface="Helvetica"/>
              <a:cs typeface="Arial"/>
              <a:sym typeface="Helvetica"/>
            </a:endParaRPr>
          </a:p>
        </p:txBody>
      </p:sp>
    </p:spTree>
    <p:extLst>
      <p:ext uri="{BB962C8B-B14F-4D97-AF65-F5344CB8AC3E}">
        <p14:creationId xmlns:p14="http://schemas.microsoft.com/office/powerpoint/2010/main" val="3796771414"/>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0"/>
          </p:nvPr>
        </p:nvSpPr>
        <p:spPr/>
        <p:txBody>
          <a:bodyPr/>
          <a:lstStyle/>
          <a:p>
            <a:r>
              <a:rPr lang="en-US" dirty="0"/>
              <a:t>Review Service Discovery</a:t>
            </a:r>
          </a:p>
          <a:p>
            <a:r>
              <a:rPr lang="en-US" dirty="0"/>
              <a:t>Eureka Server</a:t>
            </a:r>
          </a:p>
          <a:p>
            <a:r>
              <a:rPr lang="en-US" dirty="0"/>
              <a:t>Eureka Client</a:t>
            </a:r>
          </a:p>
          <a:p>
            <a:r>
              <a:rPr lang="en-US" dirty="0"/>
              <a:t>Spring Cloud Services</a:t>
            </a:r>
          </a:p>
        </p:txBody>
      </p:sp>
    </p:spTree>
    <p:extLst>
      <p:ext uri="{BB962C8B-B14F-4D97-AF65-F5344CB8AC3E}">
        <p14:creationId xmlns:p14="http://schemas.microsoft.com/office/powerpoint/2010/main" val="2912688185"/>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sz="quarter" idx="10"/>
          </p:nvPr>
        </p:nvSpPr>
        <p:spPr/>
        <p:txBody>
          <a:bodyPr/>
          <a:lstStyle/>
          <a:p>
            <a:r>
              <a:rPr lang="en-US" dirty="0"/>
              <a:t>Service Discovery is one of the key tenets of a </a:t>
            </a:r>
            <a:r>
              <a:rPr lang="en-US" dirty="0" err="1"/>
              <a:t>microservice</a:t>
            </a:r>
            <a:r>
              <a:rPr lang="en-US" dirty="0"/>
              <a:t> based architecture.</a:t>
            </a:r>
          </a:p>
          <a:p>
            <a:r>
              <a:rPr lang="en-US" dirty="0"/>
              <a:t>In distributed systems, application dependencies cease to be a method call </a:t>
            </a:r>
            <a:r>
              <a:rPr lang="en-US" dirty="0" smtClean="0"/>
              <a:t>away</a:t>
            </a:r>
            <a:endParaRPr lang="en-US" dirty="0"/>
          </a:p>
          <a:p>
            <a:r>
              <a:rPr lang="en-US" dirty="0"/>
              <a:t>Trying to hand configure each client or use some form of convention can be very difficult to do and can be very brittle.</a:t>
            </a:r>
          </a:p>
        </p:txBody>
      </p:sp>
    </p:spTree>
    <p:extLst>
      <p:ext uri="{BB962C8B-B14F-4D97-AF65-F5344CB8AC3E}">
        <p14:creationId xmlns:p14="http://schemas.microsoft.com/office/powerpoint/2010/main" val="268671804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have we been?</a:t>
            </a:r>
            <a:endParaRPr lang="en-US" dirty="0"/>
          </a:p>
        </p:txBody>
      </p:sp>
      <p:sp>
        <p:nvSpPr>
          <p:cNvPr id="3" name="Content Placeholder 2"/>
          <p:cNvSpPr>
            <a:spLocks noGrp="1"/>
          </p:cNvSpPr>
          <p:nvPr>
            <p:ph sz="quarter" idx="10"/>
          </p:nvPr>
        </p:nvSpPr>
        <p:spPr/>
        <p:txBody>
          <a:bodyPr/>
          <a:lstStyle/>
          <a:p>
            <a:pPr marL="0" indent="0">
              <a:buNone/>
            </a:pPr>
            <a:r>
              <a:rPr lang="en-US" dirty="0"/>
              <a:t>How have we discovered services in the past?</a:t>
            </a:r>
          </a:p>
          <a:p>
            <a:pPr marL="0" indent="0">
              <a:buNone/>
            </a:pPr>
            <a:r>
              <a:rPr lang="en-US" dirty="0"/>
              <a:t>Service Locators</a:t>
            </a:r>
          </a:p>
          <a:p>
            <a:pPr marL="0" indent="0">
              <a:buNone/>
            </a:pPr>
            <a:r>
              <a:rPr lang="en-US" dirty="0"/>
              <a:t>Dependency Injection</a:t>
            </a:r>
          </a:p>
          <a:p>
            <a:pPr marL="0" indent="0">
              <a:buNone/>
            </a:pPr>
            <a:r>
              <a:rPr lang="en-US" dirty="0"/>
              <a:t>Service Registries</a:t>
            </a:r>
          </a:p>
        </p:txBody>
      </p:sp>
    </p:spTree>
    <p:extLst>
      <p:ext uri="{BB962C8B-B14F-4D97-AF65-F5344CB8AC3E}">
        <p14:creationId xmlns:p14="http://schemas.microsoft.com/office/powerpoint/2010/main" val="140165601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Discovery with Spring Cloud</a:t>
            </a:r>
          </a:p>
        </p:txBody>
      </p:sp>
      <p:pic>
        <p:nvPicPr>
          <p:cNvPr id="4" name="Content Placeholder 3"/>
          <p:cNvPicPr>
            <a:picLocks noGrp="1" noChangeAspect="1"/>
          </p:cNvPicPr>
          <p:nvPr>
            <p:ph sz="quarter" idx="10"/>
          </p:nvPr>
        </p:nvPicPr>
        <p:blipFill rotWithShape="1">
          <a:blip r:embed="rId3"/>
          <a:srcRect l="-78" r="-293"/>
          <a:stretch/>
        </p:blipFill>
        <p:spPr>
          <a:xfrm>
            <a:off x="457199" y="952500"/>
            <a:ext cx="8229601" cy="3428999"/>
          </a:xfrm>
        </p:spPr>
      </p:pic>
    </p:spTree>
    <p:extLst>
      <p:ext uri="{BB962C8B-B14F-4D97-AF65-F5344CB8AC3E}">
        <p14:creationId xmlns:p14="http://schemas.microsoft.com/office/powerpoint/2010/main" val="183915335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Include Dependency</a:t>
            </a:r>
            <a:endParaRPr lang="en-US" dirty="0"/>
          </a:p>
        </p:txBody>
      </p:sp>
      <p:pic>
        <p:nvPicPr>
          <p:cNvPr id="4" name="Content Placeholder 3"/>
          <p:cNvPicPr>
            <a:picLocks noGrp="1" noChangeAspect="1"/>
          </p:cNvPicPr>
          <p:nvPr>
            <p:ph sz="quarter" idx="10"/>
          </p:nvPr>
        </p:nvPicPr>
        <p:blipFill rotWithShape="1">
          <a:blip r:embed="rId2"/>
          <a:srcRect t="-4039" b="-2333"/>
          <a:stretch/>
        </p:blipFill>
        <p:spPr>
          <a:xfrm>
            <a:off x="457200" y="1600200"/>
            <a:ext cx="8229600" cy="2044700"/>
          </a:xfrm>
        </p:spPr>
      </p:pic>
    </p:spTree>
    <p:extLst>
      <p:ext uri="{BB962C8B-B14F-4D97-AF65-F5344CB8AC3E}">
        <p14:creationId xmlns:p14="http://schemas.microsoft.com/office/powerpoint/2010/main" val="31288514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Eureka Server</a:t>
            </a:r>
          </a:p>
        </p:txBody>
      </p:sp>
      <p:pic>
        <p:nvPicPr>
          <p:cNvPr id="4" name="Content Placeholder 3"/>
          <p:cNvPicPr>
            <a:picLocks noGrp="1" noChangeAspect="1"/>
          </p:cNvPicPr>
          <p:nvPr>
            <p:ph sz="quarter" idx="10"/>
          </p:nvPr>
        </p:nvPicPr>
        <p:blipFill rotWithShape="1">
          <a:blip r:embed="rId3"/>
          <a:srcRect l="1080" t="175" r="2006" b="-338"/>
          <a:stretch/>
        </p:blipFill>
        <p:spPr>
          <a:xfrm>
            <a:off x="546100" y="1079500"/>
            <a:ext cx="7975600" cy="3352800"/>
          </a:xfrm>
        </p:spPr>
      </p:pic>
    </p:spTree>
    <p:extLst>
      <p:ext uri="{BB962C8B-B14F-4D97-AF65-F5344CB8AC3E}">
        <p14:creationId xmlns:p14="http://schemas.microsoft.com/office/powerpoint/2010/main" val="2829920752"/>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Eureka Client : Include Dependency</a:t>
            </a:r>
            <a:endParaRPr lang="en-US" dirty="0"/>
          </a:p>
        </p:txBody>
      </p:sp>
      <p:pic>
        <p:nvPicPr>
          <p:cNvPr id="4" name="Content Placeholder 3"/>
          <p:cNvPicPr>
            <a:picLocks noGrp="1" noChangeAspect="1"/>
          </p:cNvPicPr>
          <p:nvPr>
            <p:ph sz="quarter" idx="10"/>
          </p:nvPr>
        </p:nvPicPr>
        <p:blipFill rotWithShape="1">
          <a:blip r:embed="rId2"/>
          <a:srcRect t="-918" b="-591"/>
          <a:stretch/>
        </p:blipFill>
        <p:spPr>
          <a:xfrm>
            <a:off x="457200" y="1320800"/>
            <a:ext cx="8229600" cy="2730500"/>
          </a:xfrm>
        </p:spPr>
      </p:pic>
    </p:spTree>
    <p:extLst>
      <p:ext uri="{BB962C8B-B14F-4D97-AF65-F5344CB8AC3E}">
        <p14:creationId xmlns:p14="http://schemas.microsoft.com/office/powerpoint/2010/main" val="691726370"/>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Application</a:t>
            </a:r>
          </a:p>
        </p:txBody>
      </p:sp>
      <p:sp>
        <p:nvSpPr>
          <p:cNvPr id="3" name="Content Placeholder 2"/>
          <p:cNvSpPr>
            <a:spLocks noGrp="1"/>
          </p:cNvSpPr>
          <p:nvPr>
            <p:ph sz="quarter" idx="10"/>
          </p:nvPr>
        </p:nvSpPr>
        <p:spPr/>
        <p:txBody>
          <a:bodyPr/>
          <a:lstStyle/>
          <a:p>
            <a:pPr marL="0" indent="0">
              <a:buNone/>
            </a:pPr>
            <a:r>
              <a:rPr lang="en-US" sz="2000" dirty="0"/>
              <a:t>@</a:t>
            </a:r>
            <a:r>
              <a:rPr lang="en-US" sz="2000" dirty="0" err="1"/>
              <a:t>SpringBootApplication</a:t>
            </a:r>
            <a:endParaRPr lang="en-US" sz="2000" dirty="0"/>
          </a:p>
          <a:p>
            <a:pPr marL="0" indent="0">
              <a:buNone/>
            </a:pPr>
            <a:r>
              <a:rPr lang="en-US" sz="2000" dirty="0"/>
              <a:t>@</a:t>
            </a:r>
            <a:r>
              <a:rPr lang="en-US" sz="2000" dirty="0" err="1"/>
              <a:t>EnableDiscoveryClient</a:t>
            </a:r>
            <a:endParaRPr lang="en-US" sz="2000" dirty="0"/>
          </a:p>
          <a:p>
            <a:pPr marL="0" indent="0">
              <a:buNone/>
            </a:pPr>
            <a:r>
              <a:rPr lang="en-US" sz="2000" dirty="0"/>
              <a:t>public class </a:t>
            </a:r>
            <a:r>
              <a:rPr lang="en-US" sz="2000" dirty="0" err="1"/>
              <a:t>GreetingServiceApplication</a:t>
            </a:r>
            <a:r>
              <a:rPr lang="en-US" sz="2000" dirty="0"/>
              <a:t> </a:t>
            </a:r>
            <a:r>
              <a:rPr lang="en-US" sz="2000" dirty="0" smtClean="0"/>
              <a:t>{</a:t>
            </a:r>
          </a:p>
          <a:p>
            <a:pPr marL="0" indent="0">
              <a:buNone/>
            </a:pPr>
            <a:r>
              <a:rPr lang="en-US" sz="2000" dirty="0" smtClean="0"/>
              <a:t>public </a:t>
            </a:r>
            <a:r>
              <a:rPr lang="en-US" sz="2000" dirty="0"/>
              <a:t>static void main(String[] </a:t>
            </a:r>
            <a:r>
              <a:rPr lang="en-US" sz="2000" dirty="0" err="1"/>
              <a:t>args</a:t>
            </a:r>
            <a:r>
              <a:rPr lang="en-US" sz="2000" dirty="0"/>
              <a:t>) {</a:t>
            </a:r>
          </a:p>
          <a:p>
            <a:pPr marL="0" indent="0">
              <a:buNone/>
            </a:pPr>
            <a:r>
              <a:rPr lang="en-US" sz="2000" dirty="0"/>
              <a:t> </a:t>
            </a:r>
            <a:r>
              <a:rPr lang="en-US" sz="2000" dirty="0" err="1" smtClean="0"/>
              <a:t>SpringApplication.run</a:t>
            </a:r>
            <a:r>
              <a:rPr lang="en-US" sz="2000" dirty="0"/>
              <a:t>(</a:t>
            </a:r>
            <a:r>
              <a:rPr lang="en-US" sz="2000" dirty="0" err="1"/>
              <a:t>GreetingServiceApplication.class</a:t>
            </a:r>
            <a:r>
              <a:rPr lang="en-US" sz="2000" dirty="0"/>
              <a:t>, </a:t>
            </a:r>
            <a:r>
              <a:rPr lang="en-US" sz="2000" dirty="0" err="1"/>
              <a:t>args</a:t>
            </a:r>
            <a:r>
              <a:rPr lang="en-US" sz="2000" dirty="0"/>
              <a:t>);</a:t>
            </a:r>
          </a:p>
          <a:p>
            <a:pPr marL="0" indent="0">
              <a:buNone/>
            </a:pPr>
            <a:r>
              <a:rPr lang="en-US" sz="2000" dirty="0"/>
              <a:t>    </a:t>
            </a:r>
            <a:r>
              <a:rPr lang="en-US" sz="2000" dirty="0" smtClean="0"/>
              <a:t>}</a:t>
            </a:r>
          </a:p>
          <a:p>
            <a:pPr marL="0" indent="0">
              <a:buNone/>
            </a:pPr>
            <a:r>
              <a:rPr lang="en-US" dirty="0" smtClean="0"/>
              <a:t>}</a:t>
            </a:r>
            <a:endParaRPr lang="en-US" dirty="0"/>
          </a:p>
        </p:txBody>
      </p:sp>
    </p:spTree>
    <p:extLst>
      <p:ext uri="{BB962C8B-B14F-4D97-AF65-F5344CB8AC3E}">
        <p14:creationId xmlns:p14="http://schemas.microsoft.com/office/powerpoint/2010/main" val="3383898288"/>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0"/>
          </p:nvPr>
        </p:nvSpPr>
        <p:spPr/>
        <p:txBody>
          <a:bodyPr/>
          <a:lstStyle/>
          <a:p>
            <a:pPr marL="0" indent="0">
              <a:buNone/>
            </a:pPr>
            <a:r>
              <a:rPr lang="en-US" dirty="0"/>
              <a:t>Configuration required to locate the Eureka.</a:t>
            </a:r>
          </a:p>
          <a:p>
            <a:pPr marL="0" indent="0">
              <a:buNone/>
            </a:pPr>
            <a:r>
              <a:rPr lang="en-US" dirty="0" err="1">
                <a:solidFill>
                  <a:srgbClr val="FFFFFF"/>
                </a:solidFill>
              </a:rPr>
              <a:t>application.yml</a:t>
            </a:r>
            <a:endParaRPr lang="en-US" dirty="0">
              <a:solidFill>
                <a:srgbClr val="FFFFFF"/>
              </a:solidFill>
            </a:endParaRPr>
          </a:p>
        </p:txBody>
      </p:sp>
      <p:pic>
        <p:nvPicPr>
          <p:cNvPr id="4" name="Picture 3"/>
          <p:cNvPicPr>
            <a:picLocks noChangeAspect="1"/>
          </p:cNvPicPr>
          <p:nvPr/>
        </p:nvPicPr>
        <p:blipFill>
          <a:blip r:embed="rId3"/>
          <a:stretch>
            <a:fillRect/>
          </a:stretch>
        </p:blipFill>
        <p:spPr>
          <a:xfrm>
            <a:off x="457198" y="2095499"/>
            <a:ext cx="8229601" cy="2095499"/>
          </a:xfrm>
          <a:prstGeom prst="rect">
            <a:avLst/>
          </a:prstGeom>
        </p:spPr>
      </p:pic>
    </p:spTree>
    <p:extLst>
      <p:ext uri="{BB962C8B-B14F-4D97-AF65-F5344CB8AC3E}">
        <p14:creationId xmlns:p14="http://schemas.microsoft.com/office/powerpoint/2010/main" val="31111156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sz="quarter" idx="10"/>
          </p:nvPr>
        </p:nvSpPr>
        <p:spPr/>
        <p:txBody>
          <a:bodyPr/>
          <a:lstStyle/>
          <a:p>
            <a:r>
              <a:rPr lang="en-US" dirty="0">
                <a:solidFill>
                  <a:schemeClr val="accent2"/>
                </a:solidFill>
              </a:rPr>
              <a:t>Review </a:t>
            </a:r>
            <a:r>
              <a:rPr lang="en-US" dirty="0" err="1">
                <a:solidFill>
                  <a:schemeClr val="accent2"/>
                </a:solidFill>
              </a:rPr>
              <a:t>Config</a:t>
            </a:r>
            <a:r>
              <a:rPr lang="en-US" dirty="0">
                <a:solidFill>
                  <a:schemeClr val="accent2"/>
                </a:solidFill>
              </a:rPr>
              <a:t> </a:t>
            </a:r>
            <a:r>
              <a:rPr lang="en-US" dirty="0" err="1" smtClean="0">
                <a:solidFill>
                  <a:schemeClr val="accent2"/>
                </a:solidFill>
              </a:rPr>
              <a:t>Magement</a:t>
            </a:r>
            <a:endParaRPr lang="en-US" dirty="0">
              <a:solidFill>
                <a:schemeClr val="accent2"/>
              </a:solidFill>
            </a:endParaRPr>
          </a:p>
          <a:p>
            <a:r>
              <a:rPr lang="en-US" dirty="0" err="1"/>
              <a:t>Config</a:t>
            </a:r>
            <a:r>
              <a:rPr lang="en-US" dirty="0"/>
              <a:t> Server</a:t>
            </a:r>
          </a:p>
          <a:p>
            <a:r>
              <a:rPr lang="en-US" dirty="0" err="1"/>
              <a:t>Config</a:t>
            </a:r>
            <a:r>
              <a:rPr lang="en-US" dirty="0"/>
              <a:t> Client</a:t>
            </a:r>
          </a:p>
          <a:p>
            <a:r>
              <a:rPr lang="en-US" dirty="0"/>
              <a:t>Spring Cloud Services</a:t>
            </a:r>
          </a:p>
        </p:txBody>
      </p:sp>
    </p:spTree>
    <p:extLst>
      <p:ext uri="{BB962C8B-B14F-4D97-AF65-F5344CB8AC3E}">
        <p14:creationId xmlns:p14="http://schemas.microsoft.com/office/powerpoint/2010/main" val="2955547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Registering With Eureka</a:t>
            </a:r>
            <a:endParaRPr lang="en-US" dirty="0"/>
          </a:p>
        </p:txBody>
      </p:sp>
      <p:sp>
        <p:nvSpPr>
          <p:cNvPr id="3" name="Content Placeholder 2"/>
          <p:cNvSpPr>
            <a:spLocks noGrp="1"/>
          </p:cNvSpPr>
          <p:nvPr>
            <p:ph sz="quarter" idx="10"/>
          </p:nvPr>
        </p:nvSpPr>
        <p:spPr/>
        <p:txBody>
          <a:bodyPr/>
          <a:lstStyle/>
          <a:p>
            <a:r>
              <a:rPr lang="en-US" dirty="0"/>
              <a:t>When a client registers with Eureka, it provides meta-data </a:t>
            </a:r>
            <a:r>
              <a:rPr lang="en-US" dirty="0" smtClean="0"/>
              <a:t>about itself </a:t>
            </a:r>
          </a:p>
          <a:p>
            <a:r>
              <a:rPr lang="en-US" dirty="0" smtClean="0"/>
              <a:t>Eureka receives heartbeat messages from each instance belonging to a service. </a:t>
            </a:r>
          </a:p>
          <a:p>
            <a:r>
              <a:rPr lang="en-US" dirty="0" smtClean="0"/>
              <a:t>If </a:t>
            </a:r>
            <a:r>
              <a:rPr lang="en-US" dirty="0"/>
              <a:t>the heartbeat fails over a configurable timetable, the instance is normally removed from the registry.</a:t>
            </a:r>
          </a:p>
        </p:txBody>
      </p:sp>
    </p:spTree>
    <p:extLst>
      <p:ext uri="{BB962C8B-B14F-4D97-AF65-F5344CB8AC3E}">
        <p14:creationId xmlns:p14="http://schemas.microsoft.com/office/powerpoint/2010/main" val="379671780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Discovery Client</a:t>
            </a:r>
            <a:endParaRPr lang="en-US" dirty="0"/>
          </a:p>
        </p:txBody>
      </p:sp>
      <p:pic>
        <p:nvPicPr>
          <p:cNvPr id="4" name="Content Placeholder 3"/>
          <p:cNvPicPr>
            <a:picLocks noGrp="1" noChangeAspect="1"/>
          </p:cNvPicPr>
          <p:nvPr>
            <p:ph sz="quarter" idx="10"/>
          </p:nvPr>
        </p:nvPicPr>
        <p:blipFill rotWithShape="1">
          <a:blip r:embed="rId3"/>
          <a:srcRect t="1983" b="-642"/>
          <a:stretch/>
        </p:blipFill>
        <p:spPr>
          <a:xfrm>
            <a:off x="457200" y="1778000"/>
            <a:ext cx="8229600" cy="1790700"/>
          </a:xfrm>
        </p:spPr>
      </p:pic>
    </p:spTree>
    <p:extLst>
      <p:ext uri="{BB962C8B-B14F-4D97-AF65-F5344CB8AC3E}">
        <p14:creationId xmlns:p14="http://schemas.microsoft.com/office/powerpoint/2010/main" val="2124122031"/>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Services: Service Registry</a:t>
            </a:r>
            <a:br>
              <a:rPr lang="en-US" dirty="0"/>
            </a:br>
            <a:endParaRPr lang="en-US" dirty="0"/>
          </a:p>
        </p:txBody>
      </p:sp>
      <p:pic>
        <p:nvPicPr>
          <p:cNvPr id="6" name="Content Placeholder 5"/>
          <p:cNvPicPr>
            <a:picLocks noGrp="1" noChangeAspect="1"/>
          </p:cNvPicPr>
          <p:nvPr>
            <p:ph sz="quarter" idx="10"/>
          </p:nvPr>
        </p:nvPicPr>
        <p:blipFill rotWithShape="1">
          <a:blip r:embed="rId3"/>
          <a:srcRect l="-394" r="99"/>
          <a:stretch/>
        </p:blipFill>
        <p:spPr>
          <a:xfrm>
            <a:off x="177800" y="965200"/>
            <a:ext cx="8686800" cy="3555999"/>
          </a:xfrm>
        </p:spPr>
      </p:pic>
    </p:spTree>
    <p:extLst>
      <p:ext uri="{BB962C8B-B14F-4D97-AF65-F5344CB8AC3E}">
        <p14:creationId xmlns:p14="http://schemas.microsoft.com/office/powerpoint/2010/main" val="2537654637"/>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Cloud Services: Service Registry</a:t>
            </a:r>
          </a:p>
        </p:txBody>
      </p:sp>
      <p:sp>
        <p:nvSpPr>
          <p:cNvPr id="3" name="Content Placeholder 2"/>
          <p:cNvSpPr>
            <a:spLocks noGrp="1"/>
          </p:cNvSpPr>
          <p:nvPr>
            <p:ph sz="quarter" idx="10"/>
          </p:nvPr>
        </p:nvSpPr>
        <p:spPr/>
        <p:txBody>
          <a:bodyPr/>
          <a:lstStyle/>
          <a:p>
            <a:pPr marL="0" indent="0">
              <a:buNone/>
            </a:pPr>
            <a:r>
              <a:rPr lang="en-US" dirty="0"/>
              <a:t>1) Add dependency</a:t>
            </a:r>
          </a:p>
          <a:p>
            <a:pPr marL="0" indent="0">
              <a:buNone/>
            </a:pPr>
            <a:r>
              <a:rPr lang="en-US" sz="2000" dirty="0"/>
              <a:t>&lt;dependency&gt;</a:t>
            </a:r>
          </a:p>
          <a:p>
            <a:pPr marL="0" indent="0">
              <a:buNone/>
            </a:pPr>
            <a:r>
              <a:rPr lang="en-US" sz="2000" dirty="0"/>
              <a:t>  &lt;</a:t>
            </a:r>
            <a:r>
              <a:rPr lang="en-US" sz="2000" dirty="0" err="1"/>
              <a:t>groupId</a:t>
            </a:r>
            <a:r>
              <a:rPr lang="en-US" sz="2000" dirty="0"/>
              <a:t>&gt;</a:t>
            </a:r>
            <a:r>
              <a:rPr lang="en-US" sz="2000" dirty="0" err="1"/>
              <a:t>io.pivotal.spring.cloud</a:t>
            </a:r>
            <a:r>
              <a:rPr lang="en-US" sz="2000" dirty="0"/>
              <a:t>&lt;/</a:t>
            </a:r>
            <a:r>
              <a:rPr lang="en-US" sz="2000" dirty="0" err="1"/>
              <a:t>groupId</a:t>
            </a:r>
            <a:r>
              <a:rPr lang="en-US" sz="2000" dirty="0"/>
              <a:t>&gt;</a:t>
            </a:r>
          </a:p>
          <a:p>
            <a:pPr marL="0" indent="0">
              <a:buNone/>
            </a:pPr>
            <a:r>
              <a:rPr lang="en-US" sz="2000" dirty="0"/>
              <a:t>  &lt;</a:t>
            </a:r>
            <a:r>
              <a:rPr lang="en-US" sz="2000" dirty="0" err="1"/>
              <a:t>artifactId</a:t>
            </a:r>
            <a:r>
              <a:rPr lang="en-US" sz="2000" dirty="0"/>
              <a:t>&gt;spring-cloud-services-starter-service-registry&lt;/</a:t>
            </a:r>
            <a:r>
              <a:rPr lang="en-US" sz="2000" dirty="0" err="1"/>
              <a:t>artifactId</a:t>
            </a:r>
            <a:r>
              <a:rPr lang="en-US" sz="2000" dirty="0"/>
              <a:t>&gt;</a:t>
            </a:r>
          </a:p>
          <a:p>
            <a:pPr marL="0" indent="0">
              <a:buNone/>
            </a:pPr>
            <a:r>
              <a:rPr lang="en-US" dirty="0"/>
              <a:t>&lt;/dependency&gt;</a:t>
            </a:r>
          </a:p>
          <a:p>
            <a:pPr marL="0" indent="0">
              <a:buNone/>
            </a:pPr>
            <a:r>
              <a:rPr lang="en-US" dirty="0"/>
              <a:t>2) Create a Service Registry service instance</a:t>
            </a:r>
          </a:p>
          <a:p>
            <a:pPr marL="0" indent="0">
              <a:buNone/>
            </a:pPr>
            <a:r>
              <a:rPr lang="en-US" dirty="0"/>
              <a:t>3) Bind the service to the app</a:t>
            </a:r>
          </a:p>
        </p:txBody>
      </p:sp>
    </p:spTree>
    <p:extLst>
      <p:ext uri="{BB962C8B-B14F-4D97-AF65-F5344CB8AC3E}">
        <p14:creationId xmlns:p14="http://schemas.microsoft.com/office/powerpoint/2010/main" val="43212428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a:t>
            </a:r>
            <a:r>
              <a:rPr lang="en-US" dirty="0"/>
              <a:t> in a Spring Context</a:t>
            </a:r>
          </a:p>
        </p:txBody>
      </p:sp>
      <p:sp>
        <p:nvSpPr>
          <p:cNvPr id="3" name="Content Placeholder 2"/>
          <p:cNvSpPr>
            <a:spLocks noGrp="1"/>
          </p:cNvSpPr>
          <p:nvPr>
            <p:ph sz="quarter" idx="10"/>
          </p:nvPr>
        </p:nvSpPr>
        <p:spPr>
          <a:xfrm>
            <a:off x="457200" y="1108074"/>
            <a:ext cx="8572500" cy="3349626"/>
          </a:xfrm>
        </p:spPr>
        <p:txBody>
          <a:bodyPr/>
          <a:lstStyle/>
          <a:p>
            <a:pPr marL="0" indent="0">
              <a:buNone/>
            </a:pPr>
            <a:r>
              <a:rPr lang="en-US" dirty="0" smtClean="0"/>
              <a:t>Spring </a:t>
            </a:r>
            <a:r>
              <a:rPr lang="en-US" dirty="0"/>
              <a:t>has provided several approaches to setting </a:t>
            </a:r>
            <a:r>
              <a:rPr lang="en-US" dirty="0" err="1" smtClean="0"/>
              <a:t>config</a:t>
            </a:r>
            <a:endParaRPr lang="en-US" dirty="0" smtClean="0"/>
          </a:p>
          <a:p>
            <a:pPr marL="0" indent="0">
              <a:buNone/>
            </a:pPr>
            <a:r>
              <a:rPr lang="en-US" dirty="0" smtClean="0"/>
              <a:t>Still</a:t>
            </a:r>
            <a:r>
              <a:rPr lang="en-US" dirty="0"/>
              <a:t>, gaps exist:</a:t>
            </a:r>
          </a:p>
          <a:p>
            <a:r>
              <a:rPr lang="en-US" dirty="0"/>
              <a:t>Changes to </a:t>
            </a:r>
            <a:r>
              <a:rPr lang="en-US" dirty="0" err="1"/>
              <a:t>config</a:t>
            </a:r>
            <a:r>
              <a:rPr lang="en-US" dirty="0"/>
              <a:t> require restarts</a:t>
            </a:r>
          </a:p>
          <a:p>
            <a:r>
              <a:rPr lang="en-US" dirty="0"/>
              <a:t>No audit trail</a:t>
            </a:r>
          </a:p>
          <a:p>
            <a:r>
              <a:rPr lang="en-US" dirty="0" err="1"/>
              <a:t>Config</a:t>
            </a:r>
            <a:r>
              <a:rPr lang="en-US" dirty="0"/>
              <a:t> is de-</a:t>
            </a:r>
            <a:r>
              <a:rPr lang="en-US" dirty="0" smtClean="0"/>
              <a:t>centralized</a:t>
            </a:r>
            <a:endParaRPr lang="en-US" dirty="0"/>
          </a:p>
        </p:txBody>
      </p:sp>
    </p:spTree>
    <p:extLst>
      <p:ext uri="{BB962C8B-B14F-4D97-AF65-F5344CB8AC3E}">
        <p14:creationId xmlns:p14="http://schemas.microsoft.com/office/powerpoint/2010/main" val="4017527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Config</a:t>
            </a:r>
            <a:r>
              <a:rPr lang="en-US" dirty="0"/>
              <a:t> in a 12 Factor Context</a:t>
            </a:r>
          </a:p>
        </p:txBody>
      </p:sp>
      <p:sp>
        <p:nvSpPr>
          <p:cNvPr id="3" name="Content Placeholder 2"/>
          <p:cNvSpPr>
            <a:spLocks noGrp="1"/>
          </p:cNvSpPr>
          <p:nvPr>
            <p:ph sz="quarter" idx="10"/>
          </p:nvPr>
        </p:nvSpPr>
        <p:spPr/>
        <p:txBody>
          <a:bodyPr/>
          <a:lstStyle/>
          <a:p>
            <a:r>
              <a:rPr lang="en-US" dirty="0"/>
              <a:t>12 Factor application design states that configuration should be kept in OS environment variables.</a:t>
            </a:r>
          </a:p>
          <a:p>
            <a:pPr marL="0" indent="0">
              <a:buNone/>
            </a:pPr>
            <a:r>
              <a:rPr lang="en-US" dirty="0"/>
              <a:t>In Pivotal Cloud Foundry, this is accomplished in the following ways:</a:t>
            </a:r>
          </a:p>
          <a:p>
            <a:r>
              <a:rPr lang="en-US" dirty="0"/>
              <a:t>Using the </a:t>
            </a:r>
            <a:r>
              <a:rPr lang="en-US" dirty="0" err="1"/>
              <a:t>cf</a:t>
            </a:r>
            <a:r>
              <a:rPr lang="en-US" dirty="0"/>
              <a:t> set-</a:t>
            </a:r>
            <a:r>
              <a:rPr lang="en-US" dirty="0" err="1"/>
              <a:t>env</a:t>
            </a:r>
            <a:r>
              <a:rPr lang="en-US" dirty="0"/>
              <a:t> command</a:t>
            </a:r>
          </a:p>
          <a:p>
            <a:r>
              <a:rPr lang="en-US" dirty="0"/>
              <a:t>Using a manifest with </a:t>
            </a:r>
            <a:r>
              <a:rPr lang="en-US" dirty="0" err="1"/>
              <a:t>env</a:t>
            </a:r>
            <a:r>
              <a:rPr lang="en-US" dirty="0"/>
              <a:t>: </a:t>
            </a:r>
            <a:r>
              <a:rPr lang="en-US" dirty="0" smtClean="0"/>
              <a:t>sections</a:t>
            </a:r>
            <a:endParaRPr lang="en-US" dirty="0"/>
          </a:p>
        </p:txBody>
      </p:sp>
    </p:spTree>
    <p:extLst>
      <p:ext uri="{BB962C8B-B14F-4D97-AF65-F5344CB8AC3E}">
        <p14:creationId xmlns:p14="http://schemas.microsoft.com/office/powerpoint/2010/main" val="235334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 When Using </a:t>
            </a:r>
            <a:r>
              <a:rPr lang="en-US" dirty="0" err="1"/>
              <a:t>Env</a:t>
            </a:r>
            <a:r>
              <a:rPr lang="en-US" dirty="0"/>
              <a:t>. Variables</a:t>
            </a:r>
            <a:br>
              <a:rPr lang="en-US" dirty="0"/>
            </a:br>
            <a:endParaRPr lang="en-US" dirty="0"/>
          </a:p>
        </p:txBody>
      </p:sp>
      <p:sp>
        <p:nvSpPr>
          <p:cNvPr id="3" name="Content Placeholder 2"/>
          <p:cNvSpPr>
            <a:spLocks noGrp="1"/>
          </p:cNvSpPr>
          <p:nvPr>
            <p:ph sz="quarter" idx="10"/>
          </p:nvPr>
        </p:nvSpPr>
        <p:spPr/>
        <p:txBody>
          <a:bodyPr/>
          <a:lstStyle/>
          <a:p>
            <a:r>
              <a:rPr lang="en-US" dirty="0" smtClean="0"/>
              <a:t>Managing </a:t>
            </a:r>
            <a:r>
              <a:rPr lang="en-US" dirty="0"/>
              <a:t>many </a:t>
            </a:r>
            <a:r>
              <a:rPr lang="en-US" dirty="0" err="1"/>
              <a:t>env</a:t>
            </a:r>
            <a:r>
              <a:rPr lang="en-US" dirty="0"/>
              <a:t> variables can be a challenge</a:t>
            </a:r>
          </a:p>
          <a:p>
            <a:r>
              <a:rPr lang="en-US" dirty="0"/>
              <a:t>Pivotal Cloud Foundry uses immutable </a:t>
            </a:r>
            <a:r>
              <a:rPr lang="en-US" dirty="0" smtClean="0"/>
              <a:t>containers</a:t>
            </a:r>
            <a:endParaRPr lang="en-US" dirty="0"/>
          </a:p>
          <a:p>
            <a:r>
              <a:rPr lang="en-US" dirty="0"/>
              <a:t>Any configuration change requires restarting the </a:t>
            </a:r>
            <a:r>
              <a:rPr lang="en-US" dirty="0" smtClean="0"/>
              <a:t>app</a:t>
            </a:r>
            <a:endParaRPr lang="en-US" dirty="0"/>
          </a:p>
          <a:p>
            <a:r>
              <a:rPr lang="en-US" dirty="0" smtClean="0"/>
              <a:t>If you want zero downtime then do blue/green deployments</a:t>
            </a:r>
            <a:endParaRPr lang="en-US" dirty="0"/>
          </a:p>
        </p:txBody>
      </p:sp>
    </p:spTree>
    <p:extLst>
      <p:ext uri="{BB962C8B-B14F-4D97-AF65-F5344CB8AC3E}">
        <p14:creationId xmlns:p14="http://schemas.microsoft.com/office/powerpoint/2010/main" val="3313392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Demanding </a:t>
            </a:r>
            <a:r>
              <a:rPr lang="en-US" dirty="0" err="1"/>
              <a:t>Config</a:t>
            </a:r>
            <a:r>
              <a:rPr lang="en-US" dirty="0"/>
              <a:t> Use Cases</a:t>
            </a:r>
          </a:p>
        </p:txBody>
      </p:sp>
      <p:sp>
        <p:nvSpPr>
          <p:cNvPr id="3" name="Content Placeholder 2"/>
          <p:cNvSpPr>
            <a:spLocks noGrp="1"/>
          </p:cNvSpPr>
          <p:nvPr>
            <p:ph sz="quarter" idx="10"/>
          </p:nvPr>
        </p:nvSpPr>
        <p:spPr/>
        <p:txBody>
          <a:bodyPr/>
          <a:lstStyle/>
          <a:p>
            <a:r>
              <a:rPr lang="en-US" dirty="0" smtClean="0"/>
              <a:t>Debugging </a:t>
            </a:r>
            <a:r>
              <a:rPr lang="en-US" dirty="0"/>
              <a:t>a production </a:t>
            </a:r>
            <a:r>
              <a:rPr lang="en-US" dirty="0" smtClean="0"/>
              <a:t>issue</a:t>
            </a:r>
            <a:endParaRPr lang="en-US" dirty="0"/>
          </a:p>
          <a:p>
            <a:r>
              <a:rPr lang="en-US" dirty="0" smtClean="0"/>
              <a:t>Report </a:t>
            </a:r>
            <a:r>
              <a:rPr lang="en-US" dirty="0"/>
              <a:t>all configuration changes made to a production system to support regulatory audits</a:t>
            </a:r>
          </a:p>
          <a:p>
            <a:r>
              <a:rPr lang="en-US" dirty="0"/>
              <a:t>Toggle features on/off in a running </a:t>
            </a:r>
            <a:r>
              <a:rPr lang="en-US" dirty="0" smtClean="0"/>
              <a:t>application</a:t>
            </a:r>
            <a:endParaRPr lang="en-US" dirty="0"/>
          </a:p>
        </p:txBody>
      </p:sp>
    </p:spTree>
    <p:extLst>
      <p:ext uri="{BB962C8B-B14F-4D97-AF65-F5344CB8AC3E}">
        <p14:creationId xmlns:p14="http://schemas.microsoft.com/office/powerpoint/2010/main" val="2238990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Externalized Configuration</a:t>
            </a:r>
            <a:endParaRPr lang="en-US" sz="2800" dirty="0"/>
          </a:p>
        </p:txBody>
      </p:sp>
      <p:sp>
        <p:nvSpPr>
          <p:cNvPr id="3" name="Content Placeholder 2"/>
          <p:cNvSpPr>
            <a:spLocks noGrp="1"/>
          </p:cNvSpPr>
          <p:nvPr>
            <p:ph sz="quarter" idx="10"/>
          </p:nvPr>
        </p:nvSpPr>
        <p:spPr/>
        <p:txBody>
          <a:bodyPr/>
          <a:lstStyle/>
          <a:p>
            <a:pPr marL="0" indent="0">
              <a:buNone/>
            </a:pPr>
            <a:r>
              <a:rPr lang="en-US" dirty="0"/>
              <a:t>Configuration </a:t>
            </a:r>
            <a:r>
              <a:rPr lang="en-US" dirty="0" err="1"/>
              <a:t>Mgmt</a:t>
            </a:r>
            <a:r>
              <a:rPr lang="en-US" dirty="0"/>
              <a:t> approach should support:</a:t>
            </a:r>
          </a:p>
          <a:p>
            <a:r>
              <a:rPr lang="en-US" dirty="0"/>
              <a:t>Versioning</a:t>
            </a:r>
          </a:p>
          <a:p>
            <a:r>
              <a:rPr lang="en-US" dirty="0"/>
              <a:t>Auditability</a:t>
            </a:r>
          </a:p>
          <a:p>
            <a:r>
              <a:rPr lang="en-US" smtClean="0"/>
              <a:t>Refresh </a:t>
            </a:r>
            <a:r>
              <a:rPr lang="en-US" dirty="0"/>
              <a:t>without restart</a:t>
            </a:r>
          </a:p>
        </p:txBody>
      </p:sp>
    </p:spTree>
    <p:extLst>
      <p:ext uri="{BB962C8B-B14F-4D97-AF65-F5344CB8AC3E}">
        <p14:creationId xmlns:p14="http://schemas.microsoft.com/office/powerpoint/2010/main" val="686490862"/>
      </p:ext>
    </p:extLst>
  </p:cSld>
  <p:clrMapOvr>
    <a:masterClrMapping/>
  </p:clrMapOvr>
</p:sld>
</file>

<file path=ppt/theme/theme1.xml><?xml version="1.0" encoding="utf-8"?>
<a:theme xmlns:a="http://schemas.openxmlformats.org/drawingml/2006/main" name="Default Theme">
  <a:themeElements>
    <a:clrScheme name="Default">
      <a:dk1>
        <a:srgbClr val="4D4D4D"/>
      </a:dk1>
      <a:lt1>
        <a:srgbClr val="FFFFFF"/>
      </a:lt1>
      <a:dk2>
        <a:srgbClr val="A7A7A7"/>
      </a:dk2>
      <a:lt2>
        <a:srgbClr val="535353"/>
      </a:lt2>
      <a:accent1>
        <a:srgbClr val="33928A"/>
      </a:accent1>
      <a:accent2>
        <a:srgbClr val="3EA7BC"/>
      </a:accent2>
      <a:accent3>
        <a:srgbClr val="F27C3A"/>
      </a:accent3>
      <a:accent4>
        <a:srgbClr val="AEBF2F"/>
      </a:accent4>
      <a:accent5>
        <a:srgbClr val="007CA2"/>
      </a:accent5>
      <a:accent6>
        <a:srgbClr val="705D8B"/>
      </a:accent6>
      <a:hlink>
        <a:srgbClr val="0000FF"/>
      </a:hlink>
      <a:folHlink>
        <a:srgbClr val="FF00FF"/>
      </a:folHlink>
    </a:clrScheme>
    <a:fontScheme name="Default">
      <a:majorFont>
        <a:latin typeface="Helvetica Neue"/>
        <a:ea typeface="Helvetica Neue"/>
        <a:cs typeface="Helvetica Neue"/>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33928A"/>
          </a:solidFill>
          <a:prstDash val="solid"/>
          <a:bevel/>
        </a:ln>
        <a:effectLst/>
      </a:spPr>
      <a:bodyPr rot="0" spcFirstLastPara="1" vertOverflow="overflow" horzOverflow="overflow" vert="horz" wrap="square" lIns="0" tIns="0" rIns="0" bIns="0"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4D4D4D"/>
            </a:solidFill>
            <a:effectLst/>
            <a:uFill>
              <a:solidFill>
                <a:srgbClr val="4D4D4D"/>
              </a:solidFill>
            </a:uFill>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33928A"/>
          </a:solidFill>
          <a:prstDash val="solid"/>
          <a:bevel/>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4D4D4D"/>
            </a:solidFill>
            <a:effectLst/>
            <a:uFill>
              <a:solidFill>
                <a:srgbClr val="4D4D4D"/>
              </a:solidFill>
            </a:uFill>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infopath/2007/PartnerControls"/>
    <ds:schemaRef ds:uri="http://purl.org/dc/elements/1.1/"/>
    <ds:schemaRef ds:uri="http://schemas.openxmlformats.org/package/2006/metadata/core-properties"/>
    <ds:schemaRef ds:uri="http://purl.org/dc/dcmitype/"/>
    <ds:schemaRef ds:uri="http://schemas.microsoft.com/office/2006/documentManagement/types"/>
    <ds:schemaRef ds:uri="http://purl.org/dc/terms/"/>
    <ds:schemaRef ds:uri="http://schemas.microsoft.com/sharepoint/v3/field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Default Theme.thmx</Template>
  <TotalTime>19122</TotalTime>
  <Words>2083</Words>
  <Application>Microsoft Macintosh PowerPoint</Application>
  <PresentationFormat>On-screen Show (16:9)</PresentationFormat>
  <Paragraphs>292</Paragraphs>
  <Slides>43</Slides>
  <Notes>31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Default Theme</vt:lpstr>
      <vt:lpstr>PowerPoint Presentation</vt:lpstr>
      <vt:lpstr>Configuration Management</vt:lpstr>
      <vt:lpstr>AGENDA</vt:lpstr>
      <vt:lpstr>AGENDA</vt:lpstr>
      <vt:lpstr>Config in a Spring Context</vt:lpstr>
      <vt:lpstr>Config in a 12 Factor Context</vt:lpstr>
      <vt:lpstr>Challenges When Using Env. Variables </vt:lpstr>
      <vt:lpstr>More Demanding Config Use Cases</vt:lpstr>
      <vt:lpstr>Externalized Configuration</vt:lpstr>
      <vt:lpstr>AGENDA</vt:lpstr>
      <vt:lpstr>Configuration Flow</vt:lpstr>
      <vt:lpstr>Spring Cloud Config Server</vt:lpstr>
      <vt:lpstr>Embedded Server </vt:lpstr>
      <vt:lpstr>Server Config</vt:lpstr>
      <vt:lpstr>Server Endpoints</vt:lpstr>
      <vt:lpstr>Configuration Files</vt:lpstr>
      <vt:lpstr>AGENDA</vt:lpstr>
      <vt:lpstr>Client Application</vt:lpstr>
      <vt:lpstr>Include Dependency </vt:lpstr>
      <vt:lpstr>Client Config</vt:lpstr>
      <vt:lpstr>Refreshable Application Components </vt:lpstr>
      <vt:lpstr>@RefreshScope</vt:lpstr>
      <vt:lpstr>Refreshing Configuration </vt:lpstr>
      <vt:lpstr>Spring Cloud Bus</vt:lpstr>
      <vt:lpstr>Cloud Bus Diagram</vt:lpstr>
      <vt:lpstr>Spring Cloud Services</vt:lpstr>
      <vt:lpstr>Spring Cloud Services: Config Server</vt:lpstr>
      <vt:lpstr>Spring Cloud Services: Config Server</vt:lpstr>
      <vt:lpstr>Cloud Bus in Pivotal Cloud Foundry</vt:lpstr>
      <vt:lpstr>PowerPoint Presentation</vt:lpstr>
      <vt:lpstr>Agenda</vt:lpstr>
      <vt:lpstr>Challenges</vt:lpstr>
      <vt:lpstr>Where have we been?</vt:lpstr>
      <vt:lpstr>Service Discovery with Spring Cloud</vt:lpstr>
      <vt:lpstr>Include Dependency</vt:lpstr>
      <vt:lpstr>Eureka Server</vt:lpstr>
      <vt:lpstr>Eureka Client : Include Dependency</vt:lpstr>
      <vt:lpstr>Client Application</vt:lpstr>
      <vt:lpstr>PowerPoint Presentation</vt:lpstr>
      <vt:lpstr>Registering With Eureka</vt:lpstr>
      <vt:lpstr>Discovery Client</vt:lpstr>
      <vt:lpstr>Spring Cloud Services: Service Registry </vt:lpstr>
      <vt:lpstr>Spring Cloud Services: Service Registry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Reshmi Krishna</cp:lastModifiedBy>
  <cp:revision>877</cp:revision>
  <dcterms:created xsi:type="dcterms:W3CDTF">2010-04-12T23:12:02Z</dcterms:created>
  <dcterms:modified xsi:type="dcterms:W3CDTF">2016-03-11T14:04:59Z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