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2"/>
    <p:sldMasterId id="2147483674" r:id="rId3"/>
  </p:sldMasterIdLst>
  <p:notesMasterIdLst>
    <p:notesMasterId r:id="rId22"/>
  </p:notesMasterIdLst>
  <p:sldIdLst>
    <p:sldId id="257" r:id="rId4"/>
    <p:sldId id="258" r:id="rId5"/>
    <p:sldId id="269" r:id="rId6"/>
    <p:sldId id="270" r:id="rId7"/>
    <p:sldId id="259" r:id="rId8"/>
    <p:sldId id="271" r:id="rId9"/>
    <p:sldId id="286" r:id="rId10"/>
    <p:sldId id="283" r:id="rId11"/>
    <p:sldId id="284" r:id="rId12"/>
    <p:sldId id="287" r:id="rId13"/>
    <p:sldId id="288" r:id="rId14"/>
    <p:sldId id="285" r:id="rId15"/>
    <p:sldId id="276" r:id="rId16"/>
    <p:sldId id="289" r:id="rId17"/>
    <p:sldId id="290" r:id="rId18"/>
    <p:sldId id="291" r:id="rId19"/>
    <p:sldId id="292" r:id="rId20"/>
    <p:sldId id="293"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2" autoAdjust="0"/>
    <p:restoredTop sz="94660"/>
  </p:normalViewPr>
  <p:slideViewPr>
    <p:cSldViewPr>
      <p:cViewPr varScale="1">
        <p:scale>
          <a:sx n="69" d="100"/>
          <a:sy n="69" d="100"/>
        </p:scale>
        <p:origin x="540" y="43"/>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ableStyles" Target="tableStyles.xml"/><Relationship Id="rId3" Type="http://schemas.openxmlformats.org/officeDocument/2006/relationships/slideMaster" Target="slideMasters/slideMaster2.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heme" Target="theme/theme1.xml"/><Relationship Id="rId2" Type="http://schemas.openxmlformats.org/officeDocument/2006/relationships/slideMaster" Target="slideMasters/slideMaster1.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F6BB097-BF25-4FFA-A955-2B197F370A95}" type="datetimeFigureOut">
              <a:rPr lang="en-US" smtClean="0"/>
              <a:t>12/15/16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AA44C66-B94D-453D-A9D3-113AE6E19870}"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12/15/16 5:19 PM</a:t>
            </a:fld>
            <a:endParaRPr lang="en-US" dirty="0"/>
          </a:p>
        </p:txBody>
      </p:sp>
      <p:sp>
        <p:nvSpPr>
          <p:cNvPr id="6" name="Footer Placeholder 5"/>
          <p:cNvSpPr>
            <a:spLocks noGrp="1"/>
          </p:cNvSpPr>
          <p:nvPr>
            <p:ph type="ftr" sz="quarter" idx="12"/>
          </p:nvPr>
        </p:nvSpPr>
        <p:spPr>
          <a:xfrm>
            <a:off x="0" y="8685213"/>
            <a:ext cx="6172200" cy="457200"/>
          </a:xfrm>
        </p:spPr>
        <p:txBody>
          <a:bodyPr/>
          <a:lstStyle/>
          <a:p>
            <a:r>
              <a:rPr lang="en-US" sz="500" dirty="0">
                <a:solidFill>
                  <a:srgbClr val="000000"/>
                </a:solidFill>
              </a:rPr>
              <a:t>© 2007 Microsoft Corporation. All rights reserved. Microsoft, Windows, Windows Vista and other product names are or may be registered trademarks and/or trademarks in the U.S. and/or other countries.</a:t>
            </a:r>
          </a:p>
          <a:p>
            <a:r>
              <a:rPr lang="en-US" sz="500" dirty="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a:solidFill>
                  <a:srgbClr val="000000"/>
                </a:solidFill>
              </a:rPr>
            </a:br>
            <a:r>
              <a:rPr lang="en-US" sz="500" dirty="0">
                <a:solidFill>
                  <a:srgbClr val="000000"/>
                </a:solidFill>
              </a:rPr>
              <a:t>MICROSOFT MAKES NO WARRANTIES, EXPRESS, IMPLIED OR STATUTORY, AS TO THE INFORMATION IN THIS PRESENTATION.</a:t>
            </a:r>
          </a:p>
          <a:p>
            <a:endParaRPr lang="en-US" sz="500" dirty="0"/>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12/15/16 5:19 PM</a:t>
            </a:fld>
            <a:endParaRPr lang="en-US"/>
          </a:p>
        </p:txBody>
      </p:sp>
      <p:sp>
        <p:nvSpPr>
          <p:cNvPr id="6" name="Footer Placeholder 5"/>
          <p:cNvSpPr>
            <a:spLocks noGrp="1"/>
          </p:cNvSpPr>
          <p:nvPr>
            <p:ph type="ftr" sz="quarter" idx="12"/>
          </p:nvPr>
        </p:nvSpPr>
        <p:spPr/>
        <p:txBody>
          <a:bodyPr/>
          <a:lstStyle/>
          <a:p>
            <a:r>
              <a:rPr lang="en-US">
                <a:solidFill>
                  <a:srgbClr val="000000"/>
                </a:solidFill>
              </a:rPr>
              <a:t>© 2007 Microsoft Corporation. All rights reserved. Microsoft, Windows, Windows Vista and other product names are or may be registered trademarks and/or trademarks in the U.S. and/or other countries.</a:t>
            </a:r>
          </a:p>
          <a:p>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12/15/16 5:19 PM</a:t>
            </a:fld>
            <a:endParaRPr lang="en-US"/>
          </a:p>
        </p:txBody>
      </p:sp>
      <p:sp>
        <p:nvSpPr>
          <p:cNvPr id="6" name="Footer Placeholder 5"/>
          <p:cNvSpPr>
            <a:spLocks noGrp="1"/>
          </p:cNvSpPr>
          <p:nvPr>
            <p:ph type="ftr" sz="quarter" idx="12"/>
          </p:nvPr>
        </p:nvSpPr>
        <p:spPr/>
        <p:txBody>
          <a:bodyPr/>
          <a:lstStyle/>
          <a:p>
            <a:r>
              <a:rPr lang="en-US">
                <a:solidFill>
                  <a:srgbClr val="000000"/>
                </a:solidFill>
              </a:rPr>
              <a:t>© 2007 Microsoft Corporation. All rights reserved. Microsoft, Windows, Windows Vista and other product names are or may be registered trademarks and/or trademarks in the U.S. and/or other countries.</a:t>
            </a:r>
          </a:p>
          <a:p>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3</a:t>
            </a:fld>
            <a:endParaRPr lang="en-US" dirty="0"/>
          </a:p>
        </p:txBody>
      </p:sp>
    </p:spTree>
    <p:extLst>
      <p:ext uri="{BB962C8B-B14F-4D97-AF65-F5344CB8AC3E}">
        <p14:creationId xmlns:p14="http://schemas.microsoft.com/office/powerpoint/2010/main" val="18433911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12/15/16 5:19 PM</a:t>
            </a:fld>
            <a:endParaRPr lang="en-US"/>
          </a:p>
        </p:txBody>
      </p:sp>
      <p:sp>
        <p:nvSpPr>
          <p:cNvPr id="6" name="Footer Placeholder 5"/>
          <p:cNvSpPr>
            <a:spLocks noGrp="1"/>
          </p:cNvSpPr>
          <p:nvPr>
            <p:ph type="ftr" sz="quarter" idx="12"/>
          </p:nvPr>
        </p:nvSpPr>
        <p:spPr/>
        <p:txBody>
          <a:bodyPr/>
          <a:lstStyle/>
          <a:p>
            <a:r>
              <a:rPr lang="en-US">
                <a:solidFill>
                  <a:srgbClr val="000000"/>
                </a:solidFill>
              </a:rPr>
              <a:t>© 2007 Microsoft Corporation. All rights reserved. Microsoft, Windows, Windows Vista and other product names are or may be registered trademarks and/or trademarks in the U.S. and/or other countries.</a:t>
            </a:r>
          </a:p>
          <a:p>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5</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905000"/>
            <a:ext cx="7681913" cy="1523495"/>
          </a:xfrm>
        </p:spPr>
        <p:txBody>
          <a:bodyPr>
            <a:noAutofit/>
          </a:bodyPr>
          <a:lstStyle>
            <a:lvl1pPr>
              <a:lnSpc>
                <a:spcPct val="90000"/>
              </a:lnSpc>
              <a:defRPr sz="5400">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730249" y="4344988"/>
            <a:ext cx="7681913"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mj-lt"/>
              </a:defRPr>
            </a:lvl1pPr>
          </a:lstStyle>
          <a:p>
            <a:pPr lvl="0"/>
            <a:r>
              <a:rPr lang="en-US"/>
              <a:t>Edit Master text styles</a:t>
            </a:r>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a:t>click to…</a:t>
            </a: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2628" y="770467"/>
            <a:ext cx="8086725" cy="3352800"/>
          </a:xfrm>
        </p:spPr>
        <p:txBody>
          <a:bodyPr anchor="b">
            <a:noAutofit/>
          </a:bodyPr>
          <a:lstStyle>
            <a:lvl1pPr algn="l">
              <a:lnSpc>
                <a:spcPct val="80000"/>
              </a:lnSpc>
              <a:defRPr sz="8000" spc="-12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500634" y="4198409"/>
            <a:ext cx="6921151" cy="1645920"/>
          </a:xfrm>
        </p:spPr>
        <p:txBody>
          <a:bodyPr>
            <a:normAutofit/>
          </a:bodyPr>
          <a:lstStyle>
            <a:lvl1pPr marL="0" indent="0" algn="l">
              <a:buNone/>
              <a:defRPr sz="28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75000"/>
                  </a:srgbClr>
                </a:solidFill>
              </a:defRPr>
            </a:lvl1pPr>
          </a:lstStyle>
          <a:p>
            <a:fld id="{5586B75A-687E-405C-8A0B-8D00578BA2C3}" type="datetimeFigureOut">
              <a:rPr lang="en-US" dirty="0"/>
              <a:pPr/>
              <a:t>12/15/16</a:t>
            </a:fld>
            <a:endParaRPr lang="en-US" dirty="0"/>
          </a:p>
        </p:txBody>
      </p:sp>
      <p:sp>
        <p:nvSpPr>
          <p:cNvPr id="8" name="Footer Placeholder 7"/>
          <p:cNvSpPr>
            <a:spLocks noGrp="1"/>
          </p:cNvSpPr>
          <p:nvPr>
            <p:ph type="ftr" sz="quarter" idx="11"/>
          </p:nvPr>
        </p:nvSpPr>
        <p:spPr/>
        <p:txBody>
          <a:bodyPr/>
          <a:lstStyle>
            <a:lvl1pPr>
              <a:defRPr>
                <a:solidFill>
                  <a:srgbClr val="FFFFFF">
                    <a:alpha val="75000"/>
                  </a:srgbClr>
                </a:solidFill>
              </a:defRPr>
            </a:lvl1pPr>
          </a:lstStyle>
          <a:p>
            <a:endParaRPr lang="en-US" dirty="0"/>
          </a:p>
        </p:txBody>
      </p:sp>
      <p:sp>
        <p:nvSpPr>
          <p:cNvPr id="9" name="Slide Number Placeholder 8"/>
          <p:cNvSpPr>
            <a:spLocks noGrp="1"/>
          </p:cNvSpPr>
          <p:nvPr>
            <p:ph type="sldNum" sz="quarter" idx="12"/>
          </p:nvPr>
        </p:nvSpPr>
        <p:spPr/>
        <p:txBody>
          <a:bodyPr/>
          <a:lstStyle>
            <a:lvl1pPr>
              <a:defRPr>
                <a:solidFill>
                  <a:srgbClr val="FFFFFF">
                    <a:alpha val="20000"/>
                  </a:srgbClr>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3834855702"/>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2D3E9E-A95C-48F2-B4BF-A71542E0BE9A}" type="datetimeFigureOut">
              <a:rPr lang="en-US" dirty="0"/>
              <a:t>12/15/16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269303353"/>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2628" y="767419"/>
            <a:ext cx="8085582" cy="3355848"/>
          </a:xfrm>
        </p:spPr>
        <p:txBody>
          <a:bodyPr anchor="b">
            <a:normAutofit/>
          </a:bodyPr>
          <a:lstStyle>
            <a:lvl1pPr>
              <a:lnSpc>
                <a:spcPct val="80000"/>
              </a:lnSpc>
              <a:defRPr sz="80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00634" y="4187275"/>
            <a:ext cx="6919722" cy="1645920"/>
          </a:xfrm>
        </p:spPr>
        <p:txBody>
          <a:bodyPr anchor="t">
            <a:normAutofit/>
          </a:bodyPr>
          <a:lstStyle>
            <a:lvl1pPr marL="0" indent="0">
              <a:buNone/>
              <a:defRPr sz="28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12/15/16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25392744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07492" y="1993392"/>
            <a:ext cx="3806190" cy="3767328"/>
          </a:xfrm>
        </p:spPr>
        <p:txBody>
          <a:bodyPr/>
          <a:lstStyle>
            <a:lvl1pPr>
              <a:defRPr sz="2200"/>
            </a:lvl1pPr>
            <a:lvl2pPr>
              <a:defRPr sz="1900"/>
            </a:lvl2pPr>
            <a:lvl3pPr>
              <a:defRPr sz="1700"/>
            </a:lvl3pPr>
            <a:lvl4pPr>
              <a:defRPr sz="15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57738" y="1993392"/>
            <a:ext cx="3806190" cy="3767328"/>
          </a:xfrm>
        </p:spPr>
        <p:txBody>
          <a:bodyPr/>
          <a:lstStyle>
            <a:lvl1pPr>
              <a:defRPr sz="2200"/>
            </a:lvl1pPr>
            <a:lvl2pPr>
              <a:defRPr sz="1900"/>
            </a:lvl2pPr>
            <a:lvl3pPr>
              <a:defRPr sz="1700"/>
            </a:lvl3pPr>
            <a:lvl4pPr>
              <a:defRPr sz="15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12952B5-7A2F-4CC8-B7CE-9234E21C2837}" type="datetimeFigureOut">
              <a:rPr lang="en-US" dirty="0"/>
              <a:t>12/15/16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288972120"/>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507492" y="2032000"/>
            <a:ext cx="3806190" cy="723400"/>
          </a:xfrm>
        </p:spPr>
        <p:txBody>
          <a:bodyPr anchor="ctr">
            <a:normAutofit/>
          </a:bodyPr>
          <a:lstStyle>
            <a:lvl1pPr marL="0" indent="0">
              <a:spcBef>
                <a:spcPts val="0"/>
              </a:spcBef>
              <a:buNone/>
              <a:defRPr sz="20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07492" y="2736150"/>
            <a:ext cx="3806190" cy="3200400"/>
          </a:xfrm>
        </p:spPr>
        <p:txBody>
          <a:bodyPr/>
          <a:lstStyle>
            <a:lvl1pPr>
              <a:defRPr sz="21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66310" y="2029968"/>
            <a:ext cx="3806190" cy="722376"/>
          </a:xfrm>
        </p:spPr>
        <p:txBody>
          <a:bodyPr anchor="ctr">
            <a:normAutofit/>
          </a:bodyPr>
          <a:lstStyle>
            <a:lvl1pPr marL="0" indent="0">
              <a:spcBef>
                <a:spcPts val="0"/>
              </a:spcBef>
              <a:buNone/>
              <a:defRPr sz="2000" b="0" cap="all"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766310" y="2734056"/>
            <a:ext cx="3806190" cy="3200400"/>
          </a:xfrm>
        </p:spPr>
        <p:txBody>
          <a:bodyPr/>
          <a:lstStyle>
            <a:lvl1pPr>
              <a:defRPr sz="21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E1DA07A-9201-4B4B-BAF2-015AFA30F520}" type="datetimeFigureOut">
              <a:rPr lang="en-US" dirty="0"/>
              <a:t>12/15/16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582516401"/>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3D7E00A-486F-4252-8B1D-E32645521F49}" type="datetimeFigureOut">
              <a:rPr lang="en-US" dirty="0"/>
              <a:t>12/15/16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395062158"/>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DF5F92-E675-4B36-9A60-69A962A68675}" type="datetimeFigureOut">
              <a:rPr lang="en-US" dirty="0"/>
              <a:t>12/15/16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65193778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a:t>click to…</a:t>
            </a:r>
          </a:p>
        </p:txBody>
      </p:sp>
    </p:spTree>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5715000" y="0"/>
            <a:ext cx="3429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6196053" y="542282"/>
            <a:ext cx="2537460" cy="1920240"/>
          </a:xfrm>
        </p:spPr>
        <p:txBody>
          <a:bodyPr anchor="b">
            <a:noAutofit/>
          </a:bodyPr>
          <a:lstStyle>
            <a:lvl1pPr>
              <a:lnSpc>
                <a:spcPct val="85000"/>
              </a:lnSpc>
              <a:defRPr sz="36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71500" y="762000"/>
            <a:ext cx="4572000" cy="4572000"/>
          </a:xfrm>
        </p:spPr>
        <p:txBody>
          <a:bodyPr/>
          <a:lstStyle>
            <a:lvl1pPr>
              <a:defRPr sz="2200"/>
            </a:lvl1pPr>
            <a:lvl2pPr>
              <a:defRPr sz="1900"/>
            </a:lvl2pPr>
            <a:lvl3pPr>
              <a:defRPr sz="1700"/>
            </a:lvl3pPr>
            <a:lvl4pPr>
              <a:defRPr sz="15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06987" y="2511813"/>
            <a:ext cx="254889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500">
                <a:solidFill>
                  <a:srgbClr val="404040"/>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Edit Master text styles</a:t>
            </a:r>
          </a:p>
        </p:txBody>
      </p:sp>
      <p:sp>
        <p:nvSpPr>
          <p:cNvPr id="5" name="Date Placeholder 4"/>
          <p:cNvSpPr>
            <a:spLocks noGrp="1"/>
          </p:cNvSpPr>
          <p:nvPr>
            <p:ph type="dt" sz="half" idx="10"/>
          </p:nvPr>
        </p:nvSpPr>
        <p:spPr/>
        <p:txBody>
          <a:bodyPr/>
          <a:lstStyle/>
          <a:p>
            <a:fld id="{AF6E2C9B-5FA2-460D-9BE7-B0812FC2A6FF}" type="datetimeFigureOut">
              <a:rPr lang="en-US" dirty="0"/>
              <a:t>12/15/16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309004533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86918" y="5418668"/>
            <a:ext cx="8085582" cy="613283"/>
          </a:xfrm>
        </p:spPr>
        <p:txBody>
          <a:bodyPr anchor="b">
            <a:normAutofit/>
          </a:bodyPr>
          <a:lstStyle>
            <a:lvl1pPr>
              <a:lnSpc>
                <a:spcPct val="85000"/>
              </a:lnSpc>
              <a:defRPr sz="28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9144000" cy="5330952"/>
          </a:xfrm>
          <a:solidFill>
            <a:schemeClr val="accent1">
              <a:lumMod val="40000"/>
              <a:lumOff val="60000"/>
            </a:schemeClr>
          </a:solidFill>
        </p:spPr>
        <p:txBody>
          <a:bodyPr anchor="t"/>
          <a:lstStyle>
            <a:lvl1pPr marL="0" indent="0" algn="ctr">
              <a:spcBef>
                <a:spcPts val="800"/>
              </a:spcBef>
              <a:buNone/>
              <a:defRPr sz="3200">
                <a:solidFill>
                  <a:srgbClr val="4D4D4D"/>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507492" y="5909735"/>
            <a:ext cx="6922008" cy="533400"/>
          </a:xfrm>
        </p:spPr>
        <p:txBody>
          <a:bodyPr>
            <a:normAutofit/>
          </a:bodyPr>
          <a:lstStyle>
            <a:lvl1pPr marL="0" indent="0">
              <a:lnSpc>
                <a:spcPct val="90000"/>
              </a:lnSpc>
              <a:spcBef>
                <a:spcPts val="1200"/>
              </a:spcBef>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rgbClr val="FFFFFF">
                    <a:alpha val="75000"/>
                  </a:srgbClr>
                </a:solidFill>
              </a:defRPr>
            </a:lvl1pPr>
          </a:lstStyle>
          <a:p>
            <a:fld id="{5586B75A-687E-405C-8A0B-8D00578BA2C3}" type="datetimeFigureOut">
              <a:rPr lang="en-US" dirty="0"/>
              <a:pPr/>
              <a:t>12/15/16</a:t>
            </a:fld>
            <a:endParaRPr lang="en-US" dirty="0"/>
          </a:p>
        </p:txBody>
      </p:sp>
      <p:sp>
        <p:nvSpPr>
          <p:cNvPr id="6" name="Footer Placeholder 5"/>
          <p:cNvSpPr>
            <a:spLocks noGrp="1"/>
          </p:cNvSpPr>
          <p:nvPr>
            <p:ph type="ftr" sz="quarter" idx="11"/>
          </p:nvPr>
        </p:nvSpPr>
        <p:spPr/>
        <p:txBody>
          <a:bodyPr/>
          <a:lstStyle>
            <a:lvl1pPr>
              <a:defRPr>
                <a:solidFill>
                  <a:srgbClr val="FFFFFF">
                    <a:alpha val="75000"/>
                  </a:srgb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3088474610"/>
      </p:ext>
    </p:extLst>
  </p:cSld>
  <p:clrMapOvr>
    <a:overrideClrMapping bg1="dk1" tx1="lt1" bg2="dk2" tx2="lt2" accent1="accent1" accent2="accent2" accent3="accent3" accent4="accent4" accent5="accent5" accent6="accent6" hlink="hlink" folHlink="folHlink"/>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4E5243-F52A-4D37-9694-EB26C6C31910}" type="datetimeFigureOut">
              <a:rPr lang="en-US" dirty="0"/>
              <a:t>12/15/16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37373304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7963" y="695325"/>
            <a:ext cx="1971675"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78644" y="714376"/>
            <a:ext cx="5800725" cy="54006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77B6E1-634A-48DC-9E8B-D894023267EF}" type="datetimeFigureOut">
              <a:rPr lang="en-US" dirty="0"/>
              <a:t>12/15/16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83838085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00454936"/>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a:t>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a:t>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a:lum/>
          </a:blip>
          <a:srcRect/>
          <a:stretch>
            <a:fillRect l="-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381000" y="1412875"/>
            <a:ext cx="8382000" cy="2135969"/>
          </a:xfrm>
          <a:prstGeom prst="rect">
            <a:avLst/>
          </a:prstGeom>
        </p:spPr>
        <p:txBody>
          <a:bodyPr vert="horz"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 bg1="dk1" tx1="lt1" bg2="dk2"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61" r:id="rId12"/>
  </p:sldLayoutIdLst>
  <p:transition>
    <p:fade/>
  </p:transition>
  <p:txStyles>
    <p:titleStyle>
      <a:lvl1pPr algn="l" defTabSz="914363" rtl="0" eaLnBrk="1" latinLnBrk="0" hangingPunct="1">
        <a:lnSpc>
          <a:spcPct val="90000"/>
        </a:lnSpc>
        <a:spcBef>
          <a:spcPct val="0"/>
        </a:spcBef>
        <a:buNone/>
        <a:defRPr lang="en-US" sz="4800" b="0" kern="1200" cap="none"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396875" indent="-396875" algn="l" defTabSz="914363" rtl="0" eaLnBrk="1" latinLnBrk="0" hangingPunct="1">
        <a:lnSpc>
          <a:spcPct val="90000"/>
        </a:lnSpc>
        <a:spcBef>
          <a:spcPct val="20000"/>
        </a:spcBef>
        <a:buFontTx/>
        <a:buBlip>
          <a:blip r:embed="rId15"/>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16"/>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2919" y="499533"/>
            <a:ext cx="8079581"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07206" y="1993393"/>
            <a:ext cx="8065294" cy="376618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14350" y="6412447"/>
            <a:ext cx="3086100" cy="228600"/>
          </a:xfrm>
          <a:prstGeom prst="rect">
            <a:avLst/>
          </a:prstGeom>
        </p:spPr>
        <p:txBody>
          <a:bodyPr vert="horz" lIns="91440" tIns="45720" rIns="91440" bIns="45720" rtlCol="0" anchor="ctr"/>
          <a:lstStyle>
            <a:lvl1pPr algn="l">
              <a:defRPr sz="950">
                <a:solidFill>
                  <a:schemeClr val="tx1">
                    <a:alpha val="75000"/>
                  </a:schemeClr>
                </a:solidFill>
              </a:defRPr>
            </a:lvl1pPr>
          </a:lstStyle>
          <a:p>
            <a:fld id="{5586B75A-687E-405C-8A0B-8D00578BA2C3}" type="datetimeFigureOut">
              <a:rPr lang="en-US" dirty="0"/>
              <a:pPr/>
              <a:t>12/15/16</a:t>
            </a:fld>
            <a:endParaRPr lang="en-US" dirty="0"/>
          </a:p>
        </p:txBody>
      </p:sp>
      <p:sp>
        <p:nvSpPr>
          <p:cNvPr id="5" name="Footer Placeholder 4"/>
          <p:cNvSpPr>
            <a:spLocks noGrp="1"/>
          </p:cNvSpPr>
          <p:nvPr>
            <p:ph type="ftr" sz="quarter" idx="3"/>
          </p:nvPr>
        </p:nvSpPr>
        <p:spPr>
          <a:xfrm>
            <a:off x="514350" y="6554697"/>
            <a:ext cx="3771900" cy="228600"/>
          </a:xfrm>
          <a:prstGeom prst="rect">
            <a:avLst/>
          </a:prstGeom>
        </p:spPr>
        <p:txBody>
          <a:bodyPr vert="horz" lIns="91440" tIns="45720" rIns="91440" bIns="45720" rtlCol="0" anchor="ctr"/>
          <a:lstStyle>
            <a:lvl1pPr algn="l">
              <a:defRPr sz="950" cap="all" baseline="0">
                <a:solidFill>
                  <a:schemeClr val="tx1">
                    <a:alpha val="75000"/>
                  </a:schemeClr>
                </a:solidFill>
              </a:defRPr>
            </a:lvl1pPr>
          </a:lstStyle>
          <a:p>
            <a:endParaRPr lang="en-US" dirty="0"/>
          </a:p>
        </p:txBody>
      </p:sp>
      <p:sp>
        <p:nvSpPr>
          <p:cNvPr id="6" name="Slide Number Placeholder 5"/>
          <p:cNvSpPr>
            <a:spLocks noGrp="1"/>
          </p:cNvSpPr>
          <p:nvPr>
            <p:ph type="sldNum" sz="quarter" idx="4"/>
          </p:nvPr>
        </p:nvSpPr>
        <p:spPr>
          <a:xfrm>
            <a:off x="6541193" y="5829748"/>
            <a:ext cx="2194560" cy="1397039"/>
          </a:xfrm>
          <a:prstGeom prst="rect">
            <a:avLst/>
          </a:prstGeom>
        </p:spPr>
        <p:txBody>
          <a:bodyPr vert="horz" lIns="91440" tIns="45720" rIns="91440" bIns="45720" rtlCol="0" anchor="b"/>
          <a:lstStyle>
            <a:lvl1pPr algn="r">
              <a:defRPr sz="9000" b="0">
                <a:ln>
                  <a:noFill/>
                </a:ln>
                <a:solidFill>
                  <a:schemeClr val="accent1">
                    <a:alpha val="20000"/>
                  </a:schemeClr>
                </a:solidFill>
                <a:latin typeface="+mj-lt"/>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2787166734"/>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ransition>
    <p:fade/>
  </p:transition>
  <p:txStyles>
    <p:titleStyle>
      <a:lvl1pPr algn="l" defTabSz="914400" rtl="0" eaLnBrk="1" latinLnBrk="0" hangingPunct="1">
        <a:lnSpc>
          <a:spcPct val="90000"/>
        </a:lnSpc>
        <a:spcBef>
          <a:spcPct val="0"/>
        </a:spcBef>
        <a:buNone/>
        <a:defRPr sz="48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274320"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4.xml"/><Relationship Id="rId6" Type="http://schemas.openxmlformats.org/officeDocument/2006/relationships/image" Target="../media/image10.png"/><Relationship Id="rId5" Type="http://schemas.openxmlformats.org/officeDocument/2006/relationships/image" Target="../media/image9.png"/><Relationship Id="rId10" Type="http://schemas.openxmlformats.org/officeDocument/2006/relationships/image" Target="../media/image14.jpeg"/><Relationship Id="rId4" Type="http://schemas.openxmlformats.org/officeDocument/2006/relationships/image" Target="../media/image8.png"/><Relationship Id="rId9" Type="http://schemas.openxmlformats.org/officeDocument/2006/relationships/image" Target="../media/image13.jpg"/></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t>iCare</a:t>
            </a:r>
            <a:r>
              <a:rPr lang="en-US" dirty="0"/>
              <a:t> Medical Service on Cloud</a:t>
            </a:r>
          </a:p>
        </p:txBody>
      </p:sp>
      <p:sp>
        <p:nvSpPr>
          <p:cNvPr id="3" name="Subtitle 2"/>
          <p:cNvSpPr>
            <a:spLocks noGrp="1"/>
          </p:cNvSpPr>
          <p:nvPr>
            <p:ph type="subTitle" idx="1"/>
          </p:nvPr>
        </p:nvSpPr>
        <p:spPr>
          <a:xfrm>
            <a:off x="730249" y="4876800"/>
            <a:ext cx="7681913" cy="1752600"/>
          </a:xfrm>
        </p:spPr>
        <p:txBody>
          <a:bodyPr>
            <a:normAutofit/>
          </a:bodyPr>
          <a:lstStyle/>
          <a:p>
            <a:r>
              <a:rPr lang="en-US" sz="2000" dirty="0"/>
              <a:t>Team : </a:t>
            </a:r>
            <a:r>
              <a:rPr lang="en-US" sz="2000" dirty="0" err="1"/>
              <a:t>RedHat</a:t>
            </a:r>
            <a:endParaRPr lang="en-US" sz="2000" dirty="0"/>
          </a:p>
          <a:p>
            <a:r>
              <a:rPr lang="en-US" sz="2000" dirty="0"/>
              <a:t>Team Size : 5</a:t>
            </a:r>
          </a:p>
          <a:p>
            <a:r>
              <a:rPr lang="en-US" sz="2000" dirty="0"/>
              <a:t>Project : Sample 2</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34200" y="548746"/>
            <a:ext cx="1905000" cy="1203854"/>
          </a:xfrm>
          <a:prstGeom prst="rect">
            <a:avLst/>
          </a:prstGeom>
        </p:spPr>
      </p:pic>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2919" y="499533"/>
            <a:ext cx="8079581" cy="719667"/>
          </a:xfrm>
        </p:spPr>
        <p:txBody>
          <a:bodyPr>
            <a:normAutofit fontScale="90000"/>
          </a:bodyPr>
          <a:lstStyle/>
          <a:p>
            <a:r>
              <a:rPr lang="en-US" dirty="0"/>
              <a:t>Dynamic Scaling Flow</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2919" y="1450058"/>
            <a:ext cx="8079581" cy="5120106"/>
          </a:xfrm>
          <a:prstGeom prst="rect">
            <a:avLst/>
          </a:prstGeom>
        </p:spPr>
      </p:pic>
    </p:spTree>
    <p:extLst>
      <p:ext uri="{BB962C8B-B14F-4D97-AF65-F5344CB8AC3E}">
        <p14:creationId xmlns:p14="http://schemas.microsoft.com/office/powerpoint/2010/main" val="1916949271"/>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181600" y="838200"/>
            <a:ext cx="3906865" cy="5257800"/>
          </a:xfrm>
        </p:spPr>
      </p:pic>
      <p:pic>
        <p:nvPicPr>
          <p:cNvPr id="8" name="Content Placeholder 7"/>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152400" y="914400"/>
            <a:ext cx="4348666" cy="5181600"/>
          </a:xfrm>
        </p:spPr>
      </p:pic>
    </p:spTree>
    <p:extLst>
      <p:ext uri="{BB962C8B-B14F-4D97-AF65-F5344CB8AC3E}">
        <p14:creationId xmlns:p14="http://schemas.microsoft.com/office/powerpoint/2010/main" val="4196057014"/>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6408" y="827363"/>
            <a:ext cx="4155281" cy="719667"/>
          </a:xfrm>
        </p:spPr>
        <p:txBody>
          <a:bodyPr>
            <a:normAutofit fontScale="90000"/>
          </a:bodyPr>
          <a:lstStyle/>
          <a:p>
            <a:r>
              <a:rPr lang="en-US" dirty="0" err="1"/>
              <a:t>CloudWatch</a:t>
            </a:r>
            <a:r>
              <a:rPr lang="en-US" dirty="0"/>
              <a:t> Alarm</a:t>
            </a:r>
          </a:p>
        </p:txBody>
      </p:sp>
      <p:sp>
        <p:nvSpPr>
          <p:cNvPr id="3" name="Content Placeholder 2"/>
          <p:cNvSpPr>
            <a:spLocks noGrp="1"/>
          </p:cNvSpPr>
          <p:nvPr>
            <p:ph sz="half" idx="1"/>
          </p:nvPr>
        </p:nvSpPr>
        <p:spPr>
          <a:xfrm>
            <a:off x="507492" y="1993392"/>
            <a:ext cx="7874508" cy="3767328"/>
          </a:xfrm>
        </p:spPr>
        <p:txBody>
          <a:bodyPr/>
          <a:lstStyle/>
          <a:p>
            <a:pPr lvl="1">
              <a:buFont typeface="Arial" panose="020B0604020202020204" pitchFamily="34" charset="0"/>
              <a:buChar char="•"/>
            </a:pPr>
            <a:r>
              <a:rPr lang="en-US" dirty="0"/>
              <a:t>Monitors AWS resources: EC2 and RDS instances</a:t>
            </a:r>
          </a:p>
          <a:p>
            <a:pPr lvl="1">
              <a:buFont typeface="Arial" panose="020B0604020202020204" pitchFamily="34" charset="0"/>
              <a:buChar char="•"/>
            </a:pPr>
            <a:r>
              <a:rPr lang="en-US" dirty="0"/>
              <a:t>Set alarm metrics and associate with auto scaling group for dynamic scaling</a:t>
            </a:r>
          </a:p>
          <a:p>
            <a:pPr marL="834390" lvl="3" indent="-285750">
              <a:buFont typeface="Arial" panose="020B0604020202020204" pitchFamily="34" charset="0"/>
              <a:buChar char="•"/>
            </a:pPr>
            <a:r>
              <a:rPr lang="en-US" dirty="0"/>
              <a:t>Choose CPU Utilization metric</a:t>
            </a:r>
          </a:p>
          <a:p>
            <a:pPr marL="834390" lvl="3" indent="-285750">
              <a:buFont typeface="Arial" panose="020B0604020202020204" pitchFamily="34" charset="0"/>
              <a:buChar char="•"/>
            </a:pPr>
            <a:r>
              <a:rPr lang="en-US" dirty="0"/>
              <a:t>Enter the threshold</a:t>
            </a:r>
          </a:p>
          <a:p>
            <a:pPr marL="342900" lvl="1">
              <a:buFont typeface="Arial" panose="020B0604020202020204" pitchFamily="34" charset="0"/>
              <a:buChar char="•"/>
            </a:pPr>
            <a:r>
              <a:rPr lang="en-US" dirty="0"/>
              <a:t>Monitor the graphs of CPU Utilization on the instances</a:t>
            </a:r>
          </a:p>
          <a:p>
            <a:pPr marL="285750" lvl="1" indent="-285750">
              <a:buFont typeface="Arial" panose="020B0604020202020204" pitchFamily="34" charset="0"/>
              <a:buChar char="•"/>
            </a:pPr>
            <a:r>
              <a:rPr lang="en-US" dirty="0"/>
              <a:t>Graph varies:</a:t>
            </a:r>
          </a:p>
          <a:p>
            <a:pPr marL="834390" lvl="3" indent="-285750">
              <a:buFont typeface="Arial" panose="020B0604020202020204" pitchFamily="34" charset="0"/>
              <a:buChar char="•"/>
            </a:pPr>
            <a:r>
              <a:rPr lang="en-US" dirty="0"/>
              <a:t>As per the load</a:t>
            </a:r>
          </a:p>
          <a:p>
            <a:pPr marL="834390" lvl="3" indent="-285750">
              <a:buFont typeface="Arial" panose="020B0604020202020204" pitchFamily="34" charset="0"/>
              <a:buChar char="•"/>
            </a:pPr>
            <a:r>
              <a:rPr lang="en-US" dirty="0"/>
              <a:t>In between the specified time intervals</a:t>
            </a:r>
          </a:p>
          <a:p>
            <a:pPr marL="342900" lvl="1">
              <a:buFont typeface="Arial" panose="020B0604020202020204" pitchFamily="34" charset="0"/>
              <a:buChar char="•"/>
            </a:pPr>
            <a:r>
              <a:rPr lang="en-US" dirty="0"/>
              <a:t>Identify the state of the alarm:</a:t>
            </a:r>
          </a:p>
          <a:p>
            <a:pPr marL="834390" lvl="3" indent="-285750">
              <a:buFont typeface="Arial" panose="020B0604020202020204" pitchFamily="34" charset="0"/>
              <a:buChar char="•"/>
            </a:pPr>
            <a:r>
              <a:rPr lang="en-US" dirty="0"/>
              <a:t>OK</a:t>
            </a:r>
          </a:p>
          <a:p>
            <a:pPr marL="834390" lvl="3" indent="-285750">
              <a:buFont typeface="Arial" panose="020B0604020202020204" pitchFamily="34" charset="0"/>
              <a:buChar char="•"/>
            </a:pPr>
            <a:r>
              <a:rPr lang="en-US" dirty="0"/>
              <a:t>ALARM</a:t>
            </a:r>
          </a:p>
          <a:p>
            <a:pPr marL="834390" lvl="3" indent="-285750">
              <a:buFont typeface="Arial" panose="020B0604020202020204" pitchFamily="34" charset="0"/>
              <a:buChar char="•"/>
            </a:pPr>
            <a:r>
              <a:rPr lang="en-US" dirty="0"/>
              <a:t>INSUFFICENT_DATA</a:t>
            </a:r>
          </a:p>
          <a:p>
            <a:pPr marL="834390" lvl="3" indent="-285750">
              <a:buFont typeface="Arial" panose="020B0604020202020204" pitchFamily="34" charset="0"/>
              <a:buChar char="•"/>
            </a:pPr>
            <a:endParaRPr lang="en-US" dirty="0"/>
          </a:p>
          <a:p>
            <a:pPr lvl="1">
              <a:buFont typeface="Arial" panose="020B0604020202020204" pitchFamily="34" charset="0"/>
              <a:buChar char="•"/>
            </a:pPr>
            <a:endParaRPr lang="en-US" dirty="0"/>
          </a:p>
          <a:p>
            <a:pPr lvl="1">
              <a:buFont typeface="Arial" panose="020B0604020202020204" pitchFamily="34" charset="0"/>
              <a:buChar char="•"/>
            </a:pPr>
            <a:endParaRPr lang="en-US" dirty="0"/>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324600" y="381000"/>
            <a:ext cx="2514600" cy="1676400"/>
          </a:xfrm>
        </p:spPr>
      </p:pic>
    </p:spTree>
    <p:extLst>
      <p:ext uri="{BB962C8B-B14F-4D97-AF65-F5344CB8AC3E}">
        <p14:creationId xmlns:p14="http://schemas.microsoft.com/office/powerpoint/2010/main" val="1568886247"/>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8762" y="609600"/>
            <a:ext cx="3774281" cy="1329267"/>
          </a:xfrm>
        </p:spPr>
        <p:txBody>
          <a:bodyPr/>
          <a:lstStyle/>
          <a:p>
            <a:r>
              <a:rPr lang="en-US" dirty="0"/>
              <a:t>RDS</a:t>
            </a:r>
          </a:p>
        </p:txBody>
      </p:sp>
      <p:sp>
        <p:nvSpPr>
          <p:cNvPr id="3" name="Subtitle 2"/>
          <p:cNvSpPr>
            <a:spLocks noGrp="1"/>
          </p:cNvSpPr>
          <p:nvPr>
            <p:ph sz="half" idx="1"/>
          </p:nvPr>
        </p:nvSpPr>
        <p:spPr>
          <a:xfrm>
            <a:off x="515086" y="2362200"/>
            <a:ext cx="7645908" cy="3767328"/>
          </a:xfrm>
        </p:spPr>
        <p:txBody>
          <a:bodyPr>
            <a:normAutofit/>
          </a:bodyPr>
          <a:lstStyle/>
          <a:p>
            <a:pPr marL="342900" indent="-342900">
              <a:buFont typeface="Arial" panose="020B0604020202020204" pitchFamily="34" charset="0"/>
              <a:buChar char="•"/>
            </a:pPr>
            <a:r>
              <a:rPr lang="en-US" sz="1900" dirty="0"/>
              <a:t>Manage Relational Database on cloud</a:t>
            </a:r>
          </a:p>
          <a:p>
            <a:pPr marL="342900" indent="-342900">
              <a:buFont typeface="Arial" panose="020B0604020202020204" pitchFamily="34" charset="0"/>
              <a:buChar char="•"/>
            </a:pPr>
            <a:r>
              <a:rPr lang="en-US" sz="1900" dirty="0"/>
              <a:t>Connect MySQL Engine </a:t>
            </a:r>
          </a:p>
          <a:p>
            <a:pPr marL="342900" indent="-342900">
              <a:buFont typeface="Arial" panose="020B0604020202020204" pitchFamily="34" charset="0"/>
              <a:buChar char="•"/>
            </a:pPr>
            <a:r>
              <a:rPr lang="en-US" sz="1900" dirty="0"/>
              <a:t>Storage -  SSD provisioned to the DB instance</a:t>
            </a:r>
          </a:p>
          <a:p>
            <a:pPr marL="342900" indent="-342900">
              <a:buFont typeface="Arial" panose="020B0604020202020204" pitchFamily="34" charset="0"/>
              <a:buChar char="•"/>
            </a:pPr>
            <a:r>
              <a:rPr lang="en-US" sz="1900" dirty="0"/>
              <a:t>Multi-AZ Deployment – High Availability</a:t>
            </a:r>
          </a:p>
          <a:p>
            <a:pPr marL="342900" indent="-342900">
              <a:buFont typeface="Arial" panose="020B0604020202020204" pitchFamily="34" charset="0"/>
              <a:buChar char="•"/>
            </a:pPr>
            <a:r>
              <a:rPr lang="en-US" sz="1900" dirty="0"/>
              <a:t>Backup Retention Period – 7 Days (every day 12.00am)</a:t>
            </a:r>
          </a:p>
          <a:p>
            <a:pPr marL="342900" indent="-342900">
              <a:buFont typeface="Arial" panose="020B0604020202020204" pitchFamily="34" charset="0"/>
              <a:buChar char="•"/>
            </a:pPr>
            <a:r>
              <a:rPr lang="en-US" sz="1900" dirty="0"/>
              <a:t>Security Groups</a:t>
            </a:r>
          </a:p>
          <a:p>
            <a:pPr marL="342900" indent="-342900">
              <a:buFont typeface="Arial" panose="020B0604020202020204" pitchFamily="34" charset="0"/>
              <a:buChar char="•"/>
            </a:pPr>
            <a:r>
              <a:rPr lang="en-US" sz="1900" dirty="0"/>
              <a:t>Enable enhanced monitoring</a:t>
            </a:r>
          </a:p>
          <a:p>
            <a:pPr marL="342900" indent="-342900">
              <a:buFont typeface="Arial" panose="020B0604020202020204" pitchFamily="34" charset="0"/>
              <a:buChar char="•"/>
            </a:pPr>
            <a:r>
              <a:rPr lang="en-US" sz="1900" dirty="0" err="1"/>
              <a:t>Cloudwatch</a:t>
            </a:r>
            <a:r>
              <a:rPr lang="en-US" sz="1900" dirty="0"/>
              <a:t> Alarm- monitor the performance and health of DB instance</a:t>
            </a:r>
          </a:p>
          <a:p>
            <a:pPr marL="342900" indent="-342900">
              <a:buFont typeface="Arial" panose="020B0604020202020204" pitchFamily="34" charset="0"/>
              <a:buChar char="•"/>
            </a:pPr>
            <a:endParaRPr lang="en-US" sz="1900" dirty="0"/>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562600" y="228600"/>
            <a:ext cx="3244203" cy="2286000"/>
          </a:xfrm>
        </p:spPr>
      </p:pic>
    </p:spTree>
    <p:extLst>
      <p:ext uri="{BB962C8B-B14F-4D97-AF65-F5344CB8AC3E}">
        <p14:creationId xmlns:p14="http://schemas.microsoft.com/office/powerpoint/2010/main" val="3365628007"/>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Disaster Recovery</a:t>
            </a:r>
          </a:p>
        </p:txBody>
      </p:sp>
      <p:sp>
        <p:nvSpPr>
          <p:cNvPr id="3" name="Content Placeholder 2"/>
          <p:cNvSpPr>
            <a:spLocks noGrp="1"/>
          </p:cNvSpPr>
          <p:nvPr>
            <p:ph sz="half" idx="1"/>
          </p:nvPr>
        </p:nvSpPr>
        <p:spPr>
          <a:xfrm>
            <a:off x="507492" y="1993392"/>
            <a:ext cx="5131308" cy="3767328"/>
          </a:xfrm>
        </p:spPr>
        <p:txBody>
          <a:bodyPr/>
          <a:lstStyle/>
          <a:p>
            <a:pPr lvl="1">
              <a:buFont typeface="Arial" panose="020B0604020202020204" pitchFamily="34" charset="0"/>
              <a:buChar char="•"/>
            </a:pPr>
            <a:r>
              <a:rPr lang="en-US" dirty="0"/>
              <a:t>Multi-AZ for RDS</a:t>
            </a:r>
          </a:p>
          <a:p>
            <a:pPr lvl="1">
              <a:buFont typeface="Arial" panose="020B0604020202020204" pitchFamily="34" charset="0"/>
              <a:buChar char="•"/>
            </a:pPr>
            <a:r>
              <a:rPr lang="en-US" dirty="0"/>
              <a:t>EC2 instances across multiple Availability Zones</a:t>
            </a:r>
          </a:p>
          <a:p>
            <a:pPr lvl="1">
              <a:buFont typeface="Arial" panose="020B0604020202020204" pitchFamily="34" charset="0"/>
              <a:buChar char="•"/>
            </a:pPr>
            <a:r>
              <a:rPr lang="en-US" dirty="0"/>
              <a:t>Creating replicas</a:t>
            </a:r>
          </a:p>
          <a:p>
            <a:pPr lvl="1">
              <a:buFont typeface="Arial" panose="020B0604020202020204" pitchFamily="34" charset="0"/>
              <a:buChar char="•"/>
            </a:pPr>
            <a:r>
              <a:rPr lang="en-US" dirty="0"/>
              <a:t>Storing the resources and WAR file in S3 bucket</a:t>
            </a:r>
          </a:p>
          <a:p>
            <a:pPr lvl="1">
              <a:buFont typeface="Arial" panose="020B0604020202020204" pitchFamily="34" charset="0"/>
              <a:buChar char="•"/>
            </a:pPr>
            <a:endParaRPr lang="en-US" dirty="0"/>
          </a:p>
        </p:txBody>
      </p:sp>
      <p:pic>
        <p:nvPicPr>
          <p:cNvPr id="6" name="Content Placeholder 5"/>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5943600" y="0"/>
            <a:ext cx="2971800" cy="2565133"/>
          </a:xfrm>
        </p:spPr>
      </p:pic>
    </p:spTree>
    <p:extLst>
      <p:ext uri="{BB962C8B-B14F-4D97-AF65-F5344CB8AC3E}">
        <p14:creationId xmlns:p14="http://schemas.microsoft.com/office/powerpoint/2010/main" val="1052288926"/>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Cost vs Performance</a:t>
            </a:r>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727470" y="2895600"/>
            <a:ext cx="7953139" cy="3657600"/>
          </a:xfrm>
        </p:spPr>
      </p:pic>
      <p:sp>
        <p:nvSpPr>
          <p:cNvPr id="6" name="Content Placeholder 5"/>
          <p:cNvSpPr>
            <a:spLocks noGrp="1"/>
          </p:cNvSpPr>
          <p:nvPr>
            <p:ph sz="half" idx="2"/>
          </p:nvPr>
        </p:nvSpPr>
        <p:spPr>
          <a:xfrm>
            <a:off x="609600" y="1752600"/>
            <a:ext cx="7954328" cy="1447800"/>
          </a:xfrm>
        </p:spPr>
        <p:txBody>
          <a:bodyPr/>
          <a:lstStyle/>
          <a:p>
            <a:r>
              <a:rPr lang="en-US" dirty="0"/>
              <a:t>Application estimated cost per months : </a:t>
            </a:r>
            <a:r>
              <a:rPr lang="en-US" dirty="0">
                <a:solidFill>
                  <a:schemeClr val="accent1"/>
                </a:solidFill>
              </a:rPr>
              <a:t>$80.41</a:t>
            </a:r>
          </a:p>
          <a:p>
            <a:r>
              <a:rPr lang="en-US" dirty="0"/>
              <a:t>Application cost for 6 months : </a:t>
            </a:r>
            <a:r>
              <a:rPr lang="en-US" dirty="0">
                <a:solidFill>
                  <a:schemeClr val="accent1"/>
                </a:solidFill>
              </a:rPr>
              <a:t>$482.46</a:t>
            </a:r>
          </a:p>
        </p:txBody>
      </p:sp>
    </p:spTree>
    <p:extLst>
      <p:ext uri="{BB962C8B-B14F-4D97-AF65-F5344CB8AC3E}">
        <p14:creationId xmlns:p14="http://schemas.microsoft.com/office/powerpoint/2010/main" val="1386114253"/>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3317081" cy="948267"/>
          </a:xfrm>
        </p:spPr>
        <p:txBody>
          <a:bodyPr/>
          <a:lstStyle/>
          <a:p>
            <a:r>
              <a:rPr lang="en-US" dirty="0"/>
              <a:t>Insights</a:t>
            </a:r>
          </a:p>
        </p:txBody>
      </p:sp>
      <p:sp>
        <p:nvSpPr>
          <p:cNvPr id="3" name="Content Placeholder 2"/>
          <p:cNvSpPr>
            <a:spLocks noGrp="1"/>
          </p:cNvSpPr>
          <p:nvPr>
            <p:ph sz="half" idx="1"/>
          </p:nvPr>
        </p:nvSpPr>
        <p:spPr>
          <a:xfrm>
            <a:off x="533400" y="2362200"/>
            <a:ext cx="3806190" cy="2590800"/>
          </a:xfrm>
        </p:spPr>
        <p:txBody>
          <a:bodyPr/>
          <a:lstStyle/>
          <a:p>
            <a:pPr marL="0" lvl="1" indent="0">
              <a:buNone/>
            </a:pPr>
            <a:r>
              <a:rPr lang="en-US" sz="2400" b="1" dirty="0">
                <a:solidFill>
                  <a:schemeClr val="bg2">
                    <a:lumMod val="50000"/>
                  </a:schemeClr>
                </a:solidFill>
              </a:rPr>
              <a:t>Challenges</a:t>
            </a:r>
          </a:p>
          <a:p>
            <a:pPr lvl="1">
              <a:buFont typeface="Arial" panose="020B0604020202020204" pitchFamily="34" charset="0"/>
              <a:buChar char="•"/>
            </a:pPr>
            <a:endParaRPr lang="en-US" dirty="0"/>
          </a:p>
          <a:p>
            <a:pPr lvl="1">
              <a:buFont typeface="Arial" panose="020B0604020202020204" pitchFamily="34" charset="0"/>
              <a:buChar char="•"/>
            </a:pPr>
            <a:r>
              <a:rPr lang="en-US" dirty="0"/>
              <a:t>Configuring the python environment on cloud</a:t>
            </a:r>
          </a:p>
          <a:p>
            <a:pPr lvl="1">
              <a:buFont typeface="Arial" panose="020B0604020202020204" pitchFamily="34" charset="0"/>
              <a:buChar char="•"/>
            </a:pPr>
            <a:r>
              <a:rPr lang="en-US" dirty="0"/>
              <a:t>SSL – after adding the </a:t>
            </a:r>
            <a:r>
              <a:rPr lang="en-US" dirty="0" err="1"/>
              <a:t>ssl</a:t>
            </a:r>
            <a:r>
              <a:rPr lang="en-US" dirty="0"/>
              <a:t>, the application was not accessible</a:t>
            </a:r>
          </a:p>
          <a:p>
            <a:pPr lvl="1">
              <a:buFont typeface="Arial" panose="020B0604020202020204" pitchFamily="34" charset="0"/>
              <a:buChar char="•"/>
            </a:pPr>
            <a:r>
              <a:rPr lang="en-US" dirty="0"/>
              <a:t>https – application failed to work on https port</a:t>
            </a:r>
          </a:p>
        </p:txBody>
      </p:sp>
      <p:sp>
        <p:nvSpPr>
          <p:cNvPr id="4" name="Content Placeholder 3"/>
          <p:cNvSpPr>
            <a:spLocks noGrp="1"/>
          </p:cNvSpPr>
          <p:nvPr>
            <p:ph sz="half" idx="2"/>
          </p:nvPr>
        </p:nvSpPr>
        <p:spPr>
          <a:xfrm>
            <a:off x="4800600" y="2438400"/>
            <a:ext cx="3806190" cy="2286000"/>
          </a:xfrm>
        </p:spPr>
        <p:txBody>
          <a:bodyPr/>
          <a:lstStyle/>
          <a:p>
            <a:pPr marL="0" lvl="1" indent="0">
              <a:buNone/>
            </a:pPr>
            <a:r>
              <a:rPr lang="en-US" sz="2400" b="1" dirty="0">
                <a:solidFill>
                  <a:schemeClr val="bg2">
                    <a:lumMod val="50000"/>
                  </a:schemeClr>
                </a:solidFill>
              </a:rPr>
              <a:t>Future Scope</a:t>
            </a:r>
            <a:endParaRPr lang="en-US" sz="2400" b="1" dirty="0"/>
          </a:p>
          <a:p>
            <a:pPr marL="0" lvl="1" indent="0">
              <a:buNone/>
            </a:pPr>
            <a:endParaRPr lang="en-US" dirty="0"/>
          </a:p>
          <a:p>
            <a:pPr lvl="1">
              <a:buFont typeface="Arial" panose="020B0604020202020204" pitchFamily="34" charset="0"/>
              <a:buChar char="•"/>
            </a:pPr>
            <a:r>
              <a:rPr lang="en-US" dirty="0"/>
              <a:t>Configuring SSL on the application</a:t>
            </a:r>
          </a:p>
          <a:p>
            <a:pPr lvl="1">
              <a:buFont typeface="Arial" panose="020B0604020202020204" pitchFamily="34" charset="0"/>
              <a:buChar char="•"/>
            </a:pPr>
            <a:r>
              <a:rPr lang="en-US" dirty="0"/>
              <a:t>Integrating S3 for backups</a:t>
            </a:r>
          </a:p>
          <a:p>
            <a:pPr lvl="1">
              <a:buFont typeface="Arial" panose="020B0604020202020204" pitchFamily="34" charset="0"/>
              <a:buChar char="•"/>
            </a:pPr>
            <a:r>
              <a:rPr lang="en-US" dirty="0"/>
              <a:t>Auto deploying  the war from S3</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15000" y="152400"/>
            <a:ext cx="3276600" cy="2057400"/>
          </a:xfrm>
          <a:prstGeom prst="rect">
            <a:avLst/>
          </a:prstGeom>
        </p:spPr>
      </p:pic>
    </p:spTree>
    <p:extLst>
      <p:ext uri="{BB962C8B-B14F-4D97-AF65-F5344CB8AC3E}">
        <p14:creationId xmlns:p14="http://schemas.microsoft.com/office/powerpoint/2010/main" val="3221898166"/>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571500"/>
            <a:ext cx="7620000" cy="5715000"/>
          </a:xfrm>
          <a:prstGeom prst="rect">
            <a:avLst/>
          </a:prstGeom>
        </p:spPr>
      </p:pic>
    </p:spTree>
    <p:extLst>
      <p:ext uri="{BB962C8B-B14F-4D97-AF65-F5344CB8AC3E}">
        <p14:creationId xmlns:p14="http://schemas.microsoft.com/office/powerpoint/2010/main" val="3474505667"/>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0200" y="1371600"/>
            <a:ext cx="6096000" cy="4225271"/>
          </a:xfrm>
          <a:prstGeom prst="rect">
            <a:avLst/>
          </a:prstGeom>
        </p:spPr>
      </p:pic>
    </p:spTree>
    <p:extLst>
      <p:ext uri="{BB962C8B-B14F-4D97-AF65-F5344CB8AC3E}">
        <p14:creationId xmlns:p14="http://schemas.microsoft.com/office/powerpoint/2010/main" val="2600438178"/>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Team Members</a:t>
            </a:r>
          </a:p>
        </p:txBody>
      </p:sp>
      <p:sp>
        <p:nvSpPr>
          <p:cNvPr id="3" name="Text Placeholder 2"/>
          <p:cNvSpPr>
            <a:spLocks noGrp="1"/>
          </p:cNvSpPr>
          <p:nvPr>
            <p:ph sz="half" idx="1"/>
          </p:nvPr>
        </p:nvSpPr>
        <p:spPr/>
        <p:txBody>
          <a:bodyPr>
            <a:normAutofit/>
          </a:bodyPr>
          <a:lstStyle/>
          <a:p>
            <a:endParaRPr lang="en-US" dirty="0"/>
          </a:p>
          <a:p>
            <a:pPr lvl="1">
              <a:buFont typeface="Arial" panose="020B0604020202020204" pitchFamily="34" charset="0"/>
              <a:buChar char="•"/>
            </a:pPr>
            <a:r>
              <a:rPr lang="en-US" dirty="0"/>
              <a:t> Bhavna Menghrajani</a:t>
            </a:r>
          </a:p>
          <a:p>
            <a:pPr lvl="1">
              <a:buFont typeface="Arial" panose="020B0604020202020204" pitchFamily="34" charset="0"/>
              <a:buChar char="•"/>
            </a:pPr>
            <a:r>
              <a:rPr lang="en-US" dirty="0"/>
              <a:t> </a:t>
            </a:r>
            <a:r>
              <a:rPr lang="en-US" dirty="0" err="1"/>
              <a:t>Gokul</a:t>
            </a:r>
            <a:r>
              <a:rPr lang="en-US" dirty="0"/>
              <a:t> Ramakrishnan</a:t>
            </a:r>
          </a:p>
          <a:p>
            <a:pPr lvl="1">
              <a:buFont typeface="Arial" panose="020B0604020202020204" pitchFamily="34" charset="0"/>
              <a:buChar char="•"/>
            </a:pPr>
            <a:r>
              <a:rPr lang="en-US" dirty="0"/>
              <a:t> Priyanka Singh</a:t>
            </a:r>
          </a:p>
          <a:p>
            <a:pPr lvl="1">
              <a:buFont typeface="Arial" panose="020B0604020202020204" pitchFamily="34" charset="0"/>
              <a:buChar char="•"/>
            </a:pPr>
            <a:r>
              <a:rPr lang="en-US" dirty="0"/>
              <a:t> Reshmi Padavala</a:t>
            </a:r>
          </a:p>
          <a:p>
            <a:pPr lvl="1">
              <a:buFont typeface="Arial" panose="020B0604020202020204" pitchFamily="34" charset="0"/>
              <a:buChar char="•"/>
            </a:pPr>
            <a:r>
              <a:rPr lang="en-US" dirty="0"/>
              <a:t> </a:t>
            </a:r>
            <a:r>
              <a:rPr lang="en-US" dirty="0" err="1"/>
              <a:t>Sreenivas</a:t>
            </a:r>
            <a:r>
              <a:rPr lang="en-US" dirty="0"/>
              <a:t> </a:t>
            </a:r>
            <a:r>
              <a:rPr lang="en-US" dirty="0" err="1"/>
              <a:t>Vattikundala</a:t>
            </a:r>
            <a:endParaRPr lang="en-US" dirty="0"/>
          </a:p>
        </p:txBody>
      </p:sp>
      <p:pic>
        <p:nvPicPr>
          <p:cNvPr id="5" name="Content Placeholder 4"/>
          <p:cNvPicPr>
            <a:picLocks noGrp="1" noChangeAspect="1"/>
          </p:cNvPicPr>
          <p:nvPr>
            <p:ph sz="half" idx="2"/>
          </p:nvPr>
        </p:nvPicPr>
        <p:blipFill>
          <a:blip r:embed="rId3" cstate="print">
            <a:extLst>
              <a:ext uri="{28A0092B-C50C-407E-A947-70E740481C1C}">
                <a14:useLocalDpi xmlns:a14="http://schemas.microsoft.com/office/drawing/2010/main" val="0"/>
              </a:ext>
            </a:extLst>
          </a:blip>
          <a:stretch>
            <a:fillRect/>
          </a:stretch>
        </p:blipFill>
        <p:spPr>
          <a:xfrm>
            <a:off x="5029200" y="990600"/>
            <a:ext cx="3689350" cy="3689350"/>
          </a:xfrm>
        </p:spPr>
      </p:pic>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Patient Portal</a:t>
            </a:r>
          </a:p>
        </p:txBody>
      </p:sp>
      <p:sp>
        <p:nvSpPr>
          <p:cNvPr id="3" name="Text Placeholder 2"/>
          <p:cNvSpPr>
            <a:spLocks noGrp="1"/>
          </p:cNvSpPr>
          <p:nvPr>
            <p:ph type="body" sz="quarter" idx="10"/>
          </p:nvPr>
        </p:nvSpPr>
        <p:spPr>
          <a:xfrm>
            <a:off x="492919" y="1905000"/>
            <a:ext cx="8382000" cy="4151048"/>
          </a:xfrm>
        </p:spPr>
        <p:txBody>
          <a:bodyPr>
            <a:normAutofit/>
          </a:bodyPr>
          <a:lstStyle/>
          <a:p>
            <a:pPr lvl="1">
              <a:buFont typeface="Arial" panose="020B0604020202020204" pitchFamily="34" charset="0"/>
              <a:buChar char="•"/>
            </a:pPr>
            <a:r>
              <a:rPr lang="en-US" sz="1900" dirty="0"/>
              <a:t>Login – to authenticate users</a:t>
            </a:r>
          </a:p>
          <a:p>
            <a:pPr lvl="1">
              <a:buFont typeface="Arial" panose="020B0604020202020204" pitchFamily="34" charset="0"/>
              <a:buChar char="•"/>
            </a:pPr>
            <a:r>
              <a:rPr lang="en-US" sz="1900" dirty="0"/>
              <a:t>User – to retrieve the records from systems</a:t>
            </a:r>
          </a:p>
          <a:p>
            <a:pPr lvl="1">
              <a:buFont typeface="Arial" panose="020B0604020202020204" pitchFamily="34" charset="0"/>
              <a:buChar char="•"/>
            </a:pPr>
            <a:r>
              <a:rPr lang="en-US" sz="1900" dirty="0"/>
              <a:t>Database consists of user credentials and health related information stored in relational database</a:t>
            </a:r>
            <a:endParaRPr lang="en-US" dirty="0"/>
          </a:p>
          <a:p>
            <a:endParaRPr lang="en-US" dirty="0"/>
          </a:p>
        </p:txBody>
      </p:sp>
    </p:spTree>
    <p:extLst>
      <p:ext uri="{BB962C8B-B14F-4D97-AF65-F5344CB8AC3E}">
        <p14:creationId xmlns:p14="http://schemas.microsoft.com/office/powerpoint/2010/main" val="2970117024"/>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2919" y="838200"/>
            <a:ext cx="4460081" cy="1219200"/>
          </a:xfrm>
        </p:spPr>
        <p:txBody>
          <a:bodyPr/>
          <a:lstStyle/>
          <a:p>
            <a:r>
              <a:rPr lang="en-US" dirty="0"/>
              <a:t>Objective</a:t>
            </a:r>
          </a:p>
        </p:txBody>
      </p:sp>
      <p:sp>
        <p:nvSpPr>
          <p:cNvPr id="3" name="Text Placeholder 2"/>
          <p:cNvSpPr>
            <a:spLocks noGrp="1"/>
          </p:cNvSpPr>
          <p:nvPr>
            <p:ph sz="half" idx="1"/>
          </p:nvPr>
        </p:nvSpPr>
        <p:spPr>
          <a:xfrm>
            <a:off x="492918" y="2362200"/>
            <a:ext cx="7965281" cy="3429000"/>
          </a:xfrm>
        </p:spPr>
        <p:txBody>
          <a:bodyPr>
            <a:normAutofit/>
          </a:bodyPr>
          <a:lstStyle/>
          <a:p>
            <a:pPr lvl="1">
              <a:buFont typeface="Arial" panose="020B0604020202020204" pitchFamily="34" charset="0"/>
              <a:buChar char="•"/>
            </a:pPr>
            <a:r>
              <a:rPr lang="en-US" dirty="0"/>
              <a:t> Develop, deploy and test a scalable web application with high availability on                 the amazon EC2 cloud</a:t>
            </a:r>
          </a:p>
          <a:p>
            <a:pPr lvl="1">
              <a:buFont typeface="Arial" panose="020B0604020202020204" pitchFamily="34" charset="0"/>
              <a:buChar char="•"/>
            </a:pPr>
            <a:r>
              <a:rPr lang="en-US" dirty="0"/>
              <a:t> Design a business model that provides the business justification for the cost and performance</a:t>
            </a:r>
          </a:p>
          <a:p>
            <a:pPr lvl="1">
              <a:buFont typeface="Arial" panose="020B0604020202020204" pitchFamily="34" charset="0"/>
              <a:buChar char="•"/>
            </a:pPr>
            <a:r>
              <a:rPr lang="en-US" dirty="0"/>
              <a:t> Auto scale the resources to accommodate the load on the application, network and data storage</a:t>
            </a:r>
          </a:p>
          <a:p>
            <a:pPr lvl="1">
              <a:buFont typeface="Arial" panose="020B0604020202020204" pitchFamily="34" charset="0"/>
              <a:buChar char="•"/>
            </a:pPr>
            <a:r>
              <a:rPr lang="en-US" dirty="0"/>
              <a:t> Monitoring the system and triggering alerts using </a:t>
            </a:r>
            <a:r>
              <a:rPr lang="en-US" dirty="0" err="1"/>
              <a:t>CloudWatch</a:t>
            </a:r>
            <a:r>
              <a:rPr lang="en-US" dirty="0"/>
              <a:t> alarms</a:t>
            </a:r>
          </a:p>
          <a:p>
            <a:pPr lvl="1">
              <a:buFont typeface="Arial" panose="020B0604020202020204" pitchFamily="34" charset="0"/>
              <a:buChar char="•"/>
            </a:pPr>
            <a:r>
              <a:rPr lang="en-US" dirty="0"/>
              <a:t> Develop a disaster recovery procedure</a:t>
            </a:r>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72200" y="152400"/>
            <a:ext cx="2400300" cy="2133600"/>
          </a:xfrm>
        </p:spPr>
      </p:pic>
    </p:spTree>
    <p:extLst>
      <p:ext uri="{BB962C8B-B14F-4D97-AF65-F5344CB8AC3E}">
        <p14:creationId xmlns:p14="http://schemas.microsoft.com/office/powerpoint/2010/main" val="941220085"/>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163395"/>
          </a:xfrm>
        </p:spPr>
        <p:txBody>
          <a:bodyPr>
            <a:normAutofit/>
          </a:bodyPr>
          <a:lstStyle/>
          <a:p>
            <a:r>
              <a:rPr lang="en-US" dirty="0"/>
              <a:t>   Technology Stack</a:t>
            </a:r>
            <a:endParaRPr lang="en-US" dirty="0">
              <a:solidFill>
                <a:schemeClr val="tx2"/>
              </a:solidFill>
            </a:endParaRPr>
          </a:p>
        </p:txBody>
      </p:sp>
      <p:sp>
        <p:nvSpPr>
          <p:cNvPr id="11" name="Rounded Rectangle 10"/>
          <p:cNvSpPr/>
          <p:nvPr/>
        </p:nvSpPr>
        <p:spPr bwMode="auto">
          <a:xfrm>
            <a:off x="838198" y="1408753"/>
            <a:ext cx="7543802" cy="1828800"/>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a:solidFill>
                <a:srgbClr val="FFFFFF"/>
              </a:solidFill>
              <a:effectLst>
                <a:outerShdw blurRad="38100" dist="38100" dir="2700000" algn="tl">
                  <a:srgbClr val="000000">
                    <a:alpha val="43137"/>
                  </a:srgbClr>
                </a:outerShdw>
              </a:effectLst>
              <a:latin typeface="Segoe" pitchFamily="34" charset="0"/>
            </a:endParaRP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4094" y="1599253"/>
            <a:ext cx="1524000" cy="1447800"/>
          </a:xfrm>
          <a:prstGeom prst="rect">
            <a:avLst/>
          </a:prstGeom>
        </p:spPr>
      </p:pic>
      <p:pic>
        <p:nvPicPr>
          <p:cNvPr id="13" name="Picture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983456" y="1636992"/>
            <a:ext cx="1537982" cy="1420586"/>
          </a:xfrm>
          <a:prstGeom prst="rect">
            <a:avLst/>
          </a:prstGeom>
        </p:spPr>
      </p:pic>
      <p:pic>
        <p:nvPicPr>
          <p:cNvPr id="15" name="Picture 1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60352" y="1636992"/>
            <a:ext cx="1401417" cy="1451468"/>
          </a:xfrm>
          <a:prstGeom prst="rect">
            <a:avLst/>
          </a:prstGeom>
        </p:spPr>
      </p:pic>
      <p:sp>
        <p:nvSpPr>
          <p:cNvPr id="16" name="Rounded Rectangle 15"/>
          <p:cNvSpPr/>
          <p:nvPr/>
        </p:nvSpPr>
        <p:spPr bwMode="auto">
          <a:xfrm>
            <a:off x="761999" y="3848098"/>
            <a:ext cx="7620001" cy="1752601"/>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a:solidFill>
                <a:srgbClr val="FFFFFF"/>
              </a:solidFill>
              <a:effectLst>
                <a:outerShdw blurRad="38100" dist="38100" dir="2700000" algn="tl">
                  <a:srgbClr val="000000">
                    <a:alpha val="43137"/>
                  </a:srgbClr>
                </a:outerShdw>
              </a:effectLst>
              <a:latin typeface="Segoe" pitchFamily="34" charset="0"/>
            </a:endParaRPr>
          </a:p>
        </p:txBody>
      </p:sp>
      <p:pic>
        <p:nvPicPr>
          <p:cNvPr id="18" name="Picture 1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43000" y="4011866"/>
            <a:ext cx="1371600" cy="1425063"/>
          </a:xfrm>
          <a:prstGeom prst="rect">
            <a:avLst/>
          </a:prstGeom>
        </p:spPr>
      </p:pic>
      <p:pic>
        <p:nvPicPr>
          <p:cNvPr id="19" name="Picture 1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061232" y="4008553"/>
            <a:ext cx="1418239" cy="1425062"/>
          </a:xfrm>
          <a:prstGeom prst="rect">
            <a:avLst/>
          </a:prstGeom>
        </p:spPr>
      </p:pic>
      <p:pic>
        <p:nvPicPr>
          <p:cNvPr id="21" name="Picture 2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633683" y="1663330"/>
            <a:ext cx="1303133" cy="1367909"/>
          </a:xfrm>
          <a:prstGeom prst="rect">
            <a:avLst/>
          </a:prstGeom>
        </p:spPr>
      </p:pic>
      <p:pic>
        <p:nvPicPr>
          <p:cNvPr id="23" name="Picture 2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652650" y="4018657"/>
            <a:ext cx="1512368" cy="1414958"/>
          </a:xfrm>
          <a:prstGeom prst="rect">
            <a:avLst/>
          </a:prstGeom>
        </p:spPr>
      </p:pic>
      <p:pic>
        <p:nvPicPr>
          <p:cNvPr id="3" name="Picture 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890170" y="4018657"/>
            <a:ext cx="1371600" cy="1414958"/>
          </a:xfrm>
          <a:prstGeom prst="rect">
            <a:avLst/>
          </a:prstGeom>
        </p:spPr>
      </p:pic>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76200"/>
            <a:ext cx="7678882" cy="6846614"/>
          </a:xfrm>
          <a:prstGeom prst="rect">
            <a:avLst/>
          </a:prstGeom>
        </p:spPr>
      </p:pic>
      <p:sp>
        <p:nvSpPr>
          <p:cNvPr id="7" name="Title 6"/>
          <p:cNvSpPr>
            <a:spLocks noGrp="1"/>
          </p:cNvSpPr>
          <p:nvPr>
            <p:ph type="title"/>
          </p:nvPr>
        </p:nvSpPr>
        <p:spPr>
          <a:xfrm>
            <a:off x="762000" y="228600"/>
            <a:ext cx="3393281" cy="719667"/>
          </a:xfrm>
        </p:spPr>
        <p:txBody>
          <a:bodyPr>
            <a:normAutofit fontScale="90000"/>
          </a:bodyPr>
          <a:lstStyle/>
          <a:p>
            <a:r>
              <a:rPr lang="en-US" dirty="0"/>
              <a:t>Architecture</a:t>
            </a:r>
          </a:p>
        </p:txBody>
      </p:sp>
    </p:spTree>
    <p:extLst>
      <p:ext uri="{BB962C8B-B14F-4D97-AF65-F5344CB8AC3E}">
        <p14:creationId xmlns:p14="http://schemas.microsoft.com/office/powerpoint/2010/main" val="2749637820"/>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2919" y="499533"/>
            <a:ext cx="8079581" cy="643467"/>
          </a:xfrm>
        </p:spPr>
        <p:txBody>
          <a:bodyPr>
            <a:normAutofit fontScale="90000"/>
          </a:bodyPr>
          <a:lstStyle/>
          <a:p>
            <a:r>
              <a:rPr lang="en-US" dirty="0"/>
              <a:t>Cloud Architecture Formation</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0326" y="1143000"/>
            <a:ext cx="7851674" cy="5434948"/>
          </a:xfrm>
          <a:prstGeom prst="rect">
            <a:avLst/>
          </a:prstGeom>
        </p:spPr>
      </p:pic>
    </p:spTree>
    <p:extLst>
      <p:ext uri="{BB962C8B-B14F-4D97-AF65-F5344CB8AC3E}">
        <p14:creationId xmlns:p14="http://schemas.microsoft.com/office/powerpoint/2010/main" val="275458343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1233" y="838200"/>
            <a:ext cx="4231481" cy="948267"/>
          </a:xfrm>
        </p:spPr>
        <p:txBody>
          <a:bodyPr/>
          <a:lstStyle/>
          <a:p>
            <a:r>
              <a:rPr lang="en-US" dirty="0"/>
              <a:t>Load Balancer</a:t>
            </a:r>
          </a:p>
        </p:txBody>
      </p:sp>
      <p:sp>
        <p:nvSpPr>
          <p:cNvPr id="5" name="Content Placeholder 4"/>
          <p:cNvSpPr>
            <a:spLocks noGrp="1"/>
          </p:cNvSpPr>
          <p:nvPr>
            <p:ph sz="half" idx="2"/>
          </p:nvPr>
        </p:nvSpPr>
        <p:spPr>
          <a:xfrm>
            <a:off x="533400" y="2528993"/>
            <a:ext cx="7620000" cy="3767328"/>
          </a:xfrm>
        </p:spPr>
        <p:txBody>
          <a:bodyPr>
            <a:normAutofit/>
          </a:bodyPr>
          <a:lstStyle/>
          <a:p>
            <a:pPr lvl="1">
              <a:buFont typeface="Arial" panose="020B0604020202020204" pitchFamily="34" charset="0"/>
              <a:buChar char="•"/>
            </a:pPr>
            <a:r>
              <a:rPr lang="en-US" dirty="0"/>
              <a:t>Distribute traffic across multiple EC2 instances on multiple zones</a:t>
            </a:r>
          </a:p>
          <a:p>
            <a:pPr marL="834390" lvl="3" indent="-285750">
              <a:buFont typeface="Arial" panose="020B0604020202020204" pitchFamily="34" charset="0"/>
              <a:buChar char="•"/>
            </a:pPr>
            <a:r>
              <a:rPr lang="en-US" dirty="0"/>
              <a:t>Availability zones : us-west 2a, us-west-2b</a:t>
            </a:r>
          </a:p>
          <a:p>
            <a:pPr lvl="1">
              <a:buFont typeface="Arial" panose="020B0604020202020204" pitchFamily="34" charset="0"/>
              <a:buChar char="•"/>
            </a:pPr>
            <a:r>
              <a:rPr lang="en-US" dirty="0"/>
              <a:t>Check connections from clients through listeners</a:t>
            </a:r>
          </a:p>
          <a:p>
            <a:pPr marL="834390" lvl="4" indent="-285750">
              <a:buFont typeface="Arial" panose="020B0604020202020204" pitchFamily="34" charset="0"/>
              <a:buChar char="•"/>
            </a:pPr>
            <a:r>
              <a:rPr lang="en-US" dirty="0"/>
              <a:t>HTTP : 80</a:t>
            </a:r>
          </a:p>
          <a:p>
            <a:pPr marL="834390" lvl="4" indent="-285750">
              <a:buFont typeface="Arial" panose="020B0604020202020204" pitchFamily="34" charset="0"/>
              <a:buChar char="•"/>
            </a:pPr>
            <a:r>
              <a:rPr lang="en-US" dirty="0"/>
              <a:t>TCP : 8080</a:t>
            </a:r>
          </a:p>
          <a:p>
            <a:pPr lvl="1">
              <a:buFont typeface="Arial" panose="020B0604020202020204" pitchFamily="34" charset="0"/>
              <a:buChar char="•"/>
            </a:pPr>
            <a:r>
              <a:rPr lang="en-US" dirty="0"/>
              <a:t>Monitor health checks  of the registered instances</a:t>
            </a:r>
          </a:p>
          <a:p>
            <a:pPr lvl="1">
              <a:buFont typeface="Arial" panose="020B0604020202020204" pitchFamily="34" charset="0"/>
              <a:buChar char="•"/>
            </a:pPr>
            <a:r>
              <a:rPr lang="en-US" dirty="0"/>
              <a:t>Handle traffic evenly across in each availability zone</a:t>
            </a:r>
          </a:p>
          <a:p>
            <a:pPr marL="834390" lvl="3" indent="-285750">
              <a:buFont typeface="Arial" panose="020B0604020202020204" pitchFamily="34" charset="0"/>
              <a:buChar char="•"/>
            </a:pPr>
            <a:r>
              <a:rPr lang="en-US" dirty="0"/>
              <a:t>Create even number of instances on each zone</a:t>
            </a:r>
          </a:p>
          <a:p>
            <a:pPr marL="342900" lvl="1">
              <a:buFont typeface="Arial" panose="020B0604020202020204" pitchFamily="34" charset="0"/>
              <a:buChar char="•"/>
            </a:pPr>
            <a:r>
              <a:rPr lang="en-US" dirty="0"/>
              <a:t>Classic load balancer over application load balancer</a:t>
            </a:r>
          </a:p>
          <a:p>
            <a:pPr marL="834390" lvl="3" indent="-285750">
              <a:buFont typeface="Arial" panose="020B0604020202020204" pitchFamily="34" charset="0"/>
              <a:buChar char="•"/>
            </a:pPr>
            <a:r>
              <a:rPr lang="en-US" dirty="0"/>
              <a:t>Support for TCP and SSL listeners</a:t>
            </a:r>
          </a:p>
          <a:p>
            <a:pPr marL="834390" lvl="3" indent="-285750">
              <a:buFont typeface="Arial" panose="020B0604020202020204" pitchFamily="34" charset="0"/>
              <a:buChar char="•"/>
            </a:pPr>
            <a:endParaRPr lang="en-US" dirty="0"/>
          </a:p>
          <a:p>
            <a:pPr marL="285750" lvl="1" indent="-285750">
              <a:buFont typeface="Arial" panose="020B0604020202020204" pitchFamily="34" charset="0"/>
              <a:buChar char="•"/>
            </a:pPr>
            <a:endParaRPr lang="en-US" dirty="0"/>
          </a:p>
          <a:p>
            <a:pPr marL="548640" lvl="3" indent="0">
              <a:buNone/>
            </a:pPr>
            <a:endParaRPr lang="en-US" dirty="0"/>
          </a:p>
        </p:txBody>
      </p:sp>
      <p:pic>
        <p:nvPicPr>
          <p:cNvPr id="6" name="Content Placeholder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0200" y="255529"/>
            <a:ext cx="3482280" cy="1666875"/>
          </a:xfrm>
          <a:prstGeom prst="rect">
            <a:avLst/>
          </a:prstGeom>
        </p:spPr>
      </p:pic>
    </p:spTree>
    <p:extLst>
      <p:ext uri="{BB962C8B-B14F-4D97-AF65-F5344CB8AC3E}">
        <p14:creationId xmlns:p14="http://schemas.microsoft.com/office/powerpoint/2010/main" val="2564640978"/>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3399" y="762000"/>
            <a:ext cx="4841081" cy="1100667"/>
          </a:xfrm>
        </p:spPr>
        <p:txBody>
          <a:bodyPr/>
          <a:lstStyle/>
          <a:p>
            <a:r>
              <a:rPr lang="en-US" dirty="0"/>
              <a:t>Auto Scaling Groups</a:t>
            </a:r>
          </a:p>
        </p:txBody>
      </p:sp>
      <p:sp>
        <p:nvSpPr>
          <p:cNvPr id="6" name="Content Placeholder 5"/>
          <p:cNvSpPr>
            <a:spLocks noGrp="1"/>
          </p:cNvSpPr>
          <p:nvPr>
            <p:ph sz="half" idx="2"/>
          </p:nvPr>
        </p:nvSpPr>
        <p:spPr>
          <a:xfrm>
            <a:off x="526170" y="2133600"/>
            <a:ext cx="8313030" cy="4495800"/>
          </a:xfrm>
        </p:spPr>
        <p:txBody>
          <a:bodyPr/>
          <a:lstStyle/>
          <a:p>
            <a:pPr lvl="1">
              <a:buFont typeface="Arial" panose="020B0604020202020204" pitchFamily="34" charset="0"/>
              <a:buChar char="•"/>
            </a:pPr>
            <a:r>
              <a:rPr lang="en-US" dirty="0"/>
              <a:t>Create a collection of instances to handle the application load</a:t>
            </a:r>
          </a:p>
          <a:p>
            <a:pPr lvl="1">
              <a:buFont typeface="Arial" panose="020B0604020202020204" pitchFamily="34" charset="0"/>
              <a:buChar char="•"/>
            </a:pPr>
            <a:r>
              <a:rPr lang="en-US" dirty="0"/>
              <a:t>Specify desired, minimum and maximum capacity of instances to be launched</a:t>
            </a:r>
          </a:p>
          <a:p>
            <a:pPr lvl="1">
              <a:buFont typeface="Arial" panose="020B0604020202020204" pitchFamily="34" charset="0"/>
              <a:buChar char="•"/>
            </a:pPr>
            <a:r>
              <a:rPr lang="en-US" dirty="0"/>
              <a:t>Scale based on demand:</a:t>
            </a:r>
          </a:p>
          <a:p>
            <a:pPr marL="834390" lvl="3" indent="-285750">
              <a:buFont typeface="Arial" panose="020B0604020202020204" pitchFamily="34" charset="0"/>
              <a:buChar char="•"/>
            </a:pPr>
            <a:r>
              <a:rPr lang="en-US" dirty="0"/>
              <a:t>Better Fault Tolerance</a:t>
            </a:r>
          </a:p>
          <a:p>
            <a:pPr marL="834390" lvl="3" indent="-285750">
              <a:buFont typeface="Arial" panose="020B0604020202020204" pitchFamily="34" charset="0"/>
              <a:buChar char="•"/>
            </a:pPr>
            <a:r>
              <a:rPr lang="en-US" dirty="0"/>
              <a:t>Better Availability</a:t>
            </a:r>
          </a:p>
          <a:p>
            <a:pPr marL="834390" lvl="3" indent="-285750">
              <a:buFont typeface="Arial" panose="020B0604020202020204" pitchFamily="34" charset="0"/>
              <a:buChar char="•"/>
            </a:pPr>
            <a:r>
              <a:rPr lang="en-US" dirty="0"/>
              <a:t>Better Cost Management</a:t>
            </a:r>
          </a:p>
          <a:p>
            <a:pPr marL="342900" lvl="1">
              <a:buFont typeface="Arial" panose="020B0604020202020204" pitchFamily="34" charset="0"/>
              <a:buChar char="•"/>
            </a:pPr>
            <a:r>
              <a:rPr lang="en-US" dirty="0"/>
              <a:t>Scaling policies:</a:t>
            </a:r>
          </a:p>
          <a:p>
            <a:pPr marL="834390" lvl="3" indent="-285750">
              <a:buFont typeface="Arial" panose="020B0604020202020204" pitchFamily="34" charset="0"/>
              <a:buChar char="•"/>
            </a:pPr>
            <a:r>
              <a:rPr lang="en-US" dirty="0"/>
              <a:t>Scale out(Launch instances)</a:t>
            </a:r>
          </a:p>
          <a:p>
            <a:pPr marL="834390" lvl="3" indent="-285750">
              <a:buFont typeface="Arial" panose="020B0604020202020204" pitchFamily="34" charset="0"/>
              <a:buChar char="•"/>
            </a:pPr>
            <a:r>
              <a:rPr lang="en-US" dirty="0"/>
              <a:t>Scale in(Terminate instances)</a:t>
            </a:r>
          </a:p>
          <a:p>
            <a:pPr marL="342900" lvl="1">
              <a:buFont typeface="Arial" panose="020B0604020202020204" pitchFamily="34" charset="0"/>
              <a:buChar char="•"/>
            </a:pPr>
            <a:r>
              <a:rPr lang="en-US" dirty="0"/>
              <a:t>Factors that triggers the launch of instance:</a:t>
            </a:r>
          </a:p>
          <a:p>
            <a:pPr marL="834390" lvl="3" indent="-285750">
              <a:buFont typeface="Arial" panose="020B0604020202020204" pitchFamily="34" charset="0"/>
              <a:buChar char="•"/>
            </a:pPr>
            <a:r>
              <a:rPr lang="en-US" dirty="0"/>
              <a:t>Current capacity</a:t>
            </a:r>
          </a:p>
          <a:p>
            <a:pPr marL="834390" lvl="3" indent="-285750">
              <a:buFont typeface="Arial" panose="020B0604020202020204" pitchFamily="34" charset="0"/>
              <a:buChar char="•"/>
            </a:pPr>
            <a:r>
              <a:rPr lang="en-US" dirty="0"/>
              <a:t>Scaling policy</a:t>
            </a:r>
          </a:p>
          <a:p>
            <a:pPr marL="834390" lvl="3" indent="-285750">
              <a:buFont typeface="Arial" panose="020B0604020202020204" pitchFamily="34" charset="0"/>
              <a:buChar char="•"/>
            </a:pPr>
            <a:r>
              <a:rPr lang="en-US" dirty="0"/>
              <a:t>Instance warm up</a:t>
            </a:r>
          </a:p>
          <a:p>
            <a:pPr marL="834390" lvl="3" indent="-285750">
              <a:buFont typeface="Arial" panose="020B0604020202020204" pitchFamily="34" charset="0"/>
              <a:buChar char="•"/>
            </a:pPr>
            <a:r>
              <a:rPr lang="en-US" dirty="0"/>
              <a:t>Cooldowns</a:t>
            </a:r>
          </a:p>
          <a:p>
            <a:pPr marL="834390" lvl="3" indent="-285750">
              <a:buFont typeface="Arial" panose="020B0604020202020204" pitchFamily="34" charset="0"/>
              <a:buChar char="•"/>
            </a:pPr>
            <a:endParaRPr lang="en-US" dirty="0"/>
          </a:p>
          <a:p>
            <a:pPr marL="548640" lvl="3" indent="0">
              <a:buNone/>
            </a:pPr>
            <a:endParaRPr lang="en-US" dirty="0"/>
          </a:p>
          <a:p>
            <a:pPr lvl="1">
              <a:buFont typeface="Arial" panose="020B0604020202020204" pitchFamily="34" charset="0"/>
              <a:buChar char="•"/>
            </a:pPr>
            <a:endParaRPr lang="en-US" dirty="0"/>
          </a:p>
        </p:txBody>
      </p:sp>
      <p:pic>
        <p:nvPicPr>
          <p:cNvPr id="5" name="Content Placeholder 4"/>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5791200" y="318100"/>
            <a:ext cx="3048000" cy="1815500"/>
          </a:xfrm>
        </p:spPr>
      </p:pic>
    </p:spTree>
    <p:extLst>
      <p:ext uri="{BB962C8B-B14F-4D97-AF65-F5344CB8AC3E}">
        <p14:creationId xmlns:p14="http://schemas.microsoft.com/office/powerpoint/2010/main" val="4031010457"/>
      </p:ext>
    </p:extLst>
  </p:cSld>
  <p:clrMapOvr>
    <a:masterClrMapping/>
  </p:clrMapOvr>
  <p:transition>
    <p:fade/>
  </p:transition>
</p:sld>
</file>

<file path=ppt/theme/theme1.xml><?xml version="1.0" encoding="utf-8"?>
<a:theme xmlns:a="http://schemas.openxmlformats.org/drawingml/2006/main" name="Blue Segoe 4-3 template-template_April-17-2007">
  <a:themeElements>
    <a:clrScheme name="Blue Template-Template">
      <a:dk1>
        <a:srgbClr val="000000"/>
      </a:dk1>
      <a:lt1>
        <a:srgbClr val="FFFFFF"/>
      </a:lt1>
      <a:dk2>
        <a:srgbClr val="050595"/>
      </a:dk2>
      <a:lt2>
        <a:srgbClr val="FFFF99"/>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rgbClr val="FFFFFF"/>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2.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DD3EC876-F762-4EBF-834A-8E1FF919084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Sample presentation slides (Blue brushed metal and curves design)</Template>
  <TotalTime>3051</TotalTime>
  <Words>873</Words>
  <Application>Microsoft Office PowerPoint</Application>
  <PresentationFormat>On-screen Show (4:3)</PresentationFormat>
  <Paragraphs>111</Paragraphs>
  <Slides>18</Slides>
  <Notes>4</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18</vt:i4>
      </vt:variant>
    </vt:vector>
  </HeadingPairs>
  <TitlesOfParts>
    <vt:vector size="25" baseType="lpstr">
      <vt:lpstr>Arial</vt:lpstr>
      <vt:lpstr>Calibri</vt:lpstr>
      <vt:lpstr>Calibri Light</vt:lpstr>
      <vt:lpstr>Segoe</vt:lpstr>
      <vt:lpstr>Wingdings</vt:lpstr>
      <vt:lpstr>Blue Segoe 4-3 template-template_April-17-2007</vt:lpstr>
      <vt:lpstr>Metropolitan</vt:lpstr>
      <vt:lpstr>iCare Medical Service on Cloud</vt:lpstr>
      <vt:lpstr>Team Members</vt:lpstr>
      <vt:lpstr>Patient Portal</vt:lpstr>
      <vt:lpstr>Objective</vt:lpstr>
      <vt:lpstr>   Technology Stack</vt:lpstr>
      <vt:lpstr>Architecture</vt:lpstr>
      <vt:lpstr>Cloud Architecture Formation</vt:lpstr>
      <vt:lpstr>Load Balancer</vt:lpstr>
      <vt:lpstr>Auto Scaling Groups</vt:lpstr>
      <vt:lpstr>Dynamic Scaling Flow</vt:lpstr>
      <vt:lpstr>PowerPoint Presentation</vt:lpstr>
      <vt:lpstr>CloudWatch Alarm</vt:lpstr>
      <vt:lpstr>RDS</vt:lpstr>
      <vt:lpstr>Disaster Recovery</vt:lpstr>
      <vt:lpstr>Cost vs Performance</vt:lpstr>
      <vt:lpstr>Insights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Patient Portal on Cloud</dc:title>
  <dc:creator>Bhavna Menghrajani</dc:creator>
  <cp:keywords/>
  <cp:lastModifiedBy>Reshmi Padavala</cp:lastModifiedBy>
  <cp:revision>71</cp:revision>
  <dcterms:created xsi:type="dcterms:W3CDTF">2016-11-15T00:24:36Z</dcterms:created>
  <dcterms:modified xsi:type="dcterms:W3CDTF">2016-12-15T22:41:14Z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TC102867219990</vt:lpwstr>
  </property>
</Properties>
</file>