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263" r:id="rId4"/>
    <p:sldId id="257" r:id="rId5"/>
    <p:sldId id="262" r:id="rId6"/>
    <p:sldId id="266" r:id="rId7"/>
    <p:sldId id="267" r:id="rId8"/>
    <p:sldId id="261" r:id="rId9"/>
    <p:sldId id="264" r:id="rId10"/>
    <p:sldId id="26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008" userDrawn="1">
          <p15:clr>
            <a:srgbClr val="A4A3A4"/>
          </p15:clr>
        </p15:guide>
        <p15:guide id="4" orient="horz" pos="912" userDrawn="1">
          <p15:clr>
            <a:srgbClr val="A4A3A4"/>
          </p15:clr>
        </p15:guide>
        <p15:guide id="5" pos="408" userDrawn="1">
          <p15:clr>
            <a:srgbClr val="A4A3A4"/>
          </p15:clr>
        </p15:guide>
        <p15:guide id="6"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C1B"/>
    <a:srgbClr val="334144"/>
    <a:srgbClr val="F0CB05"/>
    <a:srgbClr val="F46107"/>
    <a:srgbClr val="EE0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311" autoAdjust="0"/>
  </p:normalViewPr>
  <p:slideViewPr>
    <p:cSldViewPr snapToGrid="0" showGuides="1">
      <p:cViewPr varScale="1">
        <p:scale>
          <a:sx n="80" d="100"/>
          <a:sy n="80" d="100"/>
        </p:scale>
        <p:origin x="658" y="62"/>
      </p:cViewPr>
      <p:guideLst>
        <p:guide orient="horz" pos="2160"/>
        <p:guide pos="3840"/>
        <p:guide orient="horz" pos="4008"/>
        <p:guide orient="horz" pos="912"/>
        <p:guide pos="408"/>
        <p:guide pos="7272"/>
      </p:guideLst>
    </p:cSldViewPr>
  </p:slideViewPr>
  <p:notesTextViewPr>
    <p:cViewPr>
      <p:scale>
        <a:sx n="1" d="1"/>
        <a:sy n="1" d="1"/>
      </p:scale>
      <p:origin x="0" y="0"/>
    </p:cViewPr>
  </p:notesTextViewPr>
  <p:notesViewPr>
    <p:cSldViewPr snapToGrid="0" showGuides="1">
      <p:cViewPr varScale="1">
        <p:scale>
          <a:sx n="80" d="100"/>
          <a:sy n="80"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D95C41-CABA-411D-B1A8-4426FD3CE6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9CD8DA-F8F5-49A3-8E92-C8EA39CBC5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B30AD9-B9B4-4097-9B5F-6C7AFBB9531F}" type="datetimeFigureOut">
              <a:rPr lang="en-US" smtClean="0"/>
              <a:t>11/23/2022</a:t>
            </a:fld>
            <a:endParaRPr lang="en-US"/>
          </a:p>
        </p:txBody>
      </p:sp>
      <p:sp>
        <p:nvSpPr>
          <p:cNvPr id="4" name="Footer Placeholder 3">
            <a:extLst>
              <a:ext uri="{FF2B5EF4-FFF2-40B4-BE49-F238E27FC236}">
                <a16:creationId xmlns:a16="http://schemas.microsoft.com/office/drawing/2014/main" id="{6663D9CD-4999-4483-99BC-1B085F1AB5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8CC5A6-17FF-438B-803B-EDB41B836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848A8B-B5D1-4757-8453-35C82B6019CE}" type="slidenum">
              <a:rPr lang="en-US" smtClean="0"/>
              <a:t>‹#›</a:t>
            </a:fld>
            <a:endParaRPr lang="en-US"/>
          </a:p>
        </p:txBody>
      </p:sp>
    </p:spTree>
    <p:extLst>
      <p:ext uri="{BB962C8B-B14F-4D97-AF65-F5344CB8AC3E}">
        <p14:creationId xmlns:p14="http://schemas.microsoft.com/office/powerpoint/2010/main" val="3708825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A9B0B-D06D-4798-A430-A7017527EFA3}"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C495D-300E-44D3-9681-88B731DF9B83}" type="slidenum">
              <a:rPr lang="en-US" smtClean="0"/>
              <a:t>‹#›</a:t>
            </a:fld>
            <a:endParaRPr lang="en-US"/>
          </a:p>
        </p:txBody>
      </p:sp>
    </p:spTree>
    <p:extLst>
      <p:ext uri="{BB962C8B-B14F-4D97-AF65-F5344CB8AC3E}">
        <p14:creationId xmlns:p14="http://schemas.microsoft.com/office/powerpoint/2010/main" val="1504342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1</a:t>
            </a:fld>
            <a:endParaRPr lang="en-US"/>
          </a:p>
        </p:txBody>
      </p:sp>
    </p:spTree>
    <p:extLst>
      <p:ext uri="{BB962C8B-B14F-4D97-AF65-F5344CB8AC3E}">
        <p14:creationId xmlns:p14="http://schemas.microsoft.com/office/powerpoint/2010/main" val="1732355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10</a:t>
            </a:fld>
            <a:endParaRPr lang="en-US"/>
          </a:p>
        </p:txBody>
      </p:sp>
    </p:spTree>
    <p:extLst>
      <p:ext uri="{BB962C8B-B14F-4D97-AF65-F5344CB8AC3E}">
        <p14:creationId xmlns:p14="http://schemas.microsoft.com/office/powerpoint/2010/main" val="342825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2</a:t>
            </a:fld>
            <a:endParaRPr lang="en-US"/>
          </a:p>
        </p:txBody>
      </p:sp>
    </p:spTree>
    <p:extLst>
      <p:ext uri="{BB962C8B-B14F-4D97-AF65-F5344CB8AC3E}">
        <p14:creationId xmlns:p14="http://schemas.microsoft.com/office/powerpoint/2010/main" val="99082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3</a:t>
            </a:fld>
            <a:endParaRPr lang="en-US"/>
          </a:p>
        </p:txBody>
      </p:sp>
    </p:spTree>
    <p:extLst>
      <p:ext uri="{BB962C8B-B14F-4D97-AF65-F5344CB8AC3E}">
        <p14:creationId xmlns:p14="http://schemas.microsoft.com/office/powerpoint/2010/main" val="370722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4</a:t>
            </a:fld>
            <a:endParaRPr lang="en-US"/>
          </a:p>
        </p:txBody>
      </p:sp>
    </p:spTree>
    <p:extLst>
      <p:ext uri="{BB962C8B-B14F-4D97-AF65-F5344CB8AC3E}">
        <p14:creationId xmlns:p14="http://schemas.microsoft.com/office/powerpoint/2010/main" val="367578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5</a:t>
            </a:fld>
            <a:endParaRPr lang="en-US"/>
          </a:p>
        </p:txBody>
      </p:sp>
    </p:spTree>
    <p:extLst>
      <p:ext uri="{BB962C8B-B14F-4D97-AF65-F5344CB8AC3E}">
        <p14:creationId xmlns:p14="http://schemas.microsoft.com/office/powerpoint/2010/main" val="64388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6</a:t>
            </a:fld>
            <a:endParaRPr lang="en-US"/>
          </a:p>
        </p:txBody>
      </p:sp>
    </p:spTree>
    <p:extLst>
      <p:ext uri="{BB962C8B-B14F-4D97-AF65-F5344CB8AC3E}">
        <p14:creationId xmlns:p14="http://schemas.microsoft.com/office/powerpoint/2010/main" val="353111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7</a:t>
            </a:fld>
            <a:endParaRPr lang="en-US"/>
          </a:p>
        </p:txBody>
      </p:sp>
    </p:spTree>
    <p:extLst>
      <p:ext uri="{BB962C8B-B14F-4D97-AF65-F5344CB8AC3E}">
        <p14:creationId xmlns:p14="http://schemas.microsoft.com/office/powerpoint/2010/main" val="315428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C495D-300E-44D3-9681-88B731DF9B83}" type="slidenum">
              <a:rPr lang="en-US" smtClean="0"/>
              <a:t>8</a:t>
            </a:fld>
            <a:endParaRPr lang="en-US"/>
          </a:p>
        </p:txBody>
      </p:sp>
    </p:spTree>
    <p:extLst>
      <p:ext uri="{BB962C8B-B14F-4D97-AF65-F5344CB8AC3E}">
        <p14:creationId xmlns:p14="http://schemas.microsoft.com/office/powerpoint/2010/main" val="55474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50C495D-300E-44D3-9681-88B731DF9B83}" type="slidenum">
              <a:rPr lang="en-US" smtClean="0"/>
              <a:t>9</a:t>
            </a:fld>
            <a:endParaRPr lang="en-US"/>
          </a:p>
        </p:txBody>
      </p:sp>
    </p:spTree>
    <p:extLst>
      <p:ext uri="{BB962C8B-B14F-4D97-AF65-F5344CB8AC3E}">
        <p14:creationId xmlns:p14="http://schemas.microsoft.com/office/powerpoint/2010/main" val="411201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983F-F0B0-4A2A-A712-D8766D51A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F7BA8-EB85-42C3-8C9B-868220F72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F5DE0-3E4A-4076-85C4-3DAB2976EF78}"/>
              </a:ext>
            </a:extLst>
          </p:cNvPr>
          <p:cNvSpPr>
            <a:spLocks noGrp="1"/>
          </p:cNvSpPr>
          <p:nvPr>
            <p:ph type="dt" sz="half" idx="10"/>
          </p:nvPr>
        </p:nvSpPr>
        <p:spPr/>
        <p:txBody>
          <a:bodyPr/>
          <a:lstStyle/>
          <a:p>
            <a:fld id="{50B2AAAF-6997-497E-BDEC-E467F818E295}" type="datetime1">
              <a:rPr lang="en-US" smtClean="0"/>
              <a:t>11/23/2022</a:t>
            </a:fld>
            <a:endParaRPr lang="en-US"/>
          </a:p>
        </p:txBody>
      </p:sp>
      <p:sp>
        <p:nvSpPr>
          <p:cNvPr id="5" name="Footer Placeholder 4">
            <a:extLst>
              <a:ext uri="{FF2B5EF4-FFF2-40B4-BE49-F238E27FC236}">
                <a16:creationId xmlns:a16="http://schemas.microsoft.com/office/drawing/2014/main" id="{4D6BA8F8-D62B-4292-B122-8DE60E4AB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E4565-7734-4D06-8F5A-A0B20062AAC8}"/>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6299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A473-83CB-4223-98AD-A53E8D945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0A7AD-6489-45EC-B373-EA48150D2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2C452-1563-4EC3-B34D-ABB43B37590B}"/>
              </a:ext>
            </a:extLst>
          </p:cNvPr>
          <p:cNvSpPr>
            <a:spLocks noGrp="1"/>
          </p:cNvSpPr>
          <p:nvPr>
            <p:ph type="dt" sz="half" idx="10"/>
          </p:nvPr>
        </p:nvSpPr>
        <p:spPr/>
        <p:txBody>
          <a:bodyPr/>
          <a:lstStyle/>
          <a:p>
            <a:fld id="{53769957-25E6-492C-BA06-8ACF7154AA93}" type="datetime1">
              <a:rPr lang="en-US" smtClean="0"/>
              <a:t>11/23/2022</a:t>
            </a:fld>
            <a:endParaRPr lang="en-US"/>
          </a:p>
        </p:txBody>
      </p:sp>
      <p:sp>
        <p:nvSpPr>
          <p:cNvPr id="5" name="Footer Placeholder 4">
            <a:extLst>
              <a:ext uri="{FF2B5EF4-FFF2-40B4-BE49-F238E27FC236}">
                <a16:creationId xmlns:a16="http://schemas.microsoft.com/office/drawing/2014/main" id="{AF029C1A-6C73-4BE6-8813-9A5F6FA4E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DFBFE-9FCF-4AF4-98CA-F96167F9D774}"/>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19055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AEA3F-D24A-45A3-A3F2-6851A24C8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CDD96-1B7B-45CB-A23F-CD0B79A1A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CCDB5-39C0-46DC-8F5B-9F833152FB4D}"/>
              </a:ext>
            </a:extLst>
          </p:cNvPr>
          <p:cNvSpPr>
            <a:spLocks noGrp="1"/>
          </p:cNvSpPr>
          <p:nvPr>
            <p:ph type="dt" sz="half" idx="10"/>
          </p:nvPr>
        </p:nvSpPr>
        <p:spPr/>
        <p:txBody>
          <a:bodyPr/>
          <a:lstStyle/>
          <a:p>
            <a:fld id="{B8096D5E-6E28-499D-B619-D527B347DD3A}" type="datetime1">
              <a:rPr lang="en-US" smtClean="0"/>
              <a:t>11/23/2022</a:t>
            </a:fld>
            <a:endParaRPr lang="en-US"/>
          </a:p>
        </p:txBody>
      </p:sp>
      <p:sp>
        <p:nvSpPr>
          <p:cNvPr id="5" name="Footer Placeholder 4">
            <a:extLst>
              <a:ext uri="{FF2B5EF4-FFF2-40B4-BE49-F238E27FC236}">
                <a16:creationId xmlns:a16="http://schemas.microsoft.com/office/drawing/2014/main" id="{0572130B-BCB4-4665-BD2C-8BF586A3F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D9CC0-D8A9-4347-8909-81DC1B8A60E8}"/>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61322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5297-BD9C-4DE3-A6E5-52F0B51313D9}"/>
              </a:ext>
            </a:extLst>
          </p:cNvPr>
          <p:cNvSpPr>
            <a:spLocks noGrp="1"/>
          </p:cNvSpPr>
          <p:nvPr>
            <p:ph type="title"/>
          </p:nvPr>
        </p:nvSpPr>
        <p:spPr>
          <a:xfrm>
            <a:off x="682171" y="239714"/>
            <a:ext cx="10827658" cy="941161"/>
          </a:xfrm>
        </p:spPr>
        <p:txBody>
          <a:bodyPr>
            <a:normAutofit/>
          </a:bodyPr>
          <a:lstStyle>
            <a:lvl1pPr>
              <a:defRPr sz="4000">
                <a:latin typeface="Bahnschrift SemiBold"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239F39F-23CB-4496-8C07-4DC3D99AA038}"/>
              </a:ext>
            </a:extLst>
          </p:cNvPr>
          <p:cNvSpPr>
            <a:spLocks noGrp="1"/>
          </p:cNvSpPr>
          <p:nvPr>
            <p:ph idx="1"/>
          </p:nvPr>
        </p:nvSpPr>
        <p:spPr>
          <a:xfrm>
            <a:off x="682171" y="1654629"/>
            <a:ext cx="10827658" cy="4522334"/>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23768C5-D6AC-4E60-AD40-0C97E46374C3}"/>
              </a:ext>
            </a:extLst>
          </p:cNvPr>
          <p:cNvSpPr>
            <a:spLocks noGrp="1"/>
          </p:cNvSpPr>
          <p:nvPr>
            <p:ph type="dt" sz="half" idx="10"/>
          </p:nvPr>
        </p:nvSpPr>
        <p:spPr>
          <a:xfrm>
            <a:off x="682171" y="6356350"/>
            <a:ext cx="2743200" cy="365125"/>
          </a:xfrm>
        </p:spPr>
        <p:txBody>
          <a:bodyPr/>
          <a:lstStyle/>
          <a:p>
            <a:fld id="{51B15CCD-A72F-4F19-ACC0-DC92A1F712AA}" type="datetime1">
              <a:rPr lang="en-US" smtClean="0"/>
              <a:t>11/23/2022</a:t>
            </a:fld>
            <a:endParaRPr lang="en-US"/>
          </a:p>
        </p:txBody>
      </p:sp>
      <p:sp>
        <p:nvSpPr>
          <p:cNvPr id="5" name="Footer Placeholder 4">
            <a:extLst>
              <a:ext uri="{FF2B5EF4-FFF2-40B4-BE49-F238E27FC236}">
                <a16:creationId xmlns:a16="http://schemas.microsoft.com/office/drawing/2014/main" id="{DEC62D86-00E0-4076-8036-622325A5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24CC8-B705-4D44-96AF-92431AC2B633}"/>
              </a:ext>
            </a:extLst>
          </p:cNvPr>
          <p:cNvSpPr>
            <a:spLocks noGrp="1"/>
          </p:cNvSpPr>
          <p:nvPr>
            <p:ph type="sldNum" sz="quarter" idx="12"/>
          </p:nvPr>
        </p:nvSpPr>
        <p:spPr>
          <a:xfrm>
            <a:off x="11558589" y="239715"/>
            <a:ext cx="388832" cy="206704"/>
          </a:xfrm>
        </p:spPr>
        <p:txBody>
          <a:bodyPr/>
          <a:lstStyle>
            <a:lvl1pPr algn="r">
              <a:defRPr sz="1100">
                <a:solidFill>
                  <a:schemeClr val="tx1">
                    <a:lumMod val="75000"/>
                    <a:lumOff val="25000"/>
                  </a:schemeClr>
                </a:solidFill>
              </a:defRPr>
            </a:lvl1pPr>
          </a:lstStyle>
          <a:p>
            <a:fld id="{FD5D7BC1-51E5-4D18-9B24-44CAE3285616}" type="slidenum">
              <a:rPr lang="en-US" smtClean="0"/>
              <a:pPr/>
              <a:t>‹#›</a:t>
            </a:fld>
            <a:endParaRPr lang="en-US" dirty="0"/>
          </a:p>
        </p:txBody>
      </p:sp>
      <p:sp>
        <p:nvSpPr>
          <p:cNvPr id="7" name="Freeform: Shape 6">
            <a:extLst>
              <a:ext uri="{FF2B5EF4-FFF2-40B4-BE49-F238E27FC236}">
                <a16:creationId xmlns:a16="http://schemas.microsoft.com/office/drawing/2014/main" id="{6B08516E-A2D5-462F-A79F-E3EF6D0D5C43}"/>
              </a:ext>
            </a:extLst>
          </p:cNvPr>
          <p:cNvSpPr/>
          <p:nvPr userDrawn="1"/>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968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83D1-D94E-4949-BAC4-4A56CA0D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369E4-361C-4D00-8135-0B1890ABE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58FC2-3D48-4F7A-AC2C-55FFCDB32328}"/>
              </a:ext>
            </a:extLst>
          </p:cNvPr>
          <p:cNvSpPr>
            <a:spLocks noGrp="1"/>
          </p:cNvSpPr>
          <p:nvPr>
            <p:ph type="dt" sz="half" idx="10"/>
          </p:nvPr>
        </p:nvSpPr>
        <p:spPr/>
        <p:txBody>
          <a:bodyPr/>
          <a:lstStyle/>
          <a:p>
            <a:fld id="{671D5B6D-B9AE-4F28-9D99-AD5FD6688510}" type="datetime1">
              <a:rPr lang="en-US" smtClean="0"/>
              <a:t>11/23/2022</a:t>
            </a:fld>
            <a:endParaRPr lang="en-US"/>
          </a:p>
        </p:txBody>
      </p:sp>
      <p:sp>
        <p:nvSpPr>
          <p:cNvPr id="5" name="Footer Placeholder 4">
            <a:extLst>
              <a:ext uri="{FF2B5EF4-FFF2-40B4-BE49-F238E27FC236}">
                <a16:creationId xmlns:a16="http://schemas.microsoft.com/office/drawing/2014/main" id="{86639D47-BC73-4019-9A39-ADA954D98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BAB76-755D-46F3-BA19-64BE69A50C40}"/>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350991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6EA4-BC76-45AE-BE16-7E08B9CC1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10421-0DF7-4B50-94D3-76C6EEDA9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373535-974C-4ED4-9144-E28AAE594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C9BC9-32A8-4401-84E2-3770F56B55D4}"/>
              </a:ext>
            </a:extLst>
          </p:cNvPr>
          <p:cNvSpPr>
            <a:spLocks noGrp="1"/>
          </p:cNvSpPr>
          <p:nvPr>
            <p:ph type="dt" sz="half" idx="10"/>
          </p:nvPr>
        </p:nvSpPr>
        <p:spPr/>
        <p:txBody>
          <a:bodyPr/>
          <a:lstStyle/>
          <a:p>
            <a:fld id="{E299E73E-8D32-4F5D-A547-E4BCEBE505E7}" type="datetime1">
              <a:rPr lang="en-US" smtClean="0"/>
              <a:t>11/23/2022</a:t>
            </a:fld>
            <a:endParaRPr lang="en-US"/>
          </a:p>
        </p:txBody>
      </p:sp>
      <p:sp>
        <p:nvSpPr>
          <p:cNvPr id="6" name="Footer Placeholder 5">
            <a:extLst>
              <a:ext uri="{FF2B5EF4-FFF2-40B4-BE49-F238E27FC236}">
                <a16:creationId xmlns:a16="http://schemas.microsoft.com/office/drawing/2014/main" id="{0210C475-72EE-4870-BB37-AB9F3C70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FF20-BA35-402C-ACC6-2FFB7F294FF6}"/>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881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4215-97DF-473E-9481-C79035B9F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25A-B349-4920-BA17-51D46E0E7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DD6A7-FE21-4F35-BE90-4788AFE04A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97069-443E-4CB0-A609-B6E85A740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E24C-A7F6-44D1-922E-0A2B189F9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7CA37-41CF-4F3C-B293-FDB1064574B9}"/>
              </a:ext>
            </a:extLst>
          </p:cNvPr>
          <p:cNvSpPr>
            <a:spLocks noGrp="1"/>
          </p:cNvSpPr>
          <p:nvPr>
            <p:ph type="dt" sz="half" idx="10"/>
          </p:nvPr>
        </p:nvSpPr>
        <p:spPr/>
        <p:txBody>
          <a:bodyPr/>
          <a:lstStyle/>
          <a:p>
            <a:fld id="{48A999A5-8C76-4860-BBFD-E1AF4BAAC0D5}" type="datetime1">
              <a:rPr lang="en-US" smtClean="0"/>
              <a:t>11/23/2022</a:t>
            </a:fld>
            <a:endParaRPr lang="en-US"/>
          </a:p>
        </p:txBody>
      </p:sp>
      <p:sp>
        <p:nvSpPr>
          <p:cNvPr id="8" name="Footer Placeholder 7">
            <a:extLst>
              <a:ext uri="{FF2B5EF4-FFF2-40B4-BE49-F238E27FC236}">
                <a16:creationId xmlns:a16="http://schemas.microsoft.com/office/drawing/2014/main" id="{91E7A976-373F-4B8B-B15C-FEA702497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2DBCB-2B67-487A-B69E-FF8EC58EF0F7}"/>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57067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A1B1-2F0D-488D-9CFC-5220643C9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60CD0-2132-43B5-BE18-06C0B5474E0A}"/>
              </a:ext>
            </a:extLst>
          </p:cNvPr>
          <p:cNvSpPr>
            <a:spLocks noGrp="1"/>
          </p:cNvSpPr>
          <p:nvPr>
            <p:ph type="dt" sz="half" idx="10"/>
          </p:nvPr>
        </p:nvSpPr>
        <p:spPr/>
        <p:txBody>
          <a:bodyPr/>
          <a:lstStyle/>
          <a:p>
            <a:fld id="{3BEFD8F9-15FF-4A92-BC6B-C9948EC794D2}" type="datetime1">
              <a:rPr lang="en-US" smtClean="0"/>
              <a:t>11/23/2022</a:t>
            </a:fld>
            <a:endParaRPr lang="en-US"/>
          </a:p>
        </p:txBody>
      </p:sp>
      <p:sp>
        <p:nvSpPr>
          <p:cNvPr id="4" name="Footer Placeholder 3">
            <a:extLst>
              <a:ext uri="{FF2B5EF4-FFF2-40B4-BE49-F238E27FC236}">
                <a16:creationId xmlns:a16="http://schemas.microsoft.com/office/drawing/2014/main" id="{51911CA2-8F64-427E-9397-5D7E8FC99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265E45-7E14-47C4-A25C-DFC01AC1B3BD}"/>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313058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FD45A-0283-419A-ADA0-BC3C319E1E0C}"/>
              </a:ext>
            </a:extLst>
          </p:cNvPr>
          <p:cNvSpPr>
            <a:spLocks noGrp="1"/>
          </p:cNvSpPr>
          <p:nvPr>
            <p:ph type="dt" sz="half" idx="10"/>
          </p:nvPr>
        </p:nvSpPr>
        <p:spPr/>
        <p:txBody>
          <a:bodyPr/>
          <a:lstStyle/>
          <a:p>
            <a:fld id="{656D70F0-93F3-440C-A30D-18DDCE8E1B3C}" type="datetime1">
              <a:rPr lang="en-US" smtClean="0"/>
              <a:t>11/23/2022</a:t>
            </a:fld>
            <a:endParaRPr lang="en-US"/>
          </a:p>
        </p:txBody>
      </p:sp>
      <p:sp>
        <p:nvSpPr>
          <p:cNvPr id="3" name="Footer Placeholder 2">
            <a:extLst>
              <a:ext uri="{FF2B5EF4-FFF2-40B4-BE49-F238E27FC236}">
                <a16:creationId xmlns:a16="http://schemas.microsoft.com/office/drawing/2014/main" id="{ED2A425A-6BF1-4130-A96B-7150E7147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F5C1D-47E2-41E5-89BA-39B5EA022CFC}"/>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2736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4D7A-84E0-4F65-9874-55A5E12CB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CA168-482B-4FA3-B170-E6DA921F0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AAC07-A271-459B-8DB3-C5073C5B2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83198-41DB-431E-8783-964484873F1E}"/>
              </a:ext>
            </a:extLst>
          </p:cNvPr>
          <p:cNvSpPr>
            <a:spLocks noGrp="1"/>
          </p:cNvSpPr>
          <p:nvPr>
            <p:ph type="dt" sz="half" idx="10"/>
          </p:nvPr>
        </p:nvSpPr>
        <p:spPr/>
        <p:txBody>
          <a:bodyPr/>
          <a:lstStyle/>
          <a:p>
            <a:fld id="{601D27E2-B00D-430F-84DC-3826C9513CD6}" type="datetime1">
              <a:rPr lang="en-US" smtClean="0"/>
              <a:t>11/23/2022</a:t>
            </a:fld>
            <a:endParaRPr lang="en-US"/>
          </a:p>
        </p:txBody>
      </p:sp>
      <p:sp>
        <p:nvSpPr>
          <p:cNvPr id="6" name="Footer Placeholder 5">
            <a:extLst>
              <a:ext uri="{FF2B5EF4-FFF2-40B4-BE49-F238E27FC236}">
                <a16:creationId xmlns:a16="http://schemas.microsoft.com/office/drawing/2014/main" id="{EF59CF27-86EA-4B56-AC8E-2BDED331D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7CCF2-BF7E-4BD5-AF7A-861A837A5C73}"/>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0587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45C5-CC8D-4FC0-A9E8-6B85A05B1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AB4CD9-AE3E-4AA6-9CEB-3CBA1EADE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EBF87-1E7C-4070-9E8D-582DA7869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C5795-D193-4F57-A776-33C92BA57A9B}"/>
              </a:ext>
            </a:extLst>
          </p:cNvPr>
          <p:cNvSpPr>
            <a:spLocks noGrp="1"/>
          </p:cNvSpPr>
          <p:nvPr>
            <p:ph type="dt" sz="half" idx="10"/>
          </p:nvPr>
        </p:nvSpPr>
        <p:spPr/>
        <p:txBody>
          <a:bodyPr/>
          <a:lstStyle/>
          <a:p>
            <a:fld id="{5AFC180D-D1F7-4A38-AD28-65BA9E2AB6AF}" type="datetime1">
              <a:rPr lang="en-US" smtClean="0"/>
              <a:t>11/23/2022</a:t>
            </a:fld>
            <a:endParaRPr lang="en-US"/>
          </a:p>
        </p:txBody>
      </p:sp>
      <p:sp>
        <p:nvSpPr>
          <p:cNvPr id="6" name="Footer Placeholder 5">
            <a:extLst>
              <a:ext uri="{FF2B5EF4-FFF2-40B4-BE49-F238E27FC236}">
                <a16:creationId xmlns:a16="http://schemas.microsoft.com/office/drawing/2014/main" id="{D1F7D502-4468-4016-A3DC-A3D5D394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8FB53-B1A5-4DF2-982A-5EC1CD8F7A65}"/>
              </a:ext>
            </a:extLst>
          </p:cNvPr>
          <p:cNvSpPr>
            <a:spLocks noGrp="1"/>
          </p:cNvSpPr>
          <p:nvPr>
            <p:ph type="sldNum" sz="quarter" idx="12"/>
          </p:nvPr>
        </p:nvSpPr>
        <p:spPr/>
        <p:txBody>
          <a:bodyPr/>
          <a:lstStyle/>
          <a:p>
            <a:fld id="{FD5D7BC1-51E5-4D18-9B24-44CAE3285616}" type="slidenum">
              <a:rPr lang="en-US" smtClean="0"/>
              <a:t>‹#›</a:t>
            </a:fld>
            <a:endParaRPr lang="en-US"/>
          </a:p>
        </p:txBody>
      </p:sp>
    </p:spTree>
    <p:extLst>
      <p:ext uri="{BB962C8B-B14F-4D97-AF65-F5344CB8AC3E}">
        <p14:creationId xmlns:p14="http://schemas.microsoft.com/office/powerpoint/2010/main" val="29221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25237-5C23-4E17-B8BB-F09D0D21B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EE2E1-16CB-4A41-8222-85E8A2829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C7739-F90B-4B51-AE3C-4013543FB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73DF7-07DD-4B9A-ADEE-FE2C0C662226}" type="datetime1">
              <a:rPr lang="en-US" smtClean="0"/>
              <a:t>11/23/2022</a:t>
            </a:fld>
            <a:endParaRPr lang="en-US"/>
          </a:p>
        </p:txBody>
      </p:sp>
      <p:sp>
        <p:nvSpPr>
          <p:cNvPr id="5" name="Footer Placeholder 4">
            <a:extLst>
              <a:ext uri="{FF2B5EF4-FFF2-40B4-BE49-F238E27FC236}">
                <a16:creationId xmlns:a16="http://schemas.microsoft.com/office/drawing/2014/main" id="{9AD82456-35F1-4543-9039-0C8E04748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E6594-4AC1-4AB8-9C63-7F2DE1F02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D7BC1-51E5-4D18-9B24-44CAE3285616}" type="slidenum">
              <a:rPr lang="en-US" smtClean="0"/>
              <a:t>‹#›</a:t>
            </a:fld>
            <a:endParaRPr lang="en-US"/>
          </a:p>
        </p:txBody>
      </p:sp>
    </p:spTree>
    <p:extLst>
      <p:ext uri="{BB962C8B-B14F-4D97-AF65-F5344CB8AC3E}">
        <p14:creationId xmlns:p14="http://schemas.microsoft.com/office/powerpoint/2010/main" val="323744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pen, row, group, laying&#10;&#10;Description automatically generated">
            <a:extLst>
              <a:ext uri="{FF2B5EF4-FFF2-40B4-BE49-F238E27FC236}">
                <a16:creationId xmlns:a16="http://schemas.microsoft.com/office/drawing/2014/main" id="{86EFEDDC-D391-442E-927B-9FEB94E5CDA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40BCAF1-17BF-484F-B525-9B555702F38B}"/>
              </a:ext>
            </a:extLst>
          </p:cNvPr>
          <p:cNvSpPr/>
          <p:nvPr/>
        </p:nvSpPr>
        <p:spPr>
          <a:xfrm>
            <a:off x="0" y="0"/>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220DF3E-106C-46EF-89FB-D923858ECE43}"/>
              </a:ext>
            </a:extLst>
          </p:cNvPr>
          <p:cNvSpPr/>
          <p:nvPr/>
        </p:nvSpPr>
        <p:spPr>
          <a:xfrm>
            <a:off x="1257300" y="1555750"/>
            <a:ext cx="2832100" cy="3746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picture containing open, row, group, laying&#10;&#10;Description automatically generated">
            <a:extLst>
              <a:ext uri="{FF2B5EF4-FFF2-40B4-BE49-F238E27FC236}">
                <a16:creationId xmlns:a16="http://schemas.microsoft.com/office/drawing/2014/main" id="{0C89059C-1391-4461-BBF8-4ADC9574E9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646" t="34759" r="10313" b="34759"/>
          <a:stretch/>
        </p:blipFill>
        <p:spPr>
          <a:xfrm>
            <a:off x="2273300" y="2223484"/>
            <a:ext cx="8661400" cy="2090514"/>
          </a:xfrm>
          <a:custGeom>
            <a:avLst/>
            <a:gdLst>
              <a:gd name="connsiteX0" fmla="*/ 0 w 8661400"/>
              <a:gd name="connsiteY0" fmla="*/ 0 h 2090514"/>
              <a:gd name="connsiteX1" fmla="*/ 8661400 w 8661400"/>
              <a:gd name="connsiteY1" fmla="*/ 0 h 2090514"/>
              <a:gd name="connsiteX2" fmla="*/ 8661400 w 8661400"/>
              <a:gd name="connsiteY2" fmla="*/ 2090514 h 2090514"/>
              <a:gd name="connsiteX3" fmla="*/ 0 w 8661400"/>
              <a:gd name="connsiteY3" fmla="*/ 2090514 h 2090514"/>
              <a:gd name="connsiteX4" fmla="*/ 0 w 8661400"/>
              <a:gd name="connsiteY4" fmla="*/ 0 h 2090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1400" h="2090514">
                <a:moveTo>
                  <a:pt x="0" y="0"/>
                </a:moveTo>
                <a:lnTo>
                  <a:pt x="8661400" y="0"/>
                </a:lnTo>
                <a:lnTo>
                  <a:pt x="8661400" y="2090514"/>
                </a:lnTo>
                <a:lnTo>
                  <a:pt x="0" y="2090514"/>
                </a:lnTo>
                <a:lnTo>
                  <a:pt x="0" y="0"/>
                </a:lnTo>
                <a:close/>
              </a:path>
            </a:pathLst>
          </a:custGeom>
        </p:spPr>
      </p:pic>
      <p:sp>
        <p:nvSpPr>
          <p:cNvPr id="37" name="Rectangle 36">
            <a:extLst>
              <a:ext uri="{FF2B5EF4-FFF2-40B4-BE49-F238E27FC236}">
                <a16:creationId xmlns:a16="http://schemas.microsoft.com/office/drawing/2014/main" id="{72CD6EFD-234B-4321-AECE-BE3BEC7FA497}"/>
              </a:ext>
            </a:extLst>
          </p:cNvPr>
          <p:cNvSpPr/>
          <p:nvPr/>
        </p:nvSpPr>
        <p:spPr>
          <a:xfrm>
            <a:off x="2273300" y="2223484"/>
            <a:ext cx="8661400" cy="2090514"/>
          </a:xfrm>
          <a:prstGeom prst="rect">
            <a:avLst/>
          </a:prstGeom>
          <a:gradFill>
            <a:gsLst>
              <a:gs pos="14000">
                <a:srgbClr val="EF7C1B">
                  <a:alpha val="87000"/>
                </a:srgbClr>
              </a:gs>
              <a:gs pos="100000">
                <a:srgbClr val="F0CB05">
                  <a:alpha val="81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53FB62A-6B91-489D-B321-803604211EEC}"/>
              </a:ext>
            </a:extLst>
          </p:cNvPr>
          <p:cNvGrpSpPr/>
          <p:nvPr/>
        </p:nvGrpSpPr>
        <p:grpSpPr>
          <a:xfrm>
            <a:off x="2382585" y="2259951"/>
            <a:ext cx="8442830" cy="3106836"/>
            <a:chOff x="2841054" y="2063685"/>
            <a:chExt cx="8442830" cy="3157944"/>
          </a:xfrm>
        </p:grpSpPr>
        <p:sp>
          <p:nvSpPr>
            <p:cNvPr id="7" name="TextBox 6">
              <a:extLst>
                <a:ext uri="{FF2B5EF4-FFF2-40B4-BE49-F238E27FC236}">
                  <a16:creationId xmlns:a16="http://schemas.microsoft.com/office/drawing/2014/main" id="{C96E1805-E862-45DD-8262-48EC80C067FD}"/>
                </a:ext>
              </a:extLst>
            </p:cNvPr>
            <p:cNvSpPr txBox="1"/>
            <p:nvPr/>
          </p:nvSpPr>
          <p:spPr>
            <a:xfrm>
              <a:off x="2841054" y="2063685"/>
              <a:ext cx="8442830" cy="1846659"/>
            </a:xfrm>
            <a:prstGeom prst="rect">
              <a:avLst/>
            </a:prstGeom>
            <a:noFill/>
          </p:spPr>
          <p:txBody>
            <a:bodyPr wrap="square" lIns="0" tIns="0" rIns="0" bIns="0" rtlCol="0">
              <a:spAutoFit/>
            </a:bodyPr>
            <a:lstStyle/>
            <a:p>
              <a:r>
                <a:rPr lang="en-US" sz="4000" b="1" dirty="0">
                  <a:solidFill>
                    <a:schemeClr val="bg1"/>
                  </a:solidFill>
                  <a:latin typeface="Bahnschrift SemiBold" panose="020B0502040204020203" pitchFamily="34" charset="0"/>
                </a:rPr>
                <a:t>ONLINE GROCERY RECOMMENDATION SYSTEM USING COLLABORATIVE FILTERING</a:t>
              </a:r>
            </a:p>
          </p:txBody>
        </p:sp>
        <p:sp>
          <p:nvSpPr>
            <p:cNvPr id="8" name="TextBox 7">
              <a:extLst>
                <a:ext uri="{FF2B5EF4-FFF2-40B4-BE49-F238E27FC236}">
                  <a16:creationId xmlns:a16="http://schemas.microsoft.com/office/drawing/2014/main" id="{C6F5D97D-B000-4D5A-86ED-D718C017A065}"/>
                </a:ext>
              </a:extLst>
            </p:cNvPr>
            <p:cNvSpPr txBox="1"/>
            <p:nvPr/>
          </p:nvSpPr>
          <p:spPr>
            <a:xfrm>
              <a:off x="4596095" y="4126690"/>
              <a:ext cx="3500751" cy="1094939"/>
            </a:xfrm>
            <a:prstGeom prst="rect">
              <a:avLst/>
            </a:prstGeom>
            <a:noFill/>
          </p:spPr>
          <p:txBody>
            <a:bodyPr wrap="square" lIns="0" tIns="0" rIns="0" bIns="0" rtlCol="0" anchor="ctr">
              <a:spAutoFit/>
            </a:bodyPr>
            <a:lstStyle/>
            <a:p>
              <a:r>
                <a:rPr lang="en-US" sz="1400" dirty="0">
                  <a:solidFill>
                    <a:schemeClr val="bg1"/>
                  </a:solidFill>
                  <a:latin typeface="+mj-lt"/>
                  <a:cs typeface="Calibri" panose="020F0502020204030204" pitchFamily="34" charset="0"/>
                </a:rPr>
                <a:t>Team No. : 08</a:t>
              </a:r>
            </a:p>
            <a:p>
              <a:r>
                <a:rPr lang="en-US" sz="1400" b="1" dirty="0">
                  <a:solidFill>
                    <a:schemeClr val="bg1"/>
                  </a:solidFill>
                  <a:latin typeface="+mj-lt"/>
                  <a:cs typeface="Calibri" panose="020F0502020204030204" pitchFamily="34" charset="0"/>
                </a:rPr>
                <a:t>Project Team : </a:t>
              </a:r>
            </a:p>
            <a:p>
              <a:r>
                <a:rPr lang="en-US" sz="1400" dirty="0">
                  <a:solidFill>
                    <a:schemeClr val="bg1"/>
                  </a:solidFill>
                  <a:latin typeface="+mj-lt"/>
                  <a:cs typeface="Calibri" panose="020F0502020204030204" pitchFamily="34" charset="0"/>
                </a:rPr>
                <a:t>Rashmi KR		PES2UG20CS266</a:t>
              </a:r>
            </a:p>
            <a:p>
              <a:r>
                <a:rPr lang="en-US" sz="1400" dirty="0">
                  <a:solidFill>
                    <a:schemeClr val="bg1"/>
                  </a:solidFill>
                  <a:latin typeface="+mj-lt"/>
                  <a:cs typeface="Calibri" panose="020F0502020204030204" pitchFamily="34" charset="0"/>
                </a:rPr>
                <a:t>Reshmi Pradeep	PES2UG20CS270</a:t>
              </a:r>
            </a:p>
            <a:p>
              <a:r>
                <a:rPr lang="en-US" sz="1400" dirty="0">
                  <a:solidFill>
                    <a:schemeClr val="bg1"/>
                  </a:solidFill>
                  <a:latin typeface="+mj-lt"/>
                  <a:cs typeface="Calibri" panose="020F0502020204030204" pitchFamily="34" charset="0"/>
                </a:rPr>
                <a:t>Rimzim Sanghvi	PES2UG20CS273</a:t>
              </a:r>
            </a:p>
          </p:txBody>
        </p:sp>
        <p:cxnSp>
          <p:nvCxnSpPr>
            <p:cNvPr id="12" name="Straight Connector 11">
              <a:extLst>
                <a:ext uri="{FF2B5EF4-FFF2-40B4-BE49-F238E27FC236}">
                  <a16:creationId xmlns:a16="http://schemas.microsoft.com/office/drawing/2014/main" id="{79950844-483A-4270-904D-237EA2784EB2}"/>
                </a:ext>
              </a:extLst>
            </p:cNvPr>
            <p:cNvCxnSpPr/>
            <p:nvPr/>
          </p:nvCxnSpPr>
          <p:spPr>
            <a:xfrm>
              <a:off x="3077029" y="4178300"/>
              <a:ext cx="59327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F0553D0-CDC3-8FB4-615B-8A20453BD157}"/>
              </a:ext>
            </a:extLst>
          </p:cNvPr>
          <p:cNvSpPr txBox="1"/>
          <p:nvPr/>
        </p:nvSpPr>
        <p:spPr>
          <a:xfrm>
            <a:off x="4694903" y="430887"/>
            <a:ext cx="2802194" cy="646331"/>
          </a:xfrm>
          <a:prstGeom prst="rect">
            <a:avLst/>
          </a:prstGeom>
          <a:noFill/>
        </p:spPr>
        <p:txBody>
          <a:bodyPr wrap="square" lIns="0" tIns="0" rIns="0" bIns="0" rtlCol="0" anchor="ctr">
            <a:spAutoFit/>
          </a:bodyPr>
          <a:lstStyle/>
          <a:p>
            <a:pPr marL="0" marR="0" lvl="0" indent="0" algn="ctr" rtl="0">
              <a:lnSpc>
                <a:spcPct val="100000"/>
              </a:lnSpc>
              <a:spcBef>
                <a:spcPts val="0"/>
              </a:spcBef>
              <a:spcAft>
                <a:spcPts val="0"/>
              </a:spcAft>
              <a:buNone/>
            </a:pPr>
            <a:r>
              <a:rPr lang="fr-FR" sz="1400" dirty="0">
                <a:solidFill>
                  <a:schemeClr val="lt1"/>
                </a:solidFill>
              </a:rPr>
              <a:t>UE20CS302 – Machine Intelligence</a:t>
            </a:r>
          </a:p>
          <a:p>
            <a:pPr marL="0" marR="0" lvl="0" indent="0" algn="ctr" rtl="0">
              <a:lnSpc>
                <a:spcPct val="100000"/>
              </a:lnSpc>
              <a:spcBef>
                <a:spcPts val="0"/>
              </a:spcBef>
              <a:spcAft>
                <a:spcPts val="0"/>
              </a:spcAft>
              <a:buNone/>
            </a:pPr>
            <a:endParaRPr lang="fr-FR" sz="1400" dirty="0">
              <a:solidFill>
                <a:schemeClr val="lt1"/>
              </a:solidFill>
            </a:endParaRPr>
          </a:p>
          <a:p>
            <a:pPr marL="0" marR="0" lvl="0" indent="0" algn="ctr" rtl="0">
              <a:lnSpc>
                <a:spcPct val="100000"/>
              </a:lnSpc>
              <a:spcBef>
                <a:spcPts val="0"/>
              </a:spcBef>
              <a:spcAft>
                <a:spcPts val="0"/>
              </a:spcAft>
              <a:buClr>
                <a:srgbClr val="000000"/>
              </a:buClr>
              <a:buSzPts val="3200"/>
              <a:buFont typeface="Arial"/>
              <a:buNone/>
            </a:pPr>
            <a:r>
              <a:rPr lang="fr-FR" sz="1400" dirty="0">
                <a:solidFill>
                  <a:schemeClr val="lt1"/>
                </a:solidFill>
              </a:rPr>
              <a:t>Mini Project</a:t>
            </a:r>
          </a:p>
        </p:txBody>
      </p:sp>
    </p:spTree>
    <p:extLst>
      <p:ext uri="{BB962C8B-B14F-4D97-AF65-F5344CB8AC3E}">
        <p14:creationId xmlns:p14="http://schemas.microsoft.com/office/powerpoint/2010/main" val="231413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5E4B9B-EA2D-4B9B-A0DA-3971391DC56C}"/>
              </a:ext>
            </a:extLst>
          </p:cNvPr>
          <p:cNvSpPr/>
          <p:nvPr/>
        </p:nvSpPr>
        <p:spPr>
          <a:xfrm>
            <a:off x="10" y="416719"/>
            <a:ext cx="2816293" cy="6441282"/>
          </a:xfrm>
          <a:prstGeom prst="rect">
            <a:avLst/>
          </a:prstGeom>
          <a:gradFill>
            <a:gsLst>
              <a:gs pos="14000">
                <a:srgbClr val="EF7C1B"/>
              </a:gs>
              <a:gs pos="100000">
                <a:srgbClr val="F0CB05"/>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sitting, laying, computer, keyboard&#10;&#10;Description automatically generated">
            <a:extLst>
              <a:ext uri="{FF2B5EF4-FFF2-40B4-BE49-F238E27FC236}">
                <a16:creationId xmlns:a16="http://schemas.microsoft.com/office/drawing/2014/main" id="{BD07054A-322D-4D60-9A39-964131225148}"/>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427402" y="1"/>
            <a:ext cx="2844800" cy="6441282"/>
          </a:xfrm>
          <a:custGeom>
            <a:avLst/>
            <a:gdLst>
              <a:gd name="connsiteX0" fmla="*/ 0 w 2844800"/>
              <a:gd name="connsiteY0" fmla="*/ 0 h 6024563"/>
              <a:gd name="connsiteX1" fmla="*/ 2844800 w 2844800"/>
              <a:gd name="connsiteY1" fmla="*/ 0 h 6024563"/>
              <a:gd name="connsiteX2" fmla="*/ 2844800 w 2844800"/>
              <a:gd name="connsiteY2" fmla="*/ 6024563 h 6024563"/>
              <a:gd name="connsiteX3" fmla="*/ 0 w 2844800"/>
              <a:gd name="connsiteY3" fmla="*/ 6024563 h 6024563"/>
            </a:gdLst>
            <a:ahLst/>
            <a:cxnLst>
              <a:cxn ang="0">
                <a:pos x="connsiteX0" y="connsiteY0"/>
              </a:cxn>
              <a:cxn ang="0">
                <a:pos x="connsiteX1" y="connsiteY1"/>
              </a:cxn>
              <a:cxn ang="0">
                <a:pos x="connsiteX2" y="connsiteY2"/>
              </a:cxn>
              <a:cxn ang="0">
                <a:pos x="connsiteX3" y="connsiteY3"/>
              </a:cxn>
            </a:cxnLst>
            <a:rect l="l" t="t" r="r" b="b"/>
            <a:pathLst>
              <a:path w="2844800" h="6024563">
                <a:moveTo>
                  <a:pt x="0" y="0"/>
                </a:moveTo>
                <a:lnTo>
                  <a:pt x="2844800" y="0"/>
                </a:lnTo>
                <a:lnTo>
                  <a:pt x="2844800" y="6024563"/>
                </a:lnTo>
                <a:lnTo>
                  <a:pt x="0" y="6024563"/>
                </a:lnTo>
                <a:close/>
              </a:path>
            </a:pathLst>
          </a:custGeom>
        </p:spPr>
      </p:pic>
      <p:sp>
        <p:nvSpPr>
          <p:cNvPr id="2" name="Title 1">
            <a:extLst>
              <a:ext uri="{FF2B5EF4-FFF2-40B4-BE49-F238E27FC236}">
                <a16:creationId xmlns:a16="http://schemas.microsoft.com/office/drawing/2014/main" id="{C2F38056-A572-4892-A85A-F234457104A3}"/>
              </a:ext>
            </a:extLst>
          </p:cNvPr>
          <p:cNvSpPr>
            <a:spLocks noGrp="1"/>
          </p:cNvSpPr>
          <p:nvPr>
            <p:ph type="title"/>
          </p:nvPr>
        </p:nvSpPr>
        <p:spPr>
          <a:xfrm>
            <a:off x="8425090" y="187345"/>
            <a:ext cx="3466874" cy="553998"/>
          </a:xfrm>
        </p:spPr>
        <p:txBody>
          <a:bodyPr wrap="square" lIns="0" tIns="0" rIns="0" bIns="0">
            <a:spAutoFit/>
          </a:bodyPr>
          <a:lstStyle/>
          <a:p>
            <a:r>
              <a:rPr lang="en-US" dirty="0"/>
              <a:t>REFERENCES</a:t>
            </a:r>
          </a:p>
        </p:txBody>
      </p:sp>
      <p:sp>
        <p:nvSpPr>
          <p:cNvPr id="37" name="Rectangle 36">
            <a:extLst>
              <a:ext uri="{FF2B5EF4-FFF2-40B4-BE49-F238E27FC236}">
                <a16:creationId xmlns:a16="http://schemas.microsoft.com/office/drawing/2014/main" id="{75B4A8E7-39B1-407F-8F83-1E426E6EF66E}"/>
              </a:ext>
            </a:extLst>
          </p:cNvPr>
          <p:cNvSpPr/>
          <p:nvPr/>
        </p:nvSpPr>
        <p:spPr>
          <a:xfrm rot="5400000">
            <a:off x="3440092" y="1391270"/>
            <a:ext cx="430889" cy="766669"/>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51B01EC5-0F96-4BA1-A813-91EDDDF94797}"/>
              </a:ext>
            </a:extLst>
          </p:cNvPr>
          <p:cNvSpPr/>
          <p:nvPr/>
        </p:nvSpPr>
        <p:spPr>
          <a:xfrm rot="5400000">
            <a:off x="3479453" y="2040864"/>
            <a:ext cx="371258" cy="785760"/>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Rectangle 38">
            <a:extLst>
              <a:ext uri="{FF2B5EF4-FFF2-40B4-BE49-F238E27FC236}">
                <a16:creationId xmlns:a16="http://schemas.microsoft.com/office/drawing/2014/main" id="{E4FD140B-A7FF-4244-B92E-6C701D4CC7A8}"/>
              </a:ext>
            </a:extLst>
          </p:cNvPr>
          <p:cNvSpPr/>
          <p:nvPr/>
        </p:nvSpPr>
        <p:spPr>
          <a:xfrm rot="5400000">
            <a:off x="3509203" y="2654457"/>
            <a:ext cx="410981" cy="686537"/>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7D822ACD-476B-4A44-9D6D-EB7DEA8625ED}"/>
              </a:ext>
            </a:extLst>
          </p:cNvPr>
          <p:cNvSpPr/>
          <p:nvPr/>
        </p:nvSpPr>
        <p:spPr>
          <a:xfrm rot="5400000">
            <a:off x="3486744" y="718684"/>
            <a:ext cx="436808" cy="667448"/>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31DF155F-E90E-4AF2-8E5F-5C796C91DB35}"/>
              </a:ext>
            </a:extLst>
          </p:cNvPr>
          <p:cNvSpPr txBox="1"/>
          <p:nvPr/>
        </p:nvSpPr>
        <p:spPr>
          <a:xfrm>
            <a:off x="3457575" y="855045"/>
            <a:ext cx="525880"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01</a:t>
            </a:r>
          </a:p>
        </p:txBody>
      </p:sp>
      <p:sp>
        <p:nvSpPr>
          <p:cNvPr id="13" name="TextBox 12">
            <a:extLst>
              <a:ext uri="{FF2B5EF4-FFF2-40B4-BE49-F238E27FC236}">
                <a16:creationId xmlns:a16="http://schemas.microsoft.com/office/drawing/2014/main" id="{AE4E8C80-9E6F-4847-9E30-3C5E308CF3AF}"/>
              </a:ext>
            </a:extLst>
          </p:cNvPr>
          <p:cNvSpPr txBox="1"/>
          <p:nvPr/>
        </p:nvSpPr>
        <p:spPr>
          <a:xfrm>
            <a:off x="4086537" y="811689"/>
            <a:ext cx="7467287" cy="646331"/>
          </a:xfrm>
          <a:prstGeom prst="rect">
            <a:avLst/>
          </a:prstGeom>
          <a:noFill/>
        </p:spPr>
        <p:txBody>
          <a:bodyPr wrap="square" lIns="0" tIns="0" rIns="0" bIns="0" rtlCol="0" anchor="ctr">
            <a:spAutoFit/>
          </a:bodyPr>
          <a:lstStyle/>
          <a:p>
            <a:pPr lvl="0"/>
            <a:r>
              <a:rPr lang="en-US" sz="1400" b="1" dirty="0">
                <a:solidFill>
                  <a:srgbClr val="EF7C1B"/>
                </a:solidFill>
                <a:latin typeface="+mj-lt"/>
                <a:cs typeface="Calibri" panose="020F0502020204030204" pitchFamily="34" charset="0"/>
              </a:rPr>
              <a:t>The </a:t>
            </a:r>
            <a:r>
              <a:rPr lang="en-IN" sz="1400" b="1" dirty="0">
                <a:solidFill>
                  <a:srgbClr val="EF7C1B"/>
                </a:solidFill>
                <a:latin typeface="+mj-lt"/>
                <a:cs typeface="Calibri" panose="020F0502020204030204" pitchFamily="34" charset="0"/>
              </a:rPr>
              <a:t>Guglielmo Faggioli, Mirko </a:t>
            </a:r>
            <a:r>
              <a:rPr lang="en-IN" sz="1400" b="1" dirty="0" err="1">
                <a:solidFill>
                  <a:srgbClr val="EF7C1B"/>
                </a:solidFill>
                <a:latin typeface="+mj-lt"/>
                <a:cs typeface="Calibri" panose="020F0502020204030204" pitchFamily="34" charset="0"/>
              </a:rPr>
              <a:t>Polato</a:t>
            </a:r>
            <a:r>
              <a:rPr lang="en-IN" sz="1400" b="1" dirty="0">
                <a:solidFill>
                  <a:srgbClr val="EF7C1B"/>
                </a:solidFill>
                <a:latin typeface="+mj-lt"/>
                <a:cs typeface="Calibri" panose="020F0502020204030204" pitchFamily="34" charset="0"/>
              </a:rPr>
              <a:t>, and Fabio </a:t>
            </a:r>
            <a:r>
              <a:rPr lang="en-IN" sz="1400" b="1" dirty="0" err="1">
                <a:solidFill>
                  <a:srgbClr val="EF7C1B"/>
                </a:solidFill>
                <a:latin typeface="+mj-lt"/>
                <a:cs typeface="Calibri" panose="020F0502020204030204" pitchFamily="34" charset="0"/>
              </a:rPr>
              <a:t>Aiolli</a:t>
            </a:r>
            <a:r>
              <a:rPr lang="en-IN" sz="1400" b="1" dirty="0">
                <a:solidFill>
                  <a:srgbClr val="EF7C1B"/>
                </a:solidFill>
                <a:latin typeface="+mj-lt"/>
                <a:cs typeface="Calibri" panose="020F0502020204030204" pitchFamily="34" charset="0"/>
              </a:rPr>
              <a:t>. 2020. Recency Aware Collaborative Filtering for Next Basket Recommendation. In Proceedings </a:t>
            </a:r>
            <a:r>
              <a:rPr lang="en-IN" sz="1400" b="1" dirty="0" err="1">
                <a:solidFill>
                  <a:srgbClr val="EF7C1B"/>
                </a:solidFill>
                <a:latin typeface="+mj-lt"/>
                <a:cs typeface="Calibri" panose="020F0502020204030204" pitchFamily="34" charset="0"/>
              </a:rPr>
              <a:t>ofthe</a:t>
            </a:r>
            <a:r>
              <a:rPr lang="en-IN" sz="1400" b="1" dirty="0">
                <a:solidFill>
                  <a:srgbClr val="EF7C1B"/>
                </a:solidFill>
                <a:latin typeface="+mj-lt"/>
                <a:cs typeface="Calibri" panose="020F0502020204030204" pitchFamily="34" charset="0"/>
              </a:rPr>
              <a:t> 28th ACM Conference on User </a:t>
            </a:r>
            <a:r>
              <a:rPr lang="en-IN" sz="1400" b="1" dirty="0" err="1">
                <a:solidFill>
                  <a:srgbClr val="EF7C1B"/>
                </a:solidFill>
                <a:latin typeface="+mj-lt"/>
                <a:cs typeface="Calibri" panose="020F0502020204030204" pitchFamily="34" charset="0"/>
              </a:rPr>
              <a:t>Modeling</a:t>
            </a:r>
            <a:r>
              <a:rPr lang="en-IN" sz="1400" b="1" dirty="0">
                <a:solidFill>
                  <a:srgbClr val="EF7C1B"/>
                </a:solidFill>
                <a:latin typeface="+mj-lt"/>
                <a:cs typeface="Calibri" panose="020F0502020204030204" pitchFamily="34" charset="0"/>
              </a:rPr>
              <a:t>, Adaptation and Personalization(UMAP ’20), July 14–17, 2020, Genoa, Italy</a:t>
            </a:r>
          </a:p>
        </p:txBody>
      </p:sp>
      <p:sp>
        <p:nvSpPr>
          <p:cNvPr id="21" name="TextBox 20">
            <a:extLst>
              <a:ext uri="{FF2B5EF4-FFF2-40B4-BE49-F238E27FC236}">
                <a16:creationId xmlns:a16="http://schemas.microsoft.com/office/drawing/2014/main" id="{8AB40F53-B8EC-497E-B7CA-1092803BD5B8}"/>
              </a:ext>
            </a:extLst>
          </p:cNvPr>
          <p:cNvSpPr txBox="1"/>
          <p:nvPr/>
        </p:nvSpPr>
        <p:spPr>
          <a:xfrm>
            <a:off x="3400000" y="1575672"/>
            <a:ext cx="583455"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02</a:t>
            </a:r>
          </a:p>
        </p:txBody>
      </p:sp>
      <p:sp>
        <p:nvSpPr>
          <p:cNvPr id="24" name="TextBox 23">
            <a:extLst>
              <a:ext uri="{FF2B5EF4-FFF2-40B4-BE49-F238E27FC236}">
                <a16:creationId xmlns:a16="http://schemas.microsoft.com/office/drawing/2014/main" id="{EEFB335F-8391-4357-A922-7162D5B7C750}"/>
              </a:ext>
            </a:extLst>
          </p:cNvPr>
          <p:cNvSpPr txBox="1"/>
          <p:nvPr/>
        </p:nvSpPr>
        <p:spPr>
          <a:xfrm>
            <a:off x="4106025" y="1584580"/>
            <a:ext cx="7371160" cy="430887"/>
          </a:xfrm>
          <a:prstGeom prst="rect">
            <a:avLst/>
          </a:prstGeom>
          <a:noFill/>
        </p:spPr>
        <p:txBody>
          <a:bodyPr wrap="square" lIns="0" tIns="0" rIns="0" bIns="0" rtlCol="0" anchor="ctr">
            <a:spAutoFit/>
          </a:bodyPr>
          <a:lstStyle/>
          <a:p>
            <a:r>
              <a:rPr lang="en-IN" sz="1400" b="1" dirty="0">
                <a:solidFill>
                  <a:srgbClr val="EF7C1B"/>
                </a:solidFill>
                <a:latin typeface="+mj-lt"/>
                <a:cs typeface="Calibri" panose="020F0502020204030204" pitchFamily="34" charset="0"/>
              </a:rPr>
              <a:t>Collaborative Filtering using Denoising Auto-Encoders for Market Basket Data, Andres G. Abad and Luis I. Reyes-Castro, 14 Aug 2017. Proceedings of the 2017 Industrial and Systems Engineering Conference</a:t>
            </a:r>
            <a:endParaRPr lang="en-US" sz="1400" b="1" dirty="0">
              <a:solidFill>
                <a:srgbClr val="EF7C1B"/>
              </a:solidFill>
              <a:latin typeface="+mj-lt"/>
              <a:cs typeface="Calibri" panose="020F0502020204030204" pitchFamily="34" charset="0"/>
            </a:endParaRPr>
          </a:p>
        </p:txBody>
      </p:sp>
      <p:sp>
        <p:nvSpPr>
          <p:cNvPr id="26" name="TextBox 25">
            <a:extLst>
              <a:ext uri="{FF2B5EF4-FFF2-40B4-BE49-F238E27FC236}">
                <a16:creationId xmlns:a16="http://schemas.microsoft.com/office/drawing/2014/main" id="{497C8E8D-8287-4754-A1B3-EEB104FF440E}"/>
              </a:ext>
            </a:extLst>
          </p:cNvPr>
          <p:cNvSpPr txBox="1"/>
          <p:nvPr/>
        </p:nvSpPr>
        <p:spPr>
          <a:xfrm>
            <a:off x="3371425" y="2215535"/>
            <a:ext cx="65796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03</a:t>
            </a:r>
          </a:p>
        </p:txBody>
      </p:sp>
      <p:sp>
        <p:nvSpPr>
          <p:cNvPr id="29" name="TextBox 28">
            <a:extLst>
              <a:ext uri="{FF2B5EF4-FFF2-40B4-BE49-F238E27FC236}">
                <a16:creationId xmlns:a16="http://schemas.microsoft.com/office/drawing/2014/main" id="{2F44957C-2E72-401C-956B-280F4A4CAD5E}"/>
              </a:ext>
            </a:extLst>
          </p:cNvPr>
          <p:cNvSpPr txBox="1"/>
          <p:nvPr/>
        </p:nvSpPr>
        <p:spPr>
          <a:xfrm>
            <a:off x="4134163" y="2188484"/>
            <a:ext cx="7352142" cy="430887"/>
          </a:xfrm>
          <a:prstGeom prst="rect">
            <a:avLst/>
          </a:prstGeom>
          <a:noFill/>
        </p:spPr>
        <p:txBody>
          <a:bodyPr wrap="square" lIns="0" tIns="0" rIns="0" bIns="0" rtlCol="0" anchor="ctr">
            <a:spAutoFit/>
          </a:bodyPr>
          <a:lstStyle/>
          <a:p>
            <a:r>
              <a:rPr lang="en-IN" sz="1400" b="1" dirty="0">
                <a:solidFill>
                  <a:srgbClr val="EF7C1B"/>
                </a:solidFill>
                <a:latin typeface="+mj-lt"/>
                <a:cs typeface="Calibri" panose="020F0502020204030204" pitchFamily="34" charset="0"/>
              </a:rPr>
              <a:t>An Efficient Collaborative Recommendation Algorithm Based on Item Clustering, </a:t>
            </a:r>
            <a:r>
              <a:rPr lang="en-IN" sz="1400" b="1" dirty="0" err="1">
                <a:solidFill>
                  <a:srgbClr val="EF7C1B"/>
                </a:solidFill>
                <a:latin typeface="+mj-lt"/>
                <a:cs typeface="Calibri" panose="020F0502020204030204" pitchFamily="34" charset="0"/>
              </a:rPr>
              <a:t>Songjie</a:t>
            </a:r>
            <a:r>
              <a:rPr lang="en-IN" sz="1400" b="1" dirty="0">
                <a:solidFill>
                  <a:srgbClr val="EF7C1B"/>
                </a:solidFill>
                <a:latin typeface="+mj-lt"/>
                <a:cs typeface="Calibri" panose="020F0502020204030204" pitchFamily="34" charset="0"/>
              </a:rPr>
              <a:t> Gong, 2010. Book - Advances in Wireless Networks and Information Systems</a:t>
            </a:r>
            <a:endParaRPr lang="en-US" sz="1400" b="1" dirty="0">
              <a:solidFill>
                <a:srgbClr val="EF7C1B"/>
              </a:solidFill>
              <a:latin typeface="+mj-lt"/>
              <a:cs typeface="Calibri" panose="020F0502020204030204" pitchFamily="34" charset="0"/>
            </a:endParaRPr>
          </a:p>
        </p:txBody>
      </p:sp>
      <p:sp>
        <p:nvSpPr>
          <p:cNvPr id="31" name="TextBox 30">
            <a:extLst>
              <a:ext uri="{FF2B5EF4-FFF2-40B4-BE49-F238E27FC236}">
                <a16:creationId xmlns:a16="http://schemas.microsoft.com/office/drawing/2014/main" id="{19D03BD0-210A-4EBA-ABD0-C230F918C823}"/>
              </a:ext>
            </a:extLst>
          </p:cNvPr>
          <p:cNvSpPr txBox="1"/>
          <p:nvPr/>
        </p:nvSpPr>
        <p:spPr>
          <a:xfrm>
            <a:off x="3400000" y="2798799"/>
            <a:ext cx="63887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04</a:t>
            </a:r>
          </a:p>
        </p:txBody>
      </p:sp>
      <p:sp>
        <p:nvSpPr>
          <p:cNvPr id="34" name="TextBox 33">
            <a:extLst>
              <a:ext uri="{FF2B5EF4-FFF2-40B4-BE49-F238E27FC236}">
                <a16:creationId xmlns:a16="http://schemas.microsoft.com/office/drawing/2014/main" id="{BD0A22C1-B3C6-450C-A00E-FFD587E4AEE1}"/>
              </a:ext>
            </a:extLst>
          </p:cNvPr>
          <p:cNvSpPr txBox="1"/>
          <p:nvPr/>
        </p:nvSpPr>
        <p:spPr>
          <a:xfrm>
            <a:off x="4134163" y="2737295"/>
            <a:ext cx="7352142" cy="430887"/>
          </a:xfrm>
          <a:prstGeom prst="rect">
            <a:avLst/>
          </a:prstGeom>
          <a:noFill/>
        </p:spPr>
        <p:txBody>
          <a:bodyPr wrap="square" lIns="0" tIns="0" rIns="0" bIns="0" rtlCol="0" anchor="ctr">
            <a:spAutoFit/>
          </a:bodyPr>
          <a:lstStyle/>
          <a:p>
            <a:r>
              <a:rPr lang="en-US" sz="1400" b="1" dirty="0">
                <a:solidFill>
                  <a:srgbClr val="EF7C1B"/>
                </a:solidFill>
                <a:latin typeface="+mj-lt"/>
                <a:cs typeface="Calibri" panose="020F0502020204030204" pitchFamily="34" charset="0"/>
              </a:rPr>
              <a:t>Building a recommendation system using SVD algorithm, </a:t>
            </a:r>
            <a:r>
              <a:rPr lang="en-IN" sz="1400" b="1" dirty="0" err="1">
                <a:solidFill>
                  <a:srgbClr val="EF7C1B"/>
                </a:solidFill>
                <a:latin typeface="+mj-lt"/>
                <a:cs typeface="Calibri" panose="020F0502020204030204" pitchFamily="34" charset="0"/>
              </a:rPr>
              <a:t>Asoke</a:t>
            </a:r>
            <a:r>
              <a:rPr lang="en-IN" sz="1400" b="1" dirty="0">
                <a:solidFill>
                  <a:srgbClr val="EF7C1B"/>
                </a:solidFill>
                <a:latin typeface="+mj-lt"/>
                <a:cs typeface="Calibri" panose="020F0502020204030204" pitchFamily="34" charset="0"/>
              </a:rPr>
              <a:t> Nath, </a:t>
            </a:r>
            <a:r>
              <a:rPr lang="en-IN" sz="1400" b="1" dirty="0" err="1">
                <a:solidFill>
                  <a:srgbClr val="EF7C1B"/>
                </a:solidFill>
                <a:latin typeface="+mj-lt"/>
                <a:cs typeface="Calibri" panose="020F0502020204030204" pitchFamily="34" charset="0"/>
              </a:rPr>
              <a:t>Adityam</a:t>
            </a:r>
            <a:r>
              <a:rPr lang="en-IN" sz="1400" b="1" dirty="0">
                <a:solidFill>
                  <a:srgbClr val="EF7C1B"/>
                </a:solidFill>
                <a:latin typeface="+mj-lt"/>
                <a:cs typeface="Calibri" panose="020F0502020204030204" pitchFamily="34" charset="0"/>
              </a:rPr>
              <a:t> Ghosh , Arion Mitra. November 2018, International Journal of Computer Sciences and Engineering, Vol. 6 Issue 11.</a:t>
            </a:r>
            <a:endParaRPr lang="en-US" sz="1400" b="1" dirty="0">
              <a:solidFill>
                <a:srgbClr val="EF7C1B"/>
              </a:solidFill>
              <a:latin typeface="+mj-lt"/>
              <a:cs typeface="Calibri" panose="020F0502020204030204" pitchFamily="34" charset="0"/>
            </a:endParaRPr>
          </a:p>
        </p:txBody>
      </p:sp>
      <p:cxnSp>
        <p:nvCxnSpPr>
          <p:cNvPr id="36" name="Straight Connector 35">
            <a:extLst>
              <a:ext uri="{FF2B5EF4-FFF2-40B4-BE49-F238E27FC236}">
                <a16:creationId xmlns:a16="http://schemas.microsoft.com/office/drawing/2014/main" id="{A88A39C8-AD16-4424-AB45-994465B90B2A}"/>
              </a:ext>
            </a:extLst>
          </p:cNvPr>
          <p:cNvCxnSpPr>
            <a:cxnSpLocks/>
          </p:cNvCxnSpPr>
          <p:nvPr/>
        </p:nvCxnSpPr>
        <p:spPr>
          <a:xfrm flipV="1">
            <a:off x="4057962" y="1452562"/>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D8B92101-068B-4970-B74F-B5B4ECD333B1}"/>
              </a:ext>
            </a:extLst>
          </p:cNvPr>
          <p:cNvSpPr>
            <a:spLocks noGrp="1"/>
          </p:cNvSpPr>
          <p:nvPr>
            <p:ph type="sldNum" sz="quarter" idx="12"/>
          </p:nvPr>
        </p:nvSpPr>
        <p:spPr/>
        <p:txBody>
          <a:bodyPr/>
          <a:lstStyle/>
          <a:p>
            <a:fld id="{FD5D7BC1-51E5-4D18-9B24-44CAE3285616}" type="slidenum">
              <a:rPr lang="en-US" smtClean="0"/>
              <a:pPr/>
              <a:t>10</a:t>
            </a:fld>
            <a:endParaRPr lang="en-US" dirty="0"/>
          </a:p>
        </p:txBody>
      </p:sp>
      <p:cxnSp>
        <p:nvCxnSpPr>
          <p:cNvPr id="7" name="Straight Connector 6">
            <a:extLst>
              <a:ext uri="{FF2B5EF4-FFF2-40B4-BE49-F238E27FC236}">
                <a16:creationId xmlns:a16="http://schemas.microsoft.com/office/drawing/2014/main" id="{CC14F4F1-31C3-0794-D5E0-18AC4EA92704}"/>
              </a:ext>
            </a:extLst>
          </p:cNvPr>
          <p:cNvCxnSpPr>
            <a:cxnSpLocks/>
          </p:cNvCxnSpPr>
          <p:nvPr/>
        </p:nvCxnSpPr>
        <p:spPr>
          <a:xfrm flipV="1">
            <a:off x="4115112" y="2043112"/>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1DF5730-FC23-9AB8-DD2A-6BD2DBD40999}"/>
              </a:ext>
            </a:extLst>
          </p:cNvPr>
          <p:cNvCxnSpPr>
            <a:cxnSpLocks/>
          </p:cNvCxnSpPr>
          <p:nvPr/>
        </p:nvCxnSpPr>
        <p:spPr>
          <a:xfrm flipV="1">
            <a:off x="4115112" y="2614612"/>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A8FFE4-8820-5C18-DC8E-0B94867F2404}"/>
              </a:ext>
            </a:extLst>
          </p:cNvPr>
          <p:cNvCxnSpPr>
            <a:cxnSpLocks/>
          </p:cNvCxnSpPr>
          <p:nvPr/>
        </p:nvCxnSpPr>
        <p:spPr>
          <a:xfrm flipV="1">
            <a:off x="4115112" y="3205162"/>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47C363A-B23E-F8BB-39DB-155528AF8C25}"/>
              </a:ext>
            </a:extLst>
          </p:cNvPr>
          <p:cNvSpPr/>
          <p:nvPr/>
        </p:nvSpPr>
        <p:spPr>
          <a:xfrm rot="5400000">
            <a:off x="3509203" y="3216432"/>
            <a:ext cx="410981" cy="686537"/>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2238BBF3-576F-2A1A-E17D-DFFAFB67DCFD}"/>
              </a:ext>
            </a:extLst>
          </p:cNvPr>
          <p:cNvSpPr txBox="1"/>
          <p:nvPr/>
        </p:nvSpPr>
        <p:spPr>
          <a:xfrm>
            <a:off x="3400000" y="3360774"/>
            <a:ext cx="63887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05</a:t>
            </a:r>
          </a:p>
        </p:txBody>
      </p:sp>
      <p:sp>
        <p:nvSpPr>
          <p:cNvPr id="20" name="TextBox 19">
            <a:extLst>
              <a:ext uri="{FF2B5EF4-FFF2-40B4-BE49-F238E27FC236}">
                <a16:creationId xmlns:a16="http://schemas.microsoft.com/office/drawing/2014/main" id="{1380B568-999F-372E-968B-A6B2F6410F80}"/>
              </a:ext>
            </a:extLst>
          </p:cNvPr>
          <p:cNvSpPr txBox="1"/>
          <p:nvPr/>
        </p:nvSpPr>
        <p:spPr>
          <a:xfrm>
            <a:off x="4144109" y="3281362"/>
            <a:ext cx="7352142" cy="449675"/>
          </a:xfrm>
          <a:prstGeom prst="rect">
            <a:avLst/>
          </a:prstGeom>
          <a:noFill/>
        </p:spPr>
        <p:txBody>
          <a:bodyPr wrap="square" lIns="0" tIns="0" rIns="0" bIns="0" rtlCol="0" anchor="ctr">
            <a:spAutoFit/>
          </a:bodyPr>
          <a:lstStyle/>
          <a:p>
            <a:pPr algn="l">
              <a:lnSpc>
                <a:spcPct val="107000"/>
              </a:lnSpc>
              <a:spcAft>
                <a:spcPts val="800"/>
              </a:spcAft>
            </a:pPr>
            <a:r>
              <a:rPr lang="en-US" sz="1400" b="1" dirty="0">
                <a:solidFill>
                  <a:srgbClr val="EF7C1B"/>
                </a:solidFill>
                <a:latin typeface="+mj-lt"/>
                <a:cs typeface="Calibri" panose="020F0502020204030204" pitchFamily="34" charset="0"/>
              </a:rPr>
              <a:t>Dynamic K neighbor selection for collaborative filtering, </a:t>
            </a:r>
            <a:r>
              <a:rPr lang="fi-FI" sz="1400" b="1" dirty="0">
                <a:solidFill>
                  <a:srgbClr val="EF7C1B"/>
                </a:solidFill>
                <a:latin typeface="+mj-lt"/>
                <a:cs typeface="Calibri" panose="020F0502020204030204" pitchFamily="34" charset="0"/>
              </a:rPr>
              <a:t>Halil ZEYBEK 1, Cihan KALELİ, 2018. </a:t>
            </a:r>
            <a:r>
              <a:rPr lang="en-IN" sz="1400" b="1" dirty="0">
                <a:solidFill>
                  <a:srgbClr val="EF7C1B"/>
                </a:solidFill>
                <a:latin typeface="+mj-lt"/>
                <a:cs typeface="Calibri" panose="020F0502020204030204" pitchFamily="34" charset="0"/>
              </a:rPr>
              <a:t>Anadolu University Journal of Science and Technology A- Applied Sciences and Engineering</a:t>
            </a:r>
          </a:p>
        </p:txBody>
      </p:sp>
      <p:cxnSp>
        <p:nvCxnSpPr>
          <p:cNvPr id="25" name="Straight Connector 24">
            <a:extLst>
              <a:ext uri="{FF2B5EF4-FFF2-40B4-BE49-F238E27FC236}">
                <a16:creationId xmlns:a16="http://schemas.microsoft.com/office/drawing/2014/main" id="{04A6EA2E-F8FC-DB7E-E73A-EFC955E568DA}"/>
              </a:ext>
            </a:extLst>
          </p:cNvPr>
          <p:cNvCxnSpPr>
            <a:cxnSpLocks/>
          </p:cNvCxnSpPr>
          <p:nvPr/>
        </p:nvCxnSpPr>
        <p:spPr>
          <a:xfrm flipV="1">
            <a:off x="4153212" y="3729037"/>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8D6B417-7E13-A5DF-E2D4-5C7CF20C100E}"/>
              </a:ext>
            </a:extLst>
          </p:cNvPr>
          <p:cNvSpPr/>
          <p:nvPr/>
        </p:nvSpPr>
        <p:spPr>
          <a:xfrm rot="5400000">
            <a:off x="3518728" y="3759357"/>
            <a:ext cx="410981" cy="686537"/>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34">
            <a:extLst>
              <a:ext uri="{FF2B5EF4-FFF2-40B4-BE49-F238E27FC236}">
                <a16:creationId xmlns:a16="http://schemas.microsoft.com/office/drawing/2014/main" id="{75DDB110-8BB1-B2D5-15DB-13B356B280A2}"/>
              </a:ext>
            </a:extLst>
          </p:cNvPr>
          <p:cNvSpPr txBox="1"/>
          <p:nvPr/>
        </p:nvSpPr>
        <p:spPr>
          <a:xfrm>
            <a:off x="3400000" y="3903699"/>
            <a:ext cx="63887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06</a:t>
            </a:r>
          </a:p>
        </p:txBody>
      </p:sp>
      <p:sp>
        <p:nvSpPr>
          <p:cNvPr id="42" name="TextBox 41">
            <a:extLst>
              <a:ext uri="{FF2B5EF4-FFF2-40B4-BE49-F238E27FC236}">
                <a16:creationId xmlns:a16="http://schemas.microsoft.com/office/drawing/2014/main" id="{B69A1073-ED24-3E0D-4A68-B6066DE8DC06}"/>
              </a:ext>
            </a:extLst>
          </p:cNvPr>
          <p:cNvSpPr txBox="1"/>
          <p:nvPr/>
        </p:nvSpPr>
        <p:spPr>
          <a:xfrm>
            <a:off x="4176237" y="3776846"/>
            <a:ext cx="7834788" cy="632609"/>
          </a:xfrm>
          <a:prstGeom prst="rect">
            <a:avLst/>
          </a:prstGeom>
          <a:noFill/>
        </p:spPr>
        <p:txBody>
          <a:bodyPr wrap="square" lIns="0" tIns="0" rIns="0" bIns="0" rtlCol="0" anchor="ctr">
            <a:spAutoFit/>
          </a:bodyPr>
          <a:lstStyle/>
          <a:p>
            <a:pPr algn="l">
              <a:lnSpc>
                <a:spcPct val="107000"/>
              </a:lnSpc>
              <a:spcAft>
                <a:spcPts val="800"/>
              </a:spcAft>
            </a:pPr>
            <a:r>
              <a:rPr lang="en-IN" sz="1300" b="1" dirty="0">
                <a:solidFill>
                  <a:srgbClr val="EF7C1B"/>
                </a:solidFill>
                <a:latin typeface="+mj-lt"/>
                <a:cs typeface="Calibri" panose="020F0502020204030204" pitchFamily="34" charset="0"/>
              </a:rPr>
              <a:t>IWENDI, C., IBEKE, E., EGGONI, H., VELAGALA, S. and SRIVASTAVA, G. 2022. Pointer-based item-to-item collaborative filtering recommendation system using a machine learning model. International journal of  information technology and decision making</a:t>
            </a:r>
          </a:p>
        </p:txBody>
      </p:sp>
      <p:cxnSp>
        <p:nvCxnSpPr>
          <p:cNvPr id="43" name="Straight Connector 42">
            <a:extLst>
              <a:ext uri="{FF2B5EF4-FFF2-40B4-BE49-F238E27FC236}">
                <a16:creationId xmlns:a16="http://schemas.microsoft.com/office/drawing/2014/main" id="{82AFE8D1-AEB8-D8E5-D72E-1381EC021ABC}"/>
              </a:ext>
            </a:extLst>
          </p:cNvPr>
          <p:cNvCxnSpPr>
            <a:cxnSpLocks/>
          </p:cNvCxnSpPr>
          <p:nvPr/>
        </p:nvCxnSpPr>
        <p:spPr>
          <a:xfrm flipV="1">
            <a:off x="4153212" y="4376737"/>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E0CE619-5797-64A5-83A4-38BCEB5446D4}"/>
              </a:ext>
            </a:extLst>
          </p:cNvPr>
          <p:cNvSpPr/>
          <p:nvPr/>
        </p:nvSpPr>
        <p:spPr>
          <a:xfrm rot="5400000">
            <a:off x="3528253" y="4359432"/>
            <a:ext cx="410981" cy="686537"/>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Box 4">
            <a:extLst>
              <a:ext uri="{FF2B5EF4-FFF2-40B4-BE49-F238E27FC236}">
                <a16:creationId xmlns:a16="http://schemas.microsoft.com/office/drawing/2014/main" id="{5CF0CE72-B586-A25C-79B7-52C09324AC2B}"/>
              </a:ext>
            </a:extLst>
          </p:cNvPr>
          <p:cNvSpPr txBox="1"/>
          <p:nvPr/>
        </p:nvSpPr>
        <p:spPr>
          <a:xfrm>
            <a:off x="3409525" y="4503774"/>
            <a:ext cx="63887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07</a:t>
            </a:r>
          </a:p>
        </p:txBody>
      </p:sp>
      <p:sp>
        <p:nvSpPr>
          <p:cNvPr id="6" name="Rectangle 5">
            <a:extLst>
              <a:ext uri="{FF2B5EF4-FFF2-40B4-BE49-F238E27FC236}">
                <a16:creationId xmlns:a16="http://schemas.microsoft.com/office/drawing/2014/main" id="{3717431D-196B-2464-4C26-A2208E9F72F7}"/>
              </a:ext>
            </a:extLst>
          </p:cNvPr>
          <p:cNvSpPr/>
          <p:nvPr/>
        </p:nvSpPr>
        <p:spPr>
          <a:xfrm rot="5400000">
            <a:off x="3528253" y="4940457"/>
            <a:ext cx="410981" cy="686537"/>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a:extLst>
              <a:ext uri="{FF2B5EF4-FFF2-40B4-BE49-F238E27FC236}">
                <a16:creationId xmlns:a16="http://schemas.microsoft.com/office/drawing/2014/main" id="{2B8FD6AD-8553-273F-81FF-1EACDF0FCD6E}"/>
              </a:ext>
            </a:extLst>
          </p:cNvPr>
          <p:cNvSpPr txBox="1"/>
          <p:nvPr/>
        </p:nvSpPr>
        <p:spPr>
          <a:xfrm>
            <a:off x="3409525" y="5084799"/>
            <a:ext cx="63887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08</a:t>
            </a:r>
          </a:p>
        </p:txBody>
      </p:sp>
      <p:sp>
        <p:nvSpPr>
          <p:cNvPr id="14" name="Rectangle 13">
            <a:extLst>
              <a:ext uri="{FF2B5EF4-FFF2-40B4-BE49-F238E27FC236}">
                <a16:creationId xmlns:a16="http://schemas.microsoft.com/office/drawing/2014/main" id="{629EE845-3EB4-36AD-CE82-BE34A5200F1A}"/>
              </a:ext>
            </a:extLst>
          </p:cNvPr>
          <p:cNvSpPr/>
          <p:nvPr/>
        </p:nvSpPr>
        <p:spPr>
          <a:xfrm rot="5400000">
            <a:off x="3547303" y="5473857"/>
            <a:ext cx="410981" cy="686537"/>
          </a:xfrm>
          <a:prstGeom prst="rect">
            <a:avLst/>
          </a:prstGeom>
          <a:solidFill>
            <a:schemeClr val="bg1"/>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726E1C0F-4604-A2A7-419C-C73715FF3D7C}"/>
              </a:ext>
            </a:extLst>
          </p:cNvPr>
          <p:cNvSpPr txBox="1"/>
          <p:nvPr/>
        </p:nvSpPr>
        <p:spPr>
          <a:xfrm>
            <a:off x="3428575" y="5618199"/>
            <a:ext cx="638872" cy="369332"/>
          </a:xfrm>
          <a:prstGeom prst="rect">
            <a:avLst/>
          </a:prstGeom>
          <a:noFill/>
        </p:spPr>
        <p:txBody>
          <a:bodyPr wrap="square" lIns="0" tIns="0" rIns="0" bIns="0" rtlCol="0" anchor="ctr">
            <a:spAutoFit/>
          </a:bodyPr>
          <a:lstStyle/>
          <a:p>
            <a:pPr algn="ctr"/>
            <a:r>
              <a:rPr lang="en-US" sz="2400" dirty="0">
                <a:solidFill>
                  <a:schemeClr val="tx1">
                    <a:lumMod val="75000"/>
                    <a:lumOff val="25000"/>
                  </a:schemeClr>
                </a:solidFill>
                <a:latin typeface="Bahnschrift SemiBold" panose="020B0502040204020203" pitchFamily="34" charset="0"/>
                <a:cs typeface="Calibri" panose="020F0502020204030204" pitchFamily="34" charset="0"/>
              </a:rPr>
              <a:t>09</a:t>
            </a:r>
          </a:p>
        </p:txBody>
      </p:sp>
      <p:sp>
        <p:nvSpPr>
          <p:cNvPr id="22" name="TextBox 21">
            <a:extLst>
              <a:ext uri="{FF2B5EF4-FFF2-40B4-BE49-F238E27FC236}">
                <a16:creationId xmlns:a16="http://schemas.microsoft.com/office/drawing/2014/main" id="{9A1F063A-CC56-ACF0-A2D8-56C704D54AEB}"/>
              </a:ext>
            </a:extLst>
          </p:cNvPr>
          <p:cNvSpPr txBox="1"/>
          <p:nvPr/>
        </p:nvSpPr>
        <p:spPr>
          <a:xfrm>
            <a:off x="4191313" y="5588909"/>
            <a:ext cx="7352142" cy="430887"/>
          </a:xfrm>
          <a:prstGeom prst="rect">
            <a:avLst/>
          </a:prstGeom>
          <a:noFill/>
        </p:spPr>
        <p:txBody>
          <a:bodyPr wrap="square" lIns="0" tIns="0" rIns="0" bIns="0" rtlCol="0" anchor="ctr">
            <a:spAutoFit/>
          </a:bodyPr>
          <a:lstStyle/>
          <a:p>
            <a:r>
              <a:rPr lang="en-IN" sz="1400" b="1" dirty="0">
                <a:solidFill>
                  <a:srgbClr val="EF7C1B"/>
                </a:solidFill>
                <a:latin typeface="+mj-lt"/>
                <a:cs typeface="Calibri" panose="020F0502020204030204" pitchFamily="34" charset="0"/>
              </a:rPr>
              <a:t>Recommender Systems Based on Collaborative Filtering Using Review Texts by Mehdi </a:t>
            </a:r>
            <a:r>
              <a:rPr lang="en-IN" sz="1400" b="1" dirty="0" err="1">
                <a:solidFill>
                  <a:srgbClr val="EF7C1B"/>
                </a:solidFill>
                <a:latin typeface="+mj-lt"/>
                <a:cs typeface="Calibri" panose="020F0502020204030204" pitchFamily="34" charset="0"/>
              </a:rPr>
              <a:t>Srifi</a:t>
            </a:r>
            <a:r>
              <a:rPr lang="en-IN" sz="1400" b="1" dirty="0">
                <a:solidFill>
                  <a:srgbClr val="EF7C1B"/>
                </a:solidFill>
                <a:latin typeface="+mj-lt"/>
                <a:cs typeface="Calibri" panose="020F0502020204030204" pitchFamily="34" charset="0"/>
              </a:rPr>
              <a:t>, Ahmed </a:t>
            </a:r>
            <a:r>
              <a:rPr lang="en-IN" sz="1400" b="1" dirty="0" err="1">
                <a:solidFill>
                  <a:srgbClr val="EF7C1B"/>
                </a:solidFill>
                <a:latin typeface="+mj-lt"/>
                <a:cs typeface="Calibri" panose="020F0502020204030204" pitchFamily="34" charset="0"/>
              </a:rPr>
              <a:t>Oussous</a:t>
            </a:r>
            <a:r>
              <a:rPr lang="en-IN" sz="1400" b="1" dirty="0">
                <a:solidFill>
                  <a:srgbClr val="EF7C1B"/>
                </a:solidFill>
                <a:latin typeface="+mj-lt"/>
                <a:cs typeface="Calibri" panose="020F0502020204030204" pitchFamily="34" charset="0"/>
              </a:rPr>
              <a:t> ,Ayoub Ait Lahcen and Salma </a:t>
            </a:r>
            <a:r>
              <a:rPr lang="en-IN" sz="1400" b="1" dirty="0" err="1">
                <a:solidFill>
                  <a:srgbClr val="EF7C1B"/>
                </a:solidFill>
                <a:latin typeface="+mj-lt"/>
                <a:cs typeface="Calibri" panose="020F0502020204030204" pitchFamily="34" charset="0"/>
              </a:rPr>
              <a:t>Mouline</a:t>
            </a:r>
            <a:r>
              <a:rPr lang="en-IN" sz="1400" b="1" dirty="0">
                <a:solidFill>
                  <a:srgbClr val="EF7C1B"/>
                </a:solidFill>
                <a:latin typeface="+mj-lt"/>
                <a:cs typeface="Calibri" panose="020F0502020204030204" pitchFamily="34" charset="0"/>
              </a:rPr>
              <a:t> LRIT, Associated Unit to CNRST 2020</a:t>
            </a:r>
            <a:endParaRPr lang="en-US" sz="1400" b="1" dirty="0">
              <a:solidFill>
                <a:srgbClr val="EF7C1B"/>
              </a:solidFill>
              <a:latin typeface="+mj-lt"/>
              <a:cs typeface="Calibri" panose="020F0502020204030204" pitchFamily="34" charset="0"/>
            </a:endParaRPr>
          </a:p>
        </p:txBody>
      </p:sp>
      <p:sp>
        <p:nvSpPr>
          <p:cNvPr id="23" name="TextBox 22">
            <a:extLst>
              <a:ext uri="{FF2B5EF4-FFF2-40B4-BE49-F238E27FC236}">
                <a16:creationId xmlns:a16="http://schemas.microsoft.com/office/drawing/2014/main" id="{8F8CCA65-245F-3A1F-08A4-11054F15F2C2}"/>
              </a:ext>
            </a:extLst>
          </p:cNvPr>
          <p:cNvSpPr txBox="1"/>
          <p:nvPr/>
        </p:nvSpPr>
        <p:spPr>
          <a:xfrm>
            <a:off x="4200838" y="5172755"/>
            <a:ext cx="7352142" cy="215444"/>
          </a:xfrm>
          <a:prstGeom prst="rect">
            <a:avLst/>
          </a:prstGeom>
          <a:noFill/>
        </p:spPr>
        <p:txBody>
          <a:bodyPr wrap="square" lIns="0" tIns="0" rIns="0" bIns="0" rtlCol="0" anchor="ctr">
            <a:spAutoFit/>
          </a:bodyPr>
          <a:lstStyle/>
          <a:p>
            <a:r>
              <a:rPr lang="en-IN" sz="1400" b="1" dirty="0">
                <a:solidFill>
                  <a:srgbClr val="EF7C1B"/>
                </a:solidFill>
                <a:latin typeface="+mj-lt"/>
                <a:cs typeface="Calibri" panose="020F0502020204030204" pitchFamily="34" charset="0"/>
              </a:rPr>
              <a:t>Recommender Systems by P. Melville, V. </a:t>
            </a:r>
            <a:r>
              <a:rPr lang="en-IN" sz="1400" b="1" dirty="0" err="1">
                <a:solidFill>
                  <a:srgbClr val="EF7C1B"/>
                </a:solidFill>
                <a:latin typeface="+mj-lt"/>
                <a:cs typeface="Calibri" panose="020F0502020204030204" pitchFamily="34" charset="0"/>
              </a:rPr>
              <a:t>Sindhwani</a:t>
            </a:r>
            <a:r>
              <a:rPr lang="en-IN" sz="1400" b="1" dirty="0">
                <a:solidFill>
                  <a:srgbClr val="EF7C1B"/>
                </a:solidFill>
                <a:latin typeface="+mj-lt"/>
                <a:cs typeface="Calibri" panose="020F0502020204030204" pitchFamily="34" charset="0"/>
              </a:rPr>
              <a:t> </a:t>
            </a:r>
            <a:r>
              <a:rPr lang="en-IN" sz="1400" b="1" dirty="0" err="1">
                <a:solidFill>
                  <a:srgbClr val="EF7C1B"/>
                </a:solidFill>
                <a:latin typeface="+mj-lt"/>
                <a:cs typeface="Calibri" panose="020F0502020204030204" pitchFamily="34" charset="0"/>
              </a:rPr>
              <a:t>Encyclopedia</a:t>
            </a:r>
            <a:r>
              <a:rPr lang="en-IN" sz="1400" b="1" dirty="0">
                <a:solidFill>
                  <a:srgbClr val="EF7C1B"/>
                </a:solidFill>
                <a:latin typeface="+mj-lt"/>
                <a:cs typeface="Calibri" panose="020F0502020204030204" pitchFamily="34" charset="0"/>
              </a:rPr>
              <a:t> of Machine Learning, Springer, 2010</a:t>
            </a:r>
            <a:endParaRPr lang="en-US" sz="1400" b="1" dirty="0">
              <a:solidFill>
                <a:srgbClr val="EF7C1B"/>
              </a:solidFill>
              <a:latin typeface="+mj-lt"/>
              <a:cs typeface="Calibri" panose="020F0502020204030204" pitchFamily="34" charset="0"/>
            </a:endParaRPr>
          </a:p>
        </p:txBody>
      </p:sp>
      <p:sp>
        <p:nvSpPr>
          <p:cNvPr id="27" name="TextBox 26">
            <a:extLst>
              <a:ext uri="{FF2B5EF4-FFF2-40B4-BE49-F238E27FC236}">
                <a16:creationId xmlns:a16="http://schemas.microsoft.com/office/drawing/2014/main" id="{65729ADF-BB74-2E24-C302-CB1F2E418D20}"/>
              </a:ext>
            </a:extLst>
          </p:cNvPr>
          <p:cNvSpPr txBox="1"/>
          <p:nvPr/>
        </p:nvSpPr>
        <p:spPr>
          <a:xfrm>
            <a:off x="4191313" y="4418420"/>
            <a:ext cx="7561692" cy="600164"/>
          </a:xfrm>
          <a:prstGeom prst="rect">
            <a:avLst/>
          </a:prstGeom>
          <a:noFill/>
        </p:spPr>
        <p:txBody>
          <a:bodyPr wrap="square" lIns="0" tIns="0" rIns="0" bIns="0" rtlCol="0" anchor="ctr">
            <a:spAutoFit/>
          </a:bodyPr>
          <a:lstStyle/>
          <a:p>
            <a:r>
              <a:rPr lang="en-IN" sz="1300" b="1" dirty="0">
                <a:solidFill>
                  <a:srgbClr val="EF7C1B"/>
                </a:solidFill>
                <a:latin typeface="+mj-lt"/>
                <a:cs typeface="Calibri" panose="020F0502020204030204" pitchFamily="34" charset="0"/>
              </a:rPr>
              <a:t>Research on Collaborative Filtering Recommendation Algorithm Based on Mahout and User Model Bo Song , Yue Gao and Xiao-Mei Li - 2019 2nd International Symposium on Big Data and Applied Statistics Journal of Physics: Conference Series</a:t>
            </a:r>
            <a:endParaRPr lang="en-US" sz="1300" b="1" dirty="0">
              <a:solidFill>
                <a:srgbClr val="EF7C1B"/>
              </a:solidFill>
              <a:latin typeface="+mj-lt"/>
              <a:cs typeface="Calibri" panose="020F0502020204030204" pitchFamily="34" charset="0"/>
            </a:endParaRPr>
          </a:p>
        </p:txBody>
      </p:sp>
      <p:cxnSp>
        <p:nvCxnSpPr>
          <p:cNvPr id="28" name="Straight Connector 27">
            <a:extLst>
              <a:ext uri="{FF2B5EF4-FFF2-40B4-BE49-F238E27FC236}">
                <a16:creationId xmlns:a16="http://schemas.microsoft.com/office/drawing/2014/main" id="{2521A569-D339-3BD0-9428-7C24A4A28CAF}"/>
              </a:ext>
            </a:extLst>
          </p:cNvPr>
          <p:cNvCxnSpPr>
            <a:cxnSpLocks/>
          </p:cNvCxnSpPr>
          <p:nvPr/>
        </p:nvCxnSpPr>
        <p:spPr>
          <a:xfrm flipV="1">
            <a:off x="4153212" y="4967287"/>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E812B4-9B3B-60BB-3EAD-5579CF4C7E40}"/>
              </a:ext>
            </a:extLst>
          </p:cNvPr>
          <p:cNvCxnSpPr>
            <a:cxnSpLocks/>
          </p:cNvCxnSpPr>
          <p:nvPr/>
        </p:nvCxnSpPr>
        <p:spPr>
          <a:xfrm flipV="1">
            <a:off x="4143687" y="5472112"/>
            <a:ext cx="7695043" cy="6555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2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pen, row, group, laying&#10;&#10;Description automatically generated">
            <a:extLst>
              <a:ext uri="{FF2B5EF4-FFF2-40B4-BE49-F238E27FC236}">
                <a16:creationId xmlns:a16="http://schemas.microsoft.com/office/drawing/2014/main" id="{89450D44-7C22-43F8-AF2E-7E469DC207CB}"/>
              </a:ext>
            </a:extLst>
          </p:cNvPr>
          <p:cNvPicPr>
            <a:picLocks noChangeAspect="1"/>
          </p:cNvPicPr>
          <p:nvPr/>
        </p:nvPicPr>
        <p:blipFill rotWithShape="1">
          <a:blip r:embed="rId2" cstate="screen">
            <a:extLst>
              <a:ext uri="{28A0092B-C50C-407E-A947-70E740481C1C}">
                <a14:useLocalDpi xmlns:a14="http://schemas.microsoft.com/office/drawing/2010/main"/>
              </a:ext>
            </a:extLst>
          </a:blip>
          <a:stretch/>
        </p:blipFill>
        <p:spPr>
          <a:xfrm>
            <a:off x="1" y="1"/>
            <a:ext cx="12192000" cy="6858000"/>
          </a:xfrm>
          <a:prstGeom prst="rect">
            <a:avLst/>
          </a:prstGeom>
        </p:spPr>
      </p:pic>
      <p:sp>
        <p:nvSpPr>
          <p:cNvPr id="6" name="Rectangle 5">
            <a:extLst>
              <a:ext uri="{FF2B5EF4-FFF2-40B4-BE49-F238E27FC236}">
                <a16:creationId xmlns:a16="http://schemas.microsoft.com/office/drawing/2014/main" id="{816BAF01-BE6C-4B0B-9103-3BC8D11C2597}"/>
              </a:ext>
            </a:extLst>
          </p:cNvPr>
          <p:cNvSpPr/>
          <p:nvPr/>
        </p:nvSpPr>
        <p:spPr>
          <a:xfrm>
            <a:off x="0" y="0"/>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31288A-F420-4EC9-81B9-90BE2EBD6D4F}"/>
              </a:ext>
            </a:extLst>
          </p:cNvPr>
          <p:cNvSpPr/>
          <p:nvPr/>
        </p:nvSpPr>
        <p:spPr>
          <a:xfrm>
            <a:off x="7213600" y="1212850"/>
            <a:ext cx="2921000" cy="4432300"/>
          </a:xfrm>
          <a:prstGeom prst="rect">
            <a:avLst/>
          </a:prstGeom>
          <a:gradFill>
            <a:gsLst>
              <a:gs pos="34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740CFF-A2D3-4940-BFD8-23D8A0EBF583}"/>
              </a:ext>
            </a:extLst>
          </p:cNvPr>
          <p:cNvSpPr/>
          <p:nvPr/>
        </p:nvSpPr>
        <p:spPr>
          <a:xfrm>
            <a:off x="2057400" y="1812637"/>
            <a:ext cx="7137400" cy="323272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7B4A4B1-C071-4FBA-9BBC-05B5E01FB82E}"/>
              </a:ext>
            </a:extLst>
          </p:cNvPr>
          <p:cNvSpPr txBox="1"/>
          <p:nvPr/>
        </p:nvSpPr>
        <p:spPr>
          <a:xfrm>
            <a:off x="2856594" y="2197894"/>
            <a:ext cx="3717471" cy="2462213"/>
          </a:xfrm>
          <a:prstGeom prst="rect">
            <a:avLst/>
          </a:prstGeom>
          <a:noFill/>
        </p:spPr>
        <p:txBody>
          <a:bodyPr wrap="square" lIns="0" tIns="0" rIns="0" bIns="0" rtlCol="0">
            <a:spAutoFit/>
          </a:bodyPr>
          <a:lstStyle/>
          <a:p>
            <a:r>
              <a:rPr lang="en-US" sz="8000" b="1" dirty="0">
                <a:solidFill>
                  <a:schemeClr val="bg1"/>
                </a:solidFill>
                <a:latin typeface="Bahnschrift SemiBold" panose="020B0502040204020203" pitchFamily="34" charset="0"/>
              </a:rPr>
              <a:t>THANK</a:t>
            </a:r>
          </a:p>
          <a:p>
            <a:r>
              <a:rPr lang="en-US" sz="8000" b="1" dirty="0">
                <a:solidFill>
                  <a:schemeClr val="bg1"/>
                </a:solidFill>
                <a:latin typeface="Bahnschrift SemiBold" panose="020B0502040204020203" pitchFamily="34" charset="0"/>
              </a:rPr>
              <a:t>YOU</a:t>
            </a:r>
          </a:p>
        </p:txBody>
      </p:sp>
      <p:cxnSp>
        <p:nvCxnSpPr>
          <p:cNvPr id="21" name="Straight Connector 20">
            <a:extLst>
              <a:ext uri="{FF2B5EF4-FFF2-40B4-BE49-F238E27FC236}">
                <a16:creationId xmlns:a16="http://schemas.microsoft.com/office/drawing/2014/main" id="{61BFA80E-EAA9-47FB-A863-F9948FDE0D84}"/>
              </a:ext>
            </a:extLst>
          </p:cNvPr>
          <p:cNvCxnSpPr/>
          <p:nvPr/>
        </p:nvCxnSpPr>
        <p:spPr>
          <a:xfrm>
            <a:off x="2856594" y="5045364"/>
            <a:ext cx="59327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13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open, row, group, laying&#10;&#10;Description automatically generated">
            <a:extLst>
              <a:ext uri="{FF2B5EF4-FFF2-40B4-BE49-F238E27FC236}">
                <a16:creationId xmlns:a16="http://schemas.microsoft.com/office/drawing/2014/main" id="{B9E21D1A-E256-4296-9CFE-B45BA882210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A532129-7149-4512-942F-AF8453008844}"/>
              </a:ext>
            </a:extLst>
          </p:cNvPr>
          <p:cNvSpPr/>
          <p:nvPr/>
        </p:nvSpPr>
        <p:spPr>
          <a:xfrm>
            <a:off x="0" y="294"/>
            <a:ext cx="121920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93E655E-E0BA-4600-A1F7-71E4098B3248}"/>
              </a:ext>
            </a:extLst>
          </p:cNvPr>
          <p:cNvSpPr/>
          <p:nvPr/>
        </p:nvSpPr>
        <p:spPr>
          <a:xfrm>
            <a:off x="4729114" y="2369782"/>
            <a:ext cx="6960124" cy="44975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2CDDB6-08D3-40E8-8145-8DA7524AD33C}"/>
              </a:ext>
            </a:extLst>
          </p:cNvPr>
          <p:cNvSpPr/>
          <p:nvPr/>
        </p:nvSpPr>
        <p:spPr>
          <a:xfrm>
            <a:off x="1373724" y="942680"/>
            <a:ext cx="3784686" cy="1436627"/>
          </a:xfrm>
          <a:prstGeom prst="rect">
            <a:avLst/>
          </a:prstGeom>
          <a:gradFill>
            <a:gsLst>
              <a:gs pos="14000">
                <a:srgbClr val="EF7C1B"/>
              </a:gs>
              <a:gs pos="100000">
                <a:srgbClr val="F0CB05"/>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A tall building&#10;&#10;Description automatically generated">
            <a:extLst>
              <a:ext uri="{FF2B5EF4-FFF2-40B4-BE49-F238E27FC236}">
                <a16:creationId xmlns:a16="http://schemas.microsoft.com/office/drawing/2014/main" id="{D3B90857-3549-4D0E-9DF6-A13417FA3B7A}"/>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14722"/>
          <a:stretch/>
        </p:blipFill>
        <p:spPr>
          <a:xfrm>
            <a:off x="1109472" y="697584"/>
            <a:ext cx="3619641" cy="6169843"/>
          </a:xfrm>
          <a:prstGeom prst="rect">
            <a:avLst/>
          </a:prstGeom>
        </p:spPr>
      </p:pic>
      <p:sp>
        <p:nvSpPr>
          <p:cNvPr id="48" name="Title 1">
            <a:extLst>
              <a:ext uri="{FF2B5EF4-FFF2-40B4-BE49-F238E27FC236}">
                <a16:creationId xmlns:a16="http://schemas.microsoft.com/office/drawing/2014/main" id="{F52E0831-3805-495A-A15C-A5E9BC4CF50D}"/>
              </a:ext>
            </a:extLst>
          </p:cNvPr>
          <p:cNvSpPr>
            <a:spLocks noGrp="1"/>
          </p:cNvSpPr>
          <p:nvPr>
            <p:ph type="title"/>
          </p:nvPr>
        </p:nvSpPr>
        <p:spPr>
          <a:xfrm>
            <a:off x="5211740" y="1279754"/>
            <a:ext cx="4175833" cy="1107996"/>
          </a:xfrm>
        </p:spPr>
        <p:txBody>
          <a:bodyPr wrap="square" lIns="0" tIns="0" rIns="0" bIns="0">
            <a:spAutoFit/>
          </a:bodyPr>
          <a:lstStyle/>
          <a:p>
            <a:r>
              <a:rPr lang="en-US" dirty="0">
                <a:solidFill>
                  <a:schemeClr val="bg1"/>
                </a:solidFill>
              </a:rPr>
              <a:t>PROBLEM STATEMENT</a:t>
            </a:r>
          </a:p>
        </p:txBody>
      </p:sp>
      <p:sp>
        <p:nvSpPr>
          <p:cNvPr id="49" name="Rectangle 48">
            <a:extLst>
              <a:ext uri="{FF2B5EF4-FFF2-40B4-BE49-F238E27FC236}">
                <a16:creationId xmlns:a16="http://schemas.microsoft.com/office/drawing/2014/main" id="{B7AC6F7F-136F-4962-9CAB-A5416C5BD734}"/>
              </a:ext>
            </a:extLst>
          </p:cNvPr>
          <p:cNvSpPr/>
          <p:nvPr/>
        </p:nvSpPr>
        <p:spPr>
          <a:xfrm>
            <a:off x="0" y="942679"/>
            <a:ext cx="855791" cy="1436628"/>
          </a:xfrm>
          <a:prstGeom prst="rect">
            <a:avLst/>
          </a:prstGeom>
          <a:gradFill>
            <a:gsLst>
              <a:gs pos="14000">
                <a:srgbClr val="EF7C1B"/>
              </a:gs>
              <a:gs pos="100000">
                <a:srgbClr val="F0CB05"/>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68CD637-7246-4350-9213-6DCE1B1F69D8}"/>
              </a:ext>
            </a:extLst>
          </p:cNvPr>
          <p:cNvSpPr txBox="1"/>
          <p:nvPr/>
        </p:nvSpPr>
        <p:spPr>
          <a:xfrm>
            <a:off x="4914900" y="2565368"/>
            <a:ext cx="6266619" cy="3600986"/>
          </a:xfrm>
          <a:prstGeom prst="rect">
            <a:avLst/>
          </a:prstGeom>
          <a:noFill/>
        </p:spPr>
        <p:txBody>
          <a:bodyPr wrap="square" lIns="0" tIns="0" rIns="0" bIns="0" rtlCol="0" anchor="ctr">
            <a:spAutoFit/>
          </a:bodyPr>
          <a:lstStyle/>
          <a:p>
            <a:r>
              <a:rPr lang="en-US" dirty="0">
                <a:solidFill>
                  <a:schemeClr val="tx1">
                    <a:lumMod val="75000"/>
                    <a:lumOff val="25000"/>
                  </a:schemeClr>
                </a:solidFill>
                <a:latin typeface="+mj-lt"/>
                <a:cs typeface="Calibri" panose="020F0502020204030204" pitchFamily="34" charset="0"/>
              </a:rPr>
              <a:t>Our problem statement is building a Grocery Recommender System using Collaborative Filtering.</a:t>
            </a:r>
          </a:p>
          <a:p>
            <a:pPr marL="285750" indent="-285750">
              <a:buFont typeface="Wingdings" panose="05000000000000000000" pitchFamily="2" charset="2"/>
              <a:buChar char="q"/>
            </a:pPr>
            <a:r>
              <a:rPr lang="en-IN" dirty="0">
                <a:solidFill>
                  <a:schemeClr val="tx1">
                    <a:lumMod val="75000"/>
                    <a:lumOff val="25000"/>
                  </a:schemeClr>
                </a:solidFill>
                <a:latin typeface="+mj-lt"/>
                <a:cs typeface="Calibri" panose="020F0502020204030204" pitchFamily="34" charset="0"/>
              </a:rPr>
              <a:t>An Online Grocery System is the practical implementation of E-commerce for grocery goods.</a:t>
            </a:r>
          </a:p>
          <a:p>
            <a:pPr marL="285750" indent="-285750">
              <a:buFont typeface="Wingdings" panose="05000000000000000000" pitchFamily="2" charset="2"/>
              <a:buChar char="q"/>
            </a:pPr>
            <a:endParaRPr lang="en-IN" dirty="0">
              <a:solidFill>
                <a:schemeClr val="tx1">
                  <a:lumMod val="75000"/>
                  <a:lumOff val="25000"/>
                </a:schemeClr>
              </a:solidFill>
              <a:latin typeface="+mj-lt"/>
              <a:cs typeface="Calibri" panose="020F0502020204030204" pitchFamily="34" charset="0"/>
            </a:endParaRPr>
          </a:p>
          <a:p>
            <a:pPr marL="285750" indent="-285750">
              <a:buFont typeface="Wingdings" panose="05000000000000000000" pitchFamily="2" charset="2"/>
              <a:buChar char="q"/>
            </a:pPr>
            <a:r>
              <a:rPr lang="en-IN" dirty="0">
                <a:solidFill>
                  <a:schemeClr val="tx1">
                    <a:lumMod val="75000"/>
                    <a:lumOff val="25000"/>
                  </a:schemeClr>
                </a:solidFill>
                <a:latin typeface="+mj-lt"/>
                <a:cs typeface="Calibri" panose="020F0502020204030204" pitchFamily="34" charset="0"/>
              </a:rPr>
              <a:t>Recommendations are used for making the work of the customer more easy and fast. This reduces their valuable time and also the efforts. </a:t>
            </a:r>
          </a:p>
          <a:p>
            <a:pPr marL="285750" indent="-285750">
              <a:buFont typeface="Wingdings" panose="05000000000000000000" pitchFamily="2" charset="2"/>
              <a:buChar char="q"/>
            </a:pPr>
            <a:endParaRPr lang="en-IN" dirty="0">
              <a:solidFill>
                <a:schemeClr val="tx1">
                  <a:lumMod val="75000"/>
                  <a:lumOff val="25000"/>
                </a:schemeClr>
              </a:solidFill>
              <a:latin typeface="+mj-lt"/>
              <a:cs typeface="Calibri" panose="020F0502020204030204" pitchFamily="34" charset="0"/>
            </a:endParaRPr>
          </a:p>
          <a:p>
            <a:pPr marL="285750" indent="-285750">
              <a:buFont typeface="Wingdings" panose="05000000000000000000" pitchFamily="2" charset="2"/>
              <a:buChar char="q"/>
            </a:pPr>
            <a:r>
              <a:rPr lang="en-IN" dirty="0">
                <a:solidFill>
                  <a:schemeClr val="tx1">
                    <a:lumMod val="75000"/>
                    <a:lumOff val="25000"/>
                  </a:schemeClr>
                </a:solidFill>
                <a:latin typeface="+mj-lt"/>
                <a:cs typeface="Calibri" panose="020F0502020204030204" pitchFamily="34" charset="0"/>
              </a:rPr>
              <a:t>The main objective of using collaborative filtering is to find out which products the customers might like to purchase based on his/her previous purchase history.</a:t>
            </a:r>
          </a:p>
          <a:p>
            <a:endParaRPr lang="en-IN" dirty="0">
              <a:solidFill>
                <a:schemeClr val="tx1">
                  <a:lumMod val="75000"/>
                  <a:lumOff val="25000"/>
                </a:schemeClr>
              </a:solidFill>
              <a:latin typeface="+mj-lt"/>
              <a:cs typeface="Calibri" panose="020F0502020204030204" pitchFamily="34" charset="0"/>
            </a:endParaRPr>
          </a:p>
        </p:txBody>
      </p:sp>
      <p:sp>
        <p:nvSpPr>
          <p:cNvPr id="3" name="Slide Number Placeholder 2">
            <a:extLst>
              <a:ext uri="{FF2B5EF4-FFF2-40B4-BE49-F238E27FC236}">
                <a16:creationId xmlns:a16="http://schemas.microsoft.com/office/drawing/2014/main" id="{CFB750F2-0A14-431A-90B5-89C6ECB5632D}"/>
              </a:ext>
            </a:extLst>
          </p:cNvPr>
          <p:cNvSpPr>
            <a:spLocks noGrp="1"/>
          </p:cNvSpPr>
          <p:nvPr>
            <p:ph type="sldNum" sz="quarter" idx="12"/>
          </p:nvPr>
        </p:nvSpPr>
        <p:spPr/>
        <p:txBody>
          <a:bodyPr/>
          <a:lstStyle/>
          <a:p>
            <a:fld id="{FD5D7BC1-51E5-4D18-9B24-44CAE3285616}" type="slidenum">
              <a:rPr lang="en-US" smtClean="0">
                <a:solidFill>
                  <a:schemeClr val="bg1"/>
                </a:solidFill>
              </a:rPr>
              <a:pPr/>
              <a:t>2</a:t>
            </a:fld>
            <a:endParaRPr lang="en-US" dirty="0">
              <a:solidFill>
                <a:schemeClr val="bg1"/>
              </a:solidFill>
            </a:endParaRPr>
          </a:p>
        </p:txBody>
      </p:sp>
      <p:sp>
        <p:nvSpPr>
          <p:cNvPr id="18" name="Freeform: Shape 17">
            <a:extLst>
              <a:ext uri="{FF2B5EF4-FFF2-40B4-BE49-F238E27FC236}">
                <a16:creationId xmlns:a16="http://schemas.microsoft.com/office/drawing/2014/main" id="{A91957E8-9D70-406F-9CBC-A7F445F9AC2C}"/>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898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open, row, group, laying&#10;&#10;Description automatically generated">
            <a:extLst>
              <a:ext uri="{FF2B5EF4-FFF2-40B4-BE49-F238E27FC236}">
                <a16:creationId xmlns:a16="http://schemas.microsoft.com/office/drawing/2014/main" id="{C2A6953D-DA95-4CAE-990C-2BF523BB0AC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9022"/>
          <a:stretch/>
        </p:blipFill>
        <p:spPr>
          <a:xfrm>
            <a:off x="0" y="0"/>
            <a:ext cx="2557573" cy="6858000"/>
          </a:xfrm>
          <a:prstGeom prst="rect">
            <a:avLst/>
          </a:prstGeom>
        </p:spPr>
      </p:pic>
      <p:sp>
        <p:nvSpPr>
          <p:cNvPr id="31" name="Rectangle 30">
            <a:extLst>
              <a:ext uri="{FF2B5EF4-FFF2-40B4-BE49-F238E27FC236}">
                <a16:creationId xmlns:a16="http://schemas.microsoft.com/office/drawing/2014/main" id="{2A7548B1-CF94-4F55-B418-3F18315F41FC}"/>
              </a:ext>
            </a:extLst>
          </p:cNvPr>
          <p:cNvSpPr/>
          <p:nvPr/>
        </p:nvSpPr>
        <p:spPr>
          <a:xfrm>
            <a:off x="0" y="0"/>
            <a:ext cx="2557573" cy="6858000"/>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Top Corners Rounded 1">
            <a:extLst>
              <a:ext uri="{FF2B5EF4-FFF2-40B4-BE49-F238E27FC236}">
                <a16:creationId xmlns:a16="http://schemas.microsoft.com/office/drawing/2014/main" id="{B67707B9-FC61-41D5-9272-902812CF5BAF}"/>
              </a:ext>
            </a:extLst>
          </p:cNvPr>
          <p:cNvSpPr/>
          <p:nvPr/>
        </p:nvSpPr>
        <p:spPr>
          <a:xfrm rot="16200000">
            <a:off x="6438781" y="-2044581"/>
            <a:ext cx="1143238" cy="10363200"/>
          </a:xfrm>
          <a:prstGeom prst="round2SameRect">
            <a:avLst>
              <a:gd name="adj1" fmla="val 50000"/>
              <a:gd name="adj2" fmla="val 0"/>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Top Corners Rounded 27">
            <a:extLst>
              <a:ext uri="{FF2B5EF4-FFF2-40B4-BE49-F238E27FC236}">
                <a16:creationId xmlns:a16="http://schemas.microsoft.com/office/drawing/2014/main" id="{162FD0EB-40B8-4E61-871B-B53A299BE853}"/>
              </a:ext>
            </a:extLst>
          </p:cNvPr>
          <p:cNvSpPr/>
          <p:nvPr/>
        </p:nvSpPr>
        <p:spPr>
          <a:xfrm rot="16200000">
            <a:off x="6438781" y="-717550"/>
            <a:ext cx="1143238" cy="10363200"/>
          </a:xfrm>
          <a:prstGeom prst="round2SameRect">
            <a:avLst>
              <a:gd name="adj1" fmla="val 50000"/>
              <a:gd name="adj2" fmla="val 0"/>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Top Corners Rounded 28">
            <a:extLst>
              <a:ext uri="{FF2B5EF4-FFF2-40B4-BE49-F238E27FC236}">
                <a16:creationId xmlns:a16="http://schemas.microsoft.com/office/drawing/2014/main" id="{9A5ECAC2-F83B-4287-A0B9-3DADD4EC139D}"/>
              </a:ext>
            </a:extLst>
          </p:cNvPr>
          <p:cNvSpPr/>
          <p:nvPr/>
        </p:nvSpPr>
        <p:spPr>
          <a:xfrm rot="16200000">
            <a:off x="6438781" y="609481"/>
            <a:ext cx="1143238" cy="10363200"/>
          </a:xfrm>
          <a:prstGeom prst="round2SameRect">
            <a:avLst>
              <a:gd name="adj1" fmla="val 50000"/>
              <a:gd name="adj2" fmla="val 0"/>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A40B9939-FCE3-43F7-A7B6-BE3601B1ACDE}"/>
              </a:ext>
            </a:extLst>
          </p:cNvPr>
          <p:cNvSpPr>
            <a:spLocks noGrp="1"/>
          </p:cNvSpPr>
          <p:nvPr>
            <p:ph type="title"/>
          </p:nvPr>
        </p:nvSpPr>
        <p:spPr>
          <a:xfrm>
            <a:off x="2730501" y="734198"/>
            <a:ext cx="3365499" cy="1200329"/>
          </a:xfrm>
        </p:spPr>
        <p:txBody>
          <a:bodyPr wrap="square">
            <a:spAutoFit/>
          </a:bodyPr>
          <a:lstStyle/>
          <a:p>
            <a:r>
              <a:rPr lang="en-US" dirty="0"/>
              <a:t>APPLICATION AND USES</a:t>
            </a:r>
          </a:p>
        </p:txBody>
      </p:sp>
      <p:sp>
        <p:nvSpPr>
          <p:cNvPr id="37" name="TextBox 36">
            <a:extLst>
              <a:ext uri="{FF2B5EF4-FFF2-40B4-BE49-F238E27FC236}">
                <a16:creationId xmlns:a16="http://schemas.microsoft.com/office/drawing/2014/main" id="{73D69AA4-CF40-4D3A-B6AC-73DD4D582651}"/>
              </a:ext>
            </a:extLst>
          </p:cNvPr>
          <p:cNvSpPr txBox="1"/>
          <p:nvPr/>
        </p:nvSpPr>
        <p:spPr>
          <a:xfrm>
            <a:off x="885496" y="2798464"/>
            <a:ext cx="660773" cy="677108"/>
          </a:xfrm>
          <a:prstGeom prst="rect">
            <a:avLst/>
          </a:prstGeom>
          <a:noFill/>
        </p:spPr>
        <p:txBody>
          <a:bodyPr wrap="square" lIns="0" tIns="0" rIns="0" bIns="0" rtlCol="0" anchor="ctr">
            <a:spAutoFit/>
          </a:bodyPr>
          <a:lstStyle/>
          <a:p>
            <a:pPr algn="ctr"/>
            <a:r>
              <a:rPr lang="en-US" sz="4400" dirty="0">
                <a:solidFill>
                  <a:schemeClr val="bg1"/>
                </a:solidFill>
                <a:latin typeface="Bahnschrift SemiBold" panose="020B0502040204020203" pitchFamily="34" charset="0"/>
                <a:cs typeface="Calibri" panose="020F0502020204030204" pitchFamily="34" charset="0"/>
              </a:rPr>
              <a:t>01</a:t>
            </a:r>
          </a:p>
        </p:txBody>
      </p:sp>
      <p:sp>
        <p:nvSpPr>
          <p:cNvPr id="38" name="TextBox 37">
            <a:extLst>
              <a:ext uri="{FF2B5EF4-FFF2-40B4-BE49-F238E27FC236}">
                <a16:creationId xmlns:a16="http://schemas.microsoft.com/office/drawing/2014/main" id="{A3EC94C5-2557-4C9B-9E6F-4AC824E96F46}"/>
              </a:ext>
            </a:extLst>
          </p:cNvPr>
          <p:cNvSpPr txBox="1"/>
          <p:nvPr/>
        </p:nvSpPr>
        <p:spPr>
          <a:xfrm>
            <a:off x="885496" y="4125495"/>
            <a:ext cx="660773" cy="677108"/>
          </a:xfrm>
          <a:prstGeom prst="rect">
            <a:avLst/>
          </a:prstGeom>
          <a:noFill/>
        </p:spPr>
        <p:txBody>
          <a:bodyPr wrap="square" lIns="0" tIns="0" rIns="0" bIns="0" rtlCol="0" anchor="ctr">
            <a:spAutoFit/>
          </a:bodyPr>
          <a:lstStyle/>
          <a:p>
            <a:pPr algn="ctr"/>
            <a:r>
              <a:rPr lang="en-US" sz="4400" dirty="0">
                <a:solidFill>
                  <a:schemeClr val="bg1"/>
                </a:solidFill>
                <a:latin typeface="Bahnschrift SemiBold" panose="020B0502040204020203" pitchFamily="34" charset="0"/>
                <a:cs typeface="Calibri" panose="020F0502020204030204" pitchFamily="34" charset="0"/>
              </a:rPr>
              <a:t>02</a:t>
            </a:r>
          </a:p>
        </p:txBody>
      </p:sp>
      <p:sp>
        <p:nvSpPr>
          <p:cNvPr id="54" name="TextBox 53">
            <a:extLst>
              <a:ext uri="{FF2B5EF4-FFF2-40B4-BE49-F238E27FC236}">
                <a16:creationId xmlns:a16="http://schemas.microsoft.com/office/drawing/2014/main" id="{B1FF2DC9-B6F1-4EBF-9799-6A2E1CD9144F}"/>
              </a:ext>
            </a:extLst>
          </p:cNvPr>
          <p:cNvSpPr txBox="1"/>
          <p:nvPr/>
        </p:nvSpPr>
        <p:spPr>
          <a:xfrm>
            <a:off x="885496" y="5452526"/>
            <a:ext cx="660773" cy="677108"/>
          </a:xfrm>
          <a:prstGeom prst="rect">
            <a:avLst/>
          </a:prstGeom>
          <a:noFill/>
        </p:spPr>
        <p:txBody>
          <a:bodyPr wrap="square" lIns="0" tIns="0" rIns="0" bIns="0" rtlCol="0" anchor="ctr">
            <a:spAutoFit/>
          </a:bodyPr>
          <a:lstStyle/>
          <a:p>
            <a:pPr algn="ctr"/>
            <a:r>
              <a:rPr lang="en-US" sz="4400" dirty="0">
                <a:solidFill>
                  <a:schemeClr val="bg1"/>
                </a:solidFill>
                <a:latin typeface="Bahnschrift SemiBold" panose="020B0502040204020203" pitchFamily="34" charset="0"/>
                <a:cs typeface="Calibri" panose="020F0502020204030204" pitchFamily="34" charset="0"/>
              </a:rPr>
              <a:t>03</a:t>
            </a:r>
          </a:p>
        </p:txBody>
      </p:sp>
      <p:grpSp>
        <p:nvGrpSpPr>
          <p:cNvPr id="11" name="Group 10">
            <a:extLst>
              <a:ext uri="{FF2B5EF4-FFF2-40B4-BE49-F238E27FC236}">
                <a16:creationId xmlns:a16="http://schemas.microsoft.com/office/drawing/2014/main" id="{266C13E4-AC61-48EA-8475-7F3832C9BFB2}"/>
              </a:ext>
            </a:extLst>
          </p:cNvPr>
          <p:cNvGrpSpPr/>
          <p:nvPr/>
        </p:nvGrpSpPr>
        <p:grpSpPr>
          <a:xfrm>
            <a:off x="2901996" y="2675354"/>
            <a:ext cx="9045424" cy="923330"/>
            <a:chOff x="4516458" y="2667659"/>
            <a:chExt cx="6759207" cy="923330"/>
          </a:xfrm>
        </p:grpSpPr>
        <p:sp>
          <p:nvSpPr>
            <p:cNvPr id="55" name="TextBox 54">
              <a:extLst>
                <a:ext uri="{FF2B5EF4-FFF2-40B4-BE49-F238E27FC236}">
                  <a16:creationId xmlns:a16="http://schemas.microsoft.com/office/drawing/2014/main" id="{ECAA94EE-E354-42ED-B46E-948EA6BF7499}"/>
                </a:ext>
              </a:extLst>
            </p:cNvPr>
            <p:cNvSpPr txBox="1"/>
            <p:nvPr/>
          </p:nvSpPr>
          <p:spPr>
            <a:xfrm>
              <a:off x="4711699" y="2667659"/>
              <a:ext cx="6563966" cy="923330"/>
            </a:xfrm>
            <a:prstGeom prst="rect">
              <a:avLst/>
            </a:prstGeom>
            <a:noFill/>
          </p:spPr>
          <p:txBody>
            <a:bodyPr wrap="square" lIns="0" tIns="0" rIns="0" bIns="0" rtlCol="0" anchor="ctr">
              <a:spAutoFit/>
            </a:bodyPr>
            <a:lstStyle/>
            <a:p>
              <a:r>
                <a:rPr lang="en-IN" sz="2000" dirty="0">
                  <a:solidFill>
                    <a:schemeClr val="tx1">
                      <a:lumMod val="75000"/>
                      <a:lumOff val="25000"/>
                    </a:schemeClr>
                  </a:solidFill>
                  <a:latin typeface="+mj-lt"/>
                  <a:cs typeface="Calibri" panose="020F0502020204030204" pitchFamily="34" charset="0"/>
                </a:rPr>
                <a:t>Collaborative Filtering applications are used in Amazon and </a:t>
              </a:r>
              <a:r>
                <a:rPr lang="en-IN" sz="2000" dirty="0" err="1">
                  <a:solidFill>
                    <a:schemeClr val="tx1">
                      <a:lumMod val="75000"/>
                      <a:lumOff val="25000"/>
                    </a:schemeClr>
                  </a:solidFill>
                  <a:latin typeface="+mj-lt"/>
                  <a:cs typeface="Calibri" panose="020F0502020204030204" pitchFamily="34" charset="0"/>
                </a:rPr>
                <a:t>BigBasket</a:t>
              </a:r>
              <a:r>
                <a:rPr lang="en-IN" sz="2000" dirty="0">
                  <a:solidFill>
                    <a:schemeClr val="tx1">
                      <a:lumMod val="75000"/>
                      <a:lumOff val="25000"/>
                    </a:schemeClr>
                  </a:solidFill>
                  <a:latin typeface="+mj-lt"/>
                  <a:cs typeface="Calibri" panose="020F0502020204030204" pitchFamily="34" charset="0"/>
                </a:rPr>
                <a:t> to match products to customers based on their past purchases. These are highly useful as they help users discover products they might otherwise have not found on their own. </a:t>
              </a:r>
              <a:endParaRPr lang="en-US" sz="2000" dirty="0">
                <a:solidFill>
                  <a:schemeClr val="tx1">
                    <a:lumMod val="75000"/>
                    <a:lumOff val="25000"/>
                  </a:schemeClr>
                </a:solidFill>
                <a:latin typeface="+mj-lt"/>
                <a:cs typeface="Calibri" panose="020F0502020204030204" pitchFamily="34" charset="0"/>
              </a:endParaRPr>
            </a:p>
          </p:txBody>
        </p:sp>
        <p:cxnSp>
          <p:nvCxnSpPr>
            <p:cNvPr id="10" name="Straight Connector 9">
              <a:extLst>
                <a:ext uri="{FF2B5EF4-FFF2-40B4-BE49-F238E27FC236}">
                  <a16:creationId xmlns:a16="http://schemas.microsoft.com/office/drawing/2014/main" id="{7E85AFD2-270E-4B9F-B579-8BE29A6395C1}"/>
                </a:ext>
              </a:extLst>
            </p:cNvPr>
            <p:cNvCxnSpPr/>
            <p:nvPr/>
          </p:nvCxnSpPr>
          <p:spPr>
            <a:xfrm>
              <a:off x="4516458" y="2798464"/>
              <a:ext cx="0" cy="6617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FCB3ABD-18F5-4921-98C4-27EEE76F6DBE}"/>
              </a:ext>
            </a:extLst>
          </p:cNvPr>
          <p:cNvGrpSpPr/>
          <p:nvPr/>
        </p:nvGrpSpPr>
        <p:grpSpPr>
          <a:xfrm>
            <a:off x="2901996" y="4002385"/>
            <a:ext cx="8966350" cy="923330"/>
            <a:chOff x="4516458" y="2667659"/>
            <a:chExt cx="6883268" cy="923330"/>
          </a:xfrm>
        </p:grpSpPr>
        <p:sp>
          <p:nvSpPr>
            <p:cNvPr id="60" name="TextBox 59">
              <a:extLst>
                <a:ext uri="{FF2B5EF4-FFF2-40B4-BE49-F238E27FC236}">
                  <a16:creationId xmlns:a16="http://schemas.microsoft.com/office/drawing/2014/main" id="{AFF98C57-1575-4DC3-87D6-0B78BED3284E}"/>
                </a:ext>
              </a:extLst>
            </p:cNvPr>
            <p:cNvSpPr txBox="1"/>
            <p:nvPr/>
          </p:nvSpPr>
          <p:spPr>
            <a:xfrm>
              <a:off x="4711699" y="2667659"/>
              <a:ext cx="6688027" cy="923330"/>
            </a:xfrm>
            <a:prstGeom prst="rect">
              <a:avLst/>
            </a:prstGeom>
            <a:noFill/>
          </p:spPr>
          <p:txBody>
            <a:bodyPr wrap="square" lIns="0" tIns="0" rIns="0" bIns="0" rtlCol="0" anchor="ctr">
              <a:spAutoFit/>
            </a:bodyPr>
            <a:lstStyle/>
            <a:p>
              <a:r>
                <a:rPr lang="en-IN" sz="2000" dirty="0">
                  <a:solidFill>
                    <a:schemeClr val="tx1">
                      <a:lumMod val="75000"/>
                      <a:lumOff val="25000"/>
                    </a:schemeClr>
                  </a:solidFill>
                  <a:latin typeface="+mj-lt"/>
                  <a:cs typeface="Calibri" panose="020F0502020204030204" pitchFamily="34" charset="0"/>
                </a:rPr>
                <a:t>These systems have the potential to change the way websites communicate with users and to allow companies to maximize their ROI based on the information on each customer's preferences and purchases.</a:t>
              </a:r>
              <a:endParaRPr lang="en-US" sz="2000" dirty="0">
                <a:solidFill>
                  <a:schemeClr val="tx1">
                    <a:lumMod val="75000"/>
                    <a:lumOff val="25000"/>
                  </a:schemeClr>
                </a:solidFill>
                <a:latin typeface="+mj-lt"/>
                <a:cs typeface="Calibri" panose="020F0502020204030204" pitchFamily="34" charset="0"/>
              </a:endParaRPr>
            </a:p>
          </p:txBody>
        </p:sp>
        <p:cxnSp>
          <p:nvCxnSpPr>
            <p:cNvPr id="62" name="Straight Connector 61">
              <a:extLst>
                <a:ext uri="{FF2B5EF4-FFF2-40B4-BE49-F238E27FC236}">
                  <a16:creationId xmlns:a16="http://schemas.microsoft.com/office/drawing/2014/main" id="{44B65E6D-46F3-49C4-9695-9D23B3782127}"/>
                </a:ext>
              </a:extLst>
            </p:cNvPr>
            <p:cNvCxnSpPr/>
            <p:nvPr/>
          </p:nvCxnSpPr>
          <p:spPr>
            <a:xfrm>
              <a:off x="4516458" y="2798464"/>
              <a:ext cx="0" cy="6617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539BD580-0E04-47FC-B454-146CB52DDD4C}"/>
              </a:ext>
            </a:extLst>
          </p:cNvPr>
          <p:cNvGrpSpPr/>
          <p:nvPr/>
        </p:nvGrpSpPr>
        <p:grpSpPr>
          <a:xfrm>
            <a:off x="2901996" y="5175528"/>
            <a:ext cx="8497731" cy="1231106"/>
            <a:chOff x="4516458" y="2513771"/>
            <a:chExt cx="6883268" cy="1231106"/>
          </a:xfrm>
        </p:grpSpPr>
        <p:sp>
          <p:nvSpPr>
            <p:cNvPr id="64" name="TextBox 63">
              <a:extLst>
                <a:ext uri="{FF2B5EF4-FFF2-40B4-BE49-F238E27FC236}">
                  <a16:creationId xmlns:a16="http://schemas.microsoft.com/office/drawing/2014/main" id="{55D53464-3113-4391-B387-8ABC86693D51}"/>
                </a:ext>
              </a:extLst>
            </p:cNvPr>
            <p:cNvSpPr txBox="1"/>
            <p:nvPr/>
          </p:nvSpPr>
          <p:spPr>
            <a:xfrm>
              <a:off x="4711699" y="2513771"/>
              <a:ext cx="6688027" cy="1231106"/>
            </a:xfrm>
            <a:prstGeom prst="rect">
              <a:avLst/>
            </a:prstGeom>
            <a:noFill/>
          </p:spPr>
          <p:txBody>
            <a:bodyPr wrap="square" lIns="0" tIns="0" rIns="0" bIns="0" rtlCol="0" anchor="ctr">
              <a:spAutoFit/>
            </a:bodyPr>
            <a:lstStyle/>
            <a:p>
              <a:r>
                <a:rPr lang="en-IN" sz="2000" dirty="0">
                  <a:solidFill>
                    <a:schemeClr val="tx1">
                      <a:lumMod val="75000"/>
                      <a:lumOff val="25000"/>
                    </a:schemeClr>
                  </a:solidFill>
                  <a:latin typeface="+mj-lt"/>
                  <a:cs typeface="Calibri" panose="020F0502020204030204" pitchFamily="34" charset="0"/>
                </a:rPr>
                <a:t>In grocery shopping, consumers will make multiple purchases of the same or very similar products more frequently than buying entirely new items. Hence, collaborative filtering can be used to easily recommend products and cut down shopping time.</a:t>
              </a:r>
              <a:endParaRPr lang="en-US" sz="2000" dirty="0">
                <a:solidFill>
                  <a:schemeClr val="tx1">
                    <a:lumMod val="75000"/>
                    <a:lumOff val="25000"/>
                  </a:schemeClr>
                </a:solidFill>
                <a:latin typeface="+mj-lt"/>
                <a:cs typeface="Calibri" panose="020F0502020204030204" pitchFamily="34" charset="0"/>
              </a:endParaRPr>
            </a:p>
          </p:txBody>
        </p:sp>
        <p:cxnSp>
          <p:nvCxnSpPr>
            <p:cNvPr id="66" name="Straight Connector 65">
              <a:extLst>
                <a:ext uri="{FF2B5EF4-FFF2-40B4-BE49-F238E27FC236}">
                  <a16:creationId xmlns:a16="http://schemas.microsoft.com/office/drawing/2014/main" id="{46C00AE6-AB6B-4A52-BAF8-50E4730B9DC9}"/>
                </a:ext>
              </a:extLst>
            </p:cNvPr>
            <p:cNvCxnSpPr/>
            <p:nvPr/>
          </p:nvCxnSpPr>
          <p:spPr>
            <a:xfrm>
              <a:off x="4516458" y="2798464"/>
              <a:ext cx="0" cy="6617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 name="Rectangle: Rounded Corners 11">
            <a:extLst>
              <a:ext uri="{FF2B5EF4-FFF2-40B4-BE49-F238E27FC236}">
                <a16:creationId xmlns:a16="http://schemas.microsoft.com/office/drawing/2014/main" id="{39DA0408-62EE-4AF0-93CE-79C75BBCCF40}"/>
              </a:ext>
            </a:extLst>
          </p:cNvPr>
          <p:cNvSpPr/>
          <p:nvPr/>
        </p:nvSpPr>
        <p:spPr>
          <a:xfrm>
            <a:off x="666673" y="2776888"/>
            <a:ext cx="2016500" cy="720260"/>
          </a:xfrm>
          <a:prstGeom prst="roundRect">
            <a:avLst>
              <a:gd name="adj" fmla="val 50000"/>
            </a:avLst>
          </a:prstGeom>
          <a:noFill/>
          <a:ln>
            <a:solidFill>
              <a:srgbClr val="EF7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886BE55-3C54-4F6F-A292-688FA29CFF48}"/>
              </a:ext>
            </a:extLst>
          </p:cNvPr>
          <p:cNvSpPr/>
          <p:nvPr/>
        </p:nvSpPr>
        <p:spPr>
          <a:xfrm>
            <a:off x="666673" y="4103919"/>
            <a:ext cx="2016500" cy="720260"/>
          </a:xfrm>
          <a:prstGeom prst="roundRect">
            <a:avLst>
              <a:gd name="adj" fmla="val 50000"/>
            </a:avLst>
          </a:prstGeom>
          <a:noFill/>
          <a:ln>
            <a:solidFill>
              <a:srgbClr val="EF7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7711E0B-85F2-4C1C-B324-FE05DEAB4193}"/>
              </a:ext>
            </a:extLst>
          </p:cNvPr>
          <p:cNvSpPr/>
          <p:nvPr/>
        </p:nvSpPr>
        <p:spPr>
          <a:xfrm>
            <a:off x="666673" y="5430950"/>
            <a:ext cx="2016500" cy="720260"/>
          </a:xfrm>
          <a:prstGeom prst="roundRect">
            <a:avLst>
              <a:gd name="adj" fmla="val 50000"/>
            </a:avLst>
          </a:prstGeom>
          <a:noFill/>
          <a:ln>
            <a:solidFill>
              <a:srgbClr val="EF7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A916022-93EE-4C9F-9885-C59B95869F97}"/>
              </a:ext>
            </a:extLst>
          </p:cNvPr>
          <p:cNvSpPr/>
          <p:nvPr/>
        </p:nvSpPr>
        <p:spPr>
          <a:xfrm>
            <a:off x="1989686" y="2853075"/>
            <a:ext cx="567887" cy="567887"/>
          </a:xfrm>
          <a:prstGeom prst="ellipse">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340A5BE-C513-44BC-A49A-14239B152808}"/>
              </a:ext>
            </a:extLst>
          </p:cNvPr>
          <p:cNvSpPr/>
          <p:nvPr/>
        </p:nvSpPr>
        <p:spPr>
          <a:xfrm>
            <a:off x="1989686" y="4180105"/>
            <a:ext cx="567887" cy="567887"/>
          </a:xfrm>
          <a:prstGeom prst="ellipse">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E8B5BFF-61FF-42D1-BC3D-63ABC381D510}"/>
              </a:ext>
            </a:extLst>
          </p:cNvPr>
          <p:cNvSpPr/>
          <p:nvPr/>
        </p:nvSpPr>
        <p:spPr>
          <a:xfrm>
            <a:off x="1989686" y="5510106"/>
            <a:ext cx="567887" cy="567887"/>
          </a:xfrm>
          <a:prstGeom prst="ellipse">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id="{4BC3D0C7-9FF2-466F-B978-13BA607AAA07}"/>
              </a:ext>
            </a:extLst>
          </p:cNvPr>
          <p:cNvSpPr>
            <a:spLocks noGrp="1"/>
          </p:cNvSpPr>
          <p:nvPr>
            <p:ph type="sldNum" sz="quarter" idx="12"/>
          </p:nvPr>
        </p:nvSpPr>
        <p:spPr/>
        <p:txBody>
          <a:bodyPr/>
          <a:lstStyle/>
          <a:p>
            <a:fld id="{FD5D7BC1-51E5-4D18-9B24-44CAE3285616}" type="slidenum">
              <a:rPr lang="en-US" smtClean="0"/>
              <a:pPr/>
              <a:t>3</a:t>
            </a:fld>
            <a:endParaRPr lang="en-US" dirty="0"/>
          </a:p>
        </p:txBody>
      </p:sp>
      <p:sp>
        <p:nvSpPr>
          <p:cNvPr id="71" name="Freeform 9">
            <a:extLst>
              <a:ext uri="{FF2B5EF4-FFF2-40B4-BE49-F238E27FC236}">
                <a16:creationId xmlns:a16="http://schemas.microsoft.com/office/drawing/2014/main" id="{B8040796-2511-409A-9E06-96034B94F56C}"/>
              </a:ext>
            </a:extLst>
          </p:cNvPr>
          <p:cNvSpPr>
            <a:spLocks/>
          </p:cNvSpPr>
          <p:nvPr/>
        </p:nvSpPr>
        <p:spPr bwMode="auto">
          <a:xfrm>
            <a:off x="2131279" y="2992700"/>
            <a:ext cx="284701" cy="28863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254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9">
            <a:extLst>
              <a:ext uri="{FF2B5EF4-FFF2-40B4-BE49-F238E27FC236}">
                <a16:creationId xmlns:a16="http://schemas.microsoft.com/office/drawing/2014/main" id="{D6D01E10-0640-4472-B215-EB3AE4208F17}"/>
              </a:ext>
            </a:extLst>
          </p:cNvPr>
          <p:cNvSpPr>
            <a:spLocks/>
          </p:cNvSpPr>
          <p:nvPr/>
        </p:nvSpPr>
        <p:spPr bwMode="auto">
          <a:xfrm>
            <a:off x="2131279" y="4319730"/>
            <a:ext cx="284701" cy="28863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254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3" name="Freeform 9">
            <a:extLst>
              <a:ext uri="{FF2B5EF4-FFF2-40B4-BE49-F238E27FC236}">
                <a16:creationId xmlns:a16="http://schemas.microsoft.com/office/drawing/2014/main" id="{B1355E61-D1BB-45D0-AAFF-3C3EB9CA419F}"/>
              </a:ext>
            </a:extLst>
          </p:cNvPr>
          <p:cNvSpPr>
            <a:spLocks/>
          </p:cNvSpPr>
          <p:nvPr/>
        </p:nvSpPr>
        <p:spPr bwMode="auto">
          <a:xfrm>
            <a:off x="2131279" y="5649731"/>
            <a:ext cx="284701" cy="28863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254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36832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white&#10;&#10;Description automatically generated">
            <a:extLst>
              <a:ext uri="{FF2B5EF4-FFF2-40B4-BE49-F238E27FC236}">
                <a16:creationId xmlns:a16="http://schemas.microsoft.com/office/drawing/2014/main" id="{E0F170A4-7147-4951-98A5-051BC94A7B6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3309257"/>
          </a:xfrm>
          <a:prstGeom prst="rect">
            <a:avLst/>
          </a:prstGeom>
        </p:spPr>
      </p:pic>
      <p:sp>
        <p:nvSpPr>
          <p:cNvPr id="8" name="Rectangle 7">
            <a:extLst>
              <a:ext uri="{FF2B5EF4-FFF2-40B4-BE49-F238E27FC236}">
                <a16:creationId xmlns:a16="http://schemas.microsoft.com/office/drawing/2014/main" id="{D2D50D11-743E-4EAE-B082-59247689DEB5}"/>
              </a:ext>
            </a:extLst>
          </p:cNvPr>
          <p:cNvSpPr/>
          <p:nvPr/>
        </p:nvSpPr>
        <p:spPr>
          <a:xfrm>
            <a:off x="0" y="-29818"/>
            <a:ext cx="12192000" cy="688781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F38056-A572-4892-A85A-F234457104A3}"/>
              </a:ext>
            </a:extLst>
          </p:cNvPr>
          <p:cNvSpPr>
            <a:spLocks noGrp="1"/>
          </p:cNvSpPr>
          <p:nvPr>
            <p:ph type="title"/>
          </p:nvPr>
        </p:nvSpPr>
        <p:spPr/>
        <p:txBody>
          <a:bodyPr>
            <a:normAutofit/>
          </a:bodyPr>
          <a:lstStyle/>
          <a:p>
            <a:r>
              <a:rPr lang="en-US" dirty="0">
                <a:solidFill>
                  <a:schemeClr val="bg1"/>
                </a:solidFill>
              </a:rPr>
              <a:t>HIGH-LEVEL ARCHITECTURE DIAGRAM</a:t>
            </a:r>
          </a:p>
        </p:txBody>
      </p:sp>
      <p:sp>
        <p:nvSpPr>
          <p:cNvPr id="3" name="Slide Number Placeholder 2">
            <a:extLst>
              <a:ext uri="{FF2B5EF4-FFF2-40B4-BE49-F238E27FC236}">
                <a16:creationId xmlns:a16="http://schemas.microsoft.com/office/drawing/2014/main" id="{B4AE124E-F908-462A-ADFE-5424593B46A8}"/>
              </a:ext>
            </a:extLst>
          </p:cNvPr>
          <p:cNvSpPr>
            <a:spLocks noGrp="1"/>
          </p:cNvSpPr>
          <p:nvPr>
            <p:ph type="sldNum" sz="quarter" idx="12"/>
          </p:nvPr>
        </p:nvSpPr>
        <p:spPr/>
        <p:txBody>
          <a:bodyPr/>
          <a:lstStyle/>
          <a:p>
            <a:fld id="{FD5D7BC1-51E5-4D18-9B24-44CAE3285616}" type="slidenum">
              <a:rPr lang="en-US" smtClean="0">
                <a:solidFill>
                  <a:schemeClr val="bg1"/>
                </a:solidFill>
              </a:rPr>
              <a:pPr/>
              <a:t>4</a:t>
            </a:fld>
            <a:endParaRPr lang="en-US" dirty="0">
              <a:solidFill>
                <a:schemeClr val="bg1"/>
              </a:solidFill>
            </a:endParaRPr>
          </a:p>
        </p:txBody>
      </p:sp>
      <p:sp>
        <p:nvSpPr>
          <p:cNvPr id="32" name="Freeform: Shape 31">
            <a:extLst>
              <a:ext uri="{FF2B5EF4-FFF2-40B4-BE49-F238E27FC236}">
                <a16:creationId xmlns:a16="http://schemas.microsoft.com/office/drawing/2014/main" id="{554E074B-998A-4520-951C-1BA02812ECF6}"/>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
        <p:nvSpPr>
          <p:cNvPr id="6" name="Rectangle: Rounded Corners 5">
            <a:extLst>
              <a:ext uri="{FF2B5EF4-FFF2-40B4-BE49-F238E27FC236}">
                <a16:creationId xmlns:a16="http://schemas.microsoft.com/office/drawing/2014/main" id="{C820781E-2CBF-0A0B-E5BB-22554B19CDAC}"/>
              </a:ext>
            </a:extLst>
          </p:cNvPr>
          <p:cNvSpPr/>
          <p:nvPr/>
        </p:nvSpPr>
        <p:spPr>
          <a:xfrm>
            <a:off x="687192" y="1361660"/>
            <a:ext cx="1789043" cy="941161"/>
          </a:xfrm>
          <a:prstGeom prst="roundRect">
            <a:avLst/>
          </a:prstGeom>
          <a:ln/>
          <a:effectLst>
            <a:innerShdw blurRad="63500" dist="50800" dir="13500000">
              <a:prstClr val="black">
                <a:alpha val="50000"/>
              </a:prstClr>
            </a:inn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Data Acquisition</a:t>
            </a:r>
            <a:endParaRPr lang="en-IN" sz="16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B20489C-CBAF-8D1D-69FE-366BF415757C}"/>
              </a:ext>
            </a:extLst>
          </p:cNvPr>
          <p:cNvSpPr/>
          <p:nvPr/>
        </p:nvSpPr>
        <p:spPr>
          <a:xfrm>
            <a:off x="5768530" y="1361661"/>
            <a:ext cx="1805087" cy="941160"/>
          </a:xfrm>
          <a:prstGeom prst="roundRect">
            <a:avLst/>
          </a:prstGeom>
          <a:effectLst>
            <a:innerShdw blurRad="63500" dist="50800" dir="13500000">
              <a:prstClr val="black">
                <a:alpha val="50000"/>
              </a:prstClr>
            </a:inn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Train and Test Data</a:t>
            </a:r>
            <a:endParaRPr lang="en-IN" sz="16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F30E7C3-C461-0532-6978-E2D07172EC65}"/>
              </a:ext>
            </a:extLst>
          </p:cNvPr>
          <p:cNvSpPr/>
          <p:nvPr/>
        </p:nvSpPr>
        <p:spPr>
          <a:xfrm>
            <a:off x="3270102" y="1361661"/>
            <a:ext cx="1704561" cy="941160"/>
          </a:xfrm>
          <a:prstGeom prst="roundRect">
            <a:avLst/>
          </a:prstGeom>
          <a:effectLst>
            <a:innerShdw blurRad="63500" dist="50800" dir="13500000">
              <a:prstClr val="black">
                <a:alpha val="50000"/>
              </a:prstClr>
            </a:inn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Data</a:t>
            </a:r>
            <a:r>
              <a:rPr lang="en-US" dirty="0"/>
              <a:t> </a:t>
            </a:r>
          </a:p>
          <a:p>
            <a:pPr algn="ctr"/>
            <a:r>
              <a:rPr lang="en-US" sz="1600" dirty="0">
                <a:latin typeface="Times New Roman" panose="02020603050405020304" pitchFamily="18" charset="0"/>
                <a:cs typeface="Times New Roman" panose="02020603050405020304" pitchFamily="18" charset="0"/>
              </a:rPr>
              <a:t>Pre-processing</a:t>
            </a:r>
            <a:endParaRPr lang="en-IN" sz="16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E1394967-55A8-874B-6F17-D7488E3D8CF1}"/>
              </a:ext>
            </a:extLst>
          </p:cNvPr>
          <p:cNvCxnSpPr>
            <a:cxnSpLocks/>
            <a:stCxn id="6" idx="3"/>
            <a:endCxn id="10" idx="1"/>
          </p:cNvCxnSpPr>
          <p:nvPr/>
        </p:nvCxnSpPr>
        <p:spPr>
          <a:xfrm>
            <a:off x="2476235" y="1832241"/>
            <a:ext cx="7938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965EE16B-C0AC-6405-8FB0-65AB05476C42}"/>
              </a:ext>
            </a:extLst>
          </p:cNvPr>
          <p:cNvCxnSpPr>
            <a:cxnSpLocks/>
            <a:stCxn id="10" idx="3"/>
            <a:endCxn id="9" idx="1"/>
          </p:cNvCxnSpPr>
          <p:nvPr/>
        </p:nvCxnSpPr>
        <p:spPr>
          <a:xfrm>
            <a:off x="4974663" y="1832241"/>
            <a:ext cx="7938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Cylinder 15">
            <a:extLst>
              <a:ext uri="{FF2B5EF4-FFF2-40B4-BE49-F238E27FC236}">
                <a16:creationId xmlns:a16="http://schemas.microsoft.com/office/drawing/2014/main" id="{3AFE3C36-F64B-98B4-3A94-917457341C0E}"/>
              </a:ext>
            </a:extLst>
          </p:cNvPr>
          <p:cNvSpPr/>
          <p:nvPr/>
        </p:nvSpPr>
        <p:spPr>
          <a:xfrm>
            <a:off x="6094946" y="2998060"/>
            <a:ext cx="1152249" cy="1411357"/>
          </a:xfrm>
          <a:prstGeom prst="can">
            <a:avLst/>
          </a:prstGeom>
          <a:effectLst>
            <a:innerShdw blurRad="63500" dist="50800" dir="5400000">
              <a:prstClr val="black">
                <a:alpha val="50000"/>
              </a:prstClr>
            </a:inn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Models</a:t>
            </a:r>
            <a:endParaRPr lang="en-IN" dirty="0"/>
          </a:p>
        </p:txBody>
      </p:sp>
      <p:cxnSp>
        <p:nvCxnSpPr>
          <p:cNvPr id="28" name="Straight Arrow Connector 27">
            <a:extLst>
              <a:ext uri="{FF2B5EF4-FFF2-40B4-BE49-F238E27FC236}">
                <a16:creationId xmlns:a16="http://schemas.microsoft.com/office/drawing/2014/main" id="{109916D9-6572-C175-70B1-EB5FA6C5F7C1}"/>
              </a:ext>
            </a:extLst>
          </p:cNvPr>
          <p:cNvCxnSpPr>
            <a:cxnSpLocks/>
            <a:stCxn id="9" idx="2"/>
            <a:endCxn id="16" idx="1"/>
          </p:cNvCxnSpPr>
          <p:nvPr/>
        </p:nvCxnSpPr>
        <p:spPr>
          <a:xfrm flipH="1">
            <a:off x="6671071" y="2302821"/>
            <a:ext cx="3" cy="6952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Rounded Corners 32">
            <a:extLst>
              <a:ext uri="{FF2B5EF4-FFF2-40B4-BE49-F238E27FC236}">
                <a16:creationId xmlns:a16="http://schemas.microsoft.com/office/drawing/2014/main" id="{1035BADC-6277-1F48-7D36-2AC6573DB99F}"/>
              </a:ext>
            </a:extLst>
          </p:cNvPr>
          <p:cNvSpPr/>
          <p:nvPr/>
        </p:nvSpPr>
        <p:spPr>
          <a:xfrm>
            <a:off x="8519928" y="5124982"/>
            <a:ext cx="1789043" cy="941161"/>
          </a:xfrm>
          <a:prstGeom prst="roundRect">
            <a:avLst/>
          </a:prstGeom>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Recommendation</a:t>
            </a:r>
            <a:endParaRPr lang="en-IN" sz="1600" dirty="0">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BD6BE956-70C5-DC56-8E0B-8E29CB60D20D}"/>
              </a:ext>
            </a:extLst>
          </p:cNvPr>
          <p:cNvSpPr/>
          <p:nvPr/>
        </p:nvSpPr>
        <p:spPr>
          <a:xfrm>
            <a:off x="5784574" y="5122205"/>
            <a:ext cx="1789043" cy="941161"/>
          </a:xfrm>
          <a:prstGeom prst="roundRect">
            <a:avLst/>
          </a:prstGeom>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Cross-Validation</a:t>
            </a:r>
            <a:endParaRPr lang="en-IN" sz="1600"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216BA014-B4A6-9BD3-1917-4A379504A4D9}"/>
              </a:ext>
            </a:extLst>
          </p:cNvPr>
          <p:cNvCxnSpPr>
            <a:cxnSpLocks/>
            <a:stCxn id="34" idx="3"/>
            <a:endCxn id="33" idx="1"/>
          </p:cNvCxnSpPr>
          <p:nvPr/>
        </p:nvCxnSpPr>
        <p:spPr>
          <a:xfrm>
            <a:off x="7573617" y="5592786"/>
            <a:ext cx="946311" cy="27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44CE1171-0863-3539-C93E-66AC3D0062E0}"/>
              </a:ext>
            </a:extLst>
          </p:cNvPr>
          <p:cNvCxnSpPr>
            <a:cxnSpLocks/>
            <a:stCxn id="16" idx="3"/>
            <a:endCxn id="34" idx="0"/>
          </p:cNvCxnSpPr>
          <p:nvPr/>
        </p:nvCxnSpPr>
        <p:spPr>
          <a:xfrm>
            <a:off x="6671071" y="4409417"/>
            <a:ext cx="8025" cy="7127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Oval 52">
            <a:extLst>
              <a:ext uri="{FF2B5EF4-FFF2-40B4-BE49-F238E27FC236}">
                <a16:creationId xmlns:a16="http://schemas.microsoft.com/office/drawing/2014/main" id="{141221C7-22CE-9517-B48B-CE32C2677ED2}"/>
              </a:ext>
            </a:extLst>
          </p:cNvPr>
          <p:cNvSpPr/>
          <p:nvPr/>
        </p:nvSpPr>
        <p:spPr>
          <a:xfrm>
            <a:off x="3699591" y="2822113"/>
            <a:ext cx="1392379" cy="751413"/>
          </a:xfrm>
          <a:prstGeom prst="ellipse">
            <a:avLst/>
          </a:prstGeom>
          <a:effectLst>
            <a:glow rad="63500">
              <a:schemeClr val="accent3">
                <a:satMod val="175000"/>
                <a:alpha val="40000"/>
              </a:schemeClr>
            </a:glow>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SVD</a:t>
            </a:r>
            <a:endParaRPr lang="en-IN" dirty="0"/>
          </a:p>
        </p:txBody>
      </p:sp>
      <p:sp>
        <p:nvSpPr>
          <p:cNvPr id="54" name="Oval 53">
            <a:extLst>
              <a:ext uri="{FF2B5EF4-FFF2-40B4-BE49-F238E27FC236}">
                <a16:creationId xmlns:a16="http://schemas.microsoft.com/office/drawing/2014/main" id="{D77B8ABA-49CE-78E0-2AF3-A4843564EB38}"/>
              </a:ext>
            </a:extLst>
          </p:cNvPr>
          <p:cNvSpPr/>
          <p:nvPr/>
        </p:nvSpPr>
        <p:spPr>
          <a:xfrm>
            <a:off x="3699591" y="3986244"/>
            <a:ext cx="1392379" cy="751413"/>
          </a:xfrm>
          <a:prstGeom prst="ellipse">
            <a:avLst/>
          </a:prstGeom>
          <a:effectLst>
            <a:glow rad="63500">
              <a:schemeClr val="accent3">
                <a:satMod val="175000"/>
                <a:alpha val="40000"/>
              </a:schemeClr>
            </a:glow>
            <a:innerShdw blurRad="63500" dist="50800" dir="81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a:solidFill>
                  <a:schemeClr val="lt1"/>
                </a:solidFill>
              </a:rPr>
              <a:t>SVD++</a:t>
            </a:r>
            <a:endParaRPr lang="en-IN" dirty="0">
              <a:solidFill>
                <a:schemeClr val="lt1"/>
              </a:solidFill>
            </a:endParaRPr>
          </a:p>
        </p:txBody>
      </p:sp>
      <p:sp>
        <p:nvSpPr>
          <p:cNvPr id="55" name="Oval 54">
            <a:extLst>
              <a:ext uri="{FF2B5EF4-FFF2-40B4-BE49-F238E27FC236}">
                <a16:creationId xmlns:a16="http://schemas.microsoft.com/office/drawing/2014/main" id="{61FA72BD-6ECD-7495-485D-7E977BF33005}"/>
              </a:ext>
            </a:extLst>
          </p:cNvPr>
          <p:cNvSpPr/>
          <p:nvPr/>
        </p:nvSpPr>
        <p:spPr>
          <a:xfrm>
            <a:off x="7954491" y="3992328"/>
            <a:ext cx="1523243" cy="751413"/>
          </a:xfrm>
          <a:prstGeom prst="ellipse">
            <a:avLst/>
          </a:prstGeom>
          <a:effectLst>
            <a:glow rad="63500">
              <a:schemeClr val="accent3">
                <a:satMod val="175000"/>
                <a:alpha val="40000"/>
              </a:schemeClr>
            </a:glow>
            <a:innerShdw blurRad="63500" dist="50800" dir="27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KNN with </a:t>
            </a:r>
            <a:r>
              <a:rPr lang="en-US" dirty="0" err="1"/>
              <a:t>zscore</a:t>
            </a:r>
            <a:endParaRPr lang="en-IN" dirty="0"/>
          </a:p>
        </p:txBody>
      </p:sp>
      <p:sp>
        <p:nvSpPr>
          <p:cNvPr id="80" name="Oval 79">
            <a:extLst>
              <a:ext uri="{FF2B5EF4-FFF2-40B4-BE49-F238E27FC236}">
                <a16:creationId xmlns:a16="http://schemas.microsoft.com/office/drawing/2014/main" id="{A2ABD69D-F3D1-C40C-5703-4A648F2EB846}"/>
              </a:ext>
            </a:extLst>
          </p:cNvPr>
          <p:cNvSpPr/>
          <p:nvPr/>
        </p:nvSpPr>
        <p:spPr>
          <a:xfrm>
            <a:off x="9218780" y="3265089"/>
            <a:ext cx="1523243" cy="751413"/>
          </a:xfrm>
          <a:prstGeom prst="ellipse">
            <a:avLst/>
          </a:prstGeom>
          <a:effectLst>
            <a:glow rad="63500">
              <a:schemeClr val="accent3">
                <a:satMod val="175000"/>
                <a:alpha val="40000"/>
              </a:schemeClr>
            </a:glow>
            <a:innerShdw blurRad="63500" dist="508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KNN with means</a:t>
            </a:r>
            <a:endParaRPr lang="en-IN" dirty="0"/>
          </a:p>
        </p:txBody>
      </p:sp>
      <p:sp>
        <p:nvSpPr>
          <p:cNvPr id="81" name="Oval 80">
            <a:extLst>
              <a:ext uri="{FF2B5EF4-FFF2-40B4-BE49-F238E27FC236}">
                <a16:creationId xmlns:a16="http://schemas.microsoft.com/office/drawing/2014/main" id="{9330FC4D-B855-2CA8-97D5-74A17142E043}"/>
              </a:ext>
            </a:extLst>
          </p:cNvPr>
          <p:cNvSpPr/>
          <p:nvPr/>
        </p:nvSpPr>
        <p:spPr>
          <a:xfrm>
            <a:off x="7671292" y="2364299"/>
            <a:ext cx="1392379" cy="751413"/>
          </a:xfrm>
          <a:prstGeom prst="ellipse">
            <a:avLst/>
          </a:prstGeom>
          <a:effectLst>
            <a:glow rad="63500">
              <a:schemeClr val="accent3">
                <a:satMod val="175000"/>
                <a:alpha val="40000"/>
              </a:schemeClr>
            </a:glow>
            <a:innerShdw blurRad="63500" dist="50800" dir="189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a:t>Basic KNN</a:t>
            </a:r>
            <a:endParaRPr lang="en-IN" dirty="0"/>
          </a:p>
        </p:txBody>
      </p:sp>
      <p:cxnSp>
        <p:nvCxnSpPr>
          <p:cNvPr id="83" name="Straight Connector 82">
            <a:extLst>
              <a:ext uri="{FF2B5EF4-FFF2-40B4-BE49-F238E27FC236}">
                <a16:creationId xmlns:a16="http://schemas.microsoft.com/office/drawing/2014/main" id="{144C0B53-2D8F-EE3E-929E-00006C2A1ACF}"/>
              </a:ext>
            </a:extLst>
          </p:cNvPr>
          <p:cNvCxnSpPr>
            <a:cxnSpLocks/>
            <a:stCxn id="16" idx="2"/>
          </p:cNvCxnSpPr>
          <p:nvPr/>
        </p:nvCxnSpPr>
        <p:spPr>
          <a:xfrm flipH="1" flipV="1">
            <a:off x="5097068" y="3223622"/>
            <a:ext cx="997878" cy="480117"/>
          </a:xfrm>
          <a:prstGeom prst="line">
            <a:avLst/>
          </a:prstGeom>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D9608562-99B2-5112-16B9-5CB3A937DFCB}"/>
              </a:ext>
            </a:extLst>
          </p:cNvPr>
          <p:cNvCxnSpPr>
            <a:cxnSpLocks/>
          </p:cNvCxnSpPr>
          <p:nvPr/>
        </p:nvCxnSpPr>
        <p:spPr>
          <a:xfrm flipV="1">
            <a:off x="7247195" y="3015609"/>
            <a:ext cx="628006" cy="470636"/>
          </a:xfrm>
          <a:prstGeom prst="line">
            <a:avLst/>
          </a:prstGeom>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5F8B5F65-E74A-EB40-6CCA-5A011308E992}"/>
              </a:ext>
            </a:extLst>
          </p:cNvPr>
          <p:cNvCxnSpPr>
            <a:cxnSpLocks/>
            <a:endCxn id="54" idx="6"/>
          </p:cNvCxnSpPr>
          <p:nvPr/>
        </p:nvCxnSpPr>
        <p:spPr>
          <a:xfrm flipH="1">
            <a:off x="5091970" y="4035887"/>
            <a:ext cx="975416" cy="326064"/>
          </a:xfrm>
          <a:prstGeom prst="line">
            <a:avLst/>
          </a:prstGeom>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2C163C08-E659-9DC5-8DDC-41723B5BD7EB}"/>
              </a:ext>
            </a:extLst>
          </p:cNvPr>
          <p:cNvCxnSpPr>
            <a:cxnSpLocks/>
            <a:stCxn id="16" idx="4"/>
            <a:endCxn id="80" idx="2"/>
          </p:cNvCxnSpPr>
          <p:nvPr/>
        </p:nvCxnSpPr>
        <p:spPr>
          <a:xfrm flipV="1">
            <a:off x="7247195" y="3640796"/>
            <a:ext cx="1971585" cy="62943"/>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A64D4EC2-119A-0B82-B056-0AD9B771F55A}"/>
              </a:ext>
            </a:extLst>
          </p:cNvPr>
          <p:cNvCxnSpPr>
            <a:cxnSpLocks/>
            <a:endCxn id="55" idx="2"/>
          </p:cNvCxnSpPr>
          <p:nvPr/>
        </p:nvCxnSpPr>
        <p:spPr>
          <a:xfrm>
            <a:off x="7247195" y="3955366"/>
            <a:ext cx="707296" cy="41266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634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white&#10;&#10;Description automatically generated">
            <a:extLst>
              <a:ext uri="{FF2B5EF4-FFF2-40B4-BE49-F238E27FC236}">
                <a16:creationId xmlns:a16="http://schemas.microsoft.com/office/drawing/2014/main" id="{B77994F8-6541-4364-AF4F-F72764EA68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3309257"/>
          </a:xfrm>
          <a:prstGeom prst="rect">
            <a:avLst/>
          </a:prstGeom>
        </p:spPr>
      </p:pic>
      <p:sp>
        <p:nvSpPr>
          <p:cNvPr id="31" name="Rectangle 30">
            <a:extLst>
              <a:ext uri="{FF2B5EF4-FFF2-40B4-BE49-F238E27FC236}">
                <a16:creationId xmlns:a16="http://schemas.microsoft.com/office/drawing/2014/main" id="{2A7548B1-CF94-4F55-B418-3F18315F41FC}"/>
              </a:ext>
            </a:extLst>
          </p:cNvPr>
          <p:cNvSpPr/>
          <p:nvPr/>
        </p:nvSpPr>
        <p:spPr>
          <a:xfrm>
            <a:off x="0" y="-95250"/>
            <a:ext cx="12192000" cy="340722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2077EED1-CB08-4DDD-9B61-4EE2455C8ABA}"/>
              </a:ext>
            </a:extLst>
          </p:cNvPr>
          <p:cNvSpPr>
            <a:spLocks noGrp="1"/>
          </p:cNvSpPr>
          <p:nvPr>
            <p:ph type="title"/>
          </p:nvPr>
        </p:nvSpPr>
        <p:spPr>
          <a:xfrm>
            <a:off x="682171" y="336097"/>
            <a:ext cx="10827658" cy="941161"/>
          </a:xfrm>
        </p:spPr>
        <p:txBody>
          <a:bodyPr>
            <a:normAutofit/>
          </a:bodyPr>
          <a:lstStyle/>
          <a:p>
            <a:r>
              <a:rPr lang="en-US" dirty="0">
                <a:solidFill>
                  <a:schemeClr val="bg1"/>
                </a:solidFill>
              </a:rPr>
              <a:t>LITERATURE SURVEY</a:t>
            </a:r>
          </a:p>
        </p:txBody>
      </p:sp>
      <p:sp>
        <p:nvSpPr>
          <p:cNvPr id="15" name="Rectangle: Single Corner Rounded 14">
            <a:extLst>
              <a:ext uri="{FF2B5EF4-FFF2-40B4-BE49-F238E27FC236}">
                <a16:creationId xmlns:a16="http://schemas.microsoft.com/office/drawing/2014/main" id="{748573A8-86EC-4AE8-BA5E-08670D07AC3C}"/>
              </a:ext>
            </a:extLst>
          </p:cNvPr>
          <p:cNvSpPr/>
          <p:nvPr/>
        </p:nvSpPr>
        <p:spPr>
          <a:xfrm flipH="1">
            <a:off x="647701" y="1943098"/>
            <a:ext cx="3246664" cy="4914901"/>
          </a:xfrm>
          <a:prstGeom prst="round1Rect">
            <a:avLst>
              <a:gd name="adj" fmla="val 0"/>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lide Number Placeholder 57">
            <a:extLst>
              <a:ext uri="{FF2B5EF4-FFF2-40B4-BE49-F238E27FC236}">
                <a16:creationId xmlns:a16="http://schemas.microsoft.com/office/drawing/2014/main" id="{8FE31882-BAE5-4DE6-BBF7-610BE8406F34}"/>
              </a:ext>
            </a:extLst>
          </p:cNvPr>
          <p:cNvSpPr>
            <a:spLocks noGrp="1"/>
          </p:cNvSpPr>
          <p:nvPr>
            <p:ph type="sldNum" sz="quarter" idx="12"/>
          </p:nvPr>
        </p:nvSpPr>
        <p:spPr/>
        <p:txBody>
          <a:bodyPr/>
          <a:lstStyle/>
          <a:p>
            <a:fld id="{FD5D7BC1-51E5-4D18-9B24-44CAE3285616}" type="slidenum">
              <a:rPr lang="en-US" smtClean="0">
                <a:solidFill>
                  <a:schemeClr val="bg1"/>
                </a:solidFill>
              </a:rPr>
              <a:pPr/>
              <a:t>5</a:t>
            </a:fld>
            <a:endParaRPr lang="en-US" dirty="0">
              <a:solidFill>
                <a:schemeClr val="bg1"/>
              </a:solidFill>
            </a:endParaRPr>
          </a:p>
        </p:txBody>
      </p:sp>
      <p:sp>
        <p:nvSpPr>
          <p:cNvPr id="59" name="Freeform: Shape 58">
            <a:extLst>
              <a:ext uri="{FF2B5EF4-FFF2-40B4-BE49-F238E27FC236}">
                <a16:creationId xmlns:a16="http://schemas.microsoft.com/office/drawing/2014/main" id="{948989CB-9BEE-45ED-9C98-F00F4049BA95}"/>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graphicFrame>
        <p:nvGraphicFramePr>
          <p:cNvPr id="3" name="Table 2">
            <a:extLst>
              <a:ext uri="{FF2B5EF4-FFF2-40B4-BE49-F238E27FC236}">
                <a16:creationId xmlns:a16="http://schemas.microsoft.com/office/drawing/2014/main" id="{202B94FA-3611-0CE7-2CC7-CF32FDF2DEBC}"/>
              </a:ext>
            </a:extLst>
          </p:cNvPr>
          <p:cNvGraphicFramePr>
            <a:graphicFrameLocks noGrp="1"/>
          </p:cNvGraphicFramePr>
          <p:nvPr>
            <p:extLst>
              <p:ext uri="{D42A27DB-BD31-4B8C-83A1-F6EECF244321}">
                <p14:modId xmlns:p14="http://schemas.microsoft.com/office/powerpoint/2010/main" val="4207512762"/>
              </p:ext>
            </p:extLst>
          </p:nvPr>
        </p:nvGraphicFramePr>
        <p:xfrm>
          <a:off x="647701" y="1297109"/>
          <a:ext cx="11116930" cy="5122784"/>
        </p:xfrm>
        <a:graphic>
          <a:graphicData uri="http://schemas.openxmlformats.org/drawingml/2006/table">
            <a:tbl>
              <a:tblPr firstRow="1" bandRow="1">
                <a:tableStyleId>{9D7B26C5-4107-4FEC-AEDC-1716B250A1EF}</a:tableStyleId>
              </a:tblPr>
              <a:tblGrid>
                <a:gridCol w="1963183">
                  <a:extLst>
                    <a:ext uri="{9D8B030D-6E8A-4147-A177-3AD203B41FA5}">
                      <a16:colId xmlns:a16="http://schemas.microsoft.com/office/drawing/2014/main" val="1111254410"/>
                    </a:ext>
                  </a:extLst>
                </a:gridCol>
                <a:gridCol w="1265791">
                  <a:extLst>
                    <a:ext uri="{9D8B030D-6E8A-4147-A177-3AD203B41FA5}">
                      <a16:colId xmlns:a16="http://schemas.microsoft.com/office/drawing/2014/main" val="1968346851"/>
                    </a:ext>
                  </a:extLst>
                </a:gridCol>
                <a:gridCol w="2695575">
                  <a:extLst>
                    <a:ext uri="{9D8B030D-6E8A-4147-A177-3AD203B41FA5}">
                      <a16:colId xmlns:a16="http://schemas.microsoft.com/office/drawing/2014/main" val="798510908"/>
                    </a:ext>
                  </a:extLst>
                </a:gridCol>
                <a:gridCol w="2771775">
                  <a:extLst>
                    <a:ext uri="{9D8B030D-6E8A-4147-A177-3AD203B41FA5}">
                      <a16:colId xmlns:a16="http://schemas.microsoft.com/office/drawing/2014/main" val="3570415204"/>
                    </a:ext>
                  </a:extLst>
                </a:gridCol>
                <a:gridCol w="2420606">
                  <a:extLst>
                    <a:ext uri="{9D8B030D-6E8A-4147-A177-3AD203B41FA5}">
                      <a16:colId xmlns:a16="http://schemas.microsoft.com/office/drawing/2014/main" val="1399293989"/>
                    </a:ext>
                  </a:extLst>
                </a:gridCol>
              </a:tblGrid>
              <a:tr h="626433">
                <a:tc>
                  <a:txBody>
                    <a:bodyPr/>
                    <a:lstStyle/>
                    <a:p>
                      <a:r>
                        <a:rPr lang="en-US" dirty="0">
                          <a:solidFill>
                            <a:schemeClr val="bg1"/>
                          </a:solidFill>
                        </a:rPr>
                        <a:t>Title of the paper</a:t>
                      </a:r>
                    </a:p>
                  </a:txBody>
                  <a:tcPr/>
                </a:tc>
                <a:tc>
                  <a:txBody>
                    <a:bodyPr/>
                    <a:lstStyle/>
                    <a:p>
                      <a:pPr algn="ctr"/>
                      <a:r>
                        <a:rPr lang="en-US" dirty="0">
                          <a:solidFill>
                            <a:schemeClr val="bg1"/>
                          </a:solidFill>
                        </a:rPr>
                        <a:t>Year of Publication</a:t>
                      </a:r>
                    </a:p>
                  </a:txBody>
                  <a:tcPr/>
                </a:tc>
                <a:tc>
                  <a:txBody>
                    <a:bodyPr/>
                    <a:lstStyle/>
                    <a:p>
                      <a:r>
                        <a:rPr lang="en-US" dirty="0">
                          <a:solidFill>
                            <a:schemeClr val="bg1"/>
                          </a:solidFill>
                        </a:rPr>
                        <a:t>Journal/Conference Name</a:t>
                      </a:r>
                    </a:p>
                  </a:txBody>
                  <a:tcPr/>
                </a:tc>
                <a:tc>
                  <a:txBody>
                    <a:bodyPr/>
                    <a:lstStyle/>
                    <a:p>
                      <a:r>
                        <a:rPr lang="en-US" dirty="0">
                          <a:solidFill>
                            <a:schemeClr val="bg1"/>
                          </a:solidFill>
                        </a:rPr>
                        <a:t>Advantages</a:t>
                      </a:r>
                    </a:p>
                  </a:txBody>
                  <a:tcPr/>
                </a:tc>
                <a:tc>
                  <a:txBody>
                    <a:bodyPr/>
                    <a:lstStyle/>
                    <a:p>
                      <a:r>
                        <a:rPr lang="en-US" dirty="0">
                          <a:solidFill>
                            <a:schemeClr val="bg1"/>
                          </a:solidFill>
                        </a:rPr>
                        <a:t>Limitations</a:t>
                      </a:r>
                    </a:p>
                  </a:txBody>
                  <a:tcPr/>
                </a:tc>
                <a:extLst>
                  <a:ext uri="{0D108BD9-81ED-4DB2-BD59-A6C34878D82A}">
                    <a16:rowId xmlns:a16="http://schemas.microsoft.com/office/drawing/2014/main" val="1424224"/>
                  </a:ext>
                </a:extLst>
              </a:tr>
              <a:tr h="1373744">
                <a:tc>
                  <a:txBody>
                    <a:bodyPr/>
                    <a:lstStyle/>
                    <a:p>
                      <a:pPr lvl="0"/>
                      <a:r>
                        <a:rPr lang="en-US" sz="1600" kern="1200" dirty="0">
                          <a:solidFill>
                            <a:schemeClr val="tx1"/>
                          </a:solidFill>
                          <a:effectLst/>
                          <a:latin typeface="+mn-lt"/>
                          <a:ea typeface="+mn-ea"/>
                          <a:cs typeface="+mn-cs"/>
                        </a:rPr>
                        <a:t>The Recency Aware Collaborative Filtering for Next Basket Recommendation</a:t>
                      </a:r>
                      <a:endParaRPr lang="en-IN" sz="1600" kern="1200" dirty="0">
                        <a:solidFill>
                          <a:schemeClr val="tx1"/>
                        </a:solidFill>
                        <a:effectLst/>
                        <a:latin typeface="+mn-lt"/>
                        <a:ea typeface="+mn-ea"/>
                        <a:cs typeface="+mn-cs"/>
                      </a:endParaRPr>
                    </a:p>
                  </a:txBody>
                  <a:tcPr/>
                </a:tc>
                <a:tc>
                  <a:txBody>
                    <a:bodyPr/>
                    <a:lstStyle/>
                    <a:p>
                      <a:pPr algn="ctr"/>
                      <a:r>
                        <a:rPr lang="en-US" sz="1800" kern="1200" dirty="0">
                          <a:solidFill>
                            <a:schemeClr val="tx1"/>
                          </a:solidFill>
                          <a:effectLst/>
                        </a:rPr>
                        <a:t>2020</a:t>
                      </a:r>
                      <a:endParaRPr lang="en-US" sz="1800" kern="1200" dirty="0">
                        <a:solidFill>
                          <a:schemeClr val="tx1"/>
                        </a:solidFill>
                        <a:effectLst/>
                        <a:latin typeface="+mn-lt"/>
                        <a:ea typeface="+mn-ea"/>
                        <a:cs typeface="+mn-cs"/>
                      </a:endParaRPr>
                    </a:p>
                  </a:txBody>
                  <a:tcPr/>
                </a:tc>
                <a:tc>
                  <a:txBody>
                    <a:bodyPr/>
                    <a:lstStyle/>
                    <a:p>
                      <a:r>
                        <a:rPr lang="en-US" sz="1700" dirty="0">
                          <a:solidFill>
                            <a:schemeClr val="bg1"/>
                          </a:solidFill>
                        </a:rPr>
                        <a:t>UMAP ’20: 28</a:t>
                      </a:r>
                      <a:r>
                        <a:rPr lang="en-US" sz="1700" baseline="30000" dirty="0">
                          <a:solidFill>
                            <a:schemeClr val="bg1"/>
                          </a:solidFill>
                        </a:rPr>
                        <a:t>th</a:t>
                      </a:r>
                      <a:r>
                        <a:rPr lang="en-US" sz="1700" dirty="0">
                          <a:solidFill>
                            <a:schemeClr val="bg1"/>
                          </a:solidFill>
                        </a:rPr>
                        <a:t> ACM Conference on User Modeling, Adaptation and Personalization</a:t>
                      </a:r>
                    </a:p>
                  </a:txBody>
                  <a:tcPr/>
                </a:tc>
                <a:tc>
                  <a:txBody>
                    <a:bodyPr/>
                    <a:lstStyle/>
                    <a:p>
                      <a:r>
                        <a:rPr lang="en-IN" sz="1600" kern="1200" dirty="0">
                          <a:solidFill>
                            <a:schemeClr val="bg1">
                              <a:lumMod val="95000"/>
                            </a:schemeClr>
                          </a:solidFill>
                          <a:effectLst/>
                          <a:latin typeface="+mn-lt"/>
                          <a:ea typeface="+mn-ea"/>
                          <a:cs typeface="+mn-cs"/>
                        </a:rPr>
                        <a:t>The model used a recency window which helps in dealing with issues related to concept drift. It had high efficiency and capability of</a:t>
                      </a:r>
                      <a:r>
                        <a:rPr lang="en-IN" sz="1600" kern="1200" dirty="0">
                          <a:solidFill>
                            <a:schemeClr val="tx1"/>
                          </a:solidFill>
                          <a:effectLst/>
                          <a:latin typeface="+mn-lt"/>
                          <a:ea typeface="+mn-ea"/>
                          <a:cs typeface="+mn-cs"/>
                        </a:rPr>
                        <a:t> </a:t>
                      </a:r>
                      <a:r>
                        <a:rPr lang="en-IN" sz="1600" kern="1200" dirty="0">
                          <a:solidFill>
                            <a:schemeClr val="bg1"/>
                          </a:solidFill>
                          <a:effectLst/>
                          <a:latin typeface="+mn-lt"/>
                          <a:ea typeface="+mn-ea"/>
                          <a:cs typeface="+mn-cs"/>
                        </a:rPr>
                        <a:t>parallel execution</a:t>
                      </a:r>
                      <a:endParaRPr lang="en-US" sz="1600" kern="1200" dirty="0">
                        <a:solidFill>
                          <a:schemeClr val="bg1"/>
                        </a:solidFill>
                        <a:effectLst/>
                        <a:latin typeface="+mn-lt"/>
                        <a:ea typeface="+mn-ea"/>
                        <a:cs typeface="+mn-cs"/>
                      </a:endParaRPr>
                    </a:p>
                  </a:txBody>
                  <a:tcPr/>
                </a:tc>
                <a:tc>
                  <a:txBody>
                    <a:bodyPr/>
                    <a:lstStyle/>
                    <a:p>
                      <a:r>
                        <a:rPr lang="en-IN" sz="1600" kern="1200" dirty="0">
                          <a:solidFill>
                            <a:schemeClr val="bg1">
                              <a:lumMod val="95000"/>
                            </a:schemeClr>
                          </a:solidFill>
                          <a:effectLst/>
                          <a:latin typeface="+mn-lt"/>
                          <a:ea typeface="+mn-ea"/>
                          <a:cs typeface="+mn-cs"/>
                        </a:rPr>
                        <a:t>Computing the user-user similarity matrix used is highly memory expensive and not feasible in specific settings.</a:t>
                      </a:r>
                      <a:endParaRPr lang="en-US" sz="1600" kern="1200" dirty="0">
                        <a:solidFill>
                          <a:schemeClr val="bg1">
                            <a:lumMod val="95000"/>
                          </a:schemeClr>
                        </a:solidFill>
                        <a:effectLst/>
                        <a:latin typeface="+mn-lt"/>
                        <a:ea typeface="+mn-ea"/>
                        <a:cs typeface="+mn-cs"/>
                      </a:endParaRPr>
                    </a:p>
                  </a:txBody>
                  <a:tcPr/>
                </a:tc>
                <a:extLst>
                  <a:ext uri="{0D108BD9-81ED-4DB2-BD59-A6C34878D82A}">
                    <a16:rowId xmlns:a16="http://schemas.microsoft.com/office/drawing/2014/main" val="847681876"/>
                  </a:ext>
                </a:extLst>
              </a:tr>
              <a:tr h="1425692">
                <a:tc>
                  <a:txBody>
                    <a:bodyPr/>
                    <a:lstStyle/>
                    <a:p>
                      <a:pPr marL="0" lvl="0" algn="l" defTabSz="914400" rtl="0" eaLnBrk="1" latinLnBrk="0" hangingPunct="1">
                        <a:lnSpc>
                          <a:spcPct val="107000"/>
                        </a:lnSpc>
                        <a:spcAft>
                          <a:spcPts val="800"/>
                        </a:spcAft>
                      </a:pPr>
                      <a:r>
                        <a:rPr lang="en-IN" sz="1600" kern="1200" dirty="0">
                          <a:solidFill>
                            <a:schemeClr val="tx1"/>
                          </a:solidFill>
                          <a:effectLst/>
                          <a:latin typeface="+mn-lt"/>
                          <a:ea typeface="+mn-ea"/>
                          <a:cs typeface="+mn-cs"/>
                        </a:rPr>
                        <a:t>Collaborative Filtering using Denoising Auto-Encoders for</a:t>
                      </a:r>
                      <a:br>
                        <a:rPr lang="en-IN" sz="1600" kern="1200" dirty="0">
                          <a:solidFill>
                            <a:schemeClr val="tx1"/>
                          </a:solidFill>
                          <a:effectLst/>
                          <a:latin typeface="+mn-lt"/>
                          <a:ea typeface="+mn-ea"/>
                          <a:cs typeface="+mn-cs"/>
                        </a:rPr>
                      </a:br>
                      <a:r>
                        <a:rPr lang="en-IN" sz="1600" kern="1200" dirty="0">
                          <a:solidFill>
                            <a:schemeClr val="tx1"/>
                          </a:solidFill>
                          <a:effectLst/>
                          <a:latin typeface="+mn-lt"/>
                          <a:ea typeface="+mn-ea"/>
                          <a:cs typeface="+mn-cs"/>
                        </a:rPr>
                        <a:t>Market Basket Data</a:t>
                      </a:r>
                    </a:p>
                  </a:txBody>
                  <a:tcPr marL="114300" marR="114300" marT="0" marB="0"/>
                </a:tc>
                <a:tc>
                  <a:txBody>
                    <a:bodyPr/>
                    <a:lstStyle/>
                    <a:p>
                      <a:pPr algn="ctr"/>
                      <a:r>
                        <a:rPr lang="en-US" sz="1800" kern="1200" dirty="0">
                          <a:solidFill>
                            <a:schemeClr val="tx1"/>
                          </a:solidFill>
                          <a:effectLst/>
                        </a:rPr>
                        <a:t>2017</a:t>
                      </a:r>
                      <a:endParaRPr lang="en-US" sz="1800" kern="1200" dirty="0">
                        <a:solidFill>
                          <a:schemeClr val="tx1"/>
                        </a:solidFill>
                        <a:effectLst/>
                        <a:latin typeface="+mn-lt"/>
                        <a:ea typeface="+mn-ea"/>
                        <a:cs typeface="+mn-cs"/>
                      </a:endParaRPr>
                    </a:p>
                  </a:txBody>
                  <a:tcPr/>
                </a:tc>
                <a:tc>
                  <a:txBody>
                    <a:bodyPr/>
                    <a:lstStyle/>
                    <a:p>
                      <a:r>
                        <a:rPr lang="en-IN" sz="1700" kern="1200" dirty="0">
                          <a:solidFill>
                            <a:schemeClr val="tx1"/>
                          </a:solidFill>
                          <a:latin typeface="+mn-lt"/>
                          <a:ea typeface="+mn-ea"/>
                          <a:cs typeface="+mn-cs"/>
                        </a:rPr>
                        <a:t>2017 Industrial and Systems Engineering Conference</a:t>
                      </a:r>
                      <a:endParaRPr lang="en-US" sz="1700" kern="1200" dirty="0">
                        <a:solidFill>
                          <a:schemeClr val="tx1"/>
                        </a:solidFill>
                        <a:latin typeface="+mn-lt"/>
                        <a:ea typeface="+mn-ea"/>
                        <a:cs typeface="+mn-cs"/>
                      </a:endParaRPr>
                    </a:p>
                  </a:txBody>
                  <a:tcPr/>
                </a:tc>
                <a:tc>
                  <a:txBody>
                    <a:bodyPr/>
                    <a:lstStyle/>
                    <a:p>
                      <a:r>
                        <a:rPr lang="en-IN" sz="1600" kern="1200" dirty="0">
                          <a:solidFill>
                            <a:schemeClr val="tx1"/>
                          </a:solidFill>
                          <a:effectLst/>
                          <a:latin typeface="+mn-lt"/>
                          <a:ea typeface="+mn-ea"/>
                          <a:cs typeface="+mn-cs"/>
                        </a:rPr>
                        <a:t>The collaborative filtering model obtained by training a DAE can be used to recover corrupted baskets ,i.e., baskets from which one or more items have been removed.</a:t>
                      </a:r>
                      <a:endParaRPr lang="en-US" sz="1600" kern="1200" dirty="0">
                        <a:solidFill>
                          <a:schemeClr val="tx1"/>
                        </a:solidFill>
                        <a:effectLst/>
                        <a:latin typeface="+mn-lt"/>
                        <a:ea typeface="+mn-ea"/>
                        <a:cs typeface="+mn-cs"/>
                      </a:endParaRPr>
                    </a:p>
                  </a:txBody>
                  <a:tcPr/>
                </a:tc>
                <a:tc>
                  <a:txBody>
                    <a:bodyPr/>
                    <a:lstStyle/>
                    <a:p>
                      <a:r>
                        <a:rPr lang="en-IN" sz="1600" kern="1200" dirty="0">
                          <a:solidFill>
                            <a:schemeClr val="tx1"/>
                          </a:solidFill>
                          <a:effectLst/>
                          <a:latin typeface="+mn-lt"/>
                          <a:ea typeface="+mn-ea"/>
                          <a:cs typeface="+mn-cs"/>
                        </a:rPr>
                        <a:t>High miss-classification rate for trained Denoising Auto Encoders with different number of hidden nodes.</a:t>
                      </a:r>
                      <a:endParaRPr lang="en-US" sz="1600" kern="1200" dirty="0">
                        <a:solidFill>
                          <a:schemeClr val="tx1"/>
                        </a:solidFill>
                        <a:effectLst/>
                        <a:latin typeface="+mn-lt"/>
                        <a:ea typeface="+mn-ea"/>
                        <a:cs typeface="+mn-cs"/>
                      </a:endParaRPr>
                    </a:p>
                  </a:txBody>
                  <a:tcPr/>
                </a:tc>
                <a:extLst>
                  <a:ext uri="{0D108BD9-81ED-4DB2-BD59-A6C34878D82A}">
                    <a16:rowId xmlns:a16="http://schemas.microsoft.com/office/drawing/2014/main" val="1240578425"/>
                  </a:ext>
                </a:extLst>
              </a:tr>
              <a:tr h="1417565">
                <a:tc>
                  <a:txBody>
                    <a:bodyPr/>
                    <a:lstStyle/>
                    <a:p>
                      <a:r>
                        <a:rPr lang="en-IN" sz="1600" dirty="0"/>
                        <a:t>An Efficient Collaborative Recommendation Algorithm Based on Item Clustering</a:t>
                      </a:r>
                      <a:endParaRPr lang="en-US" sz="1600" kern="1200" dirty="0">
                        <a:solidFill>
                          <a:schemeClr val="tx1"/>
                        </a:solidFill>
                        <a:effectLst/>
                        <a:latin typeface="+mn-lt"/>
                        <a:ea typeface="+mn-ea"/>
                        <a:cs typeface="+mn-cs"/>
                      </a:endParaRPr>
                    </a:p>
                  </a:txBody>
                  <a:tcPr/>
                </a:tc>
                <a:tc>
                  <a:txBody>
                    <a:bodyPr/>
                    <a:lstStyle/>
                    <a:p>
                      <a:pPr algn="ctr"/>
                      <a:r>
                        <a:rPr lang="en-US" sz="1800" kern="1200" dirty="0">
                          <a:solidFill>
                            <a:schemeClr val="tx1"/>
                          </a:solidFill>
                          <a:effectLst/>
                        </a:rPr>
                        <a:t>2010</a:t>
                      </a:r>
                      <a:endParaRPr lang="en-US" sz="1800" kern="1200" dirty="0">
                        <a:solidFill>
                          <a:schemeClr val="tx1"/>
                        </a:solidFill>
                        <a:effectLst/>
                        <a:latin typeface="+mn-lt"/>
                        <a:ea typeface="+mn-ea"/>
                        <a:cs typeface="+mn-cs"/>
                      </a:endParaRPr>
                    </a:p>
                  </a:txBody>
                  <a:tcPr/>
                </a:tc>
                <a:tc>
                  <a:txBody>
                    <a:bodyPr/>
                    <a:lstStyle/>
                    <a:p>
                      <a:r>
                        <a:rPr lang="en-IN" sz="1700" kern="1200" dirty="0">
                          <a:solidFill>
                            <a:schemeClr val="tx1"/>
                          </a:solidFill>
                          <a:latin typeface="+mn-lt"/>
                          <a:ea typeface="+mn-ea"/>
                          <a:cs typeface="+mn-cs"/>
                        </a:rPr>
                        <a:t>Advances in Wireless Networks and Information Systems</a:t>
                      </a:r>
                      <a:endParaRPr lang="en-US" sz="1700" kern="1200" dirty="0">
                        <a:solidFill>
                          <a:schemeClr val="tx1"/>
                        </a:solidFill>
                        <a:latin typeface="+mn-lt"/>
                        <a:ea typeface="+mn-ea"/>
                        <a:cs typeface="+mn-cs"/>
                      </a:endParaRPr>
                    </a:p>
                  </a:txBody>
                  <a:tcPr/>
                </a:tc>
                <a:tc>
                  <a:txBody>
                    <a:bodyPr/>
                    <a:lstStyle/>
                    <a:p>
                      <a:r>
                        <a:rPr lang="en-IN" sz="1600" dirty="0"/>
                        <a:t>The collaborative recommendation based on item clustering smoothing is used to tackle the sparsity issue in collaborative recommendation algorithms.</a:t>
                      </a:r>
                      <a:endParaRPr lang="en-US" sz="1600" kern="1200" dirty="0">
                        <a:solidFill>
                          <a:schemeClr val="tx1"/>
                        </a:solidFill>
                        <a:effectLst/>
                        <a:latin typeface="+mn-lt"/>
                        <a:ea typeface="+mn-ea"/>
                        <a:cs typeface="+mn-cs"/>
                      </a:endParaRPr>
                    </a:p>
                  </a:txBody>
                  <a:tcPr/>
                </a:tc>
                <a:tc>
                  <a:txBody>
                    <a:bodyPr/>
                    <a:lstStyle/>
                    <a:p>
                      <a:r>
                        <a:rPr lang="en-IN" sz="1600" kern="1200" dirty="0">
                          <a:solidFill>
                            <a:schemeClr val="tx1"/>
                          </a:solidFill>
                          <a:latin typeface="+mn-lt"/>
                          <a:ea typeface="+mn-ea"/>
                          <a:cs typeface="+mn-cs"/>
                        </a:rPr>
                        <a:t>It is usually costly and difficult to collect sufficient data for all users which is required to fix sparsity.</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905169866"/>
                  </a:ext>
                </a:extLst>
              </a:tr>
            </a:tbl>
          </a:graphicData>
        </a:graphic>
      </p:graphicFrame>
    </p:spTree>
    <p:extLst>
      <p:ext uri="{BB962C8B-B14F-4D97-AF65-F5344CB8AC3E}">
        <p14:creationId xmlns:p14="http://schemas.microsoft.com/office/powerpoint/2010/main" val="232954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white&#10;&#10;Description automatically generated">
            <a:extLst>
              <a:ext uri="{FF2B5EF4-FFF2-40B4-BE49-F238E27FC236}">
                <a16:creationId xmlns:a16="http://schemas.microsoft.com/office/drawing/2014/main" id="{B77994F8-6541-4364-AF4F-F72764EA68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3309257"/>
          </a:xfrm>
          <a:prstGeom prst="rect">
            <a:avLst/>
          </a:prstGeom>
        </p:spPr>
      </p:pic>
      <p:sp>
        <p:nvSpPr>
          <p:cNvPr id="31" name="Rectangle 30">
            <a:extLst>
              <a:ext uri="{FF2B5EF4-FFF2-40B4-BE49-F238E27FC236}">
                <a16:creationId xmlns:a16="http://schemas.microsoft.com/office/drawing/2014/main" id="{2A7548B1-CF94-4F55-B418-3F18315F41FC}"/>
              </a:ext>
            </a:extLst>
          </p:cNvPr>
          <p:cNvSpPr/>
          <p:nvPr/>
        </p:nvSpPr>
        <p:spPr>
          <a:xfrm>
            <a:off x="0" y="98"/>
            <a:ext cx="12192000" cy="330925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2077EED1-CB08-4DDD-9B61-4EE2455C8ABA}"/>
              </a:ext>
            </a:extLst>
          </p:cNvPr>
          <p:cNvSpPr>
            <a:spLocks noGrp="1"/>
          </p:cNvSpPr>
          <p:nvPr>
            <p:ph type="title"/>
          </p:nvPr>
        </p:nvSpPr>
        <p:spPr>
          <a:xfrm>
            <a:off x="682171" y="336097"/>
            <a:ext cx="10827658" cy="941161"/>
          </a:xfrm>
        </p:spPr>
        <p:txBody>
          <a:bodyPr>
            <a:normAutofit/>
          </a:bodyPr>
          <a:lstStyle/>
          <a:p>
            <a:r>
              <a:rPr lang="en-US" dirty="0">
                <a:solidFill>
                  <a:schemeClr val="bg1"/>
                </a:solidFill>
              </a:rPr>
              <a:t>LITERATURE SURVEY</a:t>
            </a:r>
          </a:p>
        </p:txBody>
      </p:sp>
      <p:sp>
        <p:nvSpPr>
          <p:cNvPr id="15" name="Rectangle: Single Corner Rounded 14">
            <a:extLst>
              <a:ext uri="{FF2B5EF4-FFF2-40B4-BE49-F238E27FC236}">
                <a16:creationId xmlns:a16="http://schemas.microsoft.com/office/drawing/2014/main" id="{748573A8-86EC-4AE8-BA5E-08670D07AC3C}"/>
              </a:ext>
            </a:extLst>
          </p:cNvPr>
          <p:cNvSpPr/>
          <p:nvPr/>
        </p:nvSpPr>
        <p:spPr>
          <a:xfrm flipH="1">
            <a:off x="647701" y="1953986"/>
            <a:ext cx="3246664" cy="4903916"/>
          </a:xfrm>
          <a:prstGeom prst="round1Rect">
            <a:avLst>
              <a:gd name="adj" fmla="val 0"/>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lide Number Placeholder 57">
            <a:extLst>
              <a:ext uri="{FF2B5EF4-FFF2-40B4-BE49-F238E27FC236}">
                <a16:creationId xmlns:a16="http://schemas.microsoft.com/office/drawing/2014/main" id="{8FE31882-BAE5-4DE6-BBF7-610BE8406F34}"/>
              </a:ext>
            </a:extLst>
          </p:cNvPr>
          <p:cNvSpPr>
            <a:spLocks noGrp="1"/>
          </p:cNvSpPr>
          <p:nvPr>
            <p:ph type="sldNum" sz="quarter" idx="12"/>
          </p:nvPr>
        </p:nvSpPr>
        <p:spPr/>
        <p:txBody>
          <a:bodyPr/>
          <a:lstStyle/>
          <a:p>
            <a:fld id="{FD5D7BC1-51E5-4D18-9B24-44CAE3285616}" type="slidenum">
              <a:rPr lang="en-US" smtClean="0">
                <a:solidFill>
                  <a:schemeClr val="bg1"/>
                </a:solidFill>
              </a:rPr>
              <a:pPr/>
              <a:t>6</a:t>
            </a:fld>
            <a:endParaRPr lang="en-US" dirty="0">
              <a:solidFill>
                <a:schemeClr val="bg1"/>
              </a:solidFill>
            </a:endParaRPr>
          </a:p>
        </p:txBody>
      </p:sp>
      <p:sp>
        <p:nvSpPr>
          <p:cNvPr id="59" name="Freeform: Shape 58">
            <a:extLst>
              <a:ext uri="{FF2B5EF4-FFF2-40B4-BE49-F238E27FC236}">
                <a16:creationId xmlns:a16="http://schemas.microsoft.com/office/drawing/2014/main" id="{948989CB-9BEE-45ED-9C98-F00F4049BA95}"/>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graphicFrame>
        <p:nvGraphicFramePr>
          <p:cNvPr id="4" name="Table 2">
            <a:extLst>
              <a:ext uri="{FF2B5EF4-FFF2-40B4-BE49-F238E27FC236}">
                <a16:creationId xmlns:a16="http://schemas.microsoft.com/office/drawing/2014/main" id="{B1BD79BD-1A71-1AA9-34E4-62E84601967B}"/>
              </a:ext>
            </a:extLst>
          </p:cNvPr>
          <p:cNvGraphicFramePr>
            <a:graphicFrameLocks noGrp="1"/>
          </p:cNvGraphicFramePr>
          <p:nvPr>
            <p:extLst>
              <p:ext uri="{D42A27DB-BD31-4B8C-83A1-F6EECF244321}">
                <p14:modId xmlns:p14="http://schemas.microsoft.com/office/powerpoint/2010/main" val="1013920888"/>
              </p:ext>
            </p:extLst>
          </p:nvPr>
        </p:nvGraphicFramePr>
        <p:xfrm>
          <a:off x="647701" y="1317677"/>
          <a:ext cx="11150047" cy="5162550"/>
        </p:xfrm>
        <a:graphic>
          <a:graphicData uri="http://schemas.openxmlformats.org/drawingml/2006/table">
            <a:tbl>
              <a:tblPr firstRow="1" bandRow="1">
                <a:tableStyleId>{9D7B26C5-4107-4FEC-AEDC-1716B250A1EF}</a:tableStyleId>
              </a:tblPr>
              <a:tblGrid>
                <a:gridCol w="1935716">
                  <a:extLst>
                    <a:ext uri="{9D8B030D-6E8A-4147-A177-3AD203B41FA5}">
                      <a16:colId xmlns:a16="http://schemas.microsoft.com/office/drawing/2014/main" val="1111254410"/>
                    </a:ext>
                  </a:extLst>
                </a:gridCol>
                <a:gridCol w="1293258">
                  <a:extLst>
                    <a:ext uri="{9D8B030D-6E8A-4147-A177-3AD203B41FA5}">
                      <a16:colId xmlns:a16="http://schemas.microsoft.com/office/drawing/2014/main" val="1968346851"/>
                    </a:ext>
                  </a:extLst>
                </a:gridCol>
                <a:gridCol w="2724150">
                  <a:extLst>
                    <a:ext uri="{9D8B030D-6E8A-4147-A177-3AD203B41FA5}">
                      <a16:colId xmlns:a16="http://schemas.microsoft.com/office/drawing/2014/main" val="798510908"/>
                    </a:ext>
                  </a:extLst>
                </a:gridCol>
                <a:gridCol w="2600325">
                  <a:extLst>
                    <a:ext uri="{9D8B030D-6E8A-4147-A177-3AD203B41FA5}">
                      <a16:colId xmlns:a16="http://schemas.microsoft.com/office/drawing/2014/main" val="3570415204"/>
                    </a:ext>
                  </a:extLst>
                </a:gridCol>
                <a:gridCol w="2596598">
                  <a:extLst>
                    <a:ext uri="{9D8B030D-6E8A-4147-A177-3AD203B41FA5}">
                      <a16:colId xmlns:a16="http://schemas.microsoft.com/office/drawing/2014/main" val="1399293989"/>
                    </a:ext>
                  </a:extLst>
                </a:gridCol>
              </a:tblGrid>
              <a:tr h="601980">
                <a:tc>
                  <a:txBody>
                    <a:bodyPr/>
                    <a:lstStyle/>
                    <a:p>
                      <a:r>
                        <a:rPr lang="en-US" dirty="0">
                          <a:solidFill>
                            <a:schemeClr val="bg1"/>
                          </a:solidFill>
                        </a:rPr>
                        <a:t>Title of the paper</a:t>
                      </a:r>
                    </a:p>
                  </a:txBody>
                  <a:tcPr/>
                </a:tc>
                <a:tc>
                  <a:txBody>
                    <a:bodyPr/>
                    <a:lstStyle/>
                    <a:p>
                      <a:pPr marL="0" algn="ctr" defTabSz="914400" rtl="0" eaLnBrk="1" latinLnBrk="0" hangingPunct="1"/>
                      <a:r>
                        <a:rPr lang="en-US" sz="1800" b="1" kern="1200" dirty="0">
                          <a:solidFill>
                            <a:schemeClr val="bg1"/>
                          </a:solidFill>
                          <a:latin typeface="+mn-lt"/>
                          <a:ea typeface="+mn-ea"/>
                          <a:cs typeface="+mn-cs"/>
                        </a:rPr>
                        <a:t>Year of Publication</a:t>
                      </a:r>
                    </a:p>
                  </a:txBody>
                  <a:tcPr/>
                </a:tc>
                <a:tc>
                  <a:txBody>
                    <a:bodyPr/>
                    <a:lstStyle/>
                    <a:p>
                      <a:r>
                        <a:rPr lang="en-US" dirty="0">
                          <a:solidFill>
                            <a:schemeClr val="bg1"/>
                          </a:solidFill>
                        </a:rPr>
                        <a:t>Journal/Conference Name</a:t>
                      </a:r>
                    </a:p>
                  </a:txBody>
                  <a:tcPr/>
                </a:tc>
                <a:tc>
                  <a:txBody>
                    <a:bodyPr/>
                    <a:lstStyle/>
                    <a:p>
                      <a:r>
                        <a:rPr lang="en-US" dirty="0">
                          <a:solidFill>
                            <a:schemeClr val="bg1"/>
                          </a:solidFill>
                        </a:rPr>
                        <a:t>Advantages</a:t>
                      </a:r>
                    </a:p>
                  </a:txBody>
                  <a:tcPr/>
                </a:tc>
                <a:tc>
                  <a:txBody>
                    <a:bodyPr/>
                    <a:lstStyle/>
                    <a:p>
                      <a:r>
                        <a:rPr lang="en-US" dirty="0">
                          <a:solidFill>
                            <a:schemeClr val="bg1"/>
                          </a:solidFill>
                        </a:rPr>
                        <a:t>Limitations</a:t>
                      </a:r>
                    </a:p>
                  </a:txBody>
                  <a:tcPr/>
                </a:tc>
                <a:extLst>
                  <a:ext uri="{0D108BD9-81ED-4DB2-BD59-A6C34878D82A}">
                    <a16:rowId xmlns:a16="http://schemas.microsoft.com/office/drawing/2014/main" val="1424224"/>
                  </a:ext>
                </a:extLst>
              </a:tr>
              <a:tr h="1353317">
                <a:tc>
                  <a:txBody>
                    <a:bodyPr/>
                    <a:lstStyle/>
                    <a:p>
                      <a:r>
                        <a:rPr lang="en-US" sz="1600" kern="1200" dirty="0">
                          <a:solidFill>
                            <a:schemeClr val="tx1"/>
                          </a:solidFill>
                          <a:effectLst/>
                        </a:rPr>
                        <a:t>Building a recommendation system using SVD algorithm </a:t>
                      </a:r>
                      <a:endParaRPr lang="en-US" sz="1600" dirty="0">
                        <a:solidFill>
                          <a:schemeClr val="bg1"/>
                        </a:solidFill>
                      </a:endParaRPr>
                    </a:p>
                  </a:txBody>
                  <a:tcPr/>
                </a:tc>
                <a:tc>
                  <a:txBody>
                    <a:bodyPr/>
                    <a:lstStyle/>
                    <a:p>
                      <a:pPr marL="0" algn="ctr" defTabSz="914400" rtl="0" eaLnBrk="1" latinLnBrk="0" hangingPunct="1"/>
                      <a:r>
                        <a:rPr lang="en-US" sz="1800" kern="1200" dirty="0">
                          <a:solidFill>
                            <a:schemeClr val="tx1"/>
                          </a:solidFill>
                          <a:effectLst/>
                          <a:latin typeface="+mn-lt"/>
                          <a:ea typeface="+mn-ea"/>
                          <a:cs typeface="+mn-cs"/>
                        </a:rPr>
                        <a:t>2018</a:t>
                      </a:r>
                    </a:p>
                  </a:txBody>
                  <a:tcPr/>
                </a:tc>
                <a:tc>
                  <a:txBody>
                    <a:bodyPr/>
                    <a:lstStyle/>
                    <a:p>
                      <a:r>
                        <a:rPr lang="en-US" sz="1700" dirty="0">
                          <a:solidFill>
                            <a:schemeClr val="bg1"/>
                          </a:solidFill>
                        </a:rPr>
                        <a:t>International Journal of Computer Science and Engineering</a:t>
                      </a:r>
                    </a:p>
                  </a:txBody>
                  <a:tcPr/>
                </a:tc>
                <a:tc>
                  <a:txBody>
                    <a:bodyPr/>
                    <a:lstStyle/>
                    <a:p>
                      <a:r>
                        <a:rPr lang="en-IN" sz="1600" kern="1200" dirty="0" err="1">
                          <a:solidFill>
                            <a:schemeClr val="bg1">
                              <a:lumMod val="95000"/>
                            </a:schemeClr>
                          </a:solidFill>
                          <a:effectLst/>
                        </a:rPr>
                        <a:t>Svd</a:t>
                      </a:r>
                      <a:r>
                        <a:rPr lang="en-IN" sz="1600" kern="1200" dirty="0">
                          <a:solidFill>
                            <a:schemeClr val="bg1">
                              <a:lumMod val="95000"/>
                            </a:schemeClr>
                          </a:solidFill>
                          <a:effectLst/>
                        </a:rPr>
                        <a:t> performs well as it simultaneously treats both user and item features and regularization to avoid overfitting.</a:t>
                      </a:r>
                      <a:endParaRPr lang="en-US" sz="1600" dirty="0">
                        <a:solidFill>
                          <a:schemeClr val="bg1">
                            <a:lumMod val="95000"/>
                          </a:schemeClr>
                        </a:solidFill>
                      </a:endParaRPr>
                    </a:p>
                  </a:txBody>
                  <a:tcPr/>
                </a:tc>
                <a:tc>
                  <a:txBody>
                    <a:bodyPr/>
                    <a:lstStyle/>
                    <a:p>
                      <a:r>
                        <a:rPr lang="en-IN" sz="1600" kern="1200" dirty="0">
                          <a:solidFill>
                            <a:schemeClr val="bg1">
                              <a:lumMod val="95000"/>
                            </a:schemeClr>
                          </a:solidFill>
                          <a:effectLst/>
                        </a:rPr>
                        <a:t>This model could not recommend new items with similar tastes of user as there was no user rating used. </a:t>
                      </a:r>
                      <a:endParaRPr lang="en-US" sz="1600" kern="1200" dirty="0">
                        <a:solidFill>
                          <a:schemeClr val="bg1">
                            <a:lumMod val="95000"/>
                          </a:schemeClr>
                        </a:solidFill>
                        <a:effectLst/>
                        <a:latin typeface="+mn-lt"/>
                        <a:ea typeface="+mn-ea"/>
                        <a:cs typeface="+mn-cs"/>
                      </a:endParaRPr>
                    </a:p>
                  </a:txBody>
                  <a:tcPr/>
                </a:tc>
                <a:extLst>
                  <a:ext uri="{0D108BD9-81ED-4DB2-BD59-A6C34878D82A}">
                    <a16:rowId xmlns:a16="http://schemas.microsoft.com/office/drawing/2014/main" val="847681876"/>
                  </a:ext>
                </a:extLst>
              </a:tr>
              <a:tr h="1497088">
                <a:tc>
                  <a:txBody>
                    <a:bodyPr/>
                    <a:lstStyle/>
                    <a:p>
                      <a:pPr algn="l">
                        <a:lnSpc>
                          <a:spcPct val="107000"/>
                        </a:lnSpc>
                        <a:spcAft>
                          <a:spcPts val="800"/>
                        </a:spcAft>
                      </a:pPr>
                      <a:r>
                        <a:rPr lang="en-US" sz="1600" kern="1200" dirty="0">
                          <a:solidFill>
                            <a:schemeClr val="tx1"/>
                          </a:solidFill>
                          <a:effectLst/>
                        </a:rPr>
                        <a:t>Dynamic K neighbor selection for collaborative filtering </a:t>
                      </a:r>
                      <a:endParaRPr lang="en-IN" sz="1600" kern="1200" dirty="0">
                        <a:solidFill>
                          <a:schemeClr val="tx1"/>
                        </a:solidFill>
                        <a:effectLst/>
                        <a:latin typeface="+mn-lt"/>
                        <a:ea typeface="+mn-ea"/>
                        <a:cs typeface="+mn-cs"/>
                      </a:endParaRPr>
                    </a:p>
                  </a:txBody>
                  <a:tcPr marL="114300" marR="114300" marT="0" marB="0"/>
                </a:tc>
                <a:tc>
                  <a:txBody>
                    <a:bodyPr/>
                    <a:lstStyle/>
                    <a:p>
                      <a:pPr marL="0" algn="ctr" defTabSz="914400" rtl="0" eaLnBrk="1" latinLnBrk="0" hangingPunct="1"/>
                      <a:r>
                        <a:rPr lang="en-US" sz="1800" kern="1200" dirty="0">
                          <a:solidFill>
                            <a:schemeClr val="tx1"/>
                          </a:solidFill>
                          <a:effectLst/>
                          <a:latin typeface="+mn-lt"/>
                          <a:ea typeface="+mn-ea"/>
                          <a:cs typeface="+mn-cs"/>
                        </a:rPr>
                        <a:t>2018</a:t>
                      </a:r>
                    </a:p>
                  </a:txBody>
                  <a:tcPr/>
                </a:tc>
                <a:tc>
                  <a:txBody>
                    <a:bodyPr/>
                    <a:lstStyle/>
                    <a:p>
                      <a:r>
                        <a:rPr lang="en-US" sz="1700" kern="1200" dirty="0">
                          <a:solidFill>
                            <a:schemeClr val="tx1"/>
                          </a:solidFill>
                          <a:latin typeface="+mn-lt"/>
                          <a:ea typeface="+mn-ea"/>
                          <a:cs typeface="+mn-cs"/>
                        </a:rPr>
                        <a:t>Anadolu University Journal of Science and Technology</a:t>
                      </a:r>
                    </a:p>
                  </a:txBody>
                  <a:tcPr/>
                </a:tc>
                <a:tc>
                  <a:txBody>
                    <a:bodyPr/>
                    <a:lstStyle/>
                    <a:p>
                      <a:r>
                        <a:rPr lang="en-IN" sz="1600" kern="1200" dirty="0">
                          <a:solidFill>
                            <a:schemeClr val="tx1"/>
                          </a:solidFill>
                          <a:effectLst/>
                        </a:rPr>
                        <a:t>The model gave a dynamic k value for each user and item in </a:t>
                      </a:r>
                      <a:r>
                        <a:rPr lang="en-IN" sz="1600" kern="1200" dirty="0" err="1">
                          <a:solidFill>
                            <a:schemeClr val="tx1"/>
                          </a:solidFill>
                          <a:effectLst/>
                        </a:rPr>
                        <a:t>knn</a:t>
                      </a:r>
                      <a:r>
                        <a:rPr lang="en-IN" sz="1600" kern="1200" dirty="0">
                          <a:solidFill>
                            <a:schemeClr val="tx1"/>
                          </a:solidFill>
                          <a:effectLst/>
                        </a:rPr>
                        <a:t> algorithm which reduced </a:t>
                      </a:r>
                      <a:r>
                        <a:rPr lang="en-IN" sz="1600" kern="1200" dirty="0" err="1">
                          <a:solidFill>
                            <a:schemeClr val="tx1"/>
                          </a:solidFill>
                          <a:effectLst/>
                        </a:rPr>
                        <a:t>mae</a:t>
                      </a:r>
                      <a:r>
                        <a:rPr lang="en-IN" sz="1600" kern="1200" dirty="0">
                          <a:solidFill>
                            <a:schemeClr val="tx1"/>
                          </a:solidFill>
                          <a:effectLst/>
                        </a:rPr>
                        <a:t> value and increased accuracy.</a:t>
                      </a:r>
                      <a:endParaRPr lang="en-US" sz="1600" kern="1200" dirty="0">
                        <a:solidFill>
                          <a:schemeClr val="tx1"/>
                        </a:solidFill>
                        <a:effectLst/>
                        <a:latin typeface="+mn-lt"/>
                        <a:ea typeface="+mn-ea"/>
                        <a:cs typeface="+mn-cs"/>
                      </a:endParaRPr>
                    </a:p>
                  </a:txBody>
                  <a:tcPr/>
                </a:tc>
                <a:tc>
                  <a:txBody>
                    <a:bodyPr/>
                    <a:lstStyle/>
                    <a:p>
                      <a:r>
                        <a:rPr lang="en-IN" sz="1600" kern="1200" dirty="0">
                          <a:solidFill>
                            <a:schemeClr val="tx1"/>
                          </a:solidFill>
                          <a:effectLst/>
                        </a:rPr>
                        <a:t>As this is user based </a:t>
                      </a:r>
                      <a:r>
                        <a:rPr lang="en-IN" sz="1600" kern="1200" dirty="0" err="1">
                          <a:solidFill>
                            <a:schemeClr val="tx1"/>
                          </a:solidFill>
                          <a:effectLst/>
                        </a:rPr>
                        <a:t>knn</a:t>
                      </a:r>
                      <a:r>
                        <a:rPr lang="en-IN" sz="1600" kern="1200" dirty="0">
                          <a:solidFill>
                            <a:schemeClr val="tx1"/>
                          </a:solidFill>
                          <a:effectLst/>
                        </a:rPr>
                        <a:t> algorithm it was difficult to use </a:t>
                      </a:r>
                      <a:r>
                        <a:rPr lang="en-IN" sz="1600" kern="1200" dirty="0" err="1">
                          <a:solidFill>
                            <a:schemeClr val="tx1"/>
                          </a:solidFill>
                          <a:effectLst/>
                        </a:rPr>
                        <a:t>knn</a:t>
                      </a:r>
                      <a:r>
                        <a:rPr lang="en-IN" sz="1600" kern="1200" dirty="0">
                          <a:solidFill>
                            <a:schemeClr val="tx1"/>
                          </a:solidFill>
                          <a:effectLst/>
                        </a:rPr>
                        <a:t> algorithm instantly for upcoming new users.</a:t>
                      </a:r>
                      <a:endParaRPr lang="en-US" sz="1600" kern="1200" dirty="0">
                        <a:solidFill>
                          <a:schemeClr val="tx1"/>
                        </a:solidFill>
                        <a:effectLst/>
                        <a:latin typeface="+mn-lt"/>
                        <a:ea typeface="+mn-ea"/>
                        <a:cs typeface="+mn-cs"/>
                      </a:endParaRPr>
                    </a:p>
                  </a:txBody>
                  <a:tcPr/>
                </a:tc>
                <a:extLst>
                  <a:ext uri="{0D108BD9-81ED-4DB2-BD59-A6C34878D82A}">
                    <a16:rowId xmlns:a16="http://schemas.microsoft.com/office/drawing/2014/main" val="1240578425"/>
                  </a:ext>
                </a:extLst>
              </a:tr>
              <a:tr h="1672065">
                <a:tc>
                  <a:txBody>
                    <a:bodyPr/>
                    <a:lstStyle/>
                    <a:p>
                      <a:r>
                        <a:rPr lang="en-IN" sz="1600" kern="1200" dirty="0">
                          <a:solidFill>
                            <a:schemeClr val="tx1"/>
                          </a:solidFill>
                          <a:effectLst/>
                        </a:rPr>
                        <a:t>Pointer based item-to-item collaborative filtering recommendation system </a:t>
                      </a:r>
                      <a:endParaRPr lang="en-US" sz="1600" kern="1200" dirty="0">
                        <a:solidFill>
                          <a:schemeClr val="tx1"/>
                        </a:solidFill>
                        <a:effectLst/>
                        <a:latin typeface="+mn-lt"/>
                        <a:ea typeface="+mn-ea"/>
                        <a:cs typeface="+mn-cs"/>
                      </a:endParaRPr>
                    </a:p>
                  </a:txBody>
                  <a:tcPr/>
                </a:tc>
                <a:tc>
                  <a:txBody>
                    <a:bodyPr/>
                    <a:lstStyle/>
                    <a:p>
                      <a:pPr marL="0" algn="ctr" defTabSz="914400" rtl="0" eaLnBrk="1" latinLnBrk="0" hangingPunct="1"/>
                      <a:r>
                        <a:rPr lang="en-US" sz="1800" kern="1200" dirty="0">
                          <a:solidFill>
                            <a:schemeClr val="tx1"/>
                          </a:solidFill>
                          <a:effectLst/>
                          <a:latin typeface="+mn-lt"/>
                          <a:ea typeface="+mn-ea"/>
                          <a:cs typeface="+mn-cs"/>
                        </a:rPr>
                        <a:t>2022</a:t>
                      </a:r>
                    </a:p>
                  </a:txBody>
                  <a:tcPr/>
                </a:tc>
                <a:tc>
                  <a:txBody>
                    <a:bodyPr/>
                    <a:lstStyle/>
                    <a:p>
                      <a:r>
                        <a:rPr lang="en-IN" sz="1700" kern="1200" dirty="0">
                          <a:solidFill>
                            <a:schemeClr val="tx1"/>
                          </a:solidFill>
                          <a:latin typeface="+mn-lt"/>
                          <a:ea typeface="+mn-ea"/>
                          <a:cs typeface="+mn-cs"/>
                        </a:rPr>
                        <a:t>International journal of information technology</a:t>
                      </a:r>
                      <a:br>
                        <a:rPr lang="en-IN" sz="1700" kern="1200" dirty="0">
                          <a:solidFill>
                            <a:schemeClr val="tx1"/>
                          </a:solidFill>
                          <a:latin typeface="+mn-lt"/>
                          <a:ea typeface="+mn-ea"/>
                          <a:cs typeface="+mn-cs"/>
                        </a:rPr>
                      </a:br>
                      <a:r>
                        <a:rPr lang="en-IN" sz="1700" kern="1200" dirty="0">
                          <a:solidFill>
                            <a:schemeClr val="tx1"/>
                          </a:solidFill>
                          <a:latin typeface="+mn-lt"/>
                          <a:ea typeface="+mn-ea"/>
                          <a:cs typeface="+mn-cs"/>
                        </a:rPr>
                        <a:t>and decision making</a:t>
                      </a:r>
                      <a:endParaRPr lang="en-US" sz="1700" kern="1200" dirty="0">
                        <a:solidFill>
                          <a:schemeClr val="tx1"/>
                        </a:solidFill>
                        <a:latin typeface="+mn-lt"/>
                        <a:ea typeface="+mn-ea"/>
                        <a:cs typeface="+mn-cs"/>
                      </a:endParaRPr>
                    </a:p>
                  </a:txBody>
                  <a:tcPr/>
                </a:tc>
                <a:tc>
                  <a:txBody>
                    <a:bodyPr/>
                    <a:lstStyle/>
                    <a:p>
                      <a:r>
                        <a:rPr lang="en-IN" sz="1600" kern="1200" dirty="0">
                          <a:solidFill>
                            <a:schemeClr val="tx1"/>
                          </a:solidFill>
                          <a:effectLst/>
                        </a:rPr>
                        <a:t>This model uses pointers in each quadrant to extract relevant reviews, purchased history and rated items of users and intermixes these alike items.</a:t>
                      </a:r>
                      <a:endParaRPr lang="en-US" sz="1600" kern="1200" dirty="0">
                        <a:solidFill>
                          <a:schemeClr val="tx1"/>
                        </a:solidFill>
                        <a:effectLst/>
                        <a:latin typeface="+mn-lt"/>
                        <a:ea typeface="+mn-ea"/>
                        <a:cs typeface="+mn-cs"/>
                      </a:endParaRPr>
                    </a:p>
                  </a:txBody>
                  <a:tcPr/>
                </a:tc>
                <a:tc>
                  <a:txBody>
                    <a:bodyPr/>
                    <a:lstStyle/>
                    <a:p>
                      <a:r>
                        <a:rPr lang="en-IN" sz="1600" kern="1200" dirty="0">
                          <a:solidFill>
                            <a:schemeClr val="tx1"/>
                          </a:solidFill>
                          <a:effectLst/>
                        </a:rPr>
                        <a:t>A lot of product pairs do not have routine customers. Due to which this method is not that effective when it comes to usage of memory and time processing.</a:t>
                      </a:r>
                      <a:endParaRPr lang="en-US" sz="1600" kern="1200" dirty="0">
                        <a:solidFill>
                          <a:schemeClr val="tx1"/>
                        </a:solidFill>
                        <a:effectLst/>
                        <a:latin typeface="+mn-lt"/>
                        <a:ea typeface="+mn-ea"/>
                        <a:cs typeface="+mn-cs"/>
                      </a:endParaRPr>
                    </a:p>
                  </a:txBody>
                  <a:tcPr/>
                </a:tc>
                <a:extLst>
                  <a:ext uri="{0D108BD9-81ED-4DB2-BD59-A6C34878D82A}">
                    <a16:rowId xmlns:a16="http://schemas.microsoft.com/office/drawing/2014/main" val="905169866"/>
                  </a:ext>
                </a:extLst>
              </a:tr>
            </a:tbl>
          </a:graphicData>
        </a:graphic>
      </p:graphicFrame>
    </p:spTree>
    <p:extLst>
      <p:ext uri="{BB962C8B-B14F-4D97-AF65-F5344CB8AC3E}">
        <p14:creationId xmlns:p14="http://schemas.microsoft.com/office/powerpoint/2010/main" val="92524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white&#10;&#10;Description automatically generated">
            <a:extLst>
              <a:ext uri="{FF2B5EF4-FFF2-40B4-BE49-F238E27FC236}">
                <a16:creationId xmlns:a16="http://schemas.microsoft.com/office/drawing/2014/main" id="{B77994F8-6541-4364-AF4F-F72764EA68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3309257"/>
          </a:xfrm>
          <a:prstGeom prst="rect">
            <a:avLst/>
          </a:prstGeom>
        </p:spPr>
      </p:pic>
      <p:sp>
        <p:nvSpPr>
          <p:cNvPr id="31" name="Rectangle 30">
            <a:extLst>
              <a:ext uri="{FF2B5EF4-FFF2-40B4-BE49-F238E27FC236}">
                <a16:creationId xmlns:a16="http://schemas.microsoft.com/office/drawing/2014/main" id="{2A7548B1-CF94-4F55-B418-3F18315F41FC}"/>
              </a:ext>
            </a:extLst>
          </p:cNvPr>
          <p:cNvSpPr/>
          <p:nvPr/>
        </p:nvSpPr>
        <p:spPr>
          <a:xfrm>
            <a:off x="0" y="-9427"/>
            <a:ext cx="12192000" cy="330925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2077EED1-CB08-4DDD-9B61-4EE2455C8ABA}"/>
              </a:ext>
            </a:extLst>
          </p:cNvPr>
          <p:cNvSpPr>
            <a:spLocks noGrp="1"/>
          </p:cNvSpPr>
          <p:nvPr>
            <p:ph type="title"/>
          </p:nvPr>
        </p:nvSpPr>
        <p:spPr>
          <a:xfrm>
            <a:off x="682171" y="336097"/>
            <a:ext cx="10827658" cy="941161"/>
          </a:xfrm>
        </p:spPr>
        <p:txBody>
          <a:bodyPr>
            <a:normAutofit/>
          </a:bodyPr>
          <a:lstStyle/>
          <a:p>
            <a:r>
              <a:rPr lang="en-US" dirty="0">
                <a:solidFill>
                  <a:schemeClr val="bg1"/>
                </a:solidFill>
              </a:rPr>
              <a:t>LITERATURE SURVEY</a:t>
            </a:r>
          </a:p>
        </p:txBody>
      </p:sp>
      <p:sp>
        <p:nvSpPr>
          <p:cNvPr id="15" name="Rectangle: Single Corner Rounded 14">
            <a:extLst>
              <a:ext uri="{FF2B5EF4-FFF2-40B4-BE49-F238E27FC236}">
                <a16:creationId xmlns:a16="http://schemas.microsoft.com/office/drawing/2014/main" id="{748573A8-86EC-4AE8-BA5E-08670D07AC3C}"/>
              </a:ext>
            </a:extLst>
          </p:cNvPr>
          <p:cNvSpPr/>
          <p:nvPr/>
        </p:nvSpPr>
        <p:spPr>
          <a:xfrm flipH="1">
            <a:off x="647701" y="1915886"/>
            <a:ext cx="3246664" cy="4942114"/>
          </a:xfrm>
          <a:prstGeom prst="round1Rect">
            <a:avLst>
              <a:gd name="adj" fmla="val 0"/>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lide Number Placeholder 57">
            <a:extLst>
              <a:ext uri="{FF2B5EF4-FFF2-40B4-BE49-F238E27FC236}">
                <a16:creationId xmlns:a16="http://schemas.microsoft.com/office/drawing/2014/main" id="{8FE31882-BAE5-4DE6-BBF7-610BE8406F34}"/>
              </a:ext>
            </a:extLst>
          </p:cNvPr>
          <p:cNvSpPr>
            <a:spLocks noGrp="1"/>
          </p:cNvSpPr>
          <p:nvPr>
            <p:ph type="sldNum" sz="quarter" idx="12"/>
          </p:nvPr>
        </p:nvSpPr>
        <p:spPr/>
        <p:txBody>
          <a:bodyPr/>
          <a:lstStyle/>
          <a:p>
            <a:fld id="{FD5D7BC1-51E5-4D18-9B24-44CAE3285616}" type="slidenum">
              <a:rPr lang="en-US" smtClean="0">
                <a:solidFill>
                  <a:schemeClr val="bg1"/>
                </a:solidFill>
              </a:rPr>
              <a:pPr/>
              <a:t>7</a:t>
            </a:fld>
            <a:endParaRPr lang="en-US" dirty="0">
              <a:solidFill>
                <a:schemeClr val="bg1"/>
              </a:solidFill>
            </a:endParaRPr>
          </a:p>
        </p:txBody>
      </p:sp>
      <p:sp>
        <p:nvSpPr>
          <p:cNvPr id="59" name="Freeform: Shape 58">
            <a:extLst>
              <a:ext uri="{FF2B5EF4-FFF2-40B4-BE49-F238E27FC236}">
                <a16:creationId xmlns:a16="http://schemas.microsoft.com/office/drawing/2014/main" id="{948989CB-9BEE-45ED-9C98-F00F4049BA95}"/>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graphicFrame>
        <p:nvGraphicFramePr>
          <p:cNvPr id="2" name="Table 2">
            <a:extLst>
              <a:ext uri="{FF2B5EF4-FFF2-40B4-BE49-F238E27FC236}">
                <a16:creationId xmlns:a16="http://schemas.microsoft.com/office/drawing/2014/main" id="{49AE75EC-558C-0321-AC1F-C4983091EA5A}"/>
              </a:ext>
            </a:extLst>
          </p:cNvPr>
          <p:cNvGraphicFramePr>
            <a:graphicFrameLocks noGrp="1"/>
          </p:cNvGraphicFramePr>
          <p:nvPr>
            <p:extLst>
              <p:ext uri="{D42A27DB-BD31-4B8C-83A1-F6EECF244321}">
                <p14:modId xmlns:p14="http://schemas.microsoft.com/office/powerpoint/2010/main" val="2314578770"/>
              </p:ext>
            </p:extLst>
          </p:nvPr>
        </p:nvGraphicFramePr>
        <p:xfrm>
          <a:off x="647701" y="1231025"/>
          <a:ext cx="10961394" cy="5324629"/>
        </p:xfrm>
        <a:graphic>
          <a:graphicData uri="http://schemas.openxmlformats.org/drawingml/2006/table">
            <a:tbl>
              <a:tblPr firstRow="1" bandRow="1">
                <a:tableStyleId>{9D7B26C5-4107-4FEC-AEDC-1716B250A1EF}</a:tableStyleId>
              </a:tblPr>
              <a:tblGrid>
                <a:gridCol w="2044128">
                  <a:extLst>
                    <a:ext uri="{9D8B030D-6E8A-4147-A177-3AD203B41FA5}">
                      <a16:colId xmlns:a16="http://schemas.microsoft.com/office/drawing/2014/main" val="1111254410"/>
                    </a:ext>
                  </a:extLst>
                </a:gridCol>
                <a:gridCol w="1213421">
                  <a:extLst>
                    <a:ext uri="{9D8B030D-6E8A-4147-A177-3AD203B41FA5}">
                      <a16:colId xmlns:a16="http://schemas.microsoft.com/office/drawing/2014/main" val="1968346851"/>
                    </a:ext>
                  </a:extLst>
                </a:gridCol>
                <a:gridCol w="2733675">
                  <a:extLst>
                    <a:ext uri="{9D8B030D-6E8A-4147-A177-3AD203B41FA5}">
                      <a16:colId xmlns:a16="http://schemas.microsoft.com/office/drawing/2014/main" val="798510908"/>
                    </a:ext>
                  </a:extLst>
                </a:gridCol>
                <a:gridCol w="2525623">
                  <a:extLst>
                    <a:ext uri="{9D8B030D-6E8A-4147-A177-3AD203B41FA5}">
                      <a16:colId xmlns:a16="http://schemas.microsoft.com/office/drawing/2014/main" val="3570415204"/>
                    </a:ext>
                  </a:extLst>
                </a:gridCol>
                <a:gridCol w="2444547">
                  <a:extLst>
                    <a:ext uri="{9D8B030D-6E8A-4147-A177-3AD203B41FA5}">
                      <a16:colId xmlns:a16="http://schemas.microsoft.com/office/drawing/2014/main" val="1399293989"/>
                    </a:ext>
                  </a:extLst>
                </a:gridCol>
              </a:tblGrid>
              <a:tr h="670684">
                <a:tc>
                  <a:txBody>
                    <a:bodyPr/>
                    <a:lstStyle/>
                    <a:p>
                      <a:r>
                        <a:rPr lang="en-US" dirty="0">
                          <a:solidFill>
                            <a:schemeClr val="bg1"/>
                          </a:solidFill>
                        </a:rPr>
                        <a:t>Title of the paper</a:t>
                      </a:r>
                    </a:p>
                  </a:txBody>
                  <a:tcPr/>
                </a:tc>
                <a:tc>
                  <a:txBody>
                    <a:bodyPr/>
                    <a:lstStyle/>
                    <a:p>
                      <a:pPr algn="ctr"/>
                      <a:r>
                        <a:rPr lang="en-US" sz="1700" dirty="0">
                          <a:solidFill>
                            <a:schemeClr val="bg1"/>
                          </a:solidFill>
                        </a:rPr>
                        <a:t>Year of Publication</a:t>
                      </a:r>
                    </a:p>
                  </a:txBody>
                  <a:tcPr/>
                </a:tc>
                <a:tc>
                  <a:txBody>
                    <a:bodyPr/>
                    <a:lstStyle/>
                    <a:p>
                      <a:r>
                        <a:rPr lang="en-US" sz="1700" dirty="0">
                          <a:solidFill>
                            <a:schemeClr val="bg1"/>
                          </a:solidFill>
                        </a:rPr>
                        <a:t>Journal/Conference Name</a:t>
                      </a:r>
                    </a:p>
                  </a:txBody>
                  <a:tcPr/>
                </a:tc>
                <a:tc>
                  <a:txBody>
                    <a:bodyPr/>
                    <a:lstStyle/>
                    <a:p>
                      <a:r>
                        <a:rPr lang="en-US" dirty="0">
                          <a:solidFill>
                            <a:schemeClr val="bg1"/>
                          </a:solidFill>
                        </a:rPr>
                        <a:t>Advantages</a:t>
                      </a:r>
                    </a:p>
                  </a:txBody>
                  <a:tcPr/>
                </a:tc>
                <a:tc>
                  <a:txBody>
                    <a:bodyPr/>
                    <a:lstStyle/>
                    <a:p>
                      <a:r>
                        <a:rPr lang="en-US" dirty="0">
                          <a:solidFill>
                            <a:schemeClr val="bg1"/>
                          </a:solidFill>
                        </a:rPr>
                        <a:t>Limitations</a:t>
                      </a:r>
                    </a:p>
                  </a:txBody>
                  <a:tcPr/>
                </a:tc>
                <a:extLst>
                  <a:ext uri="{0D108BD9-81ED-4DB2-BD59-A6C34878D82A}">
                    <a16:rowId xmlns:a16="http://schemas.microsoft.com/office/drawing/2014/main" val="1424224"/>
                  </a:ext>
                </a:extLst>
              </a:tr>
              <a:tr h="1386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rPr>
                        <a:t>Research on collaborative filtering recommendation algorithm based on Mahout &amp; user-model</a:t>
                      </a:r>
                      <a:endParaRPr lang="en-US" sz="1600" dirty="0">
                        <a:solidFill>
                          <a:schemeClr val="bg1"/>
                        </a:solidFill>
                      </a:endParaRPr>
                    </a:p>
                  </a:txBody>
                  <a:tcPr/>
                </a:tc>
                <a:tc>
                  <a:txBody>
                    <a:bodyPr/>
                    <a:lstStyle/>
                    <a:p>
                      <a:pPr algn="ctr"/>
                      <a:r>
                        <a:rPr lang="en-US" sz="1700" kern="1200" dirty="0">
                          <a:solidFill>
                            <a:schemeClr val="tx1"/>
                          </a:solidFill>
                          <a:effectLst/>
                          <a:latin typeface="+mn-lt"/>
                          <a:ea typeface="+mn-ea"/>
                          <a:cs typeface="+mn-cs"/>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1"/>
                          </a:solidFill>
                        </a:rPr>
                        <a:t>2nd International Symposium on Big Data and Applied Statistics</a:t>
                      </a:r>
                      <a:endParaRPr lang="en-US" sz="17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bg1">
                              <a:lumMod val="95000"/>
                            </a:schemeClr>
                          </a:solidFill>
                          <a:effectLst/>
                        </a:rPr>
                        <a:t>User based approach with Mahout  reduces user’s information query burden &amp; implements personalised recommendation.</a:t>
                      </a:r>
                      <a:endParaRPr lang="en-US" sz="1600" dirty="0">
                        <a:solidFill>
                          <a:schemeClr val="bg1">
                            <a:lumMod val="95000"/>
                          </a:schemeClr>
                        </a:solidFill>
                      </a:endParaRPr>
                    </a:p>
                  </a:txBody>
                  <a:tcPr/>
                </a:tc>
                <a:tc>
                  <a:txBody>
                    <a:bodyPr/>
                    <a:lstStyle/>
                    <a:p>
                      <a:r>
                        <a:rPr lang="en-US" sz="1600" kern="1200" dirty="0">
                          <a:solidFill>
                            <a:schemeClr val="bg1"/>
                          </a:solidFill>
                          <a:effectLst/>
                          <a:latin typeface="+mn-lt"/>
                          <a:ea typeface="+mn-ea"/>
                          <a:cs typeface="+mn-cs"/>
                        </a:rPr>
                        <a:t>For a large amount of data there is need for model based algorithms.</a:t>
                      </a:r>
                    </a:p>
                  </a:txBody>
                  <a:tcPr/>
                </a:tc>
                <a:extLst>
                  <a:ext uri="{0D108BD9-81ED-4DB2-BD59-A6C34878D82A}">
                    <a16:rowId xmlns:a16="http://schemas.microsoft.com/office/drawing/2014/main" val="847681876"/>
                  </a:ext>
                </a:extLst>
              </a:tr>
              <a:tr h="1469604">
                <a:tc>
                  <a:txBody>
                    <a:bodyPr/>
                    <a:lstStyle/>
                    <a:p>
                      <a:pPr algn="l">
                        <a:lnSpc>
                          <a:spcPct val="107000"/>
                        </a:lnSpc>
                        <a:spcAft>
                          <a:spcPts val="800"/>
                        </a:spcAft>
                      </a:pPr>
                      <a:r>
                        <a:rPr lang="en-US" sz="1600" kern="1200" dirty="0">
                          <a:solidFill>
                            <a:schemeClr val="tx1"/>
                          </a:solidFill>
                          <a:effectLst/>
                          <a:latin typeface="+mn-lt"/>
                          <a:ea typeface="+mn-ea"/>
                          <a:cs typeface="+mn-cs"/>
                        </a:rPr>
                        <a:t>Recommender System</a:t>
                      </a:r>
                      <a:endParaRPr lang="en-IN" sz="1600" kern="1200" dirty="0">
                        <a:solidFill>
                          <a:schemeClr val="tx1"/>
                        </a:solidFill>
                        <a:effectLst/>
                        <a:latin typeface="+mn-lt"/>
                        <a:ea typeface="+mn-ea"/>
                        <a:cs typeface="+mn-cs"/>
                      </a:endParaRPr>
                    </a:p>
                  </a:txBody>
                  <a:tcPr marL="114300" marR="114300" marT="0" marB="0"/>
                </a:tc>
                <a:tc>
                  <a:txBody>
                    <a:bodyPr/>
                    <a:lstStyle/>
                    <a:p>
                      <a:pPr algn="ctr"/>
                      <a:r>
                        <a:rPr lang="en-US" sz="1700" kern="1200" dirty="0">
                          <a:solidFill>
                            <a:schemeClr val="tx1"/>
                          </a:solidFill>
                          <a:effectLst/>
                          <a:latin typeface="+mn-lt"/>
                          <a:ea typeface="+mn-ea"/>
                          <a:cs typeface="+mn-cs"/>
                        </a:rPr>
                        <a:t>2010</a:t>
                      </a:r>
                    </a:p>
                  </a:txBody>
                  <a:tcPr/>
                </a:tc>
                <a:tc>
                  <a:txBody>
                    <a:bodyPr/>
                    <a:lstStyle/>
                    <a:p>
                      <a:r>
                        <a:rPr lang="en-IN" sz="1700" dirty="0">
                          <a:solidFill>
                            <a:schemeClr val="tx1"/>
                          </a:solidFill>
                        </a:rPr>
                        <a:t>IBM T.J. Watson Research Center</a:t>
                      </a:r>
                      <a:endParaRPr lang="en-US" sz="1700" dirty="0">
                        <a:solidFill>
                          <a:schemeClr val="tx1"/>
                        </a:solidFill>
                      </a:endParaRPr>
                    </a:p>
                  </a:txBody>
                  <a:tcPr/>
                </a:tc>
                <a:tc>
                  <a:txBody>
                    <a:bodyPr/>
                    <a:lstStyle/>
                    <a:p>
                      <a:r>
                        <a:rPr lang="en-US" sz="1600" kern="1200" dirty="0">
                          <a:solidFill>
                            <a:schemeClr val="tx1"/>
                          </a:solidFill>
                          <a:effectLst/>
                          <a:latin typeface="+mn-lt"/>
                          <a:ea typeface="+mn-ea"/>
                          <a:cs typeface="+mn-cs"/>
                        </a:rPr>
                        <a:t>Collaborative Filtering approach is used where recommendation of item happens without including content from user’s profile.</a:t>
                      </a:r>
                      <a:endParaRPr lang="en-US" sz="1600" kern="1200" dirty="0">
                        <a:solidFill>
                          <a:schemeClr val="bg1"/>
                        </a:solidFill>
                        <a:effectLst/>
                        <a:latin typeface="+mn-lt"/>
                        <a:ea typeface="+mn-ea"/>
                        <a:cs typeface="+mn-cs"/>
                      </a:endParaRPr>
                    </a:p>
                  </a:txBody>
                  <a:tcPr/>
                </a:tc>
                <a:tc>
                  <a:txBody>
                    <a:bodyPr/>
                    <a:lstStyle/>
                    <a:p>
                      <a:r>
                        <a:rPr lang="en-US" sz="1600" kern="1200" dirty="0">
                          <a:solidFill>
                            <a:schemeClr val="tx1"/>
                          </a:solidFill>
                          <a:effectLst/>
                          <a:latin typeface="+mn-lt"/>
                          <a:ea typeface="+mn-ea"/>
                          <a:cs typeface="+mn-cs"/>
                        </a:rPr>
                        <a:t>This approach tends to be prone to errors or attacks such as shilling attack or profile-injection attack.</a:t>
                      </a:r>
                      <a:endParaRPr lang="en-US" sz="1600" kern="1200" dirty="0">
                        <a:solidFill>
                          <a:schemeClr val="bg1"/>
                        </a:solidFill>
                        <a:effectLst/>
                        <a:latin typeface="+mn-lt"/>
                        <a:ea typeface="+mn-ea"/>
                        <a:cs typeface="+mn-cs"/>
                      </a:endParaRPr>
                    </a:p>
                  </a:txBody>
                  <a:tcPr/>
                </a:tc>
                <a:extLst>
                  <a:ext uri="{0D108BD9-81ED-4DB2-BD59-A6C34878D82A}">
                    <a16:rowId xmlns:a16="http://schemas.microsoft.com/office/drawing/2014/main" val="1240578425"/>
                  </a:ext>
                </a:extLst>
              </a:tr>
              <a:tr h="910041">
                <a:tc>
                  <a:txBody>
                    <a:bodyPr/>
                    <a:lstStyle/>
                    <a:p>
                      <a:r>
                        <a:rPr lang="en-IN" sz="1600" b="0" i="0" u="none" strike="noStrike" kern="1200" baseline="0" dirty="0">
                          <a:solidFill>
                            <a:schemeClr val="tx1"/>
                          </a:solidFill>
                          <a:latin typeface="+mn-lt"/>
                          <a:ea typeface="+mn-ea"/>
                          <a:cs typeface="+mn-cs"/>
                        </a:rPr>
                        <a:t>Recommender Systems Based on Collaborative</a:t>
                      </a:r>
                    </a:p>
                    <a:p>
                      <a:r>
                        <a:rPr lang="en-IN" sz="1600" b="0" i="0" u="none" strike="noStrike" kern="1200" baseline="0" dirty="0">
                          <a:solidFill>
                            <a:schemeClr val="tx1"/>
                          </a:solidFill>
                          <a:latin typeface="+mn-lt"/>
                          <a:ea typeface="+mn-ea"/>
                          <a:cs typeface="+mn-cs"/>
                        </a:rPr>
                        <a:t>Filtering Using Review Texts</a:t>
                      </a:r>
                      <a:endParaRPr lang="en-US" sz="1600" b="0" kern="1200" dirty="0">
                        <a:solidFill>
                          <a:schemeClr val="bg1"/>
                        </a:solidFill>
                        <a:effectLst/>
                        <a:latin typeface="+mn-lt"/>
                        <a:ea typeface="+mn-ea"/>
                        <a:cs typeface="+mn-cs"/>
                      </a:endParaRPr>
                    </a:p>
                  </a:txBody>
                  <a:tcPr/>
                </a:tc>
                <a:tc>
                  <a:txBody>
                    <a:bodyPr/>
                    <a:lstStyle/>
                    <a:p>
                      <a:pPr algn="ctr"/>
                      <a:r>
                        <a:rPr lang="en-US" sz="1700" kern="1200" dirty="0">
                          <a:solidFill>
                            <a:schemeClr val="tx1"/>
                          </a:solidFill>
                          <a:effectLst/>
                          <a:latin typeface="+mn-lt"/>
                          <a:ea typeface="+mn-ea"/>
                          <a:cs typeface="+mn-cs"/>
                        </a:rPr>
                        <a:t>2020</a:t>
                      </a:r>
                    </a:p>
                  </a:txBody>
                  <a:tcPr/>
                </a:tc>
                <a:tc>
                  <a:txBody>
                    <a:bodyPr/>
                    <a:lstStyle/>
                    <a:p>
                      <a:r>
                        <a:rPr lang="en-IN" sz="1700" b="0" i="0" kern="1200" dirty="0">
                          <a:solidFill>
                            <a:schemeClr val="tx1"/>
                          </a:solidFill>
                          <a:effectLst/>
                          <a:latin typeface="+mn-lt"/>
                          <a:ea typeface="+mn-ea"/>
                          <a:cs typeface="+mn-cs"/>
                        </a:rPr>
                        <a:t>LGS, National School of Applied Sciences (ENSA)</a:t>
                      </a:r>
                      <a:endParaRPr lang="en-US" sz="1700" dirty="0">
                        <a:solidFill>
                          <a:schemeClr val="bg1"/>
                        </a:solidFill>
                      </a:endParaRPr>
                    </a:p>
                  </a:txBody>
                  <a:tcPr/>
                </a:tc>
                <a:tc>
                  <a:txBody>
                    <a:bodyPr/>
                    <a:lstStyle/>
                    <a:p>
                      <a:r>
                        <a:rPr lang="en-US" sz="1600" kern="1200" dirty="0">
                          <a:solidFill>
                            <a:schemeClr val="tx1"/>
                          </a:solidFill>
                          <a:effectLst/>
                          <a:latin typeface="+mn-lt"/>
                          <a:ea typeface="+mn-ea"/>
                          <a:cs typeface="+mn-cs"/>
                        </a:rPr>
                        <a:t>Text accounts were reviewed for valuable information about users’ interest and were categorized as term, aspects and opinions which is efficient for user-modeling.</a:t>
                      </a:r>
                    </a:p>
                  </a:txBody>
                  <a:tcPr/>
                </a:tc>
                <a:tc>
                  <a:txBody>
                    <a:bodyPr/>
                    <a:lstStyle/>
                    <a:p>
                      <a:r>
                        <a:rPr lang="en-IN" sz="1600" b="0" i="0" u="none" strike="noStrike" kern="1200" baseline="0" dirty="0">
                          <a:solidFill>
                            <a:schemeClr val="tx1"/>
                          </a:solidFill>
                          <a:effectLst/>
                          <a:latin typeface="+mn-lt"/>
                          <a:ea typeface="+mn-ea"/>
                          <a:cs typeface="+mn-cs"/>
                        </a:rPr>
                        <a:t>Sparsity reduces the efficiency of this method combined with collaborative filtering technique.</a:t>
                      </a:r>
                      <a:endParaRPr lang="en-US" sz="1600" kern="1200" dirty="0">
                        <a:solidFill>
                          <a:schemeClr val="bg1"/>
                        </a:solidFill>
                        <a:effectLst/>
                        <a:latin typeface="+mn-lt"/>
                        <a:ea typeface="+mn-ea"/>
                        <a:cs typeface="+mn-cs"/>
                      </a:endParaRPr>
                    </a:p>
                  </a:txBody>
                  <a:tcPr/>
                </a:tc>
                <a:extLst>
                  <a:ext uri="{0D108BD9-81ED-4DB2-BD59-A6C34878D82A}">
                    <a16:rowId xmlns:a16="http://schemas.microsoft.com/office/drawing/2014/main" val="905169866"/>
                  </a:ext>
                </a:extLst>
              </a:tr>
            </a:tbl>
          </a:graphicData>
        </a:graphic>
      </p:graphicFrame>
    </p:spTree>
    <p:extLst>
      <p:ext uri="{BB962C8B-B14F-4D97-AF65-F5344CB8AC3E}">
        <p14:creationId xmlns:p14="http://schemas.microsoft.com/office/powerpoint/2010/main" val="280198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white&#10;&#10;Description automatically generated">
            <a:extLst>
              <a:ext uri="{FF2B5EF4-FFF2-40B4-BE49-F238E27FC236}">
                <a16:creationId xmlns:a16="http://schemas.microsoft.com/office/drawing/2014/main" id="{E0F170A4-7147-4951-98A5-051BC94A7B6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3548743"/>
            <a:ext cx="12192000" cy="3309257"/>
          </a:xfrm>
          <a:prstGeom prst="rect">
            <a:avLst/>
          </a:prstGeom>
        </p:spPr>
      </p:pic>
      <p:sp>
        <p:nvSpPr>
          <p:cNvPr id="34" name="Rectangle 33">
            <a:extLst>
              <a:ext uri="{FF2B5EF4-FFF2-40B4-BE49-F238E27FC236}">
                <a16:creationId xmlns:a16="http://schemas.microsoft.com/office/drawing/2014/main" id="{72AC1069-57F9-4392-BBB1-CD7C399995A0}"/>
              </a:ext>
            </a:extLst>
          </p:cNvPr>
          <p:cNvSpPr/>
          <p:nvPr/>
        </p:nvSpPr>
        <p:spPr>
          <a:xfrm>
            <a:off x="0" y="3568622"/>
            <a:ext cx="12192000" cy="330925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8056-A572-4892-A85A-F234457104A3}"/>
              </a:ext>
            </a:extLst>
          </p:cNvPr>
          <p:cNvSpPr>
            <a:spLocks noGrp="1"/>
          </p:cNvSpPr>
          <p:nvPr>
            <p:ph type="title"/>
          </p:nvPr>
        </p:nvSpPr>
        <p:spPr>
          <a:xfrm>
            <a:off x="244579" y="180638"/>
            <a:ext cx="10827658" cy="941161"/>
          </a:xfrm>
        </p:spPr>
        <p:txBody>
          <a:bodyPr>
            <a:normAutofit/>
          </a:bodyPr>
          <a:lstStyle/>
          <a:p>
            <a:r>
              <a:rPr lang="en-US" dirty="0"/>
              <a:t>PROPOSED APPROACH</a:t>
            </a:r>
          </a:p>
        </p:txBody>
      </p:sp>
      <p:sp>
        <p:nvSpPr>
          <p:cNvPr id="6" name="Rectangle 5">
            <a:extLst>
              <a:ext uri="{FF2B5EF4-FFF2-40B4-BE49-F238E27FC236}">
                <a16:creationId xmlns:a16="http://schemas.microsoft.com/office/drawing/2014/main" id="{353A1D97-31A5-47A3-8141-D51C91328A39}"/>
              </a:ext>
            </a:extLst>
          </p:cNvPr>
          <p:cNvSpPr/>
          <p:nvPr/>
        </p:nvSpPr>
        <p:spPr>
          <a:xfrm>
            <a:off x="328001" y="1083365"/>
            <a:ext cx="11472113" cy="2935863"/>
          </a:xfrm>
          <a:prstGeom prst="rect">
            <a:avLst/>
          </a:prstGeom>
          <a:noFill/>
          <a:ln>
            <a:solidFill>
              <a:srgbClr val="EF7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1150892-1F30-4546-BA93-25E2911D8F05}"/>
              </a:ext>
            </a:extLst>
          </p:cNvPr>
          <p:cNvSpPr txBox="1"/>
          <p:nvPr/>
        </p:nvSpPr>
        <p:spPr>
          <a:xfrm>
            <a:off x="788776" y="1212953"/>
            <a:ext cx="10595428" cy="1969770"/>
          </a:xfrm>
          <a:prstGeom prst="rect">
            <a:avLst/>
          </a:prstGeom>
          <a:noFill/>
        </p:spPr>
        <p:txBody>
          <a:bodyPr wrap="square" lIns="0" tIns="0" rIns="0" bIns="0" rtlCol="0" anchor="ctr">
            <a:spAutoFit/>
          </a:bodyPr>
          <a:lstStyle/>
          <a:p>
            <a:pPr algn="ctr"/>
            <a:r>
              <a:rPr lang="en-US" sz="1600" dirty="0">
                <a:solidFill>
                  <a:schemeClr val="tx1">
                    <a:lumMod val="75000"/>
                    <a:lumOff val="25000"/>
                  </a:schemeClr>
                </a:solidFill>
                <a:latin typeface="+mj-lt"/>
                <a:cs typeface="Calibri" panose="020F0502020204030204" pitchFamily="34" charset="0"/>
              </a:rPr>
              <a:t>Pre-processing includes dropping the timestamp column (not correlated and irrelevant to the problem statement) and making the dataset denser by removing users that haven’t given more than 50 ratings to items and removing items that had fewer than 10 rating to deal with the cold start problem. </a:t>
            </a:r>
          </a:p>
          <a:p>
            <a:pPr algn="ctr"/>
            <a:r>
              <a:rPr lang="en-US" sz="1600" dirty="0">
                <a:solidFill>
                  <a:schemeClr val="tx1">
                    <a:lumMod val="75000"/>
                    <a:lumOff val="25000"/>
                  </a:schemeClr>
                </a:solidFill>
                <a:latin typeface="+mj-lt"/>
                <a:cs typeface="Calibri" panose="020F0502020204030204" pitchFamily="34" charset="0"/>
              </a:rPr>
              <a:t>We then used the processed dataset to train and test models based on matrix factorization and KNN-based algorithms, including cross-validation of the models by splitting them in five. Both the matrix factorization based algorithms:  SVD and SVD++ perform pretty well, but we picked SVD as it took a significantly smaller amount of time to fit the train and test data. </a:t>
            </a:r>
          </a:p>
          <a:p>
            <a:pPr algn="ctr"/>
            <a:r>
              <a:rPr lang="en-US" sz="1600" dirty="0">
                <a:solidFill>
                  <a:schemeClr val="tx1">
                    <a:lumMod val="75000"/>
                    <a:lumOff val="25000"/>
                  </a:schemeClr>
                </a:solidFill>
                <a:latin typeface="+mj-lt"/>
                <a:cs typeface="Calibri" panose="020F0502020204030204" pitchFamily="34" charset="0"/>
              </a:rPr>
              <a:t>This model was then used to find 5 new items based on the user’s ratings given to other items. The precision and recall were calculated for the predicted values for evaluating the model.</a:t>
            </a:r>
          </a:p>
        </p:txBody>
      </p:sp>
      <p:sp>
        <p:nvSpPr>
          <p:cNvPr id="9" name="Rectangle 8">
            <a:extLst>
              <a:ext uri="{FF2B5EF4-FFF2-40B4-BE49-F238E27FC236}">
                <a16:creationId xmlns:a16="http://schemas.microsoft.com/office/drawing/2014/main" id="{394FE816-BDBC-4459-8940-A350F44A73A2}"/>
              </a:ext>
            </a:extLst>
          </p:cNvPr>
          <p:cNvSpPr/>
          <p:nvPr/>
        </p:nvSpPr>
        <p:spPr>
          <a:xfrm>
            <a:off x="566055" y="3334496"/>
            <a:ext cx="10992533" cy="3296557"/>
          </a:xfrm>
          <a:prstGeom prst="rect">
            <a:avLst/>
          </a:prstGeom>
          <a:gradFill>
            <a:gsLst>
              <a:gs pos="34000">
                <a:srgbClr val="EF7C1B"/>
              </a:gs>
              <a:gs pos="100000">
                <a:srgbClr val="F0CB05">
                  <a:alpha val="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516AAE8D-6AB2-44C6-910C-7D631F34FA94}"/>
              </a:ext>
            </a:extLst>
          </p:cNvPr>
          <p:cNvGrpSpPr/>
          <p:nvPr/>
        </p:nvGrpSpPr>
        <p:grpSpPr>
          <a:xfrm>
            <a:off x="1030669" y="4686069"/>
            <a:ext cx="3104910" cy="1358408"/>
            <a:chOff x="2978150" y="2103250"/>
            <a:chExt cx="3292021" cy="1358408"/>
          </a:xfrm>
        </p:grpSpPr>
        <p:sp>
          <p:nvSpPr>
            <p:cNvPr id="12" name="TextBox 11">
              <a:extLst>
                <a:ext uri="{FF2B5EF4-FFF2-40B4-BE49-F238E27FC236}">
                  <a16:creationId xmlns:a16="http://schemas.microsoft.com/office/drawing/2014/main" id="{75D4F706-F2DA-4AD1-B9AD-E1CBF92977A6}"/>
                </a:ext>
              </a:extLst>
            </p:cNvPr>
            <p:cNvSpPr txBox="1"/>
            <p:nvPr/>
          </p:nvSpPr>
          <p:spPr>
            <a:xfrm>
              <a:off x="2978150" y="2384440"/>
              <a:ext cx="3292021" cy="1077218"/>
            </a:xfrm>
            <a:prstGeom prst="rect">
              <a:avLst/>
            </a:prstGeom>
            <a:noFill/>
          </p:spPr>
          <p:txBody>
            <a:bodyPr wrap="square" lIns="0" tIns="0" rIns="0" bIns="0" rtlCol="0" anchor="ctr">
              <a:spAutoFit/>
            </a:bodyPr>
            <a:lstStyle/>
            <a:p>
              <a:r>
                <a:rPr lang="en-US" sz="1400" dirty="0">
                  <a:solidFill>
                    <a:schemeClr val="bg1"/>
                  </a:solidFill>
                  <a:latin typeface="+mj-lt"/>
                  <a:cs typeface="Calibri" panose="020F0502020204030204" pitchFamily="34" charset="0"/>
                </a:rPr>
                <a:t>Dropped timestamp as it was not correlated</a:t>
              </a:r>
            </a:p>
            <a:p>
              <a:r>
                <a:rPr lang="en-US" sz="1400" dirty="0">
                  <a:solidFill>
                    <a:schemeClr val="bg1"/>
                  </a:solidFill>
                  <a:latin typeface="+mj-lt"/>
                  <a:cs typeface="Calibri" panose="020F0502020204030204" pitchFamily="34" charset="0"/>
                </a:rPr>
                <a:t>Removed users that have given less than 50 ratings</a:t>
              </a:r>
            </a:p>
            <a:p>
              <a:r>
                <a:rPr lang="en-US" sz="1400" dirty="0">
                  <a:solidFill>
                    <a:schemeClr val="bg1"/>
                  </a:solidFill>
                  <a:latin typeface="+mj-lt"/>
                  <a:cs typeface="Calibri" panose="020F0502020204030204" pitchFamily="34" charset="0"/>
                </a:rPr>
                <a:t>Removed items with less than 10 ratings</a:t>
              </a:r>
            </a:p>
          </p:txBody>
        </p:sp>
        <p:sp>
          <p:nvSpPr>
            <p:cNvPr id="13" name="TextBox 12">
              <a:extLst>
                <a:ext uri="{FF2B5EF4-FFF2-40B4-BE49-F238E27FC236}">
                  <a16:creationId xmlns:a16="http://schemas.microsoft.com/office/drawing/2014/main" id="{D7BA6F57-D63F-4F3D-A460-D120F92B97BB}"/>
                </a:ext>
              </a:extLst>
            </p:cNvPr>
            <p:cNvSpPr txBox="1"/>
            <p:nvPr/>
          </p:nvSpPr>
          <p:spPr>
            <a:xfrm>
              <a:off x="2978150" y="2103250"/>
              <a:ext cx="3292021" cy="276999"/>
            </a:xfrm>
            <a:prstGeom prst="rect">
              <a:avLst/>
            </a:prstGeom>
            <a:noFill/>
          </p:spPr>
          <p:txBody>
            <a:bodyPr wrap="square" lIns="0" tIns="0" rIns="0" bIns="0" rtlCol="0" anchor="ctr">
              <a:spAutoFit/>
            </a:bodyPr>
            <a:lstStyle/>
            <a:p>
              <a:r>
                <a:rPr lang="en-US" b="1" dirty="0">
                  <a:solidFill>
                    <a:schemeClr val="bg1"/>
                  </a:solidFill>
                  <a:latin typeface="+mj-lt"/>
                  <a:cs typeface="Calibri" panose="020F0502020204030204" pitchFamily="34" charset="0"/>
                </a:rPr>
                <a:t>Data Preprocessing</a:t>
              </a:r>
            </a:p>
          </p:txBody>
        </p:sp>
      </p:grpSp>
      <p:grpSp>
        <p:nvGrpSpPr>
          <p:cNvPr id="18" name="Group 17">
            <a:extLst>
              <a:ext uri="{FF2B5EF4-FFF2-40B4-BE49-F238E27FC236}">
                <a16:creationId xmlns:a16="http://schemas.microsoft.com/office/drawing/2014/main" id="{0007173A-B5E7-4DD9-8670-D8251F7E98C9}"/>
              </a:ext>
            </a:extLst>
          </p:cNvPr>
          <p:cNvGrpSpPr/>
          <p:nvPr/>
        </p:nvGrpSpPr>
        <p:grpSpPr>
          <a:xfrm>
            <a:off x="4494279" y="4646313"/>
            <a:ext cx="3144666" cy="1525764"/>
            <a:chOff x="2935998" y="2063494"/>
            <a:chExt cx="3334173" cy="1525764"/>
          </a:xfrm>
        </p:grpSpPr>
        <p:sp>
          <p:nvSpPr>
            <p:cNvPr id="19" name="TextBox 18">
              <a:extLst>
                <a:ext uri="{FF2B5EF4-FFF2-40B4-BE49-F238E27FC236}">
                  <a16:creationId xmlns:a16="http://schemas.microsoft.com/office/drawing/2014/main" id="{25BC5CF1-B2FE-4DE7-900D-11864DE824B7}"/>
                </a:ext>
              </a:extLst>
            </p:cNvPr>
            <p:cNvSpPr txBox="1"/>
            <p:nvPr/>
          </p:nvSpPr>
          <p:spPr>
            <a:xfrm>
              <a:off x="2978150" y="2296596"/>
              <a:ext cx="3292021" cy="1292662"/>
            </a:xfrm>
            <a:prstGeom prst="rect">
              <a:avLst/>
            </a:prstGeom>
            <a:noFill/>
          </p:spPr>
          <p:txBody>
            <a:bodyPr wrap="square" lIns="0" tIns="0" rIns="0" bIns="0" rtlCol="0" anchor="ctr">
              <a:spAutoFit/>
            </a:bodyPr>
            <a:lstStyle/>
            <a:p>
              <a:r>
                <a:rPr lang="en-US" sz="1400" dirty="0">
                  <a:solidFill>
                    <a:schemeClr val="bg1"/>
                  </a:solidFill>
                  <a:latin typeface="+mj-lt"/>
                  <a:cs typeface="Calibri" panose="020F0502020204030204" pitchFamily="34" charset="0"/>
                </a:rPr>
                <a:t>Models: SVD, SVD++, Basic KNN, KNN with means, KNN with Z-score </a:t>
              </a:r>
            </a:p>
            <a:p>
              <a:r>
                <a:rPr lang="en-US" sz="1400" dirty="0">
                  <a:solidFill>
                    <a:schemeClr val="bg1"/>
                  </a:solidFill>
                  <a:latin typeface="+mj-lt"/>
                  <a:cs typeface="Calibri" panose="020F0502020204030204" pitchFamily="34" charset="0"/>
                </a:rPr>
                <a:t>Grid Search used to find the best hyper parameters for each model</a:t>
              </a:r>
            </a:p>
            <a:p>
              <a:r>
                <a:rPr lang="en-US" sz="1400" dirty="0">
                  <a:solidFill>
                    <a:schemeClr val="bg1"/>
                  </a:solidFill>
                  <a:latin typeface="+mj-lt"/>
                  <a:cs typeface="Calibri" panose="020F0502020204030204" pitchFamily="34" charset="0"/>
                </a:rPr>
                <a:t>Cross-validation done to check test-set performance</a:t>
              </a:r>
            </a:p>
          </p:txBody>
        </p:sp>
        <p:sp>
          <p:nvSpPr>
            <p:cNvPr id="20" name="TextBox 19">
              <a:extLst>
                <a:ext uri="{FF2B5EF4-FFF2-40B4-BE49-F238E27FC236}">
                  <a16:creationId xmlns:a16="http://schemas.microsoft.com/office/drawing/2014/main" id="{E4B96E41-A7BD-4049-8769-6EE44F25E9E4}"/>
                </a:ext>
              </a:extLst>
            </p:cNvPr>
            <p:cNvSpPr txBox="1"/>
            <p:nvPr/>
          </p:nvSpPr>
          <p:spPr>
            <a:xfrm>
              <a:off x="2935998" y="2063494"/>
              <a:ext cx="3292021" cy="276999"/>
            </a:xfrm>
            <a:prstGeom prst="rect">
              <a:avLst/>
            </a:prstGeom>
            <a:noFill/>
          </p:spPr>
          <p:txBody>
            <a:bodyPr wrap="square" lIns="0" tIns="0" rIns="0" bIns="0" rtlCol="0" anchor="ctr">
              <a:spAutoFit/>
            </a:bodyPr>
            <a:lstStyle/>
            <a:p>
              <a:r>
                <a:rPr lang="en-US" b="1" dirty="0">
                  <a:solidFill>
                    <a:schemeClr val="bg1"/>
                  </a:solidFill>
                  <a:latin typeface="+mj-lt"/>
                  <a:cs typeface="Calibri" panose="020F0502020204030204" pitchFamily="34" charset="0"/>
                </a:rPr>
                <a:t>Training Models</a:t>
              </a:r>
            </a:p>
          </p:txBody>
        </p:sp>
      </p:grpSp>
      <p:grpSp>
        <p:nvGrpSpPr>
          <p:cNvPr id="23" name="Group 22">
            <a:extLst>
              <a:ext uri="{FF2B5EF4-FFF2-40B4-BE49-F238E27FC236}">
                <a16:creationId xmlns:a16="http://schemas.microsoft.com/office/drawing/2014/main" id="{0DB90DCD-065D-4635-8993-51EFCD54C672}"/>
              </a:ext>
            </a:extLst>
          </p:cNvPr>
          <p:cNvGrpSpPr/>
          <p:nvPr/>
        </p:nvGrpSpPr>
        <p:grpSpPr>
          <a:xfrm>
            <a:off x="8037400" y="4686069"/>
            <a:ext cx="3104910" cy="1250686"/>
            <a:chOff x="2978150" y="2103250"/>
            <a:chExt cx="3292021" cy="1250686"/>
          </a:xfrm>
        </p:grpSpPr>
        <p:sp>
          <p:nvSpPr>
            <p:cNvPr id="24" name="TextBox 23">
              <a:extLst>
                <a:ext uri="{FF2B5EF4-FFF2-40B4-BE49-F238E27FC236}">
                  <a16:creationId xmlns:a16="http://schemas.microsoft.com/office/drawing/2014/main" id="{9C00FB31-6E90-430A-BABE-3AD1AE8DECCE}"/>
                </a:ext>
              </a:extLst>
            </p:cNvPr>
            <p:cNvSpPr txBox="1"/>
            <p:nvPr/>
          </p:nvSpPr>
          <p:spPr>
            <a:xfrm>
              <a:off x="2978150" y="2492162"/>
              <a:ext cx="3292021" cy="861774"/>
            </a:xfrm>
            <a:prstGeom prst="rect">
              <a:avLst/>
            </a:prstGeom>
            <a:noFill/>
          </p:spPr>
          <p:txBody>
            <a:bodyPr wrap="square" lIns="0" tIns="0" rIns="0" bIns="0" rtlCol="0" anchor="ctr">
              <a:spAutoFit/>
            </a:bodyPr>
            <a:lstStyle/>
            <a:p>
              <a:r>
                <a:rPr lang="en-US" sz="1400" dirty="0">
                  <a:solidFill>
                    <a:schemeClr val="bg1"/>
                  </a:solidFill>
                  <a:latin typeface="+mj-lt"/>
                  <a:cs typeface="Calibri" panose="020F0502020204030204" pitchFamily="34" charset="0"/>
                </a:rPr>
                <a:t>Top 5 items recommended for each user using SVD.</a:t>
              </a:r>
            </a:p>
            <a:p>
              <a:r>
                <a:rPr lang="en-US" sz="1400" dirty="0">
                  <a:solidFill>
                    <a:schemeClr val="bg1"/>
                  </a:solidFill>
                  <a:latin typeface="+mj-lt"/>
                  <a:cs typeface="Calibri" panose="020F0502020204030204" pitchFamily="34" charset="0"/>
                </a:rPr>
                <a:t>Precision and recall are around 87% and 86% respectively.</a:t>
              </a:r>
            </a:p>
          </p:txBody>
        </p:sp>
        <p:sp>
          <p:nvSpPr>
            <p:cNvPr id="25" name="TextBox 24">
              <a:extLst>
                <a:ext uri="{FF2B5EF4-FFF2-40B4-BE49-F238E27FC236}">
                  <a16:creationId xmlns:a16="http://schemas.microsoft.com/office/drawing/2014/main" id="{2B289031-634F-4BA4-B9EB-83A71266A455}"/>
                </a:ext>
              </a:extLst>
            </p:cNvPr>
            <p:cNvSpPr txBox="1"/>
            <p:nvPr/>
          </p:nvSpPr>
          <p:spPr>
            <a:xfrm>
              <a:off x="2978150" y="2103250"/>
              <a:ext cx="3292021" cy="276999"/>
            </a:xfrm>
            <a:prstGeom prst="rect">
              <a:avLst/>
            </a:prstGeom>
            <a:noFill/>
          </p:spPr>
          <p:txBody>
            <a:bodyPr wrap="square" lIns="0" tIns="0" rIns="0" bIns="0" rtlCol="0" anchor="ctr">
              <a:spAutoFit/>
            </a:bodyPr>
            <a:lstStyle/>
            <a:p>
              <a:r>
                <a:rPr lang="en-US" b="1" dirty="0">
                  <a:solidFill>
                    <a:schemeClr val="bg1"/>
                  </a:solidFill>
                  <a:latin typeface="+mj-lt"/>
                  <a:cs typeface="Calibri" panose="020F0502020204030204" pitchFamily="34" charset="0"/>
                </a:rPr>
                <a:t>Predicting and evaluation</a:t>
              </a:r>
            </a:p>
          </p:txBody>
        </p:sp>
      </p:grpSp>
      <p:sp>
        <p:nvSpPr>
          <p:cNvPr id="39" name="Slide Number Placeholder 38">
            <a:extLst>
              <a:ext uri="{FF2B5EF4-FFF2-40B4-BE49-F238E27FC236}">
                <a16:creationId xmlns:a16="http://schemas.microsoft.com/office/drawing/2014/main" id="{E44AB1B6-DC08-4A15-B034-93E082A8F6F7}"/>
              </a:ext>
            </a:extLst>
          </p:cNvPr>
          <p:cNvSpPr>
            <a:spLocks noGrp="1"/>
          </p:cNvSpPr>
          <p:nvPr>
            <p:ph type="sldNum" sz="quarter" idx="12"/>
          </p:nvPr>
        </p:nvSpPr>
        <p:spPr/>
        <p:txBody>
          <a:bodyPr/>
          <a:lstStyle/>
          <a:p>
            <a:fld id="{FD5D7BC1-51E5-4D18-9B24-44CAE3285616}" type="slidenum">
              <a:rPr lang="en-US" smtClean="0"/>
              <a:pPr/>
              <a:t>8</a:t>
            </a:fld>
            <a:endParaRPr lang="en-US" dirty="0"/>
          </a:p>
        </p:txBody>
      </p:sp>
      <p:grpSp>
        <p:nvGrpSpPr>
          <p:cNvPr id="40" name="Group 39">
            <a:extLst>
              <a:ext uri="{FF2B5EF4-FFF2-40B4-BE49-F238E27FC236}">
                <a16:creationId xmlns:a16="http://schemas.microsoft.com/office/drawing/2014/main" id="{8E6A8B36-7263-4BA3-B4BD-6E9345847353}"/>
              </a:ext>
            </a:extLst>
          </p:cNvPr>
          <p:cNvGrpSpPr/>
          <p:nvPr/>
        </p:nvGrpSpPr>
        <p:grpSpPr>
          <a:xfrm>
            <a:off x="1078182" y="3743051"/>
            <a:ext cx="855732" cy="824818"/>
            <a:chOff x="4119563" y="3979863"/>
            <a:chExt cx="346075" cy="346075"/>
          </a:xfrm>
        </p:grpSpPr>
        <p:sp>
          <p:nvSpPr>
            <p:cNvPr id="41" name="Freeform 16">
              <a:extLst>
                <a:ext uri="{FF2B5EF4-FFF2-40B4-BE49-F238E27FC236}">
                  <a16:creationId xmlns:a16="http://schemas.microsoft.com/office/drawing/2014/main" id="{90DA0454-BE57-4FDD-BED3-1675A42DC47B}"/>
                </a:ext>
              </a:extLst>
            </p:cNvPr>
            <p:cNvSpPr>
              <a:spLocks/>
            </p:cNvSpPr>
            <p:nvPr/>
          </p:nvSpPr>
          <p:spPr bwMode="auto">
            <a:xfrm>
              <a:off x="4119563" y="3979863"/>
              <a:ext cx="346075" cy="346075"/>
            </a:xfrm>
            <a:custGeom>
              <a:avLst/>
              <a:gdLst>
                <a:gd name="T0" fmla="*/ 79 w 92"/>
                <a:gd name="T1" fmla="*/ 52 h 92"/>
                <a:gd name="T2" fmla="*/ 92 w 92"/>
                <a:gd name="T3" fmla="*/ 52 h 92"/>
                <a:gd name="T4" fmla="*/ 92 w 92"/>
                <a:gd name="T5" fmla="*/ 40 h 92"/>
                <a:gd name="T6" fmla="*/ 79 w 92"/>
                <a:gd name="T7" fmla="*/ 40 h 92"/>
                <a:gd name="T8" fmla="*/ 75 w 92"/>
                <a:gd name="T9" fmla="*/ 28 h 92"/>
                <a:gd name="T10" fmla="*/ 84 w 92"/>
                <a:gd name="T11" fmla="*/ 19 h 92"/>
                <a:gd name="T12" fmla="*/ 73 w 92"/>
                <a:gd name="T13" fmla="*/ 8 h 92"/>
                <a:gd name="T14" fmla="*/ 64 w 92"/>
                <a:gd name="T15" fmla="*/ 17 h 92"/>
                <a:gd name="T16" fmla="*/ 52 w 92"/>
                <a:gd name="T17" fmla="*/ 13 h 92"/>
                <a:gd name="T18" fmla="*/ 52 w 92"/>
                <a:gd name="T19" fmla="*/ 0 h 92"/>
                <a:gd name="T20" fmla="*/ 40 w 92"/>
                <a:gd name="T21" fmla="*/ 0 h 92"/>
                <a:gd name="T22" fmla="*/ 40 w 92"/>
                <a:gd name="T23" fmla="*/ 13 h 92"/>
                <a:gd name="T24" fmla="*/ 28 w 92"/>
                <a:gd name="T25" fmla="*/ 17 h 92"/>
                <a:gd name="T26" fmla="*/ 19 w 92"/>
                <a:gd name="T27" fmla="*/ 8 h 92"/>
                <a:gd name="T28" fmla="*/ 8 w 92"/>
                <a:gd name="T29" fmla="*/ 19 h 92"/>
                <a:gd name="T30" fmla="*/ 17 w 92"/>
                <a:gd name="T31" fmla="*/ 28 h 92"/>
                <a:gd name="T32" fmla="*/ 13 w 92"/>
                <a:gd name="T33" fmla="*/ 40 h 92"/>
                <a:gd name="T34" fmla="*/ 0 w 92"/>
                <a:gd name="T35" fmla="*/ 40 h 92"/>
                <a:gd name="T36" fmla="*/ 0 w 92"/>
                <a:gd name="T37" fmla="*/ 52 h 92"/>
                <a:gd name="T38" fmla="*/ 13 w 92"/>
                <a:gd name="T39" fmla="*/ 52 h 92"/>
                <a:gd name="T40" fmla="*/ 17 w 92"/>
                <a:gd name="T41" fmla="*/ 64 h 92"/>
                <a:gd name="T42" fmla="*/ 8 w 92"/>
                <a:gd name="T43" fmla="*/ 73 h 92"/>
                <a:gd name="T44" fmla="*/ 19 w 92"/>
                <a:gd name="T45" fmla="*/ 84 h 92"/>
                <a:gd name="T46" fmla="*/ 28 w 92"/>
                <a:gd name="T47" fmla="*/ 75 h 92"/>
                <a:gd name="T48" fmla="*/ 40 w 92"/>
                <a:gd name="T49" fmla="*/ 79 h 92"/>
                <a:gd name="T50" fmla="*/ 40 w 92"/>
                <a:gd name="T51" fmla="*/ 92 h 92"/>
                <a:gd name="T52" fmla="*/ 52 w 92"/>
                <a:gd name="T53" fmla="*/ 92 h 92"/>
                <a:gd name="T54" fmla="*/ 52 w 92"/>
                <a:gd name="T55" fmla="*/ 79 h 92"/>
                <a:gd name="T56" fmla="*/ 64 w 92"/>
                <a:gd name="T57" fmla="*/ 75 h 92"/>
                <a:gd name="T58" fmla="*/ 73 w 92"/>
                <a:gd name="T59" fmla="*/ 84 h 92"/>
                <a:gd name="T60" fmla="*/ 84 w 92"/>
                <a:gd name="T61" fmla="*/ 73 h 92"/>
                <a:gd name="T62" fmla="*/ 75 w 92"/>
                <a:gd name="T63" fmla="*/ 64 h 92"/>
                <a:gd name="T64" fmla="*/ 79 w 92"/>
                <a:gd name="T65"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79" y="52"/>
                  </a:moveTo>
                  <a:cubicBezTo>
                    <a:pt x="92" y="52"/>
                    <a:pt x="92" y="52"/>
                    <a:pt x="92" y="52"/>
                  </a:cubicBezTo>
                  <a:cubicBezTo>
                    <a:pt x="92" y="40"/>
                    <a:pt x="92" y="40"/>
                    <a:pt x="92" y="40"/>
                  </a:cubicBezTo>
                  <a:cubicBezTo>
                    <a:pt x="79" y="40"/>
                    <a:pt x="79" y="40"/>
                    <a:pt x="79" y="40"/>
                  </a:cubicBezTo>
                  <a:cubicBezTo>
                    <a:pt x="78" y="37"/>
                    <a:pt x="77" y="31"/>
                    <a:pt x="75" y="28"/>
                  </a:cubicBezTo>
                  <a:cubicBezTo>
                    <a:pt x="84" y="19"/>
                    <a:pt x="84" y="19"/>
                    <a:pt x="84" y="19"/>
                  </a:cubicBezTo>
                  <a:cubicBezTo>
                    <a:pt x="73" y="8"/>
                    <a:pt x="73" y="8"/>
                    <a:pt x="73" y="8"/>
                  </a:cubicBezTo>
                  <a:cubicBezTo>
                    <a:pt x="64" y="17"/>
                    <a:pt x="64" y="17"/>
                    <a:pt x="64" y="17"/>
                  </a:cubicBezTo>
                  <a:cubicBezTo>
                    <a:pt x="61" y="15"/>
                    <a:pt x="55" y="14"/>
                    <a:pt x="52" y="13"/>
                  </a:cubicBezTo>
                  <a:cubicBezTo>
                    <a:pt x="52" y="0"/>
                    <a:pt x="52" y="0"/>
                    <a:pt x="52" y="0"/>
                  </a:cubicBezTo>
                  <a:cubicBezTo>
                    <a:pt x="40" y="0"/>
                    <a:pt x="40" y="0"/>
                    <a:pt x="40" y="0"/>
                  </a:cubicBezTo>
                  <a:cubicBezTo>
                    <a:pt x="40" y="13"/>
                    <a:pt x="40" y="13"/>
                    <a:pt x="40" y="13"/>
                  </a:cubicBezTo>
                  <a:cubicBezTo>
                    <a:pt x="37" y="14"/>
                    <a:pt x="31" y="15"/>
                    <a:pt x="28" y="17"/>
                  </a:cubicBezTo>
                  <a:cubicBezTo>
                    <a:pt x="19" y="8"/>
                    <a:pt x="19" y="8"/>
                    <a:pt x="19" y="8"/>
                  </a:cubicBezTo>
                  <a:cubicBezTo>
                    <a:pt x="8" y="19"/>
                    <a:pt x="8" y="19"/>
                    <a:pt x="8" y="19"/>
                  </a:cubicBezTo>
                  <a:cubicBezTo>
                    <a:pt x="17" y="28"/>
                    <a:pt x="17" y="28"/>
                    <a:pt x="17" y="28"/>
                  </a:cubicBezTo>
                  <a:cubicBezTo>
                    <a:pt x="15" y="31"/>
                    <a:pt x="14" y="37"/>
                    <a:pt x="13" y="40"/>
                  </a:cubicBezTo>
                  <a:cubicBezTo>
                    <a:pt x="0" y="40"/>
                    <a:pt x="0" y="40"/>
                    <a:pt x="0" y="40"/>
                  </a:cubicBezTo>
                  <a:cubicBezTo>
                    <a:pt x="0" y="52"/>
                    <a:pt x="0" y="52"/>
                    <a:pt x="0" y="52"/>
                  </a:cubicBezTo>
                  <a:cubicBezTo>
                    <a:pt x="13" y="52"/>
                    <a:pt x="13" y="52"/>
                    <a:pt x="13" y="52"/>
                  </a:cubicBezTo>
                  <a:cubicBezTo>
                    <a:pt x="14" y="55"/>
                    <a:pt x="15" y="61"/>
                    <a:pt x="17" y="64"/>
                  </a:cubicBezTo>
                  <a:cubicBezTo>
                    <a:pt x="8" y="73"/>
                    <a:pt x="8" y="73"/>
                    <a:pt x="8" y="73"/>
                  </a:cubicBezTo>
                  <a:cubicBezTo>
                    <a:pt x="19" y="84"/>
                    <a:pt x="19" y="84"/>
                    <a:pt x="19" y="84"/>
                  </a:cubicBezTo>
                  <a:cubicBezTo>
                    <a:pt x="28" y="75"/>
                    <a:pt x="28" y="75"/>
                    <a:pt x="28" y="75"/>
                  </a:cubicBezTo>
                  <a:cubicBezTo>
                    <a:pt x="31" y="77"/>
                    <a:pt x="37" y="78"/>
                    <a:pt x="40" y="79"/>
                  </a:cubicBezTo>
                  <a:cubicBezTo>
                    <a:pt x="40" y="92"/>
                    <a:pt x="40" y="92"/>
                    <a:pt x="40" y="92"/>
                  </a:cubicBezTo>
                  <a:cubicBezTo>
                    <a:pt x="52" y="92"/>
                    <a:pt x="52" y="92"/>
                    <a:pt x="52" y="92"/>
                  </a:cubicBezTo>
                  <a:cubicBezTo>
                    <a:pt x="52" y="79"/>
                    <a:pt x="52" y="79"/>
                    <a:pt x="52" y="79"/>
                  </a:cubicBezTo>
                  <a:cubicBezTo>
                    <a:pt x="55" y="78"/>
                    <a:pt x="61" y="77"/>
                    <a:pt x="64" y="75"/>
                  </a:cubicBezTo>
                  <a:cubicBezTo>
                    <a:pt x="73" y="84"/>
                    <a:pt x="73" y="84"/>
                    <a:pt x="73" y="84"/>
                  </a:cubicBezTo>
                  <a:cubicBezTo>
                    <a:pt x="84" y="73"/>
                    <a:pt x="84" y="73"/>
                    <a:pt x="84" y="73"/>
                  </a:cubicBezTo>
                  <a:cubicBezTo>
                    <a:pt x="75" y="64"/>
                    <a:pt x="75" y="64"/>
                    <a:pt x="75" y="64"/>
                  </a:cubicBezTo>
                  <a:cubicBezTo>
                    <a:pt x="77" y="61"/>
                    <a:pt x="78" y="55"/>
                    <a:pt x="79" y="52"/>
                  </a:cubicBezTo>
                  <a:close/>
                </a:path>
              </a:pathLst>
            </a:custGeom>
            <a:noFill/>
            <a:ln w="19050" cap="rnd">
              <a:solidFill>
                <a:schemeClr val="bg1">
                  <a:alpha val="8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Oval 41">
              <a:extLst>
                <a:ext uri="{FF2B5EF4-FFF2-40B4-BE49-F238E27FC236}">
                  <a16:creationId xmlns:a16="http://schemas.microsoft.com/office/drawing/2014/main" id="{9E0BCBA4-494B-4ADE-A8A8-2E7C831A0359}"/>
                </a:ext>
              </a:extLst>
            </p:cNvPr>
            <p:cNvSpPr>
              <a:spLocks noChangeArrowheads="1"/>
            </p:cNvSpPr>
            <p:nvPr/>
          </p:nvSpPr>
          <p:spPr bwMode="auto">
            <a:xfrm>
              <a:off x="4225925" y="4084638"/>
              <a:ext cx="134938" cy="136525"/>
            </a:xfrm>
            <a:prstGeom prst="ellipse">
              <a:avLst/>
            </a:prstGeom>
            <a:noFill/>
            <a:ln w="19050" cap="rnd">
              <a:solidFill>
                <a:schemeClr val="bg1">
                  <a:alpha val="8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FD4514A1-43AB-4AE6-A473-120690269D7A}"/>
              </a:ext>
            </a:extLst>
          </p:cNvPr>
          <p:cNvGrpSpPr/>
          <p:nvPr/>
        </p:nvGrpSpPr>
        <p:grpSpPr>
          <a:xfrm>
            <a:off x="8084998" y="3733624"/>
            <a:ext cx="851808" cy="824818"/>
            <a:chOff x="9169400" y="3255963"/>
            <a:chExt cx="344488" cy="346075"/>
          </a:xfrm>
        </p:grpSpPr>
        <p:sp>
          <p:nvSpPr>
            <p:cNvPr id="44" name="Freeform 115">
              <a:extLst>
                <a:ext uri="{FF2B5EF4-FFF2-40B4-BE49-F238E27FC236}">
                  <a16:creationId xmlns:a16="http://schemas.microsoft.com/office/drawing/2014/main" id="{58392A39-2DD3-477D-9D71-BB7DD075C2D2}"/>
                </a:ext>
              </a:extLst>
            </p:cNvPr>
            <p:cNvSpPr>
              <a:spLocks/>
            </p:cNvSpPr>
            <p:nvPr/>
          </p:nvSpPr>
          <p:spPr bwMode="auto">
            <a:xfrm>
              <a:off x="9169400" y="3255963"/>
              <a:ext cx="344488" cy="346075"/>
            </a:xfrm>
            <a:custGeom>
              <a:avLst/>
              <a:gdLst>
                <a:gd name="T0" fmla="*/ 64 w 92"/>
                <a:gd name="T1" fmla="*/ 17 h 92"/>
                <a:gd name="T2" fmla="*/ 52 w 92"/>
                <a:gd name="T3" fmla="*/ 13 h 92"/>
                <a:gd name="T4" fmla="*/ 52 w 92"/>
                <a:gd name="T5" fmla="*/ 0 h 92"/>
                <a:gd name="T6" fmla="*/ 40 w 92"/>
                <a:gd name="T7" fmla="*/ 0 h 92"/>
                <a:gd name="T8" fmla="*/ 40 w 92"/>
                <a:gd name="T9" fmla="*/ 13 h 92"/>
                <a:gd name="T10" fmla="*/ 28 w 92"/>
                <a:gd name="T11" fmla="*/ 17 h 92"/>
                <a:gd name="T12" fmla="*/ 19 w 92"/>
                <a:gd name="T13" fmla="*/ 8 h 92"/>
                <a:gd name="T14" fmla="*/ 8 w 92"/>
                <a:gd name="T15" fmla="*/ 19 h 92"/>
                <a:gd name="T16" fmla="*/ 17 w 92"/>
                <a:gd name="T17" fmla="*/ 28 h 92"/>
                <a:gd name="T18" fmla="*/ 13 w 92"/>
                <a:gd name="T19" fmla="*/ 40 h 92"/>
                <a:gd name="T20" fmla="*/ 0 w 92"/>
                <a:gd name="T21" fmla="*/ 40 h 92"/>
                <a:gd name="T22" fmla="*/ 0 w 92"/>
                <a:gd name="T23" fmla="*/ 52 h 92"/>
                <a:gd name="T24" fmla="*/ 13 w 92"/>
                <a:gd name="T25" fmla="*/ 52 h 92"/>
                <a:gd name="T26" fmla="*/ 17 w 92"/>
                <a:gd name="T27" fmla="*/ 64 h 92"/>
                <a:gd name="T28" fmla="*/ 8 w 92"/>
                <a:gd name="T29" fmla="*/ 73 h 92"/>
                <a:gd name="T30" fmla="*/ 19 w 92"/>
                <a:gd name="T31" fmla="*/ 84 h 92"/>
                <a:gd name="T32" fmla="*/ 28 w 92"/>
                <a:gd name="T33" fmla="*/ 75 h 92"/>
                <a:gd name="T34" fmla="*/ 40 w 92"/>
                <a:gd name="T35" fmla="*/ 79 h 92"/>
                <a:gd name="T36" fmla="*/ 40 w 92"/>
                <a:gd name="T37" fmla="*/ 92 h 92"/>
                <a:gd name="T38" fmla="*/ 52 w 92"/>
                <a:gd name="T39" fmla="*/ 92 h 92"/>
                <a:gd name="T40" fmla="*/ 52 w 92"/>
                <a:gd name="T41" fmla="*/ 79 h 92"/>
                <a:gd name="T42" fmla="*/ 64 w 92"/>
                <a:gd name="T43" fmla="*/ 75 h 92"/>
                <a:gd name="T44" fmla="*/ 73 w 92"/>
                <a:gd name="T45" fmla="*/ 84 h 92"/>
                <a:gd name="T46" fmla="*/ 84 w 92"/>
                <a:gd name="T47" fmla="*/ 73 h 92"/>
                <a:gd name="T48" fmla="*/ 75 w 92"/>
                <a:gd name="T49" fmla="*/ 64 h 92"/>
                <a:gd name="T50" fmla="*/ 79 w 92"/>
                <a:gd name="T51" fmla="*/ 52 h 92"/>
                <a:gd name="T52" fmla="*/ 92 w 92"/>
                <a:gd name="T53" fmla="*/ 52 h 92"/>
                <a:gd name="T54" fmla="*/ 92 w 92"/>
                <a:gd name="T55" fmla="*/ 40 h 92"/>
                <a:gd name="T56" fmla="*/ 79 w 92"/>
                <a:gd name="T57" fmla="*/ 40 h 92"/>
                <a:gd name="T58" fmla="*/ 77 w 92"/>
                <a:gd name="T5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2" h="92">
                  <a:moveTo>
                    <a:pt x="64" y="17"/>
                  </a:moveTo>
                  <a:cubicBezTo>
                    <a:pt x="61" y="15"/>
                    <a:pt x="55" y="14"/>
                    <a:pt x="52" y="13"/>
                  </a:cubicBezTo>
                  <a:cubicBezTo>
                    <a:pt x="52" y="0"/>
                    <a:pt x="52" y="0"/>
                    <a:pt x="52" y="0"/>
                  </a:cubicBezTo>
                  <a:cubicBezTo>
                    <a:pt x="40" y="0"/>
                    <a:pt x="40" y="0"/>
                    <a:pt x="40" y="0"/>
                  </a:cubicBezTo>
                  <a:cubicBezTo>
                    <a:pt x="40" y="13"/>
                    <a:pt x="40" y="13"/>
                    <a:pt x="40" y="13"/>
                  </a:cubicBezTo>
                  <a:cubicBezTo>
                    <a:pt x="37" y="14"/>
                    <a:pt x="31" y="15"/>
                    <a:pt x="28" y="17"/>
                  </a:cubicBezTo>
                  <a:cubicBezTo>
                    <a:pt x="19" y="8"/>
                    <a:pt x="19" y="8"/>
                    <a:pt x="19" y="8"/>
                  </a:cubicBezTo>
                  <a:cubicBezTo>
                    <a:pt x="8" y="19"/>
                    <a:pt x="8" y="19"/>
                    <a:pt x="8" y="19"/>
                  </a:cubicBezTo>
                  <a:cubicBezTo>
                    <a:pt x="17" y="28"/>
                    <a:pt x="17" y="28"/>
                    <a:pt x="17" y="28"/>
                  </a:cubicBezTo>
                  <a:cubicBezTo>
                    <a:pt x="15" y="31"/>
                    <a:pt x="14" y="37"/>
                    <a:pt x="13" y="40"/>
                  </a:cubicBezTo>
                  <a:cubicBezTo>
                    <a:pt x="0" y="40"/>
                    <a:pt x="0" y="40"/>
                    <a:pt x="0" y="40"/>
                  </a:cubicBezTo>
                  <a:cubicBezTo>
                    <a:pt x="0" y="52"/>
                    <a:pt x="0" y="52"/>
                    <a:pt x="0" y="52"/>
                  </a:cubicBezTo>
                  <a:cubicBezTo>
                    <a:pt x="13" y="52"/>
                    <a:pt x="13" y="52"/>
                    <a:pt x="13" y="52"/>
                  </a:cubicBezTo>
                  <a:cubicBezTo>
                    <a:pt x="14" y="55"/>
                    <a:pt x="15" y="61"/>
                    <a:pt x="17" y="64"/>
                  </a:cubicBezTo>
                  <a:cubicBezTo>
                    <a:pt x="8" y="73"/>
                    <a:pt x="8" y="73"/>
                    <a:pt x="8" y="73"/>
                  </a:cubicBezTo>
                  <a:cubicBezTo>
                    <a:pt x="19" y="84"/>
                    <a:pt x="19" y="84"/>
                    <a:pt x="19" y="84"/>
                  </a:cubicBezTo>
                  <a:cubicBezTo>
                    <a:pt x="28" y="75"/>
                    <a:pt x="28" y="75"/>
                    <a:pt x="28" y="75"/>
                  </a:cubicBezTo>
                  <a:cubicBezTo>
                    <a:pt x="31" y="77"/>
                    <a:pt x="37" y="78"/>
                    <a:pt x="40" y="79"/>
                  </a:cubicBezTo>
                  <a:cubicBezTo>
                    <a:pt x="40" y="92"/>
                    <a:pt x="40" y="92"/>
                    <a:pt x="40" y="92"/>
                  </a:cubicBezTo>
                  <a:cubicBezTo>
                    <a:pt x="52" y="92"/>
                    <a:pt x="52" y="92"/>
                    <a:pt x="52" y="92"/>
                  </a:cubicBezTo>
                  <a:cubicBezTo>
                    <a:pt x="52" y="79"/>
                    <a:pt x="52" y="79"/>
                    <a:pt x="52" y="79"/>
                  </a:cubicBezTo>
                  <a:cubicBezTo>
                    <a:pt x="55" y="78"/>
                    <a:pt x="61" y="77"/>
                    <a:pt x="64" y="75"/>
                  </a:cubicBezTo>
                  <a:cubicBezTo>
                    <a:pt x="73" y="84"/>
                    <a:pt x="73" y="84"/>
                    <a:pt x="73" y="84"/>
                  </a:cubicBezTo>
                  <a:cubicBezTo>
                    <a:pt x="84" y="73"/>
                    <a:pt x="84" y="73"/>
                    <a:pt x="84" y="73"/>
                  </a:cubicBezTo>
                  <a:cubicBezTo>
                    <a:pt x="75" y="64"/>
                    <a:pt x="75" y="64"/>
                    <a:pt x="75" y="64"/>
                  </a:cubicBezTo>
                  <a:cubicBezTo>
                    <a:pt x="77" y="61"/>
                    <a:pt x="78" y="55"/>
                    <a:pt x="79" y="52"/>
                  </a:cubicBezTo>
                  <a:cubicBezTo>
                    <a:pt x="92" y="52"/>
                    <a:pt x="92" y="52"/>
                    <a:pt x="92" y="52"/>
                  </a:cubicBezTo>
                  <a:cubicBezTo>
                    <a:pt x="92" y="40"/>
                    <a:pt x="92" y="40"/>
                    <a:pt x="92" y="40"/>
                  </a:cubicBezTo>
                  <a:cubicBezTo>
                    <a:pt x="79" y="40"/>
                    <a:pt x="79" y="40"/>
                    <a:pt x="79" y="40"/>
                  </a:cubicBezTo>
                  <a:cubicBezTo>
                    <a:pt x="79" y="38"/>
                    <a:pt x="78" y="35"/>
                    <a:pt x="77" y="33"/>
                  </a:cubicBezTo>
                </a:path>
              </a:pathLst>
            </a:custGeom>
            <a:noFill/>
            <a:ln w="19050" cap="rnd">
              <a:solidFill>
                <a:schemeClr val="bg1">
                  <a:alpha val="8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116">
              <a:extLst>
                <a:ext uri="{FF2B5EF4-FFF2-40B4-BE49-F238E27FC236}">
                  <a16:creationId xmlns:a16="http://schemas.microsoft.com/office/drawing/2014/main" id="{A1235968-12B2-46C0-A52F-E3E8994BFE3A}"/>
                </a:ext>
              </a:extLst>
            </p:cNvPr>
            <p:cNvSpPr>
              <a:spLocks/>
            </p:cNvSpPr>
            <p:nvPr/>
          </p:nvSpPr>
          <p:spPr bwMode="auto">
            <a:xfrm>
              <a:off x="9277350" y="3255963"/>
              <a:ext cx="236538" cy="211138"/>
            </a:xfrm>
            <a:custGeom>
              <a:avLst/>
              <a:gdLst>
                <a:gd name="T0" fmla="*/ 149 w 149"/>
                <a:gd name="T1" fmla="*/ 0 h 133"/>
                <a:gd name="T2" fmla="*/ 43 w 149"/>
                <a:gd name="T3" fmla="*/ 133 h 133"/>
                <a:gd name="T4" fmla="*/ 0 w 149"/>
                <a:gd name="T5" fmla="*/ 90 h 133"/>
              </a:gdLst>
              <a:ahLst/>
              <a:cxnLst>
                <a:cxn ang="0">
                  <a:pos x="T0" y="T1"/>
                </a:cxn>
                <a:cxn ang="0">
                  <a:pos x="T2" y="T3"/>
                </a:cxn>
                <a:cxn ang="0">
                  <a:pos x="T4" y="T5"/>
                </a:cxn>
              </a:cxnLst>
              <a:rect l="0" t="0" r="r" b="b"/>
              <a:pathLst>
                <a:path w="149" h="133">
                  <a:moveTo>
                    <a:pt x="149" y="0"/>
                  </a:moveTo>
                  <a:lnTo>
                    <a:pt x="43" y="133"/>
                  </a:lnTo>
                  <a:lnTo>
                    <a:pt x="0" y="90"/>
                  </a:lnTo>
                </a:path>
              </a:pathLst>
            </a:custGeom>
            <a:noFill/>
            <a:ln w="19050" cap="rnd">
              <a:solidFill>
                <a:schemeClr val="bg1">
                  <a:alpha val="8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46" name="Freeform 18">
            <a:extLst>
              <a:ext uri="{FF2B5EF4-FFF2-40B4-BE49-F238E27FC236}">
                <a16:creationId xmlns:a16="http://schemas.microsoft.com/office/drawing/2014/main" id="{61BDC4A0-1347-4D4E-B3B0-B4D653EE19C0}"/>
              </a:ext>
            </a:extLst>
          </p:cNvPr>
          <p:cNvSpPr>
            <a:spLocks noEditPoints="1"/>
          </p:cNvSpPr>
          <p:nvPr/>
        </p:nvSpPr>
        <p:spPr bwMode="auto">
          <a:xfrm>
            <a:off x="4578978" y="3620117"/>
            <a:ext cx="977420" cy="938325"/>
          </a:xfrm>
          <a:custGeom>
            <a:avLst/>
            <a:gdLst>
              <a:gd name="T0" fmla="*/ 1549 w 1587"/>
              <a:gd name="T1" fmla="*/ 291 h 1588"/>
              <a:gd name="T2" fmla="*/ 1417 w 1587"/>
              <a:gd name="T3" fmla="*/ 172 h 1588"/>
              <a:gd name="T4" fmla="*/ 1354 w 1587"/>
              <a:gd name="T5" fmla="*/ 146 h 1588"/>
              <a:gd name="T6" fmla="*/ 1300 w 1587"/>
              <a:gd name="T7" fmla="*/ 38 h 1588"/>
              <a:gd name="T8" fmla="*/ 1231 w 1587"/>
              <a:gd name="T9" fmla="*/ 15 h 1588"/>
              <a:gd name="T10" fmla="*/ 1053 w 1587"/>
              <a:gd name="T11" fmla="*/ 216 h 1588"/>
              <a:gd name="T12" fmla="*/ 1073 w 1587"/>
              <a:gd name="T13" fmla="*/ 392 h 1588"/>
              <a:gd name="T14" fmla="*/ 279 w 1587"/>
              <a:gd name="T15" fmla="*/ 378 h 1588"/>
              <a:gd name="T16" fmla="*/ 306 w 1587"/>
              <a:gd name="T17" fmla="*/ 416 h 1588"/>
              <a:gd name="T18" fmla="*/ 1039 w 1587"/>
              <a:gd name="T19" fmla="*/ 425 h 1588"/>
              <a:gd name="T20" fmla="*/ 666 w 1587"/>
              <a:gd name="T21" fmla="*/ 432 h 1588"/>
              <a:gd name="T22" fmla="*/ 666 w 1587"/>
              <a:gd name="T23" fmla="*/ 1409 h 1588"/>
              <a:gd name="T24" fmla="*/ 1069 w 1587"/>
              <a:gd name="T25" fmla="*/ 645 h 1588"/>
              <a:gd name="T26" fmla="*/ 1287 w 1587"/>
              <a:gd name="T27" fmla="*/ 921 h 1588"/>
              <a:gd name="T28" fmla="*/ 46 w 1587"/>
              <a:gd name="T29" fmla="*/ 921 h 1588"/>
              <a:gd name="T30" fmla="*/ 202 w 1587"/>
              <a:gd name="T31" fmla="*/ 474 h 1588"/>
              <a:gd name="T32" fmla="*/ 0 w 1587"/>
              <a:gd name="T33" fmla="*/ 921 h 1588"/>
              <a:gd name="T34" fmla="*/ 666 w 1587"/>
              <a:gd name="T35" fmla="*/ 1588 h 1588"/>
              <a:gd name="T36" fmla="*/ 1333 w 1587"/>
              <a:gd name="T37" fmla="*/ 921 h 1588"/>
              <a:gd name="T38" fmla="*/ 1203 w 1587"/>
              <a:gd name="T39" fmla="*/ 511 h 1588"/>
              <a:gd name="T40" fmla="*/ 1377 w 1587"/>
              <a:gd name="T41" fmla="*/ 538 h 1588"/>
              <a:gd name="T42" fmla="*/ 1441 w 1587"/>
              <a:gd name="T43" fmla="*/ 491 h 1588"/>
              <a:gd name="T44" fmla="*/ 1408 w 1587"/>
              <a:gd name="T45" fmla="*/ 458 h 1588"/>
              <a:gd name="T46" fmla="*/ 1244 w 1587"/>
              <a:gd name="T47" fmla="*/ 470 h 1588"/>
              <a:gd name="T48" fmla="*/ 1530 w 1587"/>
              <a:gd name="T49" fmla="*/ 336 h 1588"/>
              <a:gd name="T50" fmla="*/ 1510 w 1587"/>
              <a:gd name="T51" fmla="*/ 389 h 1588"/>
              <a:gd name="T52" fmla="*/ 1572 w 1587"/>
              <a:gd name="T53" fmla="*/ 360 h 1588"/>
              <a:gd name="T54" fmla="*/ 1255 w 1587"/>
              <a:gd name="T55" fmla="*/ 57 h 1588"/>
              <a:gd name="T56" fmla="*/ 1121 w 1587"/>
              <a:gd name="T57" fmla="*/ 343 h 1588"/>
              <a:gd name="T58" fmla="*/ 1255 w 1587"/>
              <a:gd name="T59" fmla="*/ 57 h 1588"/>
              <a:gd name="T60" fmla="*/ 666 w 1587"/>
              <a:gd name="T61" fmla="*/ 1363 h 1588"/>
              <a:gd name="T62" fmla="*/ 666 w 1587"/>
              <a:gd name="T63" fmla="*/ 479 h 1588"/>
              <a:gd name="T64" fmla="*/ 815 w 1587"/>
              <a:gd name="T65" fmla="*/ 650 h 1588"/>
              <a:gd name="T66" fmla="*/ 358 w 1587"/>
              <a:gd name="T67" fmla="*/ 921 h 1588"/>
              <a:gd name="T68" fmla="*/ 975 w 1587"/>
              <a:gd name="T69" fmla="*/ 921 h 1588"/>
              <a:gd name="T70" fmla="*/ 1036 w 1587"/>
              <a:gd name="T71" fmla="*/ 678 h 1588"/>
              <a:gd name="T72" fmla="*/ 623 w 1587"/>
              <a:gd name="T73" fmla="*/ 967 h 1588"/>
              <a:gd name="T74" fmla="*/ 686 w 1587"/>
              <a:gd name="T75" fmla="*/ 993 h 1588"/>
              <a:gd name="T76" fmla="*/ 781 w 1587"/>
              <a:gd name="T77" fmla="*/ 934 h 1588"/>
              <a:gd name="T78" fmla="*/ 551 w 1587"/>
              <a:gd name="T79" fmla="*/ 921 h 1588"/>
              <a:gd name="T80" fmla="*/ 623 w 1587"/>
              <a:gd name="T81" fmla="*/ 843 h 1588"/>
              <a:gd name="T82" fmla="*/ 505 w 1587"/>
              <a:gd name="T83" fmla="*/ 921 h 1588"/>
              <a:gd name="T84" fmla="*/ 828 w 1587"/>
              <a:gd name="T85" fmla="*/ 921 h 1588"/>
              <a:gd name="T86" fmla="*/ 905 w 1587"/>
              <a:gd name="T87" fmla="*/ 810 h 1588"/>
              <a:gd name="T88" fmla="*/ 666 w 1587"/>
              <a:gd name="T89" fmla="*/ 1183 h 1588"/>
              <a:gd name="T90" fmla="*/ 666 w 1587"/>
              <a:gd name="T91" fmla="*/ 658 h 1588"/>
              <a:gd name="T92" fmla="*/ 703 w 1587"/>
              <a:gd name="T93" fmla="*/ 763 h 1588"/>
              <a:gd name="T94" fmla="*/ 505 w 1587"/>
              <a:gd name="T95" fmla="*/ 921 h 1588"/>
              <a:gd name="T96" fmla="*/ 686 w 1587"/>
              <a:gd name="T97" fmla="*/ 947 h 1588"/>
              <a:gd name="T98" fmla="*/ 656 w 1587"/>
              <a:gd name="T99" fmla="*/ 934 h 1588"/>
              <a:gd name="T100" fmla="*/ 1325 w 1587"/>
              <a:gd name="T101" fmla="*/ 205 h 1588"/>
              <a:gd name="T102" fmla="*/ 1354 w 1587"/>
              <a:gd name="T103" fmla="*/ 192 h 1588"/>
              <a:gd name="T104" fmla="*/ 1384 w 1587"/>
              <a:gd name="T105" fmla="*/ 264 h 1588"/>
              <a:gd name="T106" fmla="*/ 715 w 1587"/>
              <a:gd name="T107" fmla="*/ 934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7" h="1588">
                <a:moveTo>
                  <a:pt x="1582" y="318"/>
                </a:moveTo>
                <a:cubicBezTo>
                  <a:pt x="1577" y="304"/>
                  <a:pt x="1564" y="293"/>
                  <a:pt x="1549" y="291"/>
                </a:cubicBezTo>
                <a:cubicBezTo>
                  <a:pt x="1432" y="276"/>
                  <a:pt x="1432" y="276"/>
                  <a:pt x="1432" y="276"/>
                </a:cubicBezTo>
                <a:cubicBezTo>
                  <a:pt x="1450" y="243"/>
                  <a:pt x="1445" y="200"/>
                  <a:pt x="1417" y="172"/>
                </a:cubicBezTo>
                <a:cubicBezTo>
                  <a:pt x="1400" y="155"/>
                  <a:pt x="1378" y="146"/>
                  <a:pt x="1354" y="146"/>
                </a:cubicBezTo>
                <a:cubicBezTo>
                  <a:pt x="1354" y="146"/>
                  <a:pt x="1354" y="146"/>
                  <a:pt x="1354" y="146"/>
                </a:cubicBezTo>
                <a:cubicBezTo>
                  <a:pt x="1340" y="146"/>
                  <a:pt x="1327" y="149"/>
                  <a:pt x="1315" y="155"/>
                </a:cubicBezTo>
                <a:cubicBezTo>
                  <a:pt x="1300" y="38"/>
                  <a:pt x="1300" y="38"/>
                  <a:pt x="1300" y="38"/>
                </a:cubicBezTo>
                <a:cubicBezTo>
                  <a:pt x="1298" y="23"/>
                  <a:pt x="1287" y="10"/>
                  <a:pt x="1273" y="5"/>
                </a:cubicBezTo>
                <a:cubicBezTo>
                  <a:pt x="1258" y="0"/>
                  <a:pt x="1242" y="4"/>
                  <a:pt x="1231" y="15"/>
                </a:cubicBezTo>
                <a:cubicBezTo>
                  <a:pt x="1065" y="181"/>
                  <a:pt x="1065" y="181"/>
                  <a:pt x="1065" y="181"/>
                </a:cubicBezTo>
                <a:cubicBezTo>
                  <a:pt x="1056" y="191"/>
                  <a:pt x="1051" y="204"/>
                  <a:pt x="1053" y="216"/>
                </a:cubicBezTo>
                <a:cubicBezTo>
                  <a:pt x="1080" y="384"/>
                  <a:pt x="1080" y="384"/>
                  <a:pt x="1080" y="384"/>
                </a:cubicBezTo>
                <a:cubicBezTo>
                  <a:pt x="1073" y="392"/>
                  <a:pt x="1073" y="392"/>
                  <a:pt x="1073" y="392"/>
                </a:cubicBezTo>
                <a:cubicBezTo>
                  <a:pt x="957" y="302"/>
                  <a:pt x="815" y="254"/>
                  <a:pt x="666" y="254"/>
                </a:cubicBezTo>
                <a:cubicBezTo>
                  <a:pt x="527" y="254"/>
                  <a:pt x="393" y="297"/>
                  <a:pt x="279" y="378"/>
                </a:cubicBezTo>
                <a:cubicBezTo>
                  <a:pt x="269" y="385"/>
                  <a:pt x="266" y="400"/>
                  <a:pt x="274" y="410"/>
                </a:cubicBezTo>
                <a:cubicBezTo>
                  <a:pt x="281" y="421"/>
                  <a:pt x="296" y="423"/>
                  <a:pt x="306" y="416"/>
                </a:cubicBezTo>
                <a:cubicBezTo>
                  <a:pt x="412" y="340"/>
                  <a:pt x="536" y="300"/>
                  <a:pt x="666" y="300"/>
                </a:cubicBezTo>
                <a:cubicBezTo>
                  <a:pt x="806" y="300"/>
                  <a:pt x="935" y="347"/>
                  <a:pt x="1039" y="425"/>
                </a:cubicBezTo>
                <a:cubicBezTo>
                  <a:pt x="945" y="520"/>
                  <a:pt x="945" y="520"/>
                  <a:pt x="945" y="520"/>
                </a:cubicBezTo>
                <a:cubicBezTo>
                  <a:pt x="866" y="465"/>
                  <a:pt x="770" y="432"/>
                  <a:pt x="666" y="432"/>
                </a:cubicBezTo>
                <a:cubicBezTo>
                  <a:pt x="397" y="432"/>
                  <a:pt x="178" y="651"/>
                  <a:pt x="178" y="921"/>
                </a:cubicBezTo>
                <a:cubicBezTo>
                  <a:pt x="178" y="1190"/>
                  <a:pt x="397" y="1409"/>
                  <a:pt x="666" y="1409"/>
                </a:cubicBezTo>
                <a:cubicBezTo>
                  <a:pt x="936" y="1409"/>
                  <a:pt x="1155" y="1190"/>
                  <a:pt x="1155" y="921"/>
                </a:cubicBezTo>
                <a:cubicBezTo>
                  <a:pt x="1155" y="818"/>
                  <a:pt x="1123" y="724"/>
                  <a:pt x="1069" y="645"/>
                </a:cubicBezTo>
                <a:cubicBezTo>
                  <a:pt x="1164" y="550"/>
                  <a:pt x="1164" y="550"/>
                  <a:pt x="1164" y="550"/>
                </a:cubicBezTo>
                <a:cubicBezTo>
                  <a:pt x="1241" y="654"/>
                  <a:pt x="1287" y="782"/>
                  <a:pt x="1287" y="921"/>
                </a:cubicBezTo>
                <a:cubicBezTo>
                  <a:pt x="1287" y="1263"/>
                  <a:pt x="1009" y="1541"/>
                  <a:pt x="666" y="1541"/>
                </a:cubicBezTo>
                <a:cubicBezTo>
                  <a:pt x="324" y="1541"/>
                  <a:pt x="46" y="1263"/>
                  <a:pt x="46" y="921"/>
                </a:cubicBezTo>
                <a:cubicBezTo>
                  <a:pt x="46" y="768"/>
                  <a:pt x="102" y="621"/>
                  <a:pt x="204" y="507"/>
                </a:cubicBezTo>
                <a:cubicBezTo>
                  <a:pt x="213" y="497"/>
                  <a:pt x="212" y="483"/>
                  <a:pt x="202" y="474"/>
                </a:cubicBezTo>
                <a:cubicBezTo>
                  <a:pt x="193" y="466"/>
                  <a:pt x="178" y="466"/>
                  <a:pt x="170" y="476"/>
                </a:cubicBezTo>
                <a:cubicBezTo>
                  <a:pt x="60" y="598"/>
                  <a:pt x="0" y="756"/>
                  <a:pt x="0" y="921"/>
                </a:cubicBezTo>
                <a:cubicBezTo>
                  <a:pt x="0" y="1099"/>
                  <a:pt x="69" y="1266"/>
                  <a:pt x="195" y="1392"/>
                </a:cubicBezTo>
                <a:cubicBezTo>
                  <a:pt x="321" y="1518"/>
                  <a:pt x="488" y="1588"/>
                  <a:pt x="666" y="1588"/>
                </a:cubicBezTo>
                <a:cubicBezTo>
                  <a:pt x="845" y="1588"/>
                  <a:pt x="1012" y="1518"/>
                  <a:pt x="1138" y="1392"/>
                </a:cubicBezTo>
                <a:cubicBezTo>
                  <a:pt x="1264" y="1266"/>
                  <a:pt x="1333" y="1099"/>
                  <a:pt x="1333" y="921"/>
                </a:cubicBezTo>
                <a:cubicBezTo>
                  <a:pt x="1333" y="773"/>
                  <a:pt x="1285" y="632"/>
                  <a:pt x="1197" y="517"/>
                </a:cubicBezTo>
                <a:cubicBezTo>
                  <a:pt x="1203" y="511"/>
                  <a:pt x="1203" y="511"/>
                  <a:pt x="1203" y="511"/>
                </a:cubicBezTo>
                <a:cubicBezTo>
                  <a:pt x="1370" y="538"/>
                  <a:pt x="1370" y="538"/>
                  <a:pt x="1370" y="538"/>
                </a:cubicBezTo>
                <a:cubicBezTo>
                  <a:pt x="1373" y="538"/>
                  <a:pt x="1375" y="538"/>
                  <a:pt x="1377" y="538"/>
                </a:cubicBezTo>
                <a:cubicBezTo>
                  <a:pt x="1387" y="538"/>
                  <a:pt x="1398" y="534"/>
                  <a:pt x="1405" y="526"/>
                </a:cubicBezTo>
                <a:cubicBezTo>
                  <a:pt x="1441" y="491"/>
                  <a:pt x="1441" y="491"/>
                  <a:pt x="1441" y="491"/>
                </a:cubicBezTo>
                <a:cubicBezTo>
                  <a:pt x="1450" y="482"/>
                  <a:pt x="1450" y="467"/>
                  <a:pt x="1441" y="458"/>
                </a:cubicBezTo>
                <a:cubicBezTo>
                  <a:pt x="1432" y="449"/>
                  <a:pt x="1417" y="449"/>
                  <a:pt x="1408" y="458"/>
                </a:cubicBezTo>
                <a:cubicBezTo>
                  <a:pt x="1375" y="491"/>
                  <a:pt x="1375" y="491"/>
                  <a:pt x="1375" y="491"/>
                </a:cubicBezTo>
                <a:cubicBezTo>
                  <a:pt x="1244" y="470"/>
                  <a:pt x="1244" y="470"/>
                  <a:pt x="1244" y="470"/>
                </a:cubicBezTo>
                <a:cubicBezTo>
                  <a:pt x="1396" y="318"/>
                  <a:pt x="1396" y="318"/>
                  <a:pt x="1396" y="318"/>
                </a:cubicBezTo>
                <a:cubicBezTo>
                  <a:pt x="1530" y="336"/>
                  <a:pt x="1530" y="336"/>
                  <a:pt x="1530" y="336"/>
                </a:cubicBezTo>
                <a:cubicBezTo>
                  <a:pt x="1510" y="356"/>
                  <a:pt x="1510" y="356"/>
                  <a:pt x="1510" y="356"/>
                </a:cubicBezTo>
                <a:cubicBezTo>
                  <a:pt x="1501" y="365"/>
                  <a:pt x="1501" y="380"/>
                  <a:pt x="1510" y="389"/>
                </a:cubicBezTo>
                <a:cubicBezTo>
                  <a:pt x="1519" y="398"/>
                  <a:pt x="1534" y="398"/>
                  <a:pt x="1543" y="389"/>
                </a:cubicBezTo>
                <a:cubicBezTo>
                  <a:pt x="1572" y="360"/>
                  <a:pt x="1572" y="360"/>
                  <a:pt x="1572" y="360"/>
                </a:cubicBezTo>
                <a:cubicBezTo>
                  <a:pt x="1583" y="349"/>
                  <a:pt x="1587" y="333"/>
                  <a:pt x="1582" y="318"/>
                </a:cubicBezTo>
                <a:close/>
                <a:moveTo>
                  <a:pt x="1255" y="57"/>
                </a:moveTo>
                <a:cubicBezTo>
                  <a:pt x="1273" y="191"/>
                  <a:pt x="1273" y="191"/>
                  <a:pt x="1273" y="191"/>
                </a:cubicBezTo>
                <a:cubicBezTo>
                  <a:pt x="1121" y="343"/>
                  <a:pt x="1121" y="343"/>
                  <a:pt x="1121" y="343"/>
                </a:cubicBezTo>
                <a:cubicBezTo>
                  <a:pt x="1100" y="212"/>
                  <a:pt x="1100" y="212"/>
                  <a:pt x="1100" y="212"/>
                </a:cubicBezTo>
                <a:lnTo>
                  <a:pt x="1255" y="57"/>
                </a:lnTo>
                <a:close/>
                <a:moveTo>
                  <a:pt x="1108" y="921"/>
                </a:moveTo>
                <a:cubicBezTo>
                  <a:pt x="1108" y="1164"/>
                  <a:pt x="910" y="1363"/>
                  <a:pt x="666" y="1363"/>
                </a:cubicBezTo>
                <a:cubicBezTo>
                  <a:pt x="423" y="1363"/>
                  <a:pt x="225" y="1164"/>
                  <a:pt x="225" y="921"/>
                </a:cubicBezTo>
                <a:cubicBezTo>
                  <a:pt x="225" y="677"/>
                  <a:pt x="423" y="479"/>
                  <a:pt x="666" y="479"/>
                </a:cubicBezTo>
                <a:cubicBezTo>
                  <a:pt x="757" y="479"/>
                  <a:pt x="841" y="506"/>
                  <a:pt x="912" y="553"/>
                </a:cubicBezTo>
                <a:cubicBezTo>
                  <a:pt x="815" y="650"/>
                  <a:pt x="815" y="650"/>
                  <a:pt x="815" y="650"/>
                </a:cubicBezTo>
                <a:cubicBezTo>
                  <a:pt x="771" y="626"/>
                  <a:pt x="720" y="612"/>
                  <a:pt x="666" y="612"/>
                </a:cubicBezTo>
                <a:cubicBezTo>
                  <a:pt x="496" y="612"/>
                  <a:pt x="358" y="750"/>
                  <a:pt x="358" y="921"/>
                </a:cubicBezTo>
                <a:cubicBezTo>
                  <a:pt x="358" y="1091"/>
                  <a:pt x="496" y="1230"/>
                  <a:pt x="666" y="1230"/>
                </a:cubicBezTo>
                <a:cubicBezTo>
                  <a:pt x="837" y="1230"/>
                  <a:pt x="975" y="1091"/>
                  <a:pt x="975" y="921"/>
                </a:cubicBezTo>
                <a:cubicBezTo>
                  <a:pt x="975" y="868"/>
                  <a:pt x="962" y="819"/>
                  <a:pt x="939" y="776"/>
                </a:cubicBezTo>
                <a:cubicBezTo>
                  <a:pt x="1036" y="678"/>
                  <a:pt x="1036" y="678"/>
                  <a:pt x="1036" y="678"/>
                </a:cubicBezTo>
                <a:cubicBezTo>
                  <a:pt x="1082" y="748"/>
                  <a:pt x="1108" y="831"/>
                  <a:pt x="1108" y="921"/>
                </a:cubicBezTo>
                <a:close/>
                <a:moveTo>
                  <a:pt x="623" y="967"/>
                </a:moveTo>
                <a:cubicBezTo>
                  <a:pt x="640" y="984"/>
                  <a:pt x="662" y="993"/>
                  <a:pt x="686" y="993"/>
                </a:cubicBezTo>
                <a:cubicBezTo>
                  <a:pt x="686" y="993"/>
                  <a:pt x="686" y="993"/>
                  <a:pt x="686" y="993"/>
                </a:cubicBezTo>
                <a:cubicBezTo>
                  <a:pt x="709" y="993"/>
                  <a:pt x="732" y="984"/>
                  <a:pt x="748" y="967"/>
                </a:cubicBezTo>
                <a:cubicBezTo>
                  <a:pt x="781" y="934"/>
                  <a:pt x="781" y="934"/>
                  <a:pt x="781" y="934"/>
                </a:cubicBezTo>
                <a:cubicBezTo>
                  <a:pt x="774" y="991"/>
                  <a:pt x="726" y="1036"/>
                  <a:pt x="666" y="1036"/>
                </a:cubicBezTo>
                <a:cubicBezTo>
                  <a:pt x="603" y="1036"/>
                  <a:pt x="551" y="984"/>
                  <a:pt x="551" y="921"/>
                </a:cubicBezTo>
                <a:cubicBezTo>
                  <a:pt x="551" y="859"/>
                  <a:pt x="599" y="809"/>
                  <a:pt x="660" y="805"/>
                </a:cubicBezTo>
                <a:cubicBezTo>
                  <a:pt x="623" y="843"/>
                  <a:pt x="623" y="843"/>
                  <a:pt x="623" y="843"/>
                </a:cubicBezTo>
                <a:cubicBezTo>
                  <a:pt x="589" y="877"/>
                  <a:pt x="589" y="933"/>
                  <a:pt x="623" y="967"/>
                </a:cubicBezTo>
                <a:close/>
                <a:moveTo>
                  <a:pt x="505" y="921"/>
                </a:moveTo>
                <a:cubicBezTo>
                  <a:pt x="505" y="1010"/>
                  <a:pt x="577" y="1083"/>
                  <a:pt x="666" y="1083"/>
                </a:cubicBezTo>
                <a:cubicBezTo>
                  <a:pt x="756" y="1083"/>
                  <a:pt x="828" y="1010"/>
                  <a:pt x="828" y="921"/>
                </a:cubicBezTo>
                <a:cubicBezTo>
                  <a:pt x="828" y="910"/>
                  <a:pt x="827" y="900"/>
                  <a:pt x="825" y="890"/>
                </a:cubicBezTo>
                <a:cubicBezTo>
                  <a:pt x="905" y="810"/>
                  <a:pt x="905" y="810"/>
                  <a:pt x="905" y="810"/>
                </a:cubicBezTo>
                <a:cubicBezTo>
                  <a:pt x="920" y="844"/>
                  <a:pt x="929" y="881"/>
                  <a:pt x="929" y="921"/>
                </a:cubicBezTo>
                <a:cubicBezTo>
                  <a:pt x="929" y="1065"/>
                  <a:pt x="811" y="1183"/>
                  <a:pt x="666" y="1183"/>
                </a:cubicBezTo>
                <a:cubicBezTo>
                  <a:pt x="522" y="1183"/>
                  <a:pt x="404" y="1065"/>
                  <a:pt x="404" y="921"/>
                </a:cubicBezTo>
                <a:cubicBezTo>
                  <a:pt x="404" y="776"/>
                  <a:pt x="522" y="658"/>
                  <a:pt x="666" y="658"/>
                </a:cubicBezTo>
                <a:cubicBezTo>
                  <a:pt x="707" y="658"/>
                  <a:pt x="746" y="668"/>
                  <a:pt x="781" y="684"/>
                </a:cubicBezTo>
                <a:cubicBezTo>
                  <a:pt x="703" y="763"/>
                  <a:pt x="703" y="763"/>
                  <a:pt x="703" y="763"/>
                </a:cubicBezTo>
                <a:cubicBezTo>
                  <a:pt x="691" y="760"/>
                  <a:pt x="679" y="759"/>
                  <a:pt x="666" y="759"/>
                </a:cubicBezTo>
                <a:cubicBezTo>
                  <a:pt x="577" y="759"/>
                  <a:pt x="505" y="831"/>
                  <a:pt x="505" y="921"/>
                </a:cubicBezTo>
                <a:close/>
                <a:moveTo>
                  <a:pt x="715" y="934"/>
                </a:moveTo>
                <a:cubicBezTo>
                  <a:pt x="707" y="942"/>
                  <a:pt x="697" y="947"/>
                  <a:pt x="686" y="947"/>
                </a:cubicBezTo>
                <a:cubicBezTo>
                  <a:pt x="686" y="947"/>
                  <a:pt x="686" y="947"/>
                  <a:pt x="686" y="947"/>
                </a:cubicBezTo>
                <a:cubicBezTo>
                  <a:pt x="675" y="947"/>
                  <a:pt x="664" y="942"/>
                  <a:pt x="656" y="934"/>
                </a:cubicBezTo>
                <a:cubicBezTo>
                  <a:pt x="640" y="918"/>
                  <a:pt x="640" y="892"/>
                  <a:pt x="656" y="875"/>
                </a:cubicBezTo>
                <a:cubicBezTo>
                  <a:pt x="1325" y="205"/>
                  <a:pt x="1325" y="205"/>
                  <a:pt x="1325" y="205"/>
                </a:cubicBezTo>
                <a:cubicBezTo>
                  <a:pt x="1332" y="197"/>
                  <a:pt x="1343" y="192"/>
                  <a:pt x="1354" y="192"/>
                </a:cubicBezTo>
                <a:cubicBezTo>
                  <a:pt x="1354" y="192"/>
                  <a:pt x="1354" y="192"/>
                  <a:pt x="1354" y="192"/>
                </a:cubicBezTo>
                <a:cubicBezTo>
                  <a:pt x="1365" y="192"/>
                  <a:pt x="1376" y="197"/>
                  <a:pt x="1384" y="205"/>
                </a:cubicBezTo>
                <a:cubicBezTo>
                  <a:pt x="1400" y="221"/>
                  <a:pt x="1400" y="247"/>
                  <a:pt x="1384" y="264"/>
                </a:cubicBezTo>
                <a:lnTo>
                  <a:pt x="715" y="934"/>
                </a:lnTo>
                <a:close/>
                <a:moveTo>
                  <a:pt x="715" y="934"/>
                </a:moveTo>
                <a:cubicBezTo>
                  <a:pt x="715" y="934"/>
                  <a:pt x="715" y="934"/>
                  <a:pt x="715" y="934"/>
                </a:cubicBezTo>
              </a:path>
            </a:pathLst>
          </a:custGeom>
          <a:solidFill>
            <a:schemeClr val="bg1">
              <a:alpha val="8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8" name="Straight Connector 47">
            <a:extLst>
              <a:ext uri="{FF2B5EF4-FFF2-40B4-BE49-F238E27FC236}">
                <a16:creationId xmlns:a16="http://schemas.microsoft.com/office/drawing/2014/main" id="{E4B19664-3688-456E-BD63-008E001C919C}"/>
              </a:ext>
            </a:extLst>
          </p:cNvPr>
          <p:cNvCxnSpPr>
            <a:cxnSpLocks/>
          </p:cNvCxnSpPr>
          <p:nvPr/>
        </p:nvCxnSpPr>
        <p:spPr>
          <a:xfrm>
            <a:off x="4344318" y="4686069"/>
            <a:ext cx="0" cy="14661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E526716-FD11-4712-BB85-295B09E6326E}"/>
              </a:ext>
            </a:extLst>
          </p:cNvPr>
          <p:cNvCxnSpPr>
            <a:cxnSpLocks/>
          </p:cNvCxnSpPr>
          <p:nvPr/>
        </p:nvCxnSpPr>
        <p:spPr>
          <a:xfrm>
            <a:off x="7847684" y="4686069"/>
            <a:ext cx="0" cy="14661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3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A picture containing open, row, group, laying&#10;&#10;Description automatically generated">
            <a:extLst>
              <a:ext uri="{FF2B5EF4-FFF2-40B4-BE49-F238E27FC236}">
                <a16:creationId xmlns:a16="http://schemas.microsoft.com/office/drawing/2014/main" id="{D46B35BE-0981-4AB9-8098-DB4BFF3EF8B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
          <a:stretch/>
        </p:blipFill>
        <p:spPr>
          <a:xfrm>
            <a:off x="0" y="0"/>
            <a:ext cx="12192000" cy="6858000"/>
          </a:xfrm>
          <a:prstGeom prst="rect">
            <a:avLst/>
          </a:prstGeom>
        </p:spPr>
      </p:pic>
      <p:sp>
        <p:nvSpPr>
          <p:cNvPr id="36" name="Rectangle 35">
            <a:extLst>
              <a:ext uri="{FF2B5EF4-FFF2-40B4-BE49-F238E27FC236}">
                <a16:creationId xmlns:a16="http://schemas.microsoft.com/office/drawing/2014/main" id="{A605610E-8EC6-4A9E-9004-B20189523293}"/>
              </a:ext>
            </a:extLst>
          </p:cNvPr>
          <p:cNvSpPr/>
          <p:nvPr/>
        </p:nvSpPr>
        <p:spPr>
          <a:xfrm>
            <a:off x="1" y="0"/>
            <a:ext cx="12191998"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descr="A picture containing seat, furniture, chair, white&#10;&#10;Description automatically generated">
            <a:extLst>
              <a:ext uri="{FF2B5EF4-FFF2-40B4-BE49-F238E27FC236}">
                <a16:creationId xmlns:a16="http://schemas.microsoft.com/office/drawing/2014/main" id="{EADCEBC4-B432-4182-A060-2C5762E43640}"/>
              </a:ext>
            </a:extLst>
          </p:cNvPr>
          <p:cNvPicPr>
            <a:picLocks noChangeAspect="1"/>
          </p:cNvPicPr>
          <p:nvPr/>
        </p:nvPicPr>
        <p:blipFill>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a:fillRect/>
          </a:stretch>
        </p:blipFill>
        <p:spPr>
          <a:xfrm flipH="1">
            <a:off x="6715125" y="-9427"/>
            <a:ext cx="4133850" cy="6362700"/>
          </a:xfrm>
          <a:custGeom>
            <a:avLst/>
            <a:gdLst>
              <a:gd name="connsiteX0" fmla="*/ 0 w 4133850"/>
              <a:gd name="connsiteY0" fmla="*/ 0 h 6362700"/>
              <a:gd name="connsiteX1" fmla="*/ 4133850 w 4133850"/>
              <a:gd name="connsiteY1" fmla="*/ 0 h 6362700"/>
              <a:gd name="connsiteX2" fmla="*/ 4133850 w 4133850"/>
              <a:gd name="connsiteY2" fmla="*/ 6362700 h 6362700"/>
              <a:gd name="connsiteX3" fmla="*/ 0 w 4133850"/>
              <a:gd name="connsiteY3" fmla="*/ 6362700 h 6362700"/>
            </a:gdLst>
            <a:ahLst/>
            <a:cxnLst>
              <a:cxn ang="0">
                <a:pos x="connsiteX0" y="connsiteY0"/>
              </a:cxn>
              <a:cxn ang="0">
                <a:pos x="connsiteX1" y="connsiteY1"/>
              </a:cxn>
              <a:cxn ang="0">
                <a:pos x="connsiteX2" y="connsiteY2"/>
              </a:cxn>
              <a:cxn ang="0">
                <a:pos x="connsiteX3" y="connsiteY3"/>
              </a:cxn>
            </a:cxnLst>
            <a:rect l="l" t="t" r="r" b="b"/>
            <a:pathLst>
              <a:path w="4133850" h="6362700">
                <a:moveTo>
                  <a:pt x="0" y="0"/>
                </a:moveTo>
                <a:lnTo>
                  <a:pt x="4133850" y="0"/>
                </a:lnTo>
                <a:lnTo>
                  <a:pt x="4133850" y="6362700"/>
                </a:lnTo>
                <a:lnTo>
                  <a:pt x="0" y="6362700"/>
                </a:lnTo>
                <a:close/>
              </a:path>
            </a:pathLst>
          </a:custGeom>
        </p:spPr>
      </p:pic>
      <p:sp>
        <p:nvSpPr>
          <p:cNvPr id="4" name="Title 3">
            <a:extLst>
              <a:ext uri="{FF2B5EF4-FFF2-40B4-BE49-F238E27FC236}">
                <a16:creationId xmlns:a16="http://schemas.microsoft.com/office/drawing/2014/main" id="{4B9A335B-8DFF-4C40-8334-D157D58885FB}"/>
              </a:ext>
            </a:extLst>
          </p:cNvPr>
          <p:cNvSpPr>
            <a:spLocks noGrp="1"/>
          </p:cNvSpPr>
          <p:nvPr>
            <p:ph type="title"/>
          </p:nvPr>
        </p:nvSpPr>
        <p:spPr>
          <a:xfrm>
            <a:off x="929821" y="1855337"/>
            <a:ext cx="5413829" cy="941161"/>
          </a:xfrm>
        </p:spPr>
        <p:txBody>
          <a:bodyPr>
            <a:normAutofit fontScale="90000"/>
          </a:bodyPr>
          <a:lstStyle/>
          <a:p>
            <a:r>
              <a:rPr lang="en-US" dirty="0">
                <a:solidFill>
                  <a:schemeClr val="bg1"/>
                </a:solidFill>
              </a:rPr>
              <a:t>RESULTS AND DISCUSSION</a:t>
            </a:r>
          </a:p>
        </p:txBody>
      </p:sp>
      <p:sp>
        <p:nvSpPr>
          <p:cNvPr id="7" name="Rectangle 6">
            <a:extLst>
              <a:ext uri="{FF2B5EF4-FFF2-40B4-BE49-F238E27FC236}">
                <a16:creationId xmlns:a16="http://schemas.microsoft.com/office/drawing/2014/main" id="{396B1080-2AA4-4321-BCA6-EE0D96DAB665}"/>
              </a:ext>
            </a:extLst>
          </p:cNvPr>
          <p:cNvSpPr/>
          <p:nvPr/>
        </p:nvSpPr>
        <p:spPr>
          <a:xfrm>
            <a:off x="1" y="3143152"/>
            <a:ext cx="7296149" cy="2276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TextBox 79">
            <a:extLst>
              <a:ext uri="{FF2B5EF4-FFF2-40B4-BE49-F238E27FC236}">
                <a16:creationId xmlns:a16="http://schemas.microsoft.com/office/drawing/2014/main" id="{82660012-15DD-435A-86FE-56498082EF09}"/>
              </a:ext>
            </a:extLst>
          </p:cNvPr>
          <p:cNvSpPr txBox="1"/>
          <p:nvPr/>
        </p:nvSpPr>
        <p:spPr>
          <a:xfrm>
            <a:off x="895350" y="3437893"/>
            <a:ext cx="6231314" cy="1384995"/>
          </a:xfrm>
          <a:prstGeom prst="rect">
            <a:avLst/>
          </a:prstGeom>
          <a:noFill/>
        </p:spPr>
        <p:txBody>
          <a:bodyPr wrap="square" lIns="0" tIns="0" rIns="0" bIns="0" rtlCol="0" anchor="ctr">
            <a:spAutoFit/>
          </a:bodyPr>
          <a:lstStyle/>
          <a:p>
            <a:r>
              <a:rPr lang="en-US" dirty="0">
                <a:solidFill>
                  <a:schemeClr val="tx1">
                    <a:lumMod val="75000"/>
                    <a:lumOff val="25000"/>
                  </a:schemeClr>
                </a:solidFill>
                <a:latin typeface="+mj-lt"/>
                <a:cs typeface="Calibri" panose="020F0502020204030204" pitchFamily="34" charset="0"/>
              </a:rPr>
              <a:t>We picked the SVD model as it had the best accuracy and low fitting time for training and test data. We got around 87% precision and 86% recall for the top 5 recommendations.</a:t>
            </a:r>
            <a:r>
              <a:rPr lang="en-IN" b="0" i="0" dirty="0">
                <a:solidFill>
                  <a:srgbClr val="000000"/>
                </a:solidFill>
                <a:effectLst/>
                <a:latin typeface="Helvetica Neue"/>
              </a:rPr>
              <a:t> </a:t>
            </a:r>
            <a:r>
              <a:rPr lang="en-IN" dirty="0">
                <a:solidFill>
                  <a:schemeClr val="tx1">
                    <a:lumMod val="75000"/>
                    <a:lumOff val="25000"/>
                  </a:schemeClr>
                </a:solidFill>
                <a:latin typeface="+mj-lt"/>
                <a:cs typeface="Calibri" panose="020F0502020204030204" pitchFamily="34" charset="0"/>
              </a:rPr>
              <a:t>This means that 87% of the recommendation are relevant to the users and 86% of the total number of the relevant products appear in the top-5 result.</a:t>
            </a:r>
            <a:endParaRPr lang="en-US" dirty="0">
              <a:solidFill>
                <a:schemeClr val="tx1">
                  <a:lumMod val="75000"/>
                  <a:lumOff val="25000"/>
                </a:schemeClr>
              </a:solidFill>
              <a:latin typeface="+mj-lt"/>
              <a:cs typeface="Calibri" panose="020F0502020204030204" pitchFamily="34" charset="0"/>
            </a:endParaRPr>
          </a:p>
        </p:txBody>
      </p:sp>
      <p:sp>
        <p:nvSpPr>
          <p:cNvPr id="20" name="Rectangle 19">
            <a:extLst>
              <a:ext uri="{FF2B5EF4-FFF2-40B4-BE49-F238E27FC236}">
                <a16:creationId xmlns:a16="http://schemas.microsoft.com/office/drawing/2014/main" id="{D38589B6-1E1E-422B-AA06-F18B346B08E7}"/>
              </a:ext>
            </a:extLst>
          </p:cNvPr>
          <p:cNvSpPr/>
          <p:nvPr/>
        </p:nvSpPr>
        <p:spPr>
          <a:xfrm>
            <a:off x="647700" y="1447800"/>
            <a:ext cx="7296149" cy="3653041"/>
          </a:xfrm>
          <a:prstGeom prst="rect">
            <a:avLst/>
          </a:prstGeom>
          <a:noFill/>
          <a:ln>
            <a:solidFill>
              <a:srgbClr val="EF7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3F7A46B-C5C1-44E6-91A5-3F51BCD9C915}"/>
              </a:ext>
            </a:extLst>
          </p:cNvPr>
          <p:cNvSpPr/>
          <p:nvPr/>
        </p:nvSpPr>
        <p:spPr>
          <a:xfrm>
            <a:off x="11544300" y="3133725"/>
            <a:ext cx="647699" cy="2276475"/>
          </a:xfrm>
          <a:prstGeom prst="rect">
            <a:avLst/>
          </a:pr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Slide Number Placeholder 26">
            <a:extLst>
              <a:ext uri="{FF2B5EF4-FFF2-40B4-BE49-F238E27FC236}">
                <a16:creationId xmlns:a16="http://schemas.microsoft.com/office/drawing/2014/main" id="{C902809E-49EA-4711-A712-B6B6D93DD634}"/>
              </a:ext>
            </a:extLst>
          </p:cNvPr>
          <p:cNvSpPr>
            <a:spLocks noGrp="1"/>
          </p:cNvSpPr>
          <p:nvPr>
            <p:ph type="sldNum" sz="quarter" idx="12"/>
          </p:nvPr>
        </p:nvSpPr>
        <p:spPr/>
        <p:txBody>
          <a:bodyPr/>
          <a:lstStyle/>
          <a:p>
            <a:fld id="{FD5D7BC1-51E5-4D18-9B24-44CAE3285616}" type="slidenum">
              <a:rPr lang="en-US" smtClean="0">
                <a:solidFill>
                  <a:schemeClr val="bg1"/>
                </a:solidFill>
              </a:rPr>
              <a:pPr/>
              <a:t>9</a:t>
            </a:fld>
            <a:endParaRPr lang="en-US" dirty="0">
              <a:solidFill>
                <a:schemeClr val="bg1"/>
              </a:solidFill>
            </a:endParaRPr>
          </a:p>
        </p:txBody>
      </p:sp>
      <p:sp>
        <p:nvSpPr>
          <p:cNvPr id="89" name="Freeform: Shape 88">
            <a:extLst>
              <a:ext uri="{FF2B5EF4-FFF2-40B4-BE49-F238E27FC236}">
                <a16:creationId xmlns:a16="http://schemas.microsoft.com/office/drawing/2014/main" id="{34670F4C-C02C-490F-A2F8-B2891C005004}"/>
              </a:ext>
            </a:extLst>
          </p:cNvPr>
          <p:cNvSpPr/>
          <p:nvPr/>
        </p:nvSpPr>
        <p:spPr>
          <a:xfrm rot="5400000">
            <a:off x="11755106" y="171449"/>
            <a:ext cx="284494" cy="265444"/>
          </a:xfrm>
          <a:custGeom>
            <a:avLst/>
            <a:gdLst>
              <a:gd name="connsiteX0" fmla="*/ 0 w 284494"/>
              <a:gd name="connsiteY0" fmla="*/ 284494 h 284494"/>
              <a:gd name="connsiteX1" fmla="*/ 0 w 284494"/>
              <a:gd name="connsiteY1" fmla="*/ 0 h 284494"/>
              <a:gd name="connsiteX2" fmla="*/ 57151 w 284494"/>
              <a:gd name="connsiteY2" fmla="*/ 0 h 284494"/>
              <a:gd name="connsiteX3" fmla="*/ 57151 w 284494"/>
              <a:gd name="connsiteY3" fmla="*/ 2 h 284494"/>
              <a:gd name="connsiteX4" fmla="*/ 284494 w 284494"/>
              <a:gd name="connsiteY4" fmla="*/ 2 h 284494"/>
              <a:gd name="connsiteX5" fmla="*/ 284494 w 284494"/>
              <a:gd name="connsiteY5" fmla="*/ 57152 h 284494"/>
              <a:gd name="connsiteX6" fmla="*/ 57151 w 284494"/>
              <a:gd name="connsiteY6" fmla="*/ 57152 h 284494"/>
              <a:gd name="connsiteX7" fmla="*/ 57151 w 284494"/>
              <a:gd name="connsiteY7" fmla="*/ 284494 h 28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4" h="284494">
                <a:moveTo>
                  <a:pt x="0" y="284494"/>
                </a:moveTo>
                <a:lnTo>
                  <a:pt x="0" y="0"/>
                </a:lnTo>
                <a:lnTo>
                  <a:pt x="57151" y="0"/>
                </a:lnTo>
                <a:lnTo>
                  <a:pt x="57151" y="2"/>
                </a:lnTo>
                <a:lnTo>
                  <a:pt x="284494" y="2"/>
                </a:lnTo>
                <a:lnTo>
                  <a:pt x="284494" y="57152"/>
                </a:lnTo>
                <a:lnTo>
                  <a:pt x="57151" y="57152"/>
                </a:lnTo>
                <a:lnTo>
                  <a:pt x="57151" y="284494"/>
                </a:lnTo>
                <a:close/>
              </a:path>
            </a:pathLst>
          </a:custGeom>
          <a:gradFill>
            <a:gsLst>
              <a:gs pos="12000">
                <a:srgbClr val="EF7C1B"/>
              </a:gs>
              <a:gs pos="100000">
                <a:srgbClr val="F0CB0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Tree>
    <p:extLst>
      <p:ext uri="{BB962C8B-B14F-4D97-AF65-F5344CB8AC3E}">
        <p14:creationId xmlns:p14="http://schemas.microsoft.com/office/powerpoint/2010/main" val="722997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spAutoFit/>
      </a:bodyPr>
      <a:lstStyle>
        <a:defPPr algn="l">
          <a:defRPr sz="1400" dirty="0">
            <a:solidFill>
              <a:schemeClr val="tx1">
                <a:lumMod val="75000"/>
                <a:lumOff val="25000"/>
              </a:schemeClr>
            </a:solidFill>
            <a:latin typeface="+mj-lt"/>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1465</Words>
  <Application>Microsoft Office PowerPoint</Application>
  <PresentationFormat>Widescreen</PresentationFormat>
  <Paragraphs>157</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SemiBold</vt:lpstr>
      <vt:lpstr>Calibri</vt:lpstr>
      <vt:lpstr>Calibri Light</vt:lpstr>
      <vt:lpstr>Helvetica Neue</vt:lpstr>
      <vt:lpstr>Times New Roman</vt:lpstr>
      <vt:lpstr>Wingdings</vt:lpstr>
      <vt:lpstr>Office Theme</vt:lpstr>
      <vt:lpstr>PowerPoint Presentation</vt:lpstr>
      <vt:lpstr>PROBLEM STATEMENT</vt:lpstr>
      <vt:lpstr>APPLICATION AND USES</vt:lpstr>
      <vt:lpstr>HIGH-LEVEL ARCHITECTURE DIAGRAM</vt:lpstr>
      <vt:lpstr>LITERATURE SURVEY</vt:lpstr>
      <vt:lpstr>LITERATURE SURVEY</vt:lpstr>
      <vt:lpstr>LITERATURE SURVEY</vt:lpstr>
      <vt:lpstr>PROPOSED APPROACH</vt:lpstr>
      <vt:lpstr>RESULTS AND DISCUSSION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Reshmi Pradeep</cp:lastModifiedBy>
  <cp:revision>48</cp:revision>
  <dcterms:created xsi:type="dcterms:W3CDTF">2020-03-13T05:14:54Z</dcterms:created>
  <dcterms:modified xsi:type="dcterms:W3CDTF">2022-11-23T05:49:27Z</dcterms:modified>
</cp:coreProperties>
</file>