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58" r:id="rId4"/>
    <p:sldId id="281" r:id="rId5"/>
    <p:sldId id="282" r:id="rId6"/>
    <p:sldId id="269" r:id="rId7"/>
    <p:sldId id="261" r:id="rId8"/>
    <p:sldId id="262" r:id="rId9"/>
    <p:sldId id="263" r:id="rId10"/>
    <p:sldId id="270" r:id="rId11"/>
    <p:sldId id="272" r:id="rId12"/>
    <p:sldId id="271" r:id="rId13"/>
    <p:sldId id="273" r:id="rId14"/>
    <p:sldId id="275" r:id="rId15"/>
    <p:sldId id="274" r:id="rId16"/>
    <p:sldId id="276" r:id="rId17"/>
    <p:sldId id="277" r:id="rId18"/>
    <p:sldId id="278" r:id="rId19"/>
    <p:sldId id="279" r:id="rId20"/>
    <p:sldId id="280" r:id="rId21"/>
    <p:sldId id="265" r:id="rId22"/>
    <p:sldId id="266" r:id="rId23"/>
    <p:sldId id="267" r:id="rId24"/>
    <p:sldId id="268"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AECE1B-234E-4079-B135-0960B5637380}" type="datetimeFigureOut">
              <a:rPr lang="en-US" smtClean="0"/>
              <a:t>10/31/2022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B7A284-B851-4FD5-BC18-212CC37E828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B7A284-B851-4FD5-BC18-212CC37E8280}"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29C0C46-58BB-4BCA-8FF6-10E4DDAA6EB3}" type="datetimeFigureOut">
              <a:rPr lang="en-US" smtClean="0"/>
              <a:t>10/31/2022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BFE9515-3019-4C88-8FCC-71D085C1708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9C0C46-58BB-4BCA-8FF6-10E4DDAA6EB3}"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E9515-3019-4C88-8FCC-71D085C170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9C0C46-58BB-4BCA-8FF6-10E4DDAA6EB3}"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E9515-3019-4C88-8FCC-71D085C170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9C0C46-58BB-4BCA-8FF6-10E4DDAA6EB3}"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E9515-3019-4C88-8FCC-71D085C170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9C0C46-58BB-4BCA-8FF6-10E4DDAA6EB3}"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E9515-3019-4C88-8FCC-71D085C1708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29C0C46-58BB-4BCA-8FF6-10E4DDAA6EB3}"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E9515-3019-4C88-8FCC-71D085C170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29C0C46-58BB-4BCA-8FF6-10E4DDAA6EB3}"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FE9515-3019-4C88-8FCC-71D085C170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29C0C46-58BB-4BCA-8FF6-10E4DDAA6EB3}"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E9515-3019-4C88-8FCC-71D085C170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C0C46-58BB-4BCA-8FF6-10E4DDAA6EB3}"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FE9515-3019-4C88-8FCC-71D085C170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29C0C46-58BB-4BCA-8FF6-10E4DDAA6EB3}"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E9515-3019-4C88-8FCC-71D085C170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29C0C46-58BB-4BCA-8FF6-10E4DDAA6EB3}"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ABFE9515-3019-4C88-8FCC-71D085C17080}" type="slidenum">
              <a:rPr lang="en-US" smtClean="0"/>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9C0C46-58BB-4BCA-8FF6-10E4DDAA6EB3}" type="datetimeFigureOut">
              <a:rPr lang="en-US" smtClean="0"/>
              <a:t>10/31/2022</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BFE9515-3019-4C88-8FCC-71D085C17080}" type="slidenum">
              <a:rPr lang="en-US" smtClean="0"/>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857238"/>
            <a:ext cx="3143272" cy="571504"/>
          </a:xfrm>
        </p:spPr>
        <p:txBody>
          <a:bodyPr>
            <a:noAutofit/>
          </a:bodyPr>
          <a:lstStyle/>
          <a:p>
            <a:r>
              <a:rPr lang="en-IN" sz="4000" dirty="0"/>
              <a:t>E-MEDICARE</a:t>
            </a:r>
            <a:endParaRPr lang="en-US" sz="4000" dirty="0"/>
          </a:p>
        </p:txBody>
      </p:sp>
      <p:sp>
        <p:nvSpPr>
          <p:cNvPr id="3" name="Subtitle 2"/>
          <p:cNvSpPr>
            <a:spLocks noGrp="1"/>
          </p:cNvSpPr>
          <p:nvPr>
            <p:ph type="subTitle" idx="1"/>
          </p:nvPr>
        </p:nvSpPr>
        <p:spPr>
          <a:xfrm>
            <a:off x="3428992" y="1500180"/>
            <a:ext cx="3887534" cy="3500444"/>
          </a:xfrm>
        </p:spPr>
        <p:txBody>
          <a:bodyPr>
            <a:noAutofit/>
          </a:bodyPr>
          <a:lstStyle/>
          <a:p>
            <a:pPr algn="l"/>
            <a:r>
              <a:rPr lang="en-US" sz="1600" b="1" dirty="0">
                <a:latin typeface="Times New Roman" panose="02020603050405020304" pitchFamily="18" charset="0"/>
                <a:cs typeface="Times New Roman" panose="02020603050405020304" pitchFamily="18" charset="0"/>
              </a:rPr>
              <a:t>PROJECT MEMBERS :-</a:t>
            </a:r>
          </a:p>
          <a:p>
            <a:pPr algn="l"/>
            <a:r>
              <a:rPr lang="en-IN" sz="1600" dirty="0">
                <a:latin typeface="Times New Roman" panose="02020603050405020304" pitchFamily="18" charset="0"/>
                <a:ea typeface="+mn-lt"/>
                <a:cs typeface="Times New Roman" panose="02020603050405020304" pitchFamily="18" charset="0"/>
              </a:rPr>
              <a:t>           1.   </a:t>
            </a:r>
            <a:r>
              <a:rPr lang="en-US" sz="1600" dirty="0"/>
              <a:t>Kammakattu Bharath Reddy</a:t>
            </a:r>
            <a:endParaRPr lang="en-US" sz="1600" dirty="0">
              <a:latin typeface="Times New Roman" panose="02020603050405020304" pitchFamily="18" charset="0"/>
              <a:ea typeface="+mn-lt"/>
              <a:cs typeface="Times New Roman" panose="02020603050405020304" pitchFamily="18" charset="0"/>
            </a:endParaRPr>
          </a:p>
          <a:p>
            <a:pPr algn="l"/>
            <a:r>
              <a:rPr lang="en-IN" sz="1600" dirty="0">
                <a:latin typeface="Times New Roman" panose="02020603050405020304" pitchFamily="18" charset="0"/>
                <a:ea typeface="+mn-lt"/>
                <a:cs typeface="Times New Roman" panose="02020603050405020304" pitchFamily="18" charset="0"/>
              </a:rPr>
              <a:t>           2.   </a:t>
            </a:r>
            <a:r>
              <a:rPr lang="en-US" sz="1600" dirty="0"/>
              <a:t>Narikimilli Sai Sandeep</a:t>
            </a:r>
            <a:endParaRPr lang="en-US" sz="1600" dirty="0">
              <a:latin typeface="Times New Roman" panose="02020603050405020304" pitchFamily="18" charset="0"/>
              <a:ea typeface="+mn-lt"/>
              <a:cs typeface="Times New Roman" panose="02020603050405020304" pitchFamily="18" charset="0"/>
            </a:endParaRPr>
          </a:p>
          <a:p>
            <a:pPr algn="l"/>
            <a:r>
              <a:rPr lang="en-IN" sz="1600" dirty="0">
                <a:latin typeface="Times New Roman" panose="02020603050405020304" pitchFamily="18" charset="0"/>
                <a:ea typeface="+mn-lt"/>
                <a:cs typeface="Times New Roman" panose="02020603050405020304" pitchFamily="18" charset="0"/>
              </a:rPr>
              <a:t>           3.   </a:t>
            </a:r>
            <a:r>
              <a:rPr lang="en-US" sz="1600" dirty="0"/>
              <a:t>Deeksha Thakur</a:t>
            </a:r>
            <a:endParaRPr lang="en-US" sz="1600" dirty="0">
              <a:latin typeface="Times New Roman" panose="02020603050405020304" pitchFamily="18" charset="0"/>
              <a:ea typeface="+mn-lt"/>
              <a:cs typeface="Times New Roman" panose="02020603050405020304" pitchFamily="18" charset="0"/>
            </a:endParaRPr>
          </a:p>
          <a:p>
            <a:pPr algn="l"/>
            <a:r>
              <a:rPr lang="en-IN" sz="1600" dirty="0">
                <a:latin typeface="Times New Roman" panose="02020603050405020304" pitchFamily="18" charset="0"/>
                <a:ea typeface="+mn-lt"/>
                <a:cs typeface="Times New Roman" panose="02020603050405020304" pitchFamily="18" charset="0"/>
              </a:rPr>
              <a:t>           4.   </a:t>
            </a:r>
            <a:r>
              <a:rPr lang="en-US" sz="1600" dirty="0"/>
              <a:t>Reshmitha R</a:t>
            </a:r>
            <a:endParaRPr lang="en-US" sz="1600" dirty="0">
              <a:latin typeface="Times New Roman" panose="02020603050405020304" pitchFamily="18" charset="0"/>
              <a:ea typeface="+mn-lt"/>
              <a:cs typeface="Times New Roman" panose="02020603050405020304" pitchFamily="18" charset="0"/>
            </a:endParaRPr>
          </a:p>
          <a:p>
            <a:pPr algn="l"/>
            <a:r>
              <a:rPr lang="en-IN" sz="1600" dirty="0">
                <a:latin typeface="Times New Roman" panose="02020603050405020304" pitchFamily="18" charset="0"/>
                <a:ea typeface="+mn-lt"/>
                <a:cs typeface="Times New Roman" panose="02020603050405020304" pitchFamily="18" charset="0"/>
              </a:rPr>
              <a:t>           5.   </a:t>
            </a:r>
            <a:r>
              <a:rPr lang="en-US" sz="1600" dirty="0"/>
              <a:t>Monika B V</a:t>
            </a:r>
            <a:endParaRPr lang="en-US" sz="1600" dirty="0">
              <a:latin typeface="Times New Roman" panose="02020603050405020304" pitchFamily="18" charset="0"/>
              <a:ea typeface="+mn-lt"/>
              <a:cs typeface="Times New Roman" panose="02020603050405020304" pitchFamily="18" charset="0"/>
            </a:endParaRPr>
          </a:p>
          <a:p>
            <a:pPr algn="l"/>
            <a:r>
              <a:rPr lang="en-IN" sz="1600" dirty="0">
                <a:latin typeface="Times New Roman" panose="02020603050405020304" pitchFamily="18" charset="0"/>
                <a:ea typeface="+mn-lt"/>
                <a:cs typeface="Times New Roman" panose="02020603050405020304" pitchFamily="18" charset="0"/>
              </a:rPr>
              <a:t>           6.   </a:t>
            </a:r>
            <a:r>
              <a:rPr lang="en-US" sz="1600" dirty="0"/>
              <a:t>Prabhanjan R</a:t>
            </a:r>
            <a:endParaRPr lang="en-US" sz="1600" dirty="0">
              <a:latin typeface="Times New Roman" panose="02020603050405020304" pitchFamily="18" charset="0"/>
              <a:ea typeface="+mn-lt"/>
              <a:cs typeface="Times New Roman" panose="02020603050405020304" pitchFamily="18" charset="0"/>
            </a:endParaRPr>
          </a:p>
          <a:p>
            <a:pPr algn="l"/>
            <a:r>
              <a:rPr lang="en-IN" sz="1600" dirty="0">
                <a:latin typeface="Times New Roman" panose="02020603050405020304" pitchFamily="18" charset="0"/>
                <a:ea typeface="+mn-lt"/>
                <a:cs typeface="Times New Roman" panose="02020603050405020304" pitchFamily="18" charset="0"/>
              </a:rPr>
              <a:t>           7.   </a:t>
            </a:r>
            <a:r>
              <a:rPr lang="en-US" sz="1600" dirty="0"/>
              <a:t>Poonam Kumari</a:t>
            </a:r>
            <a:endParaRPr lang="en-US" sz="1600" dirty="0">
              <a:latin typeface="Times New Roman" panose="02020603050405020304" pitchFamily="18" charset="0"/>
              <a:ea typeface="+mn-lt"/>
              <a:cs typeface="Times New Roman" panose="02020603050405020304" pitchFamily="18" charset="0"/>
            </a:endParaRPr>
          </a:p>
          <a:p>
            <a:pPr algn="l"/>
            <a:r>
              <a:rPr lang="en-IN" sz="1600" dirty="0">
                <a:latin typeface="Times New Roman" panose="02020603050405020304" pitchFamily="18" charset="0"/>
                <a:ea typeface="+mn-lt"/>
                <a:cs typeface="Times New Roman" panose="02020603050405020304" pitchFamily="18" charset="0"/>
              </a:rPr>
              <a:t>           8.   </a:t>
            </a:r>
            <a:r>
              <a:rPr lang="en-US" sz="1600" dirty="0"/>
              <a:t>Mowsika X</a:t>
            </a:r>
            <a:endParaRPr lang="en-US" sz="1600" dirty="0">
              <a:latin typeface="Times New Roman" panose="02020603050405020304" pitchFamily="18" charset="0"/>
              <a:ea typeface="+mn-lt"/>
              <a:cs typeface="Times New Roman" panose="02020603050405020304" pitchFamily="18" charset="0"/>
            </a:endParaRPr>
          </a:p>
          <a:p>
            <a:pPr algn="l"/>
            <a:r>
              <a:rPr lang="en-IN" sz="1600" dirty="0">
                <a:latin typeface="Times New Roman" panose="02020603050405020304" pitchFamily="18" charset="0"/>
                <a:ea typeface="+mn-lt"/>
                <a:cs typeface="Times New Roman" panose="02020603050405020304" pitchFamily="18" charset="0"/>
              </a:rPr>
              <a:t>           9.   </a:t>
            </a:r>
            <a:r>
              <a:rPr lang="en-US" sz="1600" dirty="0"/>
              <a:t>Kunal Balkrishna Raskar</a:t>
            </a:r>
            <a:endParaRPr lang="en-US" sz="1600" dirty="0">
              <a:latin typeface="Times New Roman" panose="02020603050405020304" pitchFamily="18" charset="0"/>
              <a:ea typeface="+mn-lt"/>
              <a:cs typeface="Times New Roman" panose="02020603050405020304" pitchFamily="18" charset="0"/>
            </a:endParaRPr>
          </a:p>
          <a:p>
            <a:pPr algn="l"/>
            <a:r>
              <a:rPr lang="en-IN" sz="1600" dirty="0">
                <a:latin typeface="Times New Roman" panose="02020603050405020304" pitchFamily="18" charset="0"/>
                <a:ea typeface="+mn-lt"/>
                <a:cs typeface="Times New Roman" panose="02020603050405020304" pitchFamily="18" charset="0"/>
              </a:rPr>
              <a:t>         10. </a:t>
            </a:r>
            <a:r>
              <a:rPr lang="en-US" sz="1600" dirty="0"/>
              <a:t>Hanumolu Om Sesank</a:t>
            </a:r>
            <a:endParaRPr lang="en-US" sz="1600" dirty="0">
              <a:latin typeface="Times New Roman" panose="02020603050405020304" pitchFamily="18" charset="0"/>
              <a:ea typeface="+mn-lt"/>
              <a:cs typeface="Times New Roman" panose="02020603050405020304" pitchFamily="18" charset="0"/>
            </a:endParaRPr>
          </a:p>
          <a:p>
            <a:pPr algn="l"/>
            <a:endParaRPr lang="en-US" sz="1600" dirty="0">
              <a:cs typeface="Calibri"/>
            </a:endParaRPr>
          </a:p>
          <a:p>
            <a:pPr algn="l"/>
            <a:endParaRPr lang="en-US" sz="1600" dirty="0">
              <a:cs typeface="Calibri"/>
            </a:endParaRPr>
          </a:p>
          <a:p>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472048"/>
          </a:xfrm>
        </p:spPr>
        <p:txBody>
          <a:bodyPr>
            <a:normAutofit/>
          </a:bodyPr>
          <a:lstStyle/>
          <a:p>
            <a:r>
              <a:rPr lang="en-IN" sz="2000" b="1" dirty="0">
                <a:latin typeface="Times New Roman" pitchFamily="18" charset="0"/>
                <a:cs typeface="Times New Roman" pitchFamily="18" charset="0"/>
              </a:rPr>
              <a:t>	INSTANCES REGISTERED WITH EUREKA</a:t>
            </a:r>
            <a:endParaRPr lang="en-US" sz="2000" b="1" dirty="0">
              <a:latin typeface="Times New Roman" pitchFamily="18" charset="0"/>
              <a:cs typeface="Times New Roman" pitchFamily="18" charset="0"/>
            </a:endParaRPr>
          </a:p>
        </p:txBody>
      </p:sp>
      <p:pic>
        <p:nvPicPr>
          <p:cNvPr id="2050" name="Picture 2" descr="C:\Users\DREAMS\Documents\WhatsApp Image 2022-10-30 at 4.37.55 PM.jpeg"/>
          <p:cNvPicPr>
            <a:picLocks noGrp="1" noChangeAspect="1" noChangeArrowheads="1"/>
          </p:cNvPicPr>
          <p:nvPr>
            <p:ph idx="1"/>
          </p:nvPr>
        </p:nvPicPr>
        <p:blipFill>
          <a:blip r:embed="rId2"/>
          <a:srcRect/>
          <a:stretch>
            <a:fillRect/>
          </a:stretch>
        </p:blipFill>
        <p:spPr bwMode="auto">
          <a:xfrm>
            <a:off x="1114671" y="1214438"/>
            <a:ext cx="6914658" cy="352901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543486"/>
          </a:xfrm>
        </p:spPr>
        <p:txBody>
          <a:bodyPr>
            <a:normAutofit fontScale="90000"/>
          </a:bodyPr>
          <a:lstStyle/>
          <a:p>
            <a:r>
              <a:rPr lang="en-US" sz="3200" b="1" dirty="0">
                <a:latin typeface="Times New Roman" pitchFamily="18" charset="0"/>
                <a:cs typeface="Times New Roman" pitchFamily="18" charset="0"/>
              </a:rPr>
              <a:t>Functional Testing using POSTMAN tool</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Admin module:</a:t>
            </a:r>
            <a:endParaRPr lang="en-US" sz="3200" dirty="0">
              <a:latin typeface="Times New Roman" pitchFamily="18" charset="0"/>
              <a:cs typeface="Times New Roman" pitchFamily="18" charset="0"/>
            </a:endParaRPr>
          </a:p>
        </p:txBody>
      </p:sp>
      <p:pic>
        <p:nvPicPr>
          <p:cNvPr id="3075" name="Picture 3" descr="C:\Users\DREAMS\Documents\New folder\Screenshot (226).png"/>
          <p:cNvPicPr>
            <a:picLocks noGrp="1" noChangeAspect="1" noChangeArrowheads="1"/>
          </p:cNvPicPr>
          <p:nvPr>
            <p:ph idx="1"/>
          </p:nvPr>
        </p:nvPicPr>
        <p:blipFill>
          <a:blip r:embed="rId2" cstate="print"/>
          <a:srcRect/>
          <a:stretch>
            <a:fillRect/>
          </a:stretch>
        </p:blipFill>
        <p:spPr bwMode="auto">
          <a:xfrm>
            <a:off x="1645355" y="1450975"/>
            <a:ext cx="5853289" cy="32924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614924"/>
          </a:xfrm>
        </p:spPr>
        <p:txBody>
          <a:bodyPr>
            <a:normAutofit/>
          </a:bodyPr>
          <a:lstStyle/>
          <a:p>
            <a:r>
              <a:rPr lang="en-IN" sz="2800" b="1" dirty="0"/>
              <a:t>ADMIN DATABASE</a:t>
            </a:r>
            <a:endParaRPr lang="en-US" sz="2800" b="1" dirty="0"/>
          </a:p>
        </p:txBody>
      </p:sp>
      <p:pic>
        <p:nvPicPr>
          <p:cNvPr id="4098" name="Picture 2" descr="C:\Users\DREAMS\Documents\New folder\Screenshot (227).png"/>
          <p:cNvPicPr>
            <a:picLocks noGrp="1" noChangeAspect="1" noChangeArrowheads="1"/>
          </p:cNvPicPr>
          <p:nvPr>
            <p:ph idx="1"/>
          </p:nvPr>
        </p:nvPicPr>
        <p:blipFill>
          <a:blip r:embed="rId2"/>
          <a:srcRect/>
          <a:stretch>
            <a:fillRect/>
          </a:stretch>
        </p:blipFill>
        <p:spPr bwMode="auto">
          <a:xfrm>
            <a:off x="1645355" y="1450975"/>
            <a:ext cx="5853289" cy="32924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543486"/>
          </a:xfrm>
        </p:spPr>
        <p:txBody>
          <a:bodyPr>
            <a:normAutofit/>
          </a:bodyPr>
          <a:lstStyle/>
          <a:p>
            <a:r>
              <a:rPr lang="en-IN" sz="2800" b="1" dirty="0">
                <a:latin typeface="Times New Roman" pitchFamily="18" charset="0"/>
                <a:cs typeface="Times New Roman" pitchFamily="18" charset="0"/>
              </a:rPr>
              <a:t>User module</a:t>
            </a:r>
            <a:r>
              <a:rPr lang="en-IN" sz="2800" dirty="0"/>
              <a:t>:</a:t>
            </a:r>
            <a:endParaRPr lang="en-US" sz="2800" dirty="0"/>
          </a:p>
        </p:txBody>
      </p:sp>
      <p:pic>
        <p:nvPicPr>
          <p:cNvPr id="5122" name="Picture 2" descr="C:\Users\DREAMS\Documents\New folder\Screenshot (228).png"/>
          <p:cNvPicPr>
            <a:picLocks noGrp="1" noChangeAspect="1" noChangeArrowheads="1"/>
          </p:cNvPicPr>
          <p:nvPr>
            <p:ph idx="1"/>
          </p:nvPr>
        </p:nvPicPr>
        <p:blipFill>
          <a:blip r:embed="rId2" cstate="print"/>
          <a:srcRect/>
          <a:stretch>
            <a:fillRect/>
          </a:stretch>
        </p:blipFill>
        <p:spPr bwMode="auto">
          <a:xfrm>
            <a:off x="1645355" y="1450975"/>
            <a:ext cx="5853289" cy="329247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422" y="1285866"/>
            <a:ext cx="757214" cy="857250"/>
          </a:xfrm>
        </p:spPr>
        <p:txBody>
          <a:bodyPr>
            <a:normAutofit/>
          </a:bodyPr>
          <a:lstStyle/>
          <a:p>
            <a:endParaRPr lang="en-US" sz="800" dirty="0"/>
          </a:p>
        </p:txBody>
      </p:sp>
      <p:pic>
        <p:nvPicPr>
          <p:cNvPr id="6146" name="Picture 2" descr="C:\Users\DREAMS\Documents\New folder\Screenshot (229).png"/>
          <p:cNvPicPr>
            <a:picLocks noChangeAspect="1" noChangeArrowheads="1"/>
          </p:cNvPicPr>
          <p:nvPr/>
        </p:nvPicPr>
        <p:blipFill>
          <a:blip r:embed="rId2" cstate="print"/>
          <a:srcRect/>
          <a:stretch>
            <a:fillRect/>
          </a:stretch>
        </p:blipFill>
        <p:spPr bwMode="auto">
          <a:xfrm>
            <a:off x="1428728" y="1000114"/>
            <a:ext cx="6000792" cy="342902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614924"/>
          </a:xfrm>
        </p:spPr>
        <p:txBody>
          <a:bodyPr>
            <a:normAutofit/>
          </a:bodyPr>
          <a:lstStyle/>
          <a:p>
            <a:r>
              <a:rPr lang="en-IN" sz="2800" b="1" dirty="0">
                <a:latin typeface="Times New Roman" pitchFamily="18" charset="0"/>
                <a:cs typeface="Times New Roman" pitchFamily="18" charset="0"/>
              </a:rPr>
              <a:t>USER DATABASE</a:t>
            </a:r>
            <a:endParaRPr lang="en-US" sz="2800" b="1" dirty="0">
              <a:latin typeface="Times New Roman" pitchFamily="18" charset="0"/>
              <a:cs typeface="Times New Roman" pitchFamily="18" charset="0"/>
            </a:endParaRPr>
          </a:p>
        </p:txBody>
      </p:sp>
      <p:pic>
        <p:nvPicPr>
          <p:cNvPr id="7170" name="Picture 2" descr="C:\Users\DREAMS\Documents\New folder\Screenshot (230).png"/>
          <p:cNvPicPr>
            <a:picLocks noGrp="1" noChangeAspect="1" noChangeArrowheads="1"/>
          </p:cNvPicPr>
          <p:nvPr>
            <p:ph idx="1"/>
          </p:nvPr>
        </p:nvPicPr>
        <p:blipFill>
          <a:blip r:embed="rId2"/>
          <a:srcRect/>
          <a:stretch>
            <a:fillRect/>
          </a:stretch>
        </p:blipFill>
        <p:spPr bwMode="auto">
          <a:xfrm>
            <a:off x="1645355" y="1450975"/>
            <a:ext cx="5853289" cy="329247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543486"/>
          </a:xfrm>
        </p:spPr>
        <p:txBody>
          <a:bodyPr>
            <a:normAutofit/>
          </a:bodyPr>
          <a:lstStyle/>
          <a:p>
            <a:r>
              <a:rPr lang="en-IN" sz="2800" b="1" dirty="0">
                <a:latin typeface="Times New Roman" pitchFamily="18" charset="0"/>
                <a:cs typeface="Times New Roman" pitchFamily="18" charset="0"/>
              </a:rPr>
              <a:t>MEDICINE MODULE:</a:t>
            </a:r>
            <a:endParaRPr lang="en-US" sz="2800" b="1" dirty="0">
              <a:latin typeface="Times New Roman" pitchFamily="18" charset="0"/>
              <a:cs typeface="Times New Roman" pitchFamily="18" charset="0"/>
            </a:endParaRPr>
          </a:p>
        </p:txBody>
      </p:sp>
      <p:pic>
        <p:nvPicPr>
          <p:cNvPr id="8194" name="Picture 2" descr="C:\Users\DREAMS\Documents\New folder\WhatsApp Image 2022-10-30 at 10.29.36 PM.jpeg"/>
          <p:cNvPicPr>
            <a:picLocks noGrp="1" noChangeAspect="1" noChangeArrowheads="1"/>
          </p:cNvPicPr>
          <p:nvPr>
            <p:ph idx="1"/>
          </p:nvPr>
        </p:nvPicPr>
        <p:blipFill>
          <a:blip r:embed="rId2"/>
          <a:srcRect/>
          <a:stretch>
            <a:fillRect/>
          </a:stretch>
        </p:blipFill>
        <p:spPr bwMode="auto">
          <a:xfrm>
            <a:off x="1645355" y="1450975"/>
            <a:ext cx="5853289" cy="32924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614924"/>
          </a:xfrm>
        </p:spPr>
        <p:txBody>
          <a:bodyPr>
            <a:normAutofit/>
          </a:bodyPr>
          <a:lstStyle/>
          <a:p>
            <a:r>
              <a:rPr lang="en-IN" sz="2800" b="1" dirty="0">
                <a:latin typeface="Times New Roman" pitchFamily="18" charset="0"/>
                <a:cs typeface="Times New Roman" pitchFamily="18" charset="0"/>
              </a:rPr>
              <a:t>MEDICINE DATABASE:</a:t>
            </a:r>
            <a:endParaRPr lang="en-US" sz="2800" b="1" dirty="0">
              <a:latin typeface="Times New Roman" pitchFamily="18" charset="0"/>
              <a:cs typeface="Times New Roman" pitchFamily="18" charset="0"/>
            </a:endParaRPr>
          </a:p>
        </p:txBody>
      </p:sp>
      <p:pic>
        <p:nvPicPr>
          <p:cNvPr id="9218" name="Picture 2" descr="C:\Users\DREAMS\Documents\New folder\WhatsApp Image 2022-10-30 at 10.29.36 PM (1).jpeg"/>
          <p:cNvPicPr>
            <a:picLocks noGrp="1" noChangeAspect="1" noChangeArrowheads="1"/>
          </p:cNvPicPr>
          <p:nvPr>
            <p:ph idx="1"/>
          </p:nvPr>
        </p:nvPicPr>
        <p:blipFill>
          <a:blip r:embed="rId2"/>
          <a:srcRect/>
          <a:stretch>
            <a:fillRect/>
          </a:stretch>
        </p:blipFill>
        <p:spPr bwMode="auto">
          <a:xfrm>
            <a:off x="1645355" y="1450975"/>
            <a:ext cx="5853289" cy="329247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543486"/>
          </a:xfrm>
        </p:spPr>
        <p:txBody>
          <a:bodyPr>
            <a:normAutofit/>
          </a:bodyPr>
          <a:lstStyle/>
          <a:p>
            <a:r>
              <a:rPr lang="en-IN" sz="2800" b="1" dirty="0">
                <a:latin typeface="Times New Roman" pitchFamily="18" charset="0"/>
                <a:cs typeface="Times New Roman" pitchFamily="18" charset="0"/>
              </a:rPr>
              <a:t>CART MODULE:</a:t>
            </a:r>
            <a:endParaRPr lang="en-US" sz="2800" b="1" dirty="0">
              <a:latin typeface="Times New Roman" pitchFamily="18" charset="0"/>
              <a:cs typeface="Times New Roman" pitchFamily="18" charset="0"/>
            </a:endParaRPr>
          </a:p>
        </p:txBody>
      </p:sp>
      <p:pic>
        <p:nvPicPr>
          <p:cNvPr id="10242" name="Picture 2" descr="C:\Users\DREAMS\Documents\New folder\Screenshot (223).png"/>
          <p:cNvPicPr>
            <a:picLocks noGrp="1" noChangeAspect="1" noChangeArrowheads="1"/>
          </p:cNvPicPr>
          <p:nvPr>
            <p:ph idx="1"/>
          </p:nvPr>
        </p:nvPicPr>
        <p:blipFill>
          <a:blip r:embed="rId2" cstate="print"/>
          <a:srcRect/>
          <a:stretch>
            <a:fillRect/>
          </a:stretch>
        </p:blipFill>
        <p:spPr bwMode="auto">
          <a:xfrm>
            <a:off x="1645355" y="1450975"/>
            <a:ext cx="5853289" cy="329247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614924"/>
          </a:xfrm>
        </p:spPr>
        <p:txBody>
          <a:bodyPr>
            <a:normAutofit/>
          </a:bodyPr>
          <a:lstStyle/>
          <a:p>
            <a:r>
              <a:rPr lang="en-IN" sz="2800" b="1" dirty="0">
                <a:latin typeface="Times New Roman" pitchFamily="18" charset="0"/>
                <a:cs typeface="Times New Roman" pitchFamily="18" charset="0"/>
              </a:rPr>
              <a:t>CART DATABASE</a:t>
            </a:r>
            <a:endParaRPr lang="en-US" sz="2800" b="1" dirty="0">
              <a:latin typeface="Times New Roman" pitchFamily="18" charset="0"/>
              <a:cs typeface="Times New Roman" pitchFamily="18" charset="0"/>
            </a:endParaRPr>
          </a:p>
        </p:txBody>
      </p:sp>
      <p:pic>
        <p:nvPicPr>
          <p:cNvPr id="11266" name="Picture 2" descr="C:\Users\DREAMS\Documents\New folder\Screenshot (225).png"/>
          <p:cNvPicPr>
            <a:picLocks noGrp="1" noChangeAspect="1" noChangeArrowheads="1"/>
          </p:cNvPicPr>
          <p:nvPr>
            <p:ph idx="1"/>
          </p:nvPr>
        </p:nvPicPr>
        <p:blipFill>
          <a:blip r:embed="rId2"/>
          <a:srcRect/>
          <a:stretch>
            <a:fillRect/>
          </a:stretch>
        </p:blipFill>
        <p:spPr bwMode="auto">
          <a:xfrm>
            <a:off x="1645355" y="1450975"/>
            <a:ext cx="5853289" cy="32924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24"/>
            <a:ext cx="8229600" cy="472048"/>
          </a:xfrm>
        </p:spPr>
        <p:txBody>
          <a:bodyPr>
            <a:normAutofit fontScale="90000"/>
          </a:bodyPr>
          <a:lstStyle/>
          <a:p>
            <a:r>
              <a:rPr lang="en-US" sz="3600" b="1" dirty="0">
                <a:latin typeface="Times New Roman" panose="02020603050405020304" pitchFamily="18" charset="0"/>
                <a:ea typeface="+mj-lt"/>
                <a:cs typeface="Times New Roman" panose="02020603050405020304" pitchFamily="18" charset="0"/>
              </a:rPr>
              <a:t>			ABSTRACT</a:t>
            </a:r>
            <a:endParaRPr lang="en-US" sz="3600" dirty="0"/>
          </a:p>
        </p:txBody>
      </p:sp>
      <p:sp>
        <p:nvSpPr>
          <p:cNvPr id="3" name="Content Placeholder 2"/>
          <p:cNvSpPr>
            <a:spLocks noGrp="1"/>
          </p:cNvSpPr>
          <p:nvPr>
            <p:ph idx="1"/>
          </p:nvPr>
        </p:nvSpPr>
        <p:spPr>
          <a:xfrm>
            <a:off x="457200" y="1232287"/>
            <a:ext cx="8258204" cy="3196851"/>
          </a:xfrm>
        </p:spPr>
        <p:txBody>
          <a:bodyPr>
            <a:normAutofit fontScale="77500" lnSpcReduction="20000"/>
          </a:bodyPr>
          <a:lstStyle/>
          <a:p>
            <a:pPr algn="just">
              <a:lnSpc>
                <a:spcPct val="150000"/>
              </a:lnSpc>
              <a:buFont typeface="Wingdings" panose="05000000000000000000" pitchFamily="2" charset="2"/>
              <a:buChar char="Ø"/>
            </a:pPr>
            <a:r>
              <a:rPr lang="en-US" sz="2300" dirty="0">
                <a:latin typeface="Times New Roman" panose="02020603050405020304" pitchFamily="18" charset="0"/>
                <a:ea typeface="+mn-lt"/>
                <a:cs typeface="Times New Roman" panose="02020603050405020304" pitchFamily="18" charset="0"/>
              </a:rPr>
              <a:t>The purpose of E-Medicare System is to automate the existing manual system by the help of computerized equipment's and full-fledged computer software, fulfilling their requirements, so that their valuable data can be stored for a longer period with easy accessing and manipulation of the same.</a:t>
            </a:r>
          </a:p>
          <a:p>
            <a:pPr algn="just">
              <a:lnSpc>
                <a:spcPct val="150000"/>
              </a:lnSpc>
              <a:buFont typeface="Wingdings" panose="020B0604020202020204" pitchFamily="34" charset="0"/>
              <a:buChar char="Ø"/>
            </a:pPr>
            <a:r>
              <a:rPr lang="en-US" sz="2300" dirty="0">
                <a:latin typeface="Times New Roman" panose="02020603050405020304" pitchFamily="18" charset="0"/>
                <a:ea typeface="+mn-lt"/>
                <a:cs typeface="Times New Roman" panose="02020603050405020304" pitchFamily="18" charset="0"/>
              </a:rPr>
              <a:t>E-Medicare System, as described above, can lead to error free, secure, reliable and fast management system. </a:t>
            </a:r>
            <a:endParaRPr lang="en-US" sz="2300" dirty="0">
              <a:latin typeface="Times New Roman" panose="02020603050405020304" pitchFamily="18" charset="0"/>
              <a:cs typeface="Times New Roman" panose="02020603050405020304" pitchFamily="18" charset="0"/>
            </a:endParaRPr>
          </a:p>
          <a:p>
            <a:pPr algn="just">
              <a:lnSpc>
                <a:spcPct val="150000"/>
              </a:lnSpc>
              <a:buFont typeface="Wingdings" panose="020B0604020202020204" pitchFamily="34" charset="0"/>
              <a:buChar char="Ø"/>
            </a:pPr>
            <a:r>
              <a:rPr lang="en-US" sz="2300" dirty="0">
                <a:latin typeface="Times New Roman" panose="02020603050405020304" pitchFamily="18" charset="0"/>
                <a:ea typeface="+mn-lt"/>
                <a:cs typeface="Times New Roman" panose="02020603050405020304" pitchFamily="18" charset="0"/>
              </a:rPr>
              <a:t>The aim is to replace the existing manual system by E-Medicare , By Eliminating the middle man thus leading to the Profit of the company.</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543486"/>
          </a:xfrm>
        </p:spPr>
        <p:txBody>
          <a:bodyPr>
            <a:normAutofit/>
          </a:bodyPr>
          <a:lstStyle/>
          <a:p>
            <a:r>
              <a:rPr lang="en-IN" sz="2800" b="1" dirty="0">
                <a:latin typeface="Times New Roman" pitchFamily="18" charset="0"/>
                <a:cs typeface="Times New Roman" pitchFamily="18" charset="0"/>
              </a:rPr>
              <a:t>DOCKER IMAGES:</a:t>
            </a:r>
            <a:endParaRPr lang="en-US" sz="2800" b="1" dirty="0">
              <a:latin typeface="Times New Roman" pitchFamily="18" charset="0"/>
              <a:cs typeface="Times New Roman" pitchFamily="18" charset="0"/>
            </a:endParaRPr>
          </a:p>
        </p:txBody>
      </p:sp>
      <p:pic>
        <p:nvPicPr>
          <p:cNvPr id="12290" name="Picture 2" descr="C:\Users\DREAMS\Documents\New folder\Screenshot (238).png"/>
          <p:cNvPicPr>
            <a:picLocks noGrp="1" noChangeAspect="1" noChangeArrowheads="1"/>
          </p:cNvPicPr>
          <p:nvPr>
            <p:ph idx="1"/>
          </p:nvPr>
        </p:nvPicPr>
        <p:blipFill>
          <a:blip r:embed="rId2" cstate="print"/>
          <a:srcRect/>
          <a:stretch>
            <a:fillRect/>
          </a:stretch>
        </p:blipFill>
        <p:spPr bwMode="auto">
          <a:xfrm>
            <a:off x="1645355" y="1450975"/>
            <a:ext cx="5853289" cy="329247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543486"/>
          </a:xfrm>
        </p:spPr>
        <p:txBody>
          <a:bodyPr>
            <a:normAutofit/>
          </a:bodyPr>
          <a:lstStyle/>
          <a:p>
            <a:r>
              <a:rPr lang="en-US" sz="2800" b="1" dirty="0">
                <a:latin typeface="Times New Roman" panose="02020603050405020304" pitchFamily="18" charset="0"/>
                <a:ea typeface="+mj-lt"/>
                <a:cs typeface="Times New Roman" panose="02020603050405020304" pitchFamily="18" charset="0"/>
              </a:rPr>
              <a:t>			ADVANTAGES</a:t>
            </a:r>
            <a:endParaRPr lang="en-US" sz="2800" dirty="0"/>
          </a:p>
        </p:txBody>
      </p:sp>
      <p:sp>
        <p:nvSpPr>
          <p:cNvPr id="3" name="Content Placeholder 2"/>
          <p:cNvSpPr>
            <a:spLocks noGrp="1"/>
          </p:cNvSpPr>
          <p:nvPr>
            <p:ph idx="1"/>
          </p:nvPr>
        </p:nvSpPr>
        <p:spPr>
          <a:xfrm>
            <a:off x="457200" y="1214428"/>
            <a:ext cx="8229600" cy="3529022"/>
          </a:xfrm>
        </p:spPr>
        <p:txBody>
          <a:bodyPr>
            <a:normAutofit/>
          </a:bodyPr>
          <a:lstStyle/>
          <a:p>
            <a:pPr marL="342900" indent="-342900" algn="just">
              <a:lnSpc>
                <a:spcPct val="150000"/>
              </a:lnSpc>
              <a:buFont typeface="Wingdings" panose="020B0604020202020204" pitchFamily="34" charset="0"/>
              <a:buChar char="Ø"/>
            </a:pPr>
            <a:r>
              <a:rPr lang="en-US" sz="1800" dirty="0">
                <a:latin typeface="Times New Roman" panose="02020603050405020304" pitchFamily="18" charset="0"/>
                <a:ea typeface="+mn-lt"/>
                <a:cs typeface="Times New Roman" panose="02020603050405020304" pitchFamily="18" charset="0"/>
              </a:rPr>
              <a:t>User can view details of the medicines Online.</a:t>
            </a:r>
          </a:p>
          <a:p>
            <a:pPr marL="342900" indent="-342900" algn="just">
              <a:lnSpc>
                <a:spcPct val="150000"/>
              </a:lnSpc>
              <a:buFont typeface="Wingdings" panose="020B0604020202020204" pitchFamily="34" charset="0"/>
              <a:buChar char="Ø"/>
            </a:pPr>
            <a:r>
              <a:rPr lang="en-US" sz="1800" dirty="0">
                <a:latin typeface="Times New Roman" panose="02020603050405020304" pitchFamily="18" charset="0"/>
                <a:ea typeface="+mn-lt"/>
                <a:cs typeface="Times New Roman" panose="02020603050405020304" pitchFamily="18" charset="0"/>
              </a:rPr>
              <a:t>It is convenient for users as this system provides accurate cost and description of the product.</a:t>
            </a:r>
          </a:p>
          <a:p>
            <a:pPr marL="342900" indent="-342900" algn="just">
              <a:lnSpc>
                <a:spcPct val="150000"/>
              </a:lnSpc>
              <a:buFont typeface="Wingdings" panose="020B0604020202020204" pitchFamily="34" charset="0"/>
              <a:buChar char="Ø"/>
            </a:pPr>
            <a:r>
              <a:rPr lang="en-US" sz="1800" dirty="0">
                <a:latin typeface="Times New Roman" panose="02020603050405020304" pitchFamily="18" charset="0"/>
                <a:ea typeface="+mn-lt"/>
                <a:cs typeface="Times New Roman" panose="02020603050405020304" pitchFamily="18" charset="0"/>
              </a:rPr>
              <a:t>The website is flexible to be used and for e-medicare.</a:t>
            </a:r>
          </a:p>
          <a:p>
            <a:pPr marL="342900" indent="-342900" algn="just">
              <a:lnSpc>
                <a:spcPct val="150000"/>
              </a:lnSpc>
              <a:buFont typeface="Wingdings" panose="020B0604020202020204" pitchFamily="34" charset="0"/>
              <a:buChar char="Ø"/>
            </a:pPr>
            <a:r>
              <a:rPr lang="en-US" sz="1800" dirty="0">
                <a:latin typeface="Times New Roman" panose="02020603050405020304" pitchFamily="18" charset="0"/>
                <a:ea typeface="+mn-lt"/>
                <a:cs typeface="Times New Roman" panose="02020603050405020304" pitchFamily="18" charset="0"/>
              </a:rPr>
              <a:t>User can view different categories of product of different pharma company at a single place.</a:t>
            </a:r>
          </a:p>
          <a:p>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714362"/>
            <a:ext cx="8229600" cy="472048"/>
          </a:xfrm>
        </p:spPr>
        <p:txBody>
          <a:bodyPr>
            <a:noAutofit/>
          </a:bodyPr>
          <a:lstStyle/>
          <a:p>
            <a:r>
              <a:rPr lang="en-IN" sz="2800" dirty="0"/>
              <a:t>		</a:t>
            </a:r>
            <a:r>
              <a:rPr lang="en-IN" sz="2800" b="1" dirty="0"/>
              <a:t>DISADVANTAGES</a:t>
            </a:r>
            <a:endParaRPr lang="en-US" sz="2800" b="1" dirty="0"/>
          </a:p>
        </p:txBody>
      </p:sp>
      <p:sp>
        <p:nvSpPr>
          <p:cNvPr id="3" name="Content Placeholder 2"/>
          <p:cNvSpPr>
            <a:spLocks noGrp="1"/>
          </p:cNvSpPr>
          <p:nvPr>
            <p:ph idx="1"/>
          </p:nvPr>
        </p:nvSpPr>
        <p:spPr>
          <a:xfrm>
            <a:off x="457200" y="1500180"/>
            <a:ext cx="8229600" cy="3243270"/>
          </a:xfrm>
        </p:spPr>
        <p:txBody>
          <a:bodyPr>
            <a:normAutofit fontScale="62500" lnSpcReduction="20000"/>
          </a:bodyPr>
          <a:lstStyle/>
          <a:p>
            <a:pPr>
              <a:lnSpc>
                <a:spcPct val="160000"/>
              </a:lnSpc>
            </a:pPr>
            <a:r>
              <a:rPr lang="en-IN" sz="2900" dirty="0">
                <a:latin typeface="Times New Roman" pitchFamily="18" charset="0"/>
                <a:cs typeface="Times New Roman" pitchFamily="18" charset="0"/>
              </a:rPr>
              <a:t>Concerns about the quality of available health information.</a:t>
            </a:r>
          </a:p>
          <a:p>
            <a:pPr>
              <a:lnSpc>
                <a:spcPct val="160000"/>
              </a:lnSpc>
            </a:pPr>
            <a:r>
              <a:rPr lang="en-IN" sz="2900" dirty="0">
                <a:latin typeface="Times New Roman" pitchFamily="18" charset="0"/>
                <a:cs typeface="Times New Roman" pitchFamily="18" charset="0"/>
              </a:rPr>
              <a:t>Not easily understandable information and difficulty to evaluate if information is adequate for the user.</a:t>
            </a:r>
          </a:p>
          <a:p>
            <a:pPr>
              <a:lnSpc>
                <a:spcPct val="160000"/>
              </a:lnSpc>
            </a:pPr>
            <a:r>
              <a:rPr lang="en-IN" sz="2900" dirty="0">
                <a:latin typeface="Times New Roman" pitchFamily="18" charset="0"/>
                <a:cs typeface="Times New Roman" pitchFamily="18" charset="0"/>
              </a:rPr>
              <a:t>Lack of applicable software.</a:t>
            </a:r>
          </a:p>
          <a:p>
            <a:pPr>
              <a:lnSpc>
                <a:spcPct val="160000"/>
              </a:lnSpc>
            </a:pPr>
            <a:r>
              <a:rPr lang="en-IN" sz="2900" dirty="0">
                <a:latin typeface="Times New Roman" pitchFamily="18" charset="0"/>
                <a:cs typeface="Times New Roman" pitchFamily="18" charset="0"/>
              </a:rPr>
              <a:t>The unavailability or lack of basic infrastructure, such as internet connection in remote areas</a:t>
            </a:r>
            <a:r>
              <a:rPr lang="en-IN" sz="1900" dirty="0">
                <a:latin typeface="Times New Roman" pitchFamily="18" charset="0"/>
                <a:cs typeface="Times New Roman" pitchFamily="18" charset="0"/>
              </a:rPr>
              <a:t>.</a:t>
            </a:r>
          </a:p>
          <a:p>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endParaRPr lang="en-IN" sz="1800" dirty="0"/>
          </a:p>
          <a:p>
            <a:pPr>
              <a:buNone/>
            </a:pPr>
            <a:r>
              <a:rPr lang="en-IN" sz="1800" dirty="0"/>
              <a:t> </a:t>
            </a:r>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543486"/>
          </a:xfrm>
        </p:spPr>
        <p:txBody>
          <a:bodyPr>
            <a:normAutofit/>
          </a:bodyPr>
          <a:lstStyle/>
          <a:p>
            <a:r>
              <a:rPr lang="en-IN" sz="3200" dirty="0"/>
              <a:t>			</a:t>
            </a:r>
            <a:r>
              <a:rPr lang="en-IN" sz="3200" b="1" dirty="0"/>
              <a:t>CONCLUSION</a:t>
            </a:r>
            <a:endParaRPr lang="en-US" sz="3200" b="1" dirty="0"/>
          </a:p>
        </p:txBody>
      </p:sp>
      <p:sp>
        <p:nvSpPr>
          <p:cNvPr id="3" name="Content Placeholder 2"/>
          <p:cNvSpPr>
            <a:spLocks noGrp="1"/>
          </p:cNvSpPr>
          <p:nvPr>
            <p:ph idx="1"/>
          </p:nvPr>
        </p:nvSpPr>
        <p:spPr>
          <a:xfrm>
            <a:off x="457200" y="1214428"/>
            <a:ext cx="8229600" cy="3529022"/>
          </a:xfrm>
        </p:spPr>
        <p:txBody>
          <a:bodyPr>
            <a:normAutofit fontScale="85000" lnSpcReduction="10000"/>
          </a:bodyPr>
          <a:lstStyle/>
          <a:p>
            <a:pPr>
              <a:lnSpc>
                <a:spcPct val="150000"/>
              </a:lnSpc>
              <a:buFont typeface="Wingdings" pitchFamily="2" charset="2"/>
              <a:buChar char="Ø"/>
            </a:pPr>
            <a:r>
              <a:rPr lang="en-US" sz="1800" dirty="0">
                <a:latin typeface="Times New Roman" pitchFamily="18" charset="0"/>
                <a:cs typeface="Times New Roman" pitchFamily="18" charset="0"/>
              </a:rPr>
              <a:t>This E Medicare system is a web-based application that assists in management of medicine in easy, comfortable and effective service.</a:t>
            </a:r>
          </a:p>
          <a:p>
            <a:pPr>
              <a:lnSpc>
                <a:spcPct val="150000"/>
              </a:lnSpc>
              <a:buFont typeface="Wingdings" pitchFamily="2" charset="2"/>
              <a:buChar char="Ø"/>
            </a:pPr>
            <a:r>
              <a:rPr lang="en-US" sz="1800" dirty="0">
                <a:latin typeface="Times New Roman" pitchFamily="18" charset="0"/>
                <a:cs typeface="Times New Roman" pitchFamily="18" charset="0"/>
              </a:rPr>
              <a:t>The proposed application aims to create a friendly working environment for any Medicare centers and to overcome the drawbacks in existing system of Medicare management. </a:t>
            </a:r>
            <a:endParaRPr lang="en-US" sz="1800" dirty="0">
              <a:latin typeface="Times New Roman" pitchFamily="18" charset="0"/>
              <a:ea typeface="+mn-lt"/>
              <a:cs typeface="Times New Roman" pitchFamily="18" charset="0"/>
            </a:endParaRPr>
          </a:p>
          <a:p>
            <a:pPr marL="342900" indent="-342900" algn="just">
              <a:lnSpc>
                <a:spcPct val="150000"/>
              </a:lnSpc>
              <a:buFont typeface="Wingdings" pitchFamily="2" charset="2"/>
              <a:buChar char="Ø"/>
            </a:pPr>
            <a:r>
              <a:rPr lang="en-US" sz="1800" dirty="0">
                <a:latin typeface="Times New Roman" pitchFamily="18" charset="0"/>
                <a:ea typeface="+mn-lt"/>
                <a:cs typeface="Times New Roman" pitchFamily="18" charset="0"/>
              </a:rPr>
              <a:t>We understand the problem domain and produce a model of the system, which describes operations that can be performed on the system.</a:t>
            </a:r>
          </a:p>
          <a:p>
            <a:pPr marL="342900" indent="-342900" algn="just">
              <a:lnSpc>
                <a:spcPct val="150000"/>
              </a:lnSpc>
              <a:buFont typeface="Wingdings" pitchFamily="2" charset="2"/>
              <a:buChar char="Ø"/>
            </a:pPr>
            <a:r>
              <a:rPr lang="en-US" sz="1800" dirty="0">
                <a:latin typeface="Times New Roman" pitchFamily="18" charset="0"/>
                <a:ea typeface="+mn-lt"/>
                <a:cs typeface="Times New Roman" pitchFamily="18" charset="0"/>
              </a:rPr>
              <a:t>We included features and operations in detail, including screen layouts.</a:t>
            </a:r>
            <a:endParaRPr lang="en-US" sz="1800" dirty="0">
              <a:latin typeface="Times New Roman" pitchFamily="18" charset="0"/>
              <a:cs typeface="Times New Roman" pitchFamily="18" charset="0"/>
            </a:endParaRPr>
          </a:p>
          <a:p>
            <a:pPr marL="342900" indent="-342900" algn="just">
              <a:lnSpc>
                <a:spcPct val="150000"/>
              </a:lnSpc>
              <a:buFont typeface="Wingdings" pitchFamily="2" charset="2"/>
              <a:buChar char="Ø"/>
            </a:pPr>
            <a:r>
              <a:rPr lang="en-US" sz="1800" dirty="0">
                <a:latin typeface="Times New Roman" pitchFamily="18" charset="0"/>
                <a:ea typeface="+mn-lt"/>
                <a:cs typeface="Times New Roman" pitchFamily="18" charset="0"/>
              </a:rPr>
              <a:t>We designed user interface and security issues related to system.</a:t>
            </a:r>
          </a:p>
          <a:p>
            <a:pPr marL="342900" indent="-342900" algn="just">
              <a:lnSpc>
                <a:spcPct val="150000"/>
              </a:lnSpc>
              <a:buFont typeface="Wingdings" pitchFamily="2" charset="2"/>
              <a:buChar char="Ø"/>
            </a:pPr>
            <a:r>
              <a:rPr lang="en-US" sz="1800" dirty="0">
                <a:latin typeface="Times New Roman" pitchFamily="18" charset="0"/>
                <a:ea typeface="+mn-lt"/>
                <a:cs typeface="Times New Roman" pitchFamily="18" charset="0"/>
              </a:rPr>
              <a:t>Finally, the system is implemented and tested according to test cases.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a:lstStyle/>
          <a:p>
            <a:r>
              <a:rPr lang="en-IN" dirty="0"/>
              <a:t>Thank You</a:t>
            </a:r>
            <a:endParaRPr lang="en-US" dirty="0"/>
          </a:p>
        </p:txBody>
      </p:sp>
      <p:pic>
        <p:nvPicPr>
          <p:cNvPr id="3" name="Picture 2" descr="images.jfif"/>
          <p:cNvPicPr>
            <a:picLocks noChangeAspect="1"/>
          </p:cNvPicPr>
          <p:nvPr/>
        </p:nvPicPr>
        <p:blipFill>
          <a:blip r:embed="rId2"/>
          <a:stretch>
            <a:fillRect/>
          </a:stretch>
        </p:blipFill>
        <p:spPr>
          <a:xfrm>
            <a:off x="2571736" y="1643056"/>
            <a:ext cx="3857652" cy="24288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b="1" dirty="0">
                <a:latin typeface="Times New Roman" panose="02020603050405020304" pitchFamily="18" charset="0"/>
                <a:cs typeface="Times New Roman" panose="02020603050405020304" pitchFamily="18" charset="0"/>
              </a:rPr>
              <a:t>INTRODUCTION</a:t>
            </a:r>
            <a:endParaRPr lang="en-US" sz="3200" i="1" dirty="0"/>
          </a:p>
        </p:txBody>
      </p:sp>
      <p:sp>
        <p:nvSpPr>
          <p:cNvPr id="3" name="Content Placeholder 2"/>
          <p:cNvSpPr>
            <a:spLocks noGrp="1"/>
          </p:cNvSpPr>
          <p:nvPr>
            <p:ph idx="1"/>
          </p:nvPr>
        </p:nvSpPr>
        <p:spPr>
          <a:xfrm>
            <a:off x="457200" y="1451610"/>
            <a:ext cx="8208000" cy="3132000"/>
          </a:xfrm>
        </p:spPr>
        <p:txBody>
          <a:bodyPr>
            <a:normAutofit fontScale="70000" lnSpcReduction="20000"/>
          </a:bodyPr>
          <a:lstStyle/>
          <a:p>
            <a:pPr algn="just">
              <a:lnSpc>
                <a:spcPct val="150000"/>
              </a:lnSpc>
              <a:buFont typeface="Wingdings" panose="020B0604020202020204" pitchFamily="34" charset="0"/>
              <a:buChar char="Ø"/>
            </a:pPr>
            <a:r>
              <a:rPr lang="en-US" dirty="0">
                <a:latin typeface="Times New Roman" panose="02020603050405020304" pitchFamily="18" charset="0"/>
                <a:ea typeface="+mn-lt"/>
                <a:cs typeface="Times New Roman" panose="02020603050405020304" pitchFamily="18" charset="0"/>
              </a:rPr>
              <a:t>The “Online E-Medicare Store” has been developed to override the problems prevailing in the practicing manual system. This software is supposed to eliminate and reduce the hardships faced by the existing system. Online Medical Store can lead to error free, secure, reliable and fast management system.</a:t>
            </a:r>
            <a:r>
              <a:rPr lang="en-IN"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algn="just">
              <a:lnSpc>
                <a:spcPct val="150000"/>
              </a:lnSpc>
              <a:buFont typeface="Wingdings" panose="020B0604020202020204" pitchFamily="34" charset="0"/>
              <a:buChar char="Ø"/>
            </a:pPr>
            <a:r>
              <a:rPr lang="en-US" dirty="0">
                <a:latin typeface="Times New Roman" panose="02020603050405020304" pitchFamily="18" charset="0"/>
                <a:ea typeface="+mn-lt"/>
                <a:cs typeface="Times New Roman" panose="02020603050405020304" pitchFamily="18" charset="0"/>
              </a:rPr>
              <a:t>"Online E-Medicare Store" - web application ,where users can register, login, purchase medicines e.g. Antibiotics, Antipyretics. and manage their orders in the system.</a:t>
            </a:r>
            <a:r>
              <a:rPr lang="en-IN"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472048"/>
          </a:xfrm>
        </p:spPr>
        <p:txBody>
          <a:bodyPr>
            <a:normAutofit fontScale="90000"/>
          </a:bodyPr>
          <a:lstStyle/>
          <a:p>
            <a:r>
              <a:rPr lang="en-IN" sz="2800" b="1" dirty="0">
                <a:latin typeface="Times New Roman" pitchFamily="18" charset="0"/>
                <a:cs typeface="Times New Roman" pitchFamily="18" charset="0"/>
              </a:rPr>
              <a:t>OBJECTIVES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4428"/>
            <a:ext cx="8229600" cy="3529022"/>
          </a:xfrm>
        </p:spPr>
        <p:txBody>
          <a:bodyPr>
            <a:normAutofit/>
          </a:bodyPr>
          <a:lstStyle/>
          <a:p>
            <a:pPr>
              <a:lnSpc>
                <a:spcPct val="150000"/>
              </a:lnSpc>
              <a:buNone/>
            </a:pPr>
            <a:r>
              <a:rPr lang="en-US" sz="1800" dirty="0">
                <a:latin typeface="Times New Roman" pitchFamily="18" charset="0"/>
                <a:cs typeface="Times New Roman" pitchFamily="18" charset="0"/>
              </a:rPr>
              <a:t>The Medical Store Management System Also Has Following Objectives:</a:t>
            </a:r>
          </a:p>
          <a:p>
            <a:pPr>
              <a:lnSpc>
                <a:spcPct val="150000"/>
              </a:lnSpc>
            </a:pPr>
            <a:r>
              <a:rPr lang="en-US" sz="1800" dirty="0">
                <a:latin typeface="Times New Roman" pitchFamily="18" charset="0"/>
                <a:cs typeface="Times New Roman" pitchFamily="18" charset="0"/>
              </a:rPr>
              <a:t>To manage the user details for analyzing sales and expenses.</a:t>
            </a:r>
          </a:p>
          <a:p>
            <a:pPr>
              <a:lnSpc>
                <a:spcPct val="150000"/>
              </a:lnSpc>
            </a:pPr>
            <a:r>
              <a:rPr lang="en-US" sz="1800" dirty="0">
                <a:latin typeface="Times New Roman" pitchFamily="18" charset="0"/>
                <a:cs typeface="Times New Roman" pitchFamily="18" charset="0"/>
              </a:rPr>
              <a:t>To show the description and information of the stocks and others and to monitor the information regarding the transaction of the sales.</a:t>
            </a:r>
          </a:p>
          <a:p>
            <a:pPr>
              <a:lnSpc>
                <a:spcPct val="150000"/>
              </a:lnSpc>
            </a:pPr>
            <a:r>
              <a:rPr lang="en-US" sz="1800" dirty="0">
                <a:latin typeface="Times New Roman" pitchFamily="18" charset="0"/>
                <a:cs typeface="Times New Roman" pitchFamily="18" charset="0"/>
              </a:rPr>
              <a:t>To enhance the efficiency of management in medical store.</a:t>
            </a:r>
          </a:p>
          <a:p>
            <a:pPr>
              <a:lnSpc>
                <a:spcPct val="150000"/>
              </a:lnSpc>
            </a:pPr>
            <a:r>
              <a:rPr lang="en-US" sz="1800" dirty="0">
                <a:latin typeface="Times New Roman" pitchFamily="18" charset="0"/>
                <a:cs typeface="Times New Roman" pitchFamily="18" charset="0"/>
              </a:rPr>
              <a:t>To improve the function of edit, add and update the records for the proper resource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472048"/>
          </a:xfrm>
        </p:spPr>
        <p:txBody>
          <a:bodyPr>
            <a:normAutofit fontScale="90000"/>
          </a:bodyPr>
          <a:lstStyle/>
          <a:p>
            <a:r>
              <a:rPr lang="en-IN" sz="2800" b="1" dirty="0">
                <a:latin typeface="Times New Roman" pitchFamily="18" charset="0"/>
                <a:cs typeface="Times New Roman" pitchFamily="18" charset="0"/>
              </a:rPr>
              <a:t>SCOPE</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71552"/>
            <a:ext cx="8229600" cy="3671898"/>
          </a:xfrm>
        </p:spPr>
        <p:txBody>
          <a:bodyPr>
            <a:noAutofit/>
          </a:bodyPr>
          <a:lstStyle/>
          <a:p>
            <a:pPr>
              <a:lnSpc>
                <a:spcPct val="160000"/>
              </a:lnSpc>
              <a:buNone/>
            </a:pPr>
            <a:r>
              <a:rPr lang="en-US" sz="1400" dirty="0">
                <a:latin typeface="Times New Roman" pitchFamily="18" charset="0"/>
                <a:cs typeface="Times New Roman" pitchFamily="18" charset="0"/>
              </a:rPr>
              <a:t>The Scope For Developing The Medical Store Management System Are As Follows:</a:t>
            </a:r>
          </a:p>
          <a:p>
            <a:pPr>
              <a:lnSpc>
                <a:spcPct val="160000"/>
              </a:lnSpc>
            </a:pPr>
            <a:r>
              <a:rPr lang="en-US" sz="1400" dirty="0">
                <a:latin typeface="Times New Roman" pitchFamily="18" charset="0"/>
                <a:cs typeface="Times New Roman" pitchFamily="18" charset="0"/>
              </a:rPr>
              <a:t>The medical store management system also helps in keeping track of the available stock of medicine and also update them on a regular manner.</a:t>
            </a:r>
          </a:p>
          <a:p>
            <a:pPr>
              <a:lnSpc>
                <a:spcPct val="160000"/>
              </a:lnSpc>
            </a:pPr>
            <a:r>
              <a:rPr lang="en-US" sz="1400" dirty="0">
                <a:latin typeface="Times New Roman" pitchFamily="18" charset="0"/>
                <a:cs typeface="Times New Roman" pitchFamily="18" charset="0"/>
              </a:rPr>
              <a:t>This project also enables to store the detail of suppliers and the stocks supplied by them and the database for the customers and employees can also be managed by using this project.</a:t>
            </a:r>
          </a:p>
          <a:p>
            <a:pPr>
              <a:lnSpc>
                <a:spcPct val="160000"/>
              </a:lnSpc>
            </a:pPr>
            <a:r>
              <a:rPr lang="en-US" sz="1400" dirty="0">
                <a:latin typeface="Times New Roman" pitchFamily="18" charset="0"/>
                <a:cs typeface="Times New Roman" pitchFamily="18" charset="0"/>
              </a:rPr>
              <a:t>The designing of medical store management system saves the time which one spent in keeping records and managing payments of the stocks.</a:t>
            </a:r>
          </a:p>
          <a:p>
            <a:pPr>
              <a:lnSpc>
                <a:spcPct val="160000"/>
              </a:lnSpc>
            </a:pPr>
            <a:r>
              <a:rPr lang="en-US" sz="1400" dirty="0">
                <a:latin typeface="Times New Roman" pitchFamily="18" charset="0"/>
                <a:cs typeface="Times New Roman" pitchFamily="18" charset="0"/>
              </a:rPr>
              <a:t>The process of sailing medicine is very crucial as the medical stores must keep eye on the expiry date of every stock and medicine. This project helps the medical stores to keep track on the expiry date of every medicine they have in the store.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472048"/>
          </a:xfrm>
        </p:spPr>
        <p:txBody>
          <a:bodyPr>
            <a:normAutofit fontScale="90000"/>
          </a:bodyPr>
          <a:lstStyle/>
          <a:p>
            <a:r>
              <a:rPr lang="en-US" sz="3200" b="1" dirty="0">
                <a:latin typeface="Times New Roman" panose="02020603050405020304" pitchFamily="18" charset="0"/>
                <a:cs typeface="Times New Roman" panose="02020603050405020304" pitchFamily="18" charset="0"/>
              </a:rPr>
              <a:t>ER-DIAGRAM</a:t>
            </a:r>
            <a:endParaRPr lang="en-US" sz="3200" dirty="0"/>
          </a:p>
        </p:txBody>
      </p:sp>
      <p:pic>
        <p:nvPicPr>
          <p:cNvPr id="1026" name="Picture 2" descr="C:\Users\DREAMS\Documents\WhatsApp Image 2022-10-30 at 4.59.32 PM.jpeg"/>
          <p:cNvPicPr>
            <a:picLocks noGrp="1" noChangeAspect="1" noChangeArrowheads="1"/>
          </p:cNvPicPr>
          <p:nvPr>
            <p:ph idx="1"/>
          </p:nvPr>
        </p:nvPicPr>
        <p:blipFill>
          <a:blip r:embed="rId2"/>
          <a:srcRect/>
          <a:stretch>
            <a:fillRect/>
          </a:stretch>
        </p:blipFill>
        <p:spPr bwMode="auto">
          <a:xfrm>
            <a:off x="571472" y="1071552"/>
            <a:ext cx="7536208" cy="3558540"/>
          </a:xfrm>
          <a:prstGeom prst="rect">
            <a:avLst/>
          </a:prstGeom>
          <a:noFill/>
        </p:spPr>
      </p:pic>
      <p:cxnSp>
        <p:nvCxnSpPr>
          <p:cNvPr id="17" name="Straight Arrow Connector 16"/>
          <p:cNvCxnSpPr/>
          <p:nvPr/>
        </p:nvCxnSpPr>
        <p:spPr>
          <a:xfrm>
            <a:off x="5214942" y="3786196"/>
            <a:ext cx="14287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4037009" y="274955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071670" y="3786196"/>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800"/>
            <a:ext cx="8229600" cy="642942"/>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TECHNOLOGY USED</a:t>
            </a:r>
            <a:endParaRPr lang="en-US" sz="2800" dirty="0"/>
          </a:p>
        </p:txBody>
      </p:sp>
      <p:sp>
        <p:nvSpPr>
          <p:cNvPr id="3" name="Content Placeholder 2"/>
          <p:cNvSpPr>
            <a:spLocks noGrp="1"/>
          </p:cNvSpPr>
          <p:nvPr>
            <p:ph idx="1"/>
          </p:nvPr>
        </p:nvSpPr>
        <p:spPr>
          <a:xfrm>
            <a:off x="457200" y="1857370"/>
            <a:ext cx="8229600" cy="2886080"/>
          </a:xfrm>
        </p:spPr>
        <p:txBody>
          <a:bodyPr>
            <a:normAutofit/>
          </a:bodyPr>
          <a:lstStyle/>
          <a:p>
            <a:r>
              <a:rPr lang="en-US" sz="1800" dirty="0"/>
              <a:t>Server-side:   Spring Boot, Spring Cloud, Spring Data JPA</a:t>
            </a:r>
          </a:p>
          <a:p>
            <a:r>
              <a:rPr lang="en-US" sz="1800" dirty="0"/>
              <a:t>Database:   MySQL</a:t>
            </a:r>
          </a:p>
          <a:p>
            <a:r>
              <a:rPr lang="en-US" sz="1800" dirty="0"/>
              <a:t>Server:   EmbeddedTomcat </a:t>
            </a:r>
          </a:p>
          <a:p>
            <a:r>
              <a:rPr lang="en-US" sz="1800" dirty="0"/>
              <a:t>DevOps:   Docker, Git Hub</a:t>
            </a:r>
            <a:endParaRPr lang="en-US" sz="1800" dirty="0">
              <a:latin typeface="Times New Roman" panose="02020603050405020304" pitchFamily="18" charset="0"/>
              <a:ea typeface="+mn-lt"/>
              <a:cs typeface="Times New Roman" panose="02020603050405020304" pitchFamily="18" charset="0"/>
            </a:endParaRPr>
          </a:p>
          <a:p>
            <a:endParaRPr lang="en-US" sz="2000" dirty="0"/>
          </a:p>
        </p:txBody>
      </p:sp>
      <p:pic>
        <p:nvPicPr>
          <p:cNvPr id="4" name="Picture 3">
            <a:extLst>
              <a:ext uri="{FF2B5EF4-FFF2-40B4-BE49-F238E27FC236}">
                <a16:creationId xmlns:a16="http://schemas.microsoft.com/office/drawing/2014/main" id="{FB9C3FA4-AAB2-45F3-9CFD-FDAE50F42D50}"/>
              </a:ext>
            </a:extLst>
          </p:cNvPr>
          <p:cNvPicPr>
            <a:picLocks noChangeAspect="1"/>
          </p:cNvPicPr>
          <p:nvPr/>
        </p:nvPicPr>
        <p:blipFill>
          <a:blip r:embed="rId2"/>
          <a:stretch>
            <a:fillRect/>
          </a:stretch>
        </p:blipFill>
        <p:spPr>
          <a:xfrm>
            <a:off x="1071538" y="3500444"/>
            <a:ext cx="2000264" cy="1195385"/>
          </a:xfrm>
          <a:prstGeom prst="rect">
            <a:avLst/>
          </a:prstGeom>
        </p:spPr>
      </p:pic>
      <p:pic>
        <p:nvPicPr>
          <p:cNvPr id="5" name="Picture 4">
            <a:extLst>
              <a:ext uri="{FF2B5EF4-FFF2-40B4-BE49-F238E27FC236}">
                <a16:creationId xmlns:a16="http://schemas.microsoft.com/office/drawing/2014/main" id="{27877884-805F-432C-9F2B-0BD3D257C5C1}"/>
              </a:ext>
            </a:extLst>
          </p:cNvPr>
          <p:cNvPicPr>
            <a:picLocks noChangeAspect="1"/>
          </p:cNvPicPr>
          <p:nvPr/>
        </p:nvPicPr>
        <p:blipFill>
          <a:blip r:embed="rId3"/>
          <a:stretch>
            <a:fillRect/>
          </a:stretch>
        </p:blipFill>
        <p:spPr>
          <a:xfrm>
            <a:off x="3786182" y="3571882"/>
            <a:ext cx="1785950" cy="1000132"/>
          </a:xfrm>
          <a:prstGeom prst="rect">
            <a:avLst/>
          </a:prstGeom>
        </p:spPr>
      </p:pic>
      <p:pic>
        <p:nvPicPr>
          <p:cNvPr id="6" name="Picture 5">
            <a:extLst>
              <a:ext uri="{FF2B5EF4-FFF2-40B4-BE49-F238E27FC236}">
                <a16:creationId xmlns:a16="http://schemas.microsoft.com/office/drawing/2014/main" id="{22CBE874-0F7D-4C40-B12A-53F5D8B0DE94}"/>
              </a:ext>
            </a:extLst>
          </p:cNvPr>
          <p:cNvPicPr>
            <a:picLocks noChangeAspect="1"/>
          </p:cNvPicPr>
          <p:nvPr/>
        </p:nvPicPr>
        <p:blipFill>
          <a:blip r:embed="rId4"/>
          <a:stretch>
            <a:fillRect/>
          </a:stretch>
        </p:blipFill>
        <p:spPr>
          <a:xfrm>
            <a:off x="6215074" y="3429006"/>
            <a:ext cx="2309811" cy="10715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714362"/>
            <a:ext cx="8229600" cy="472048"/>
          </a:xfrm>
        </p:spPr>
        <p:txBody>
          <a:bodyPr>
            <a:noAutofit/>
          </a:bodyPr>
          <a:lstStyle/>
          <a:p>
            <a:r>
              <a:rPr lang="en-US" sz="2400" b="1" dirty="0">
                <a:latin typeface="Times New Roman" panose="02020603050405020304" pitchFamily="18" charset="0"/>
                <a:ea typeface="+mj-lt"/>
                <a:cs typeface="Times New Roman" panose="02020603050405020304" pitchFamily="18" charset="0"/>
              </a:rPr>
              <a:t>MODULES OF E-MEDICARE SYSTEM</a:t>
            </a:r>
            <a:endParaRPr lang="en-US" sz="2400" dirty="0"/>
          </a:p>
        </p:txBody>
      </p:sp>
      <p:sp>
        <p:nvSpPr>
          <p:cNvPr id="3" name="Content Placeholder 2"/>
          <p:cNvSpPr>
            <a:spLocks noGrp="1"/>
          </p:cNvSpPr>
          <p:nvPr>
            <p:ph idx="1"/>
          </p:nvPr>
        </p:nvSpPr>
        <p:spPr>
          <a:xfrm>
            <a:off x="457200" y="1500180"/>
            <a:ext cx="8229600" cy="3243270"/>
          </a:xfrm>
        </p:spPr>
        <p:txBody>
          <a:bodyPr>
            <a:normAutofit/>
          </a:bodyPr>
          <a:lstStyle/>
          <a:p>
            <a:pPr marL="342900" indent="-342900" algn="just">
              <a:lnSpc>
                <a:spcPct val="100000"/>
              </a:lnSpc>
              <a:buFont typeface="Wingdings"/>
              <a:buChar char="Ø"/>
            </a:pPr>
            <a:r>
              <a:rPr lang="en-US" sz="1800" dirty="0">
                <a:latin typeface="Times New Roman" panose="02020603050405020304" pitchFamily="18" charset="0"/>
                <a:ea typeface="+mn-lt"/>
                <a:cs typeface="Times New Roman" panose="02020603050405020304" pitchFamily="18" charset="0"/>
              </a:rPr>
              <a:t>Admin Module: Used for managing medicine details.</a:t>
            </a:r>
          </a:p>
          <a:p>
            <a:pPr marL="342900" indent="-342900" algn="just">
              <a:lnSpc>
                <a:spcPct val="100000"/>
              </a:lnSpc>
              <a:buFont typeface="Wingdings"/>
              <a:buChar char="Ø"/>
            </a:pPr>
            <a:r>
              <a:rPr lang="en-US" sz="1800" dirty="0">
                <a:latin typeface="Times New Roman" panose="02020603050405020304" pitchFamily="18" charset="0"/>
                <a:ea typeface="+mn-lt"/>
                <a:cs typeface="Times New Roman" panose="02020603050405020304" pitchFamily="18" charset="0"/>
              </a:rPr>
              <a:t>Users Module: Used for managing the users of the system.</a:t>
            </a:r>
          </a:p>
          <a:p>
            <a:pPr marL="342900" indent="-342900" algn="just">
              <a:lnSpc>
                <a:spcPct val="100000"/>
              </a:lnSpc>
              <a:buFont typeface="Wingdings"/>
              <a:buChar char="Ø"/>
            </a:pPr>
            <a:r>
              <a:rPr lang="en-US" sz="1800" dirty="0">
                <a:latin typeface="Times New Roman" panose="02020603050405020304" pitchFamily="18" charset="0"/>
                <a:ea typeface="+mn-lt"/>
                <a:cs typeface="Times New Roman" panose="02020603050405020304" pitchFamily="18" charset="0"/>
              </a:rPr>
              <a:t>Medicine Module: Used for managing the Medicine details.</a:t>
            </a:r>
          </a:p>
          <a:p>
            <a:pPr marL="342900" indent="-342900" algn="just">
              <a:lnSpc>
                <a:spcPct val="100000"/>
              </a:lnSpc>
              <a:buFont typeface="Wingdings"/>
              <a:buChar char="Ø"/>
            </a:pPr>
            <a:r>
              <a:rPr lang="en-US" sz="1600" dirty="0">
                <a:latin typeface="Times New Roman" panose="02020603050405020304" pitchFamily="18" charset="0"/>
                <a:ea typeface="+mn-lt"/>
                <a:cs typeface="Times New Roman" panose="02020603050405020304" pitchFamily="18" charset="0"/>
              </a:rPr>
              <a:t>Cart Module: Used for managing the details of Cart.</a:t>
            </a:r>
          </a:p>
          <a:p>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6"/>
            <a:ext cx="6143668" cy="614924"/>
          </a:xfrm>
        </p:spPr>
        <p:txBody>
          <a:bodyPr>
            <a:normAutofit/>
          </a:bodyPr>
          <a:lstStyle/>
          <a:p>
            <a:r>
              <a:rPr lang="en-US" sz="2800" b="1" dirty="0">
                <a:latin typeface="Times New Roman" panose="02020603050405020304" pitchFamily="18" charset="0"/>
                <a:cs typeface="Times New Roman" panose="02020603050405020304" pitchFamily="18" charset="0"/>
              </a:rPr>
              <a:t>   Class Diagram</a:t>
            </a:r>
            <a:endParaRPr lang="en-US" sz="2800" dirty="0"/>
          </a:p>
        </p:txBody>
      </p:sp>
      <p:sp>
        <p:nvSpPr>
          <p:cNvPr id="4" name="Content Placeholder 17"/>
          <p:cNvSpPr>
            <a:spLocks noGrp="1"/>
          </p:cNvSpPr>
          <p:nvPr>
            <p:ph idx="1"/>
          </p:nvPr>
        </p:nvSpPr>
        <p:spPr>
          <a:xfrm>
            <a:off x="3428992" y="857238"/>
            <a:ext cx="2214578" cy="17145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normAutofit fontScale="85000" lnSpcReduction="10000"/>
          </a:bodyPr>
          <a:lstStyle/>
          <a:p>
            <a:pPr algn="ctr">
              <a:buNone/>
            </a:pPr>
            <a:r>
              <a:rPr lang="en-IN" sz="1600" dirty="0">
                <a:solidFill>
                  <a:schemeClr val="tx1"/>
                </a:solidFill>
                <a:latin typeface="Times New Roman" panose="02020603050405020304" pitchFamily="18" charset="0"/>
                <a:cs typeface="Times New Roman" panose="02020603050405020304" pitchFamily="18" charset="0"/>
              </a:rPr>
              <a:t>Admin</a:t>
            </a:r>
          </a:p>
          <a:p>
            <a:r>
              <a:rPr lang="en-IN" sz="1100" dirty="0" err="1">
                <a:latin typeface="Times New Roman" panose="02020603050405020304" pitchFamily="18" charset="0"/>
                <a:cs typeface="Times New Roman" panose="02020603050405020304" pitchFamily="18" charset="0"/>
              </a:rPr>
              <a:t>admin_id</a:t>
            </a:r>
            <a:r>
              <a:rPr lang="en-IN" sz="1100" dirty="0">
                <a:latin typeface="Times New Roman" panose="02020603050405020304" pitchFamily="18" charset="0"/>
                <a:cs typeface="Times New Roman" panose="02020603050405020304" pitchFamily="18" charset="0"/>
              </a:rPr>
              <a:t>                INT</a:t>
            </a:r>
          </a:p>
          <a:p>
            <a:r>
              <a:rPr lang="en-IN" sz="1100" dirty="0" err="1">
                <a:latin typeface="Times New Roman" panose="02020603050405020304" pitchFamily="18" charset="0"/>
                <a:cs typeface="Times New Roman" panose="02020603050405020304" pitchFamily="18" charset="0"/>
              </a:rPr>
              <a:t>admin_emailId</a:t>
            </a:r>
            <a:r>
              <a:rPr lang="en-IN" sz="1100" dirty="0">
                <a:latin typeface="Times New Roman" panose="02020603050405020304" pitchFamily="18" charset="0"/>
                <a:cs typeface="Times New Roman" panose="02020603050405020304" pitchFamily="18" charset="0"/>
              </a:rPr>
              <a:t>      VARCHAR(225)</a:t>
            </a:r>
          </a:p>
          <a:p>
            <a:r>
              <a:rPr lang="en-IN" sz="1100" dirty="0" err="1">
                <a:latin typeface="Times New Roman" panose="02020603050405020304" pitchFamily="18" charset="0"/>
                <a:cs typeface="Times New Roman" panose="02020603050405020304" pitchFamily="18" charset="0"/>
              </a:rPr>
              <a:t>Admin_username</a:t>
            </a:r>
            <a:r>
              <a:rPr lang="en-IN" sz="1100" dirty="0">
                <a:latin typeface="Times New Roman" panose="02020603050405020304" pitchFamily="18" charset="0"/>
                <a:cs typeface="Times New Roman" panose="02020603050405020304" pitchFamily="18" charset="0"/>
              </a:rPr>
              <a:t>  VARCHAR(225)</a:t>
            </a:r>
          </a:p>
          <a:p>
            <a:r>
              <a:rPr lang="en-IN" sz="1100" dirty="0" err="1">
                <a:latin typeface="Times New Roman" panose="02020603050405020304" pitchFamily="18" charset="0"/>
                <a:cs typeface="Times New Roman" panose="02020603050405020304" pitchFamily="18" charset="0"/>
              </a:rPr>
              <a:t>Admin_password</a:t>
            </a:r>
            <a:r>
              <a:rPr lang="en-IN" sz="1100" dirty="0">
                <a:latin typeface="Times New Roman" panose="02020603050405020304" pitchFamily="18" charset="0"/>
                <a:cs typeface="Times New Roman" panose="02020603050405020304" pitchFamily="18" charset="0"/>
              </a:rPr>
              <a:t>   VARCHAR(225)</a:t>
            </a:r>
          </a:p>
          <a:p>
            <a:pPr algn="ctr"/>
            <a:endParaRPr lang="en-IN" sz="1050" dirty="0"/>
          </a:p>
          <a:p>
            <a:r>
              <a:rPr lang="en-IN" sz="1100" dirty="0"/>
              <a:t>save()</a:t>
            </a:r>
          </a:p>
          <a:p>
            <a:r>
              <a:rPr lang="en-IN" sz="1100" dirty="0" err="1"/>
              <a:t>findByEmail</a:t>
            </a:r>
            <a:r>
              <a:rPr lang="en-IN" sz="1100" dirty="0"/>
              <a:t>()</a:t>
            </a:r>
          </a:p>
          <a:p>
            <a:r>
              <a:rPr lang="en-IN" sz="1100" dirty="0" err="1"/>
              <a:t>findByEmainIdAndPassword</a:t>
            </a:r>
            <a:r>
              <a:rPr lang="en-IN" sz="1100" dirty="0"/>
              <a:t>()</a:t>
            </a:r>
          </a:p>
          <a:p>
            <a:pPr algn="ctr"/>
            <a:endParaRPr lang="en-IN" sz="1100" dirty="0"/>
          </a:p>
        </p:txBody>
      </p:sp>
      <p:cxnSp>
        <p:nvCxnSpPr>
          <p:cNvPr id="6" name="Straight Connector 5"/>
          <p:cNvCxnSpPr/>
          <p:nvPr/>
        </p:nvCxnSpPr>
        <p:spPr>
          <a:xfrm>
            <a:off x="3500430" y="1785932"/>
            <a:ext cx="2214578"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57158" y="3000378"/>
            <a:ext cx="2143140" cy="20002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sz="3200" dirty="0">
              <a:latin typeface="Times New Roman" panose="02020603050405020304" pitchFamily="18" charset="0"/>
              <a:cs typeface="Times New Roman" panose="02020603050405020304" pitchFamily="18" charset="0"/>
            </a:endParaRPr>
          </a:p>
          <a:p>
            <a:pPr algn="ctr"/>
            <a:endParaRPr lang="en-IN" sz="2000" dirty="0">
              <a:solidFill>
                <a:schemeClr val="tx1"/>
              </a:solidFill>
              <a:latin typeface="Times New Roman" panose="02020603050405020304" pitchFamily="18" charset="0"/>
              <a:cs typeface="Times New Roman" panose="02020603050405020304" pitchFamily="18" charset="0"/>
            </a:endParaRPr>
          </a:p>
          <a:p>
            <a:pPr algn="ctr"/>
            <a:endParaRPr lang="en-IN" sz="2000" dirty="0">
              <a:solidFill>
                <a:schemeClr val="tx1"/>
              </a:solidFill>
              <a:latin typeface="Times New Roman" panose="02020603050405020304" pitchFamily="18" charset="0"/>
              <a:cs typeface="Times New Roman" panose="02020603050405020304" pitchFamily="18" charset="0"/>
            </a:endParaRPr>
          </a:p>
          <a:p>
            <a:pPr algn="ctr"/>
            <a:endParaRPr lang="en-IN" sz="2000" dirty="0">
              <a:solidFill>
                <a:schemeClr val="tx1"/>
              </a:solidFill>
              <a:latin typeface="Times New Roman" panose="02020603050405020304" pitchFamily="18" charset="0"/>
              <a:cs typeface="Times New Roman" panose="02020603050405020304" pitchFamily="18" charset="0"/>
            </a:endParaRPr>
          </a:p>
          <a:p>
            <a:pPr algn="ctr"/>
            <a:endParaRPr lang="en-IN" sz="2000" dirty="0">
              <a:solidFill>
                <a:schemeClr val="tx1"/>
              </a:solidFill>
              <a:latin typeface="Times New Roman" panose="02020603050405020304" pitchFamily="18" charset="0"/>
              <a:cs typeface="Times New Roman" panose="02020603050405020304" pitchFamily="18" charset="0"/>
            </a:endParaRPr>
          </a:p>
          <a:p>
            <a:pPr algn="ctr"/>
            <a:r>
              <a:rPr lang="en-IN" sz="2000" dirty="0">
                <a:solidFill>
                  <a:schemeClr val="tx1"/>
                </a:solidFill>
                <a:latin typeface="Times New Roman" panose="02020603050405020304" pitchFamily="18" charset="0"/>
                <a:cs typeface="Times New Roman" panose="02020603050405020304" pitchFamily="18" charset="0"/>
              </a:rPr>
              <a:t>User</a:t>
            </a:r>
          </a:p>
          <a:p>
            <a:r>
              <a:rPr lang="en-IN" sz="1100" dirty="0" err="1">
                <a:latin typeface="Times New Roman" panose="02020603050405020304" pitchFamily="18" charset="0"/>
                <a:cs typeface="Times New Roman" panose="02020603050405020304" pitchFamily="18" charset="0"/>
              </a:rPr>
              <a:t>user_id</a:t>
            </a:r>
            <a:r>
              <a:rPr lang="en-IN" sz="1100" dirty="0">
                <a:latin typeface="Times New Roman" panose="02020603050405020304" pitchFamily="18" charset="0"/>
                <a:cs typeface="Times New Roman" panose="02020603050405020304" pitchFamily="18" charset="0"/>
              </a:rPr>
              <a:t>        INT</a:t>
            </a:r>
          </a:p>
          <a:p>
            <a:r>
              <a:rPr lang="en-IN" sz="1100" dirty="0" err="1">
                <a:latin typeface="Times New Roman" panose="02020603050405020304" pitchFamily="18" charset="0"/>
                <a:cs typeface="Times New Roman" panose="02020603050405020304" pitchFamily="18" charset="0"/>
              </a:rPr>
              <a:t>user_email</a:t>
            </a:r>
            <a:r>
              <a:rPr lang="en-IN" sz="1100" dirty="0">
                <a:latin typeface="Times New Roman" panose="02020603050405020304" pitchFamily="18" charset="0"/>
                <a:cs typeface="Times New Roman" panose="02020603050405020304" pitchFamily="18" charset="0"/>
              </a:rPr>
              <a:t>      VARCHAR(225)</a:t>
            </a:r>
          </a:p>
          <a:p>
            <a:r>
              <a:rPr lang="en-IN" sz="1100" dirty="0" err="1">
                <a:latin typeface="Times New Roman" panose="02020603050405020304" pitchFamily="18" charset="0"/>
                <a:cs typeface="Times New Roman" panose="02020603050405020304" pitchFamily="18" charset="0"/>
              </a:rPr>
              <a:t>user_password</a:t>
            </a:r>
            <a:r>
              <a:rPr lang="en-IN" sz="1100" dirty="0">
                <a:latin typeface="Times New Roman" panose="02020603050405020304" pitchFamily="18" charset="0"/>
                <a:cs typeface="Times New Roman" panose="02020603050405020304" pitchFamily="18" charset="0"/>
              </a:rPr>
              <a:t> VARCHAR(225)</a:t>
            </a:r>
          </a:p>
          <a:p>
            <a:r>
              <a:rPr lang="en-IN" sz="1100" dirty="0" err="1">
                <a:latin typeface="Times New Roman" panose="02020603050405020304" pitchFamily="18" charset="0"/>
                <a:cs typeface="Times New Roman" panose="02020603050405020304" pitchFamily="18" charset="0"/>
              </a:rPr>
              <a:t>user_firstName</a:t>
            </a:r>
            <a:r>
              <a:rPr lang="en-IN" sz="1100" dirty="0">
                <a:latin typeface="Times New Roman" panose="02020603050405020304" pitchFamily="18" charset="0"/>
                <a:cs typeface="Times New Roman" panose="02020603050405020304" pitchFamily="18" charset="0"/>
              </a:rPr>
              <a:t> VARCHAR(225)</a:t>
            </a:r>
          </a:p>
          <a:p>
            <a:r>
              <a:rPr lang="en-IN" sz="1100" dirty="0" err="1">
                <a:latin typeface="Times New Roman" panose="02020603050405020304" pitchFamily="18" charset="0"/>
                <a:cs typeface="Times New Roman" panose="02020603050405020304" pitchFamily="18" charset="0"/>
              </a:rPr>
              <a:t>user_lastName</a:t>
            </a:r>
            <a:r>
              <a:rPr lang="en-IN" sz="1100" dirty="0">
                <a:latin typeface="Times New Roman" panose="02020603050405020304" pitchFamily="18" charset="0"/>
                <a:cs typeface="Times New Roman" panose="02020603050405020304" pitchFamily="18" charset="0"/>
              </a:rPr>
              <a:t> VARCHAR(225)</a:t>
            </a:r>
          </a:p>
          <a:p>
            <a:r>
              <a:rPr lang="en-IN" sz="1100" dirty="0">
                <a:latin typeface="Times New Roman" panose="02020603050405020304" pitchFamily="18" charset="0"/>
                <a:cs typeface="Times New Roman" panose="02020603050405020304" pitchFamily="18" charset="0"/>
              </a:rPr>
              <a:t>user-gender      VARCHAR(225)</a:t>
            </a:r>
          </a:p>
          <a:p>
            <a:r>
              <a:rPr lang="en-IN" sz="1100" dirty="0" err="1">
                <a:latin typeface="Times New Roman" panose="02020603050405020304" pitchFamily="18" charset="0"/>
                <a:cs typeface="Times New Roman" panose="02020603050405020304" pitchFamily="18" charset="0"/>
              </a:rPr>
              <a:t>user_role</a:t>
            </a:r>
            <a:r>
              <a:rPr lang="en-IN" sz="1100" dirty="0">
                <a:latin typeface="Times New Roman" panose="02020603050405020304" pitchFamily="18" charset="0"/>
                <a:cs typeface="Times New Roman" panose="02020603050405020304" pitchFamily="18" charset="0"/>
              </a:rPr>
              <a:t>           VARCHAR(225)</a:t>
            </a:r>
          </a:p>
          <a:p>
            <a:pPr>
              <a:buFont typeface="Arial" pitchFamily="34" charset="0"/>
              <a:buChar char="•"/>
            </a:pPr>
            <a:r>
              <a:rPr lang="en-IN" sz="1100" dirty="0" err="1">
                <a:latin typeface="Times New Roman" panose="02020603050405020304" pitchFamily="18" charset="0"/>
                <a:cs typeface="Times New Roman" panose="02020603050405020304" pitchFamily="18" charset="0"/>
              </a:rPr>
              <a:t>findByEmail</a:t>
            </a:r>
            <a:r>
              <a:rPr lang="en-IN" sz="1100" dirty="0">
                <a:latin typeface="Times New Roman" panose="02020603050405020304" pitchFamily="18" charset="0"/>
                <a:cs typeface="Times New Roman" panose="02020603050405020304" pitchFamily="18" charset="0"/>
              </a:rPr>
              <a:t>()</a:t>
            </a:r>
          </a:p>
          <a:p>
            <a:pPr>
              <a:buFont typeface="Arial" pitchFamily="34" charset="0"/>
              <a:buChar char="•"/>
            </a:pPr>
            <a:r>
              <a:rPr lang="en-IN" sz="1100" dirty="0">
                <a:latin typeface="Times New Roman" panose="02020603050405020304" pitchFamily="18" charset="0"/>
                <a:cs typeface="Times New Roman" panose="02020603050405020304" pitchFamily="18" charset="0"/>
              </a:rPr>
              <a:t>save()</a:t>
            </a:r>
          </a:p>
          <a:p>
            <a:pPr>
              <a:buFont typeface="Arial" pitchFamily="34" charset="0"/>
              <a:buChar char="•"/>
            </a:pPr>
            <a:r>
              <a:rPr lang="en-IN" sz="1100" dirty="0" err="1">
                <a:latin typeface="Times New Roman" panose="02020603050405020304" pitchFamily="18" charset="0"/>
                <a:cs typeface="Times New Roman" panose="02020603050405020304" pitchFamily="18" charset="0"/>
              </a:rPr>
              <a:t>deleteById</a:t>
            </a:r>
            <a:r>
              <a:rPr lang="en-IN" sz="1100" dirty="0">
                <a:latin typeface="Times New Roman" panose="02020603050405020304" pitchFamily="18" charset="0"/>
                <a:cs typeface="Times New Roman" panose="02020603050405020304" pitchFamily="18" charset="0"/>
              </a:rPr>
              <a:t>()</a:t>
            </a:r>
          </a:p>
          <a:p>
            <a:pPr>
              <a:buFont typeface="Arial" pitchFamily="34" charset="0"/>
              <a:buChar char="•"/>
            </a:pPr>
            <a:endParaRPr lang="en-IN" sz="1100" dirty="0">
              <a:latin typeface="Times New Roman" panose="02020603050405020304" pitchFamily="18" charset="0"/>
              <a:cs typeface="Times New Roman" panose="02020603050405020304" pitchFamily="18" charset="0"/>
            </a:endParaRPr>
          </a:p>
          <a:p>
            <a:pPr>
              <a:buFont typeface="Arial" pitchFamily="34" charset="0"/>
              <a:buChar char="•"/>
            </a:pPr>
            <a:endParaRPr lang="en-IN"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p>
            <a:pPr algn="ctr"/>
            <a:endParaRPr lang="en-IN" dirty="0"/>
          </a:p>
          <a:p>
            <a:pPr algn="ctr"/>
            <a:endParaRPr lang="en-IN" dirty="0"/>
          </a:p>
          <a:p>
            <a:pPr algn="ctr"/>
            <a:endParaRPr lang="en-IN" dirty="0"/>
          </a:p>
        </p:txBody>
      </p:sp>
      <p:cxnSp>
        <p:nvCxnSpPr>
          <p:cNvPr id="25" name="Straight Connector 24"/>
          <p:cNvCxnSpPr/>
          <p:nvPr/>
        </p:nvCxnSpPr>
        <p:spPr>
          <a:xfrm>
            <a:off x="357158" y="4429138"/>
            <a:ext cx="214314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28992" y="3000378"/>
            <a:ext cx="2214578" cy="20002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Medicine</a:t>
            </a:r>
          </a:p>
          <a:p>
            <a:r>
              <a:rPr lang="en-IN" sz="1100" dirty="0" err="1">
                <a:latin typeface="Times New Roman" panose="02020603050405020304" pitchFamily="18" charset="0"/>
                <a:cs typeface="Times New Roman" panose="02020603050405020304" pitchFamily="18" charset="0"/>
              </a:rPr>
              <a:t>medicine_id</a:t>
            </a:r>
            <a:r>
              <a:rPr lang="en-IN" sz="1100" dirty="0">
                <a:latin typeface="Times New Roman" panose="02020603050405020304" pitchFamily="18" charset="0"/>
                <a:cs typeface="Times New Roman" panose="02020603050405020304" pitchFamily="18" charset="0"/>
              </a:rPr>
              <a:t>     INT</a:t>
            </a:r>
          </a:p>
          <a:p>
            <a:r>
              <a:rPr lang="en-IN" sz="1100" dirty="0" err="1">
                <a:latin typeface="Times New Roman" panose="02020603050405020304" pitchFamily="18" charset="0"/>
                <a:cs typeface="Times New Roman" panose="02020603050405020304" pitchFamily="18" charset="0"/>
              </a:rPr>
              <a:t>medicine_name</a:t>
            </a:r>
            <a:r>
              <a:rPr lang="en-IN" sz="1100" dirty="0">
                <a:latin typeface="Times New Roman" panose="02020603050405020304" pitchFamily="18" charset="0"/>
                <a:cs typeface="Times New Roman" panose="02020603050405020304" pitchFamily="18" charset="0"/>
              </a:rPr>
              <a:t> VARCHAR(225)</a:t>
            </a:r>
          </a:p>
          <a:p>
            <a:r>
              <a:rPr lang="en-IN" sz="1100" dirty="0" err="1">
                <a:latin typeface="Times New Roman" panose="02020603050405020304" pitchFamily="18" charset="0"/>
                <a:cs typeface="Times New Roman" panose="02020603050405020304" pitchFamily="18" charset="0"/>
              </a:rPr>
              <a:t>medicine_brand</a:t>
            </a:r>
            <a:r>
              <a:rPr lang="en-IN" sz="1100" dirty="0">
                <a:latin typeface="Times New Roman" panose="02020603050405020304" pitchFamily="18" charset="0"/>
                <a:cs typeface="Times New Roman" panose="02020603050405020304" pitchFamily="18" charset="0"/>
              </a:rPr>
              <a:t> VARCHAR(225)</a:t>
            </a:r>
          </a:p>
          <a:p>
            <a:r>
              <a:rPr lang="en-IN" sz="1100" dirty="0" err="1">
                <a:latin typeface="Times New Roman" panose="02020603050405020304" pitchFamily="18" charset="0"/>
                <a:cs typeface="Times New Roman" panose="02020603050405020304" pitchFamily="18" charset="0"/>
              </a:rPr>
              <a:t>medicine_quantity</a:t>
            </a:r>
            <a:r>
              <a:rPr lang="en-IN" sz="1100" dirty="0">
                <a:latin typeface="Times New Roman" panose="02020603050405020304" pitchFamily="18" charset="0"/>
                <a:cs typeface="Times New Roman" panose="02020603050405020304" pitchFamily="18" charset="0"/>
              </a:rPr>
              <a:t>  INT</a:t>
            </a:r>
          </a:p>
          <a:p>
            <a:r>
              <a:rPr lang="en-IN" sz="1100" dirty="0" err="1">
                <a:latin typeface="Times New Roman" panose="02020603050405020304" pitchFamily="18" charset="0"/>
                <a:cs typeface="Times New Roman" panose="02020603050405020304" pitchFamily="18" charset="0"/>
              </a:rPr>
              <a:t>medicine_price</a:t>
            </a:r>
            <a:r>
              <a:rPr lang="en-IN" sz="1100" dirty="0">
                <a:latin typeface="Times New Roman" panose="02020603050405020304" pitchFamily="18" charset="0"/>
                <a:cs typeface="Times New Roman" panose="02020603050405020304" pitchFamily="18" charset="0"/>
              </a:rPr>
              <a:t>       INT</a:t>
            </a:r>
          </a:p>
          <a:p>
            <a:endParaRPr lang="en-IN" sz="1100" dirty="0">
              <a:latin typeface="Times New Roman" panose="02020603050405020304" pitchFamily="18" charset="0"/>
              <a:cs typeface="Times New Roman" panose="02020603050405020304" pitchFamily="18" charset="0"/>
            </a:endParaRPr>
          </a:p>
          <a:p>
            <a:r>
              <a:rPr lang="en-IN" sz="1100" dirty="0" err="1"/>
              <a:t>updateMedicines</a:t>
            </a:r>
            <a:r>
              <a:rPr lang="en-IN" sz="1100" dirty="0"/>
              <a:t>()</a:t>
            </a:r>
          </a:p>
          <a:p>
            <a:r>
              <a:rPr lang="en-IN" sz="1100" dirty="0" err="1"/>
              <a:t>getMedicinesById</a:t>
            </a:r>
            <a:r>
              <a:rPr lang="en-IN" sz="1100" dirty="0"/>
              <a:t>()</a:t>
            </a:r>
          </a:p>
          <a:p>
            <a:r>
              <a:rPr lang="en-IN" sz="1100" dirty="0" err="1"/>
              <a:t>deletemedicinesById</a:t>
            </a:r>
            <a:r>
              <a:rPr lang="en-IN" sz="1100" dirty="0"/>
              <a:t>()</a:t>
            </a:r>
          </a:p>
          <a:p>
            <a:endParaRPr lang="en-IN" sz="11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35" name="Rectangle 34"/>
          <p:cNvSpPr/>
          <p:nvPr/>
        </p:nvSpPr>
        <p:spPr>
          <a:xfrm>
            <a:off x="6215074" y="3000378"/>
            <a:ext cx="2214578" cy="20002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sz="1600" dirty="0">
              <a:solidFill>
                <a:schemeClr val="tx1"/>
              </a:solidFill>
              <a:latin typeface="Times New Roman" panose="02020603050405020304" pitchFamily="18" charset="0"/>
              <a:cs typeface="Times New Roman" panose="02020603050405020304" pitchFamily="18" charset="0"/>
            </a:endParaRPr>
          </a:p>
          <a:p>
            <a:pPr algn="ctr"/>
            <a:endParaRPr lang="en-IN" sz="1600" dirty="0">
              <a:solidFill>
                <a:schemeClr val="tx1"/>
              </a:solidFill>
              <a:latin typeface="Times New Roman" panose="02020603050405020304" pitchFamily="18" charset="0"/>
              <a:cs typeface="Times New Roman" panose="02020603050405020304" pitchFamily="18" charset="0"/>
            </a:endParaRPr>
          </a:p>
          <a:p>
            <a:pPr algn="ctr"/>
            <a:endParaRPr lang="en-IN" sz="1600" dirty="0">
              <a:solidFill>
                <a:schemeClr val="tx1"/>
              </a:solidFill>
              <a:latin typeface="Times New Roman" panose="02020603050405020304" pitchFamily="18" charset="0"/>
              <a:cs typeface="Times New Roman" panose="02020603050405020304" pitchFamily="18" charset="0"/>
            </a:endParaRPr>
          </a:p>
          <a:p>
            <a:pPr algn="ctr"/>
            <a:r>
              <a:rPr lang="en-IN" sz="1600" dirty="0">
                <a:solidFill>
                  <a:schemeClr val="tx1"/>
                </a:solidFill>
                <a:latin typeface="Times New Roman" panose="02020603050405020304" pitchFamily="18" charset="0"/>
                <a:cs typeface="Times New Roman" panose="02020603050405020304" pitchFamily="18" charset="0"/>
              </a:rPr>
              <a:t>Cart</a:t>
            </a:r>
          </a:p>
          <a:p>
            <a:r>
              <a:rPr lang="en-IN" sz="1100" dirty="0" err="1">
                <a:latin typeface="Times New Roman" panose="02020603050405020304" pitchFamily="18" charset="0"/>
                <a:cs typeface="Times New Roman" panose="02020603050405020304" pitchFamily="18" charset="0"/>
              </a:rPr>
              <a:t>cartid</a:t>
            </a:r>
            <a:r>
              <a:rPr lang="en-IN" sz="1100" dirty="0">
                <a:latin typeface="Times New Roman" panose="02020603050405020304" pitchFamily="18" charset="0"/>
                <a:cs typeface="Times New Roman" panose="02020603050405020304" pitchFamily="18" charset="0"/>
              </a:rPr>
              <a:t>               INT</a:t>
            </a:r>
          </a:p>
          <a:p>
            <a:r>
              <a:rPr lang="en-IN" sz="1100" dirty="0" err="1">
                <a:latin typeface="Times New Roman" panose="02020603050405020304" pitchFamily="18" charset="0"/>
                <a:cs typeface="Times New Roman" panose="02020603050405020304" pitchFamily="18" charset="0"/>
              </a:rPr>
              <a:t>Medicine_id</a:t>
            </a:r>
            <a:r>
              <a:rPr lang="en-IN" sz="1100" dirty="0">
                <a:latin typeface="Times New Roman" panose="02020603050405020304" pitchFamily="18" charset="0"/>
                <a:cs typeface="Times New Roman" panose="02020603050405020304" pitchFamily="18" charset="0"/>
              </a:rPr>
              <a:t>      INT</a:t>
            </a:r>
          </a:p>
          <a:p>
            <a:r>
              <a:rPr lang="en-IN" sz="1100" dirty="0" err="1">
                <a:latin typeface="Times New Roman" panose="02020603050405020304" pitchFamily="18" charset="0"/>
                <a:cs typeface="Times New Roman" panose="02020603050405020304" pitchFamily="18" charset="0"/>
              </a:rPr>
              <a:t>medicineName</a:t>
            </a:r>
            <a:r>
              <a:rPr lang="en-IN" sz="1100" dirty="0">
                <a:latin typeface="Times New Roman" panose="02020603050405020304" pitchFamily="18" charset="0"/>
                <a:cs typeface="Times New Roman" panose="02020603050405020304" pitchFamily="18" charset="0"/>
              </a:rPr>
              <a:t> VARCHAR(225)</a:t>
            </a:r>
          </a:p>
          <a:p>
            <a:r>
              <a:rPr lang="en-IN" sz="1100" dirty="0">
                <a:latin typeface="Times New Roman" panose="02020603050405020304" pitchFamily="18" charset="0"/>
                <a:cs typeface="Times New Roman" panose="02020603050405020304" pitchFamily="18" charset="0"/>
              </a:rPr>
              <a:t>price       INT</a:t>
            </a:r>
          </a:p>
          <a:p>
            <a:endParaRPr lang="en-IN" sz="1100" dirty="0">
              <a:latin typeface="Times New Roman" panose="02020603050405020304" pitchFamily="18" charset="0"/>
              <a:cs typeface="Times New Roman" panose="02020603050405020304" pitchFamily="18" charset="0"/>
            </a:endParaRPr>
          </a:p>
          <a:p>
            <a:r>
              <a:rPr lang="en-IN" sz="1100" dirty="0" err="1">
                <a:latin typeface="Times New Roman" panose="02020603050405020304" pitchFamily="18" charset="0"/>
                <a:cs typeface="Times New Roman" panose="02020603050405020304" pitchFamily="18" charset="0"/>
              </a:rPr>
              <a:t>getCart</a:t>
            </a:r>
            <a:r>
              <a:rPr lang="en-IN" sz="1100" dirty="0">
                <a:latin typeface="Times New Roman" panose="02020603050405020304" pitchFamily="18" charset="0"/>
                <a:cs typeface="Times New Roman" panose="02020603050405020304" pitchFamily="18" charset="0"/>
              </a:rPr>
              <a:t>()</a:t>
            </a:r>
          </a:p>
          <a:p>
            <a:r>
              <a:rPr lang="en-IN" sz="1100" dirty="0" err="1">
                <a:latin typeface="Times New Roman" panose="02020603050405020304" pitchFamily="18" charset="0"/>
                <a:cs typeface="Times New Roman" panose="02020603050405020304" pitchFamily="18" charset="0"/>
              </a:rPr>
              <a:t>addToCart</a:t>
            </a:r>
            <a:r>
              <a:rPr lang="en-IN" sz="1100" dirty="0">
                <a:latin typeface="Times New Roman" panose="02020603050405020304" pitchFamily="18" charset="0"/>
                <a:cs typeface="Times New Roman" panose="02020603050405020304" pitchFamily="18" charset="0"/>
              </a:rPr>
              <a:t>()</a:t>
            </a:r>
          </a:p>
          <a:p>
            <a:r>
              <a:rPr lang="en-IN" sz="1100" dirty="0" err="1">
                <a:latin typeface="Times New Roman" panose="02020603050405020304" pitchFamily="18" charset="0"/>
                <a:cs typeface="Times New Roman" panose="02020603050405020304" pitchFamily="18" charset="0"/>
              </a:rPr>
              <a:t>deleteItemById</a:t>
            </a:r>
            <a:r>
              <a:rPr lang="en-IN" sz="1100"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cxnSp>
        <p:nvCxnSpPr>
          <p:cNvPr id="48" name="Straight Connector 47"/>
          <p:cNvCxnSpPr/>
          <p:nvPr/>
        </p:nvCxnSpPr>
        <p:spPr>
          <a:xfrm flipV="1">
            <a:off x="6215074" y="4071948"/>
            <a:ext cx="221457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3428992" y="4357700"/>
            <a:ext cx="221457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3" idx="3"/>
            <a:endCxn id="34" idx="1"/>
          </p:cNvCxnSpPr>
          <p:nvPr/>
        </p:nvCxnSpPr>
        <p:spPr>
          <a:xfrm>
            <a:off x="2500298" y="4000510"/>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4" idx="3"/>
            <a:endCxn id="35" idx="1"/>
          </p:cNvCxnSpPr>
          <p:nvPr/>
        </p:nvCxnSpPr>
        <p:spPr>
          <a:xfrm>
            <a:off x="5643570" y="400051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5400000">
            <a:off x="4215604" y="2785270"/>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592</TotalTime>
  <Words>637</Words>
  <Application>Microsoft Office PowerPoint</Application>
  <PresentationFormat>On-screen Show (16:9)</PresentationFormat>
  <Paragraphs>134</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E-MEDICARE</vt:lpstr>
      <vt:lpstr>   ABSTRACT</vt:lpstr>
      <vt:lpstr>   INTRODUCTION</vt:lpstr>
      <vt:lpstr>OBJECTIVES</vt:lpstr>
      <vt:lpstr>SCOPE</vt:lpstr>
      <vt:lpstr>ER-DIAGRAM</vt:lpstr>
      <vt:lpstr>  TECHNOLOGY USED</vt:lpstr>
      <vt:lpstr>MODULES OF E-MEDICARE SYSTEM</vt:lpstr>
      <vt:lpstr>   Class Diagram</vt:lpstr>
      <vt:lpstr> INSTANCES REGISTERED WITH EUREKA</vt:lpstr>
      <vt:lpstr>Functional Testing using POSTMAN tool Admin module:</vt:lpstr>
      <vt:lpstr>ADMIN DATABASE</vt:lpstr>
      <vt:lpstr>User module:</vt:lpstr>
      <vt:lpstr>PowerPoint Presentation</vt:lpstr>
      <vt:lpstr>USER DATABASE</vt:lpstr>
      <vt:lpstr>MEDICINE MODULE:</vt:lpstr>
      <vt:lpstr>MEDICINE DATABASE:</vt:lpstr>
      <vt:lpstr>CART MODULE:</vt:lpstr>
      <vt:lpstr>CART DATABASE</vt:lpstr>
      <vt:lpstr>DOCKER IMAGES:</vt:lpstr>
      <vt:lpstr>   ADVANTAGES</vt:lpstr>
      <vt:lpstr>  DISADVANTAGES</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DREAMS</dc:creator>
  <cp:lastModifiedBy>reshmitha r</cp:lastModifiedBy>
  <cp:revision>127</cp:revision>
  <dcterms:created xsi:type="dcterms:W3CDTF">2022-10-30T07:43:31Z</dcterms:created>
  <dcterms:modified xsi:type="dcterms:W3CDTF">2022-10-31T02:37:58Z</dcterms:modified>
</cp:coreProperties>
</file>