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93" r:id="rId3"/>
    <p:sldId id="284" r:id="rId4"/>
    <p:sldId id="291" r:id="rId5"/>
    <p:sldId id="274" r:id="rId6"/>
    <p:sldId id="275" r:id="rId7"/>
    <p:sldId id="276" r:id="rId8"/>
    <p:sldId id="277" r:id="rId9"/>
    <p:sldId id="292" r:id="rId10"/>
    <p:sldId id="257" r:id="rId11"/>
    <p:sldId id="259" r:id="rId12"/>
    <p:sldId id="263" r:id="rId13"/>
    <p:sldId id="265" r:id="rId14"/>
    <p:sldId id="266" r:id="rId15"/>
    <p:sldId id="262" r:id="rId16"/>
    <p:sldId id="261" r:id="rId17"/>
    <p:sldId id="294" r:id="rId18"/>
    <p:sldId id="264" r:id="rId19"/>
    <p:sldId id="270" r:id="rId20"/>
    <p:sldId id="271" r:id="rId21"/>
    <p:sldId id="272" r:id="rId22"/>
    <p:sldId id="273" r:id="rId23"/>
    <p:sldId id="269" r:id="rId24"/>
    <p:sldId id="283" r:id="rId25"/>
    <p:sldId id="281" r:id="rId26"/>
    <p:sldId id="282" r:id="rId27"/>
    <p:sldId id="288" r:id="rId28"/>
    <p:sldId id="295" r:id="rId29"/>
    <p:sldId id="278" r:id="rId30"/>
    <p:sldId id="290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4990-A550-418E-8DA6-FBA4897A232D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62B-149F-47D7-9733-4B8CF2CC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27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4990-A550-418E-8DA6-FBA4897A232D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62B-149F-47D7-9733-4B8CF2CC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6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4990-A550-418E-8DA6-FBA4897A232D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62B-149F-47D7-9733-4B8CF2CC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12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4990-A550-418E-8DA6-FBA4897A232D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62B-149F-47D7-9733-4B8CF2CC224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016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4990-A550-418E-8DA6-FBA4897A232D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62B-149F-47D7-9733-4B8CF2CC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761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4990-A550-418E-8DA6-FBA4897A232D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62B-149F-47D7-9733-4B8CF2CC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84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4990-A550-418E-8DA6-FBA4897A232D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62B-149F-47D7-9733-4B8CF2CC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318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4990-A550-418E-8DA6-FBA4897A232D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62B-149F-47D7-9733-4B8CF2CC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152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4990-A550-418E-8DA6-FBA4897A232D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62B-149F-47D7-9733-4B8CF2CC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27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4990-A550-418E-8DA6-FBA4897A232D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62B-149F-47D7-9733-4B8CF2CC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52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4990-A550-418E-8DA6-FBA4897A232D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62B-149F-47D7-9733-4B8CF2CC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97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4990-A550-418E-8DA6-FBA4897A232D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62B-149F-47D7-9733-4B8CF2CC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07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4990-A550-418E-8DA6-FBA4897A232D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62B-149F-47D7-9733-4B8CF2CC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6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4990-A550-418E-8DA6-FBA4897A232D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62B-149F-47D7-9733-4B8CF2CC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72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4990-A550-418E-8DA6-FBA4897A232D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62B-149F-47D7-9733-4B8CF2CC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51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4990-A550-418E-8DA6-FBA4897A232D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62B-149F-47D7-9733-4B8CF2CC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50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4990-A550-418E-8DA6-FBA4897A232D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62B-149F-47D7-9733-4B8CF2CC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60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BE4990-A550-418E-8DA6-FBA4897A232D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B62B-149F-47D7-9733-4B8CF2CC2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329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BB97-5B1A-8E1D-C0D9-6DCFBFFAB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0852" y="452285"/>
            <a:ext cx="7393858" cy="236957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              </a:t>
            </a:r>
            <a:br>
              <a:rPr lang="en-US" dirty="0"/>
            </a:br>
            <a:r>
              <a:rPr lang="en-US" sz="24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Online Artwork Sale and Auction System</a:t>
            </a:r>
            <a:endParaRPr lang="en-IN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3F2A7-19D8-AECF-5E19-D2272DAD7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0435" y="2957052"/>
            <a:ext cx="5094177" cy="3146322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68FFE-DC6A-7A8C-5310-CEAFBF6A0F77}"/>
              </a:ext>
            </a:extLst>
          </p:cNvPr>
          <p:cNvSpPr txBox="1"/>
          <p:nvPr/>
        </p:nvSpPr>
        <p:spPr>
          <a:xfrm>
            <a:off x="637388" y="3896139"/>
            <a:ext cx="6097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GUIDE</a:t>
            </a:r>
            <a:r>
              <a:rPr lang="en-US" b="1" dirty="0"/>
              <a:t>  </a:t>
            </a:r>
          </a:p>
          <a:p>
            <a:r>
              <a:rPr lang="en-US" b="1" dirty="0"/>
              <a:t>   </a:t>
            </a:r>
            <a:r>
              <a:rPr lang="en-US" dirty="0"/>
              <a:t>                          </a:t>
            </a:r>
          </a:p>
          <a:p>
            <a:r>
              <a:rPr lang="en-US" dirty="0"/>
              <a:t>Miss </a:t>
            </a:r>
            <a:r>
              <a:rPr lang="en-US" dirty="0" err="1"/>
              <a:t>Kukku</a:t>
            </a:r>
            <a:r>
              <a:rPr lang="en-US" dirty="0"/>
              <a:t> Thomas 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Department of computer Application        </a:t>
            </a:r>
          </a:p>
          <a:p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1631D-1940-6FEC-4E92-D9831261CCB7}"/>
              </a:ext>
            </a:extLst>
          </p:cNvPr>
          <p:cNvSpPr txBox="1"/>
          <p:nvPr/>
        </p:nvSpPr>
        <p:spPr>
          <a:xfrm>
            <a:off x="8726558" y="4173137"/>
            <a:ext cx="3558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Reshna Ravi</a:t>
            </a:r>
          </a:p>
          <a:p>
            <a:r>
              <a:rPr lang="en-US" dirty="0">
                <a:solidFill>
                  <a:srgbClr val="FFC000"/>
                </a:solidFill>
              </a:rPr>
              <a:t>Roll no : 44</a:t>
            </a:r>
          </a:p>
          <a:p>
            <a:r>
              <a:rPr lang="en-US" dirty="0">
                <a:solidFill>
                  <a:srgbClr val="FFC000"/>
                </a:solidFill>
              </a:rPr>
              <a:t>S3 MCA</a:t>
            </a:r>
          </a:p>
          <a:p>
            <a:r>
              <a:rPr lang="en-US" dirty="0">
                <a:solidFill>
                  <a:srgbClr val="FFC000"/>
                </a:solidFill>
              </a:rPr>
              <a:t>Date of Review : 11/7/2025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EFA4A-A2E9-0939-C539-684B7D8F0ECD}"/>
              </a:ext>
            </a:extLst>
          </p:cNvPr>
          <p:cNvSpPr/>
          <p:nvPr/>
        </p:nvSpPr>
        <p:spPr>
          <a:xfrm>
            <a:off x="2880852" y="1295850"/>
            <a:ext cx="6243483" cy="9312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ARTOMART</a:t>
            </a:r>
            <a:endParaRPr lang="en-IN" sz="5400" b="0" cap="none" spc="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34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092D-FA8F-CA55-F94A-580C747C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262" y="242974"/>
            <a:ext cx="5350377" cy="1170039"/>
          </a:xfrm>
        </p:spPr>
        <p:txBody>
          <a:bodyPr/>
          <a:lstStyle/>
          <a:p>
            <a:r>
              <a:rPr lang="en-US" b="1" u="sng" cap="none" dirty="0">
                <a:solidFill>
                  <a:srgbClr val="FFFF00"/>
                </a:solidFill>
              </a:rPr>
              <a:t>Existing System</a:t>
            </a:r>
            <a:endParaRPr lang="en-IN" b="1" u="sng" cap="none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145E-514D-B7E5-A918-8469687CE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6" y="2084663"/>
            <a:ext cx="5083274" cy="382474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latin typeface="Constantia" panose="02030602050306030303" pitchFamily="18" charset="0"/>
              </a:rPr>
              <a:t>Artists can use platforms like Instagram, Facebook, or WhatsApp</a:t>
            </a:r>
            <a:r>
              <a:rPr lang="en-US" sz="2400" b="1" i="1" dirty="0">
                <a:latin typeface="Constantia" panose="02030602050306030303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i="1" dirty="0">
                <a:latin typeface="Constantia" panose="02030602050306030303" pitchFamily="18" charset="0"/>
              </a:rPr>
              <a:t>Keeps track of all uploaded artworks, sales, offering a complete record for artists and admin.</a:t>
            </a:r>
          </a:p>
          <a:p>
            <a:pPr>
              <a:lnSpc>
                <a:spcPct val="100000"/>
              </a:lnSpc>
            </a:pPr>
            <a:r>
              <a:rPr lang="en-US" sz="2400" i="1" dirty="0">
                <a:latin typeface="Constantia" panose="02030602050306030303" pitchFamily="18" charset="0"/>
              </a:rPr>
              <a:t>Artists can reach a wider audience beyond local exhibitions or galleries.</a:t>
            </a:r>
          </a:p>
          <a:p>
            <a:pPr>
              <a:lnSpc>
                <a:spcPct val="100000"/>
              </a:lnSpc>
            </a:pPr>
            <a:r>
              <a:rPr lang="en-US" sz="2400" i="1" dirty="0">
                <a:latin typeface="Constantia" panose="02030602050306030303" pitchFamily="18" charset="0"/>
              </a:rPr>
              <a:t>Users must be online to access or participate.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26BFFA-EECF-5283-A15D-D69FF6B92B59}"/>
              </a:ext>
            </a:extLst>
          </p:cNvPr>
          <p:cNvSpPr/>
          <p:nvPr/>
        </p:nvSpPr>
        <p:spPr>
          <a:xfrm>
            <a:off x="393292" y="2408902"/>
            <a:ext cx="5350378" cy="382474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FF764-0FF6-A946-0629-534C89DC79A5}"/>
              </a:ext>
            </a:extLst>
          </p:cNvPr>
          <p:cNvSpPr txBox="1"/>
          <p:nvPr/>
        </p:nvSpPr>
        <p:spPr>
          <a:xfrm>
            <a:off x="6626942" y="2880853"/>
            <a:ext cx="52504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1" dirty="0">
                <a:latin typeface="Constantia" panose="02030602050306030303" pitchFamily="18" charset="0"/>
              </a:rPr>
              <a:t>Platform are general, not focused on art and auction.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1" dirty="0">
                <a:latin typeface="Constantia" panose="02030602050306030303" pitchFamily="18" charset="0"/>
              </a:rPr>
              <a:t>Users cannot bid or sell through timed auctions.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1" dirty="0">
                <a:latin typeface="Constantia" panose="02030602050306030303" pitchFamily="18" charset="0"/>
              </a:rPr>
              <a:t>User are not notified about auction and new art.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1" dirty="0">
                <a:latin typeface="Constantia" panose="02030602050306030303" pitchFamily="18" charset="0"/>
              </a:rPr>
              <a:t>Everyone has the same permissions (no separation between artist/admin).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i="1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15F25D-2D47-CD59-0657-96C647EE054F}"/>
              </a:ext>
            </a:extLst>
          </p:cNvPr>
          <p:cNvSpPr/>
          <p:nvPr/>
        </p:nvSpPr>
        <p:spPr>
          <a:xfrm>
            <a:off x="6489290" y="2418734"/>
            <a:ext cx="5388078" cy="382474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E3F03-DB5B-1300-A3FC-6F4F608D3B1F}"/>
              </a:ext>
            </a:extLst>
          </p:cNvPr>
          <p:cNvSpPr txBox="1"/>
          <p:nvPr/>
        </p:nvSpPr>
        <p:spPr>
          <a:xfrm>
            <a:off x="6724451" y="1818972"/>
            <a:ext cx="103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2F658-6944-3DF6-BB9F-A31AAB2E8F66}"/>
              </a:ext>
            </a:extLst>
          </p:cNvPr>
          <p:cNvSpPr txBox="1"/>
          <p:nvPr/>
        </p:nvSpPr>
        <p:spPr>
          <a:xfrm>
            <a:off x="680720" y="185383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Pros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5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94BD-4537-F147-6070-92DDFEE5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783" y="456126"/>
            <a:ext cx="4871922" cy="1004836"/>
          </a:xfrm>
        </p:spPr>
        <p:txBody>
          <a:bodyPr/>
          <a:lstStyle/>
          <a:p>
            <a:r>
              <a:rPr lang="en-US" b="1" u="sng" cap="none" dirty="0">
                <a:solidFill>
                  <a:srgbClr val="FFFF00"/>
                </a:solidFill>
              </a:rPr>
              <a:t>Proposed System</a:t>
            </a:r>
            <a:endParaRPr lang="en-IN" b="1" u="sng" cap="none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D3DDD-459F-C92B-D27C-14D077DA8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21" y="2507390"/>
            <a:ext cx="5195479" cy="361526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3200" i="1" dirty="0">
                <a:latin typeface="Constantia" panose="02030602050306030303" pitchFamily="18" charset="0"/>
              </a:rPr>
              <a:t> </a:t>
            </a:r>
            <a:r>
              <a:rPr lang="en-US" sz="4000" b="1" i="1" dirty="0">
                <a:latin typeface="Constantia" panose="02030602050306030303" pitchFamily="18" charset="0"/>
              </a:rPr>
              <a:t>Made for Artists only – </a:t>
            </a:r>
            <a:r>
              <a:rPr lang="en-US" sz="4000" i="1" dirty="0">
                <a:latin typeface="Constantia" panose="02030602050306030303" pitchFamily="18" charset="0"/>
              </a:rPr>
              <a:t>Dedicated platform  to showcase and sell artworks.</a:t>
            </a:r>
          </a:p>
          <a:p>
            <a:r>
              <a:rPr lang="en-US" sz="4000" i="1" dirty="0">
                <a:latin typeface="Constantia" panose="02030602050306030303" pitchFamily="18" charset="0"/>
              </a:rPr>
              <a:t> </a:t>
            </a:r>
            <a:r>
              <a:rPr lang="en-US" sz="4000" b="1" i="1" dirty="0">
                <a:latin typeface="Constantia" panose="02030602050306030303" pitchFamily="18" charset="0"/>
              </a:rPr>
              <a:t>Auction Features – </a:t>
            </a:r>
            <a:r>
              <a:rPr lang="en-US" sz="4000" i="1" dirty="0">
                <a:latin typeface="Constantia" panose="02030602050306030303" pitchFamily="18" charset="0"/>
              </a:rPr>
              <a:t>artists can sell special artwork through bidding.</a:t>
            </a:r>
          </a:p>
          <a:p>
            <a:r>
              <a:rPr lang="en-US" sz="4000" i="1" dirty="0">
                <a:latin typeface="Constantia" panose="02030602050306030303" pitchFamily="18" charset="0"/>
              </a:rPr>
              <a:t> </a:t>
            </a:r>
            <a:r>
              <a:rPr lang="en-US" sz="4000" b="1" i="1" dirty="0">
                <a:latin typeface="Constantia" panose="02030602050306030303" pitchFamily="18" charset="0"/>
              </a:rPr>
              <a:t>Admin Control – </a:t>
            </a:r>
            <a:r>
              <a:rPr lang="en-US" sz="4000" i="1" dirty="0">
                <a:latin typeface="Constantia" panose="02030602050306030303" pitchFamily="18" charset="0"/>
              </a:rPr>
              <a:t>admin approve artworks and manages auction timings.</a:t>
            </a:r>
          </a:p>
          <a:p>
            <a:r>
              <a:rPr lang="en-US" sz="4000" i="1" dirty="0">
                <a:latin typeface="Constantia" panose="02030602050306030303" pitchFamily="18" charset="0"/>
              </a:rPr>
              <a:t> </a:t>
            </a:r>
            <a:r>
              <a:rPr lang="en-US" sz="4000" b="1" i="1" dirty="0">
                <a:latin typeface="Constantia" panose="02030602050306030303" pitchFamily="18" charset="0"/>
              </a:rPr>
              <a:t>Notification – </a:t>
            </a:r>
            <a:r>
              <a:rPr lang="en-US" sz="4000" i="1" dirty="0">
                <a:latin typeface="Constantia" panose="02030602050306030303" pitchFamily="18" charset="0"/>
              </a:rPr>
              <a:t>Users are notified  when auction start.</a:t>
            </a:r>
          </a:p>
          <a:p>
            <a:endParaRPr lang="en-IN" sz="29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9F9BA-6AF7-182E-6875-A7080AA1D085}"/>
              </a:ext>
            </a:extLst>
          </p:cNvPr>
          <p:cNvSpPr/>
          <p:nvPr/>
        </p:nvSpPr>
        <p:spPr>
          <a:xfrm>
            <a:off x="803387" y="2433509"/>
            <a:ext cx="5195479" cy="376302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7F0DD-9C68-7842-A7BF-17CED4AA7FE3}"/>
              </a:ext>
            </a:extLst>
          </p:cNvPr>
          <p:cNvSpPr txBox="1"/>
          <p:nvPr/>
        </p:nvSpPr>
        <p:spPr>
          <a:xfrm>
            <a:off x="7445829" y="2934119"/>
            <a:ext cx="37279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Constantia" panose="02030602050306030303" pitchFamily="18" charset="0"/>
              </a:rPr>
              <a:t>Auction needs admin approval.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i="1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i="1" dirty="0">
                <a:latin typeface="Constantia" panose="02030602050306030303" pitchFamily="18" charset="0"/>
              </a:rPr>
              <a:t>The platform  needs regular updates and security checks</a:t>
            </a:r>
            <a:r>
              <a:rPr lang="en-U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614D9A-FB1C-3796-4DAC-07BEF2501DE5}"/>
              </a:ext>
            </a:extLst>
          </p:cNvPr>
          <p:cNvSpPr/>
          <p:nvPr/>
        </p:nvSpPr>
        <p:spPr>
          <a:xfrm>
            <a:off x="6863025" y="2433510"/>
            <a:ext cx="4732774" cy="376302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9DB40F-2AA9-4276-31B1-C1AA3EE86197}"/>
              </a:ext>
            </a:extLst>
          </p:cNvPr>
          <p:cNvSpPr txBox="1"/>
          <p:nvPr/>
        </p:nvSpPr>
        <p:spPr>
          <a:xfrm>
            <a:off x="803387" y="1842571"/>
            <a:ext cx="1571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A2B7C-5C4C-89EB-FCA5-D9D9EC84B1FE}"/>
              </a:ext>
            </a:extLst>
          </p:cNvPr>
          <p:cNvSpPr txBox="1"/>
          <p:nvPr/>
        </p:nvSpPr>
        <p:spPr>
          <a:xfrm>
            <a:off x="6863025" y="1842570"/>
            <a:ext cx="1571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3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4538-F32A-F963-0A94-AD1A778C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908" y="2698955"/>
            <a:ext cx="7436136" cy="1663290"/>
          </a:xfrm>
        </p:spPr>
        <p:txBody>
          <a:bodyPr>
            <a:normAutofit/>
          </a:bodyPr>
          <a:lstStyle/>
          <a:p>
            <a:r>
              <a:rPr lang="en-US" sz="6600" b="1" dirty="0"/>
              <a:t>Literature review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348662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FF2928-CC0C-64D6-9098-8649D77AB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86691"/>
              </p:ext>
            </p:extLst>
          </p:nvPr>
        </p:nvGraphicFramePr>
        <p:xfrm>
          <a:off x="518160" y="396241"/>
          <a:ext cx="11257280" cy="60655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51456">
                  <a:extLst>
                    <a:ext uri="{9D8B030D-6E8A-4147-A177-3AD203B41FA5}">
                      <a16:colId xmlns:a16="http://schemas.microsoft.com/office/drawing/2014/main" val="488865103"/>
                    </a:ext>
                  </a:extLst>
                </a:gridCol>
                <a:gridCol w="2251456">
                  <a:extLst>
                    <a:ext uri="{9D8B030D-6E8A-4147-A177-3AD203B41FA5}">
                      <a16:colId xmlns:a16="http://schemas.microsoft.com/office/drawing/2014/main" val="3665349352"/>
                    </a:ext>
                  </a:extLst>
                </a:gridCol>
                <a:gridCol w="2251456">
                  <a:extLst>
                    <a:ext uri="{9D8B030D-6E8A-4147-A177-3AD203B41FA5}">
                      <a16:colId xmlns:a16="http://schemas.microsoft.com/office/drawing/2014/main" val="1245282741"/>
                    </a:ext>
                  </a:extLst>
                </a:gridCol>
                <a:gridCol w="2251456">
                  <a:extLst>
                    <a:ext uri="{9D8B030D-6E8A-4147-A177-3AD203B41FA5}">
                      <a16:colId xmlns:a16="http://schemas.microsoft.com/office/drawing/2014/main" val="3418024964"/>
                    </a:ext>
                  </a:extLst>
                </a:gridCol>
                <a:gridCol w="2251456">
                  <a:extLst>
                    <a:ext uri="{9D8B030D-6E8A-4147-A177-3AD203B41FA5}">
                      <a16:colId xmlns:a16="http://schemas.microsoft.com/office/drawing/2014/main" val="1967587865"/>
                    </a:ext>
                  </a:extLst>
                </a:gridCol>
              </a:tblGrid>
              <a:tr h="1097409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05220"/>
                  </a:ext>
                </a:extLst>
              </a:tr>
              <a:tr h="1435232">
                <a:tc>
                  <a:txBody>
                    <a:bodyPr/>
                    <a:lstStyle/>
                    <a:p>
                      <a:r>
                        <a:rPr lang="en-I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Peize</a:t>
                      </a: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ICEMCI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Bidding Strategies in Online Art Auctions with Buyout Prices</a:t>
                      </a:r>
                      <a:endParaRPr lang="en-IN" sz="1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Proceedings Paper / Research Article</a:t>
                      </a:r>
                    </a:p>
                    <a:p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60855"/>
                  </a:ext>
                </a:extLst>
              </a:tr>
              <a:tr h="1435232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Jason Milionis, Dean Hirsch, Andy Arditi, Pranav </a:t>
                      </a:r>
                      <a:r>
                        <a:rPr lang="en-I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Garimidi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arXiv</a:t>
                      </a: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Framework for Single‑Item NFT Auction Mechanism Design</a:t>
                      </a:r>
                      <a:endParaRPr lang="en-IN" sz="1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Blockchain‑based auction mechanism design for digital art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37366"/>
                  </a:ext>
                </a:extLst>
              </a:tr>
              <a:tr h="2097646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Chidi </a:t>
                      </a:r>
                      <a:r>
                        <a:rPr lang="en-I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Ukamaka</a:t>
                      </a: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Betrand, Oluchukwu Uzoamaka </a:t>
                      </a:r>
                      <a:r>
                        <a:rPr lang="en-I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Ekwealor</a:t>
                      </a: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Chinazo</a:t>
                      </a: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Juliet Onyema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International Journal on Data Science and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 Art Gallery Exhibition and Auction System for Indigenous Art Works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Solve </a:t>
                      </a: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exhibition costs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lack of support by using a web system built with React.js, Node.js, and MongoDB.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44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61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53077E-7B2D-0E3E-C48A-1F372420B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07335"/>
              </p:ext>
            </p:extLst>
          </p:nvPr>
        </p:nvGraphicFramePr>
        <p:xfrm>
          <a:off x="396240" y="474515"/>
          <a:ext cx="11399520" cy="59089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9904">
                  <a:extLst>
                    <a:ext uri="{9D8B030D-6E8A-4147-A177-3AD203B41FA5}">
                      <a16:colId xmlns:a16="http://schemas.microsoft.com/office/drawing/2014/main" val="1135951794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4056339405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1579896533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2600833225"/>
                    </a:ext>
                  </a:extLst>
                </a:gridCol>
                <a:gridCol w="2279904">
                  <a:extLst>
                    <a:ext uri="{9D8B030D-6E8A-4147-A177-3AD203B41FA5}">
                      <a16:colId xmlns:a16="http://schemas.microsoft.com/office/drawing/2014/main" val="4261509501"/>
                    </a:ext>
                  </a:extLst>
                </a:gridCol>
              </a:tblGrid>
              <a:tr h="963132"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91668"/>
                  </a:ext>
                </a:extLst>
              </a:tr>
              <a:tr h="1608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 Senthemil,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kadar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 Mohideen, S Saran, R Reshma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 State-of-the-Art Approach for Securing Online Auction System</a:t>
                      </a:r>
                    </a:p>
                    <a:p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improved blockchain framework to solve security issues in traditional e-auctions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45946"/>
                  </a:ext>
                </a:extLst>
              </a:tr>
              <a:tr h="1196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Jaehyuk</a:t>
                      </a: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Choi, Lan Ju, Jian Li, Zhiyong Tu</a:t>
                      </a:r>
                    </a:p>
                    <a:p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arXiv</a:t>
                      </a: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preprint, arXiv:2302.08167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 Extraction and Artwork Pricing</a:t>
                      </a:r>
                      <a:endParaRPr lang="en-IN" sz="1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Research Article / Preprint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06545"/>
                  </a:ext>
                </a:extLst>
              </a:tr>
              <a:tr h="1870001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Christine </a:t>
                      </a:r>
                      <a:r>
                        <a:rPr lang="en-I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Bourron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Arts</a:t>
                      </a: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journal, MDPI, Vol. 12, Issue 5, Article 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Comprehensive Analysis of the Trade of NFTs at Major Auction Houses: From Hype to Reality</a:t>
                      </a:r>
                    </a:p>
                    <a:p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Peer-reviewed Journal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79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6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9795-CF9A-98BC-06AD-914FCD9A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052" y="551181"/>
            <a:ext cx="8534400" cy="1507067"/>
          </a:xfrm>
        </p:spPr>
        <p:txBody>
          <a:bodyPr/>
          <a:lstStyle/>
          <a:p>
            <a:r>
              <a:rPr lang="en-US" u="sng" cap="none" dirty="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Specifications</a:t>
            </a:r>
            <a:br>
              <a:rPr lang="en-US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5448-E436-947E-0F9A-C818077A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02" y="1637447"/>
            <a:ext cx="8534400" cy="358310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3525"/>
              </a:lnSpc>
              <a:buNone/>
            </a:pPr>
            <a:r>
              <a:rPr lang="en-US" sz="3060" b="1" dirty="0">
                <a:latin typeface="Times New Roman Bold"/>
                <a:ea typeface="Times New Roman Bold"/>
                <a:cs typeface="Times New Roman Bold"/>
                <a:sym typeface="Times New Roman Bold"/>
              </a:rPr>
              <a:t>       </a:t>
            </a:r>
          </a:p>
          <a:p>
            <a:pPr marL="0" indent="0">
              <a:lnSpc>
                <a:spcPts val="3525"/>
              </a:lnSpc>
              <a:buNone/>
            </a:pPr>
            <a:r>
              <a:rPr lang="en-US" sz="11200" b="1" dirty="0">
                <a:latin typeface="Times New Roman Bold"/>
                <a:ea typeface="Times New Roman Bold"/>
                <a:cs typeface="Times New Roman Bold"/>
                <a:sym typeface="Times New Roman Bold"/>
              </a:rPr>
              <a:t>       </a:t>
            </a:r>
            <a:r>
              <a:rPr lang="en-US" sz="11200" b="1" i="1" dirty="0">
                <a:latin typeface="Constantia" panose="02030602050306030303" pitchFamily="18" charset="0"/>
                <a:ea typeface="Times New Roman Bold"/>
                <a:cs typeface="Times New Roman Bold"/>
                <a:sym typeface="Times New Roman Bold"/>
              </a:rPr>
              <a:t>Front End:</a:t>
            </a:r>
          </a:p>
          <a:p>
            <a:pPr marL="678107" lvl="4" indent="0">
              <a:lnSpc>
                <a:spcPts val="3083"/>
              </a:lnSpc>
              <a:buNone/>
            </a:pPr>
            <a:r>
              <a:rPr lang="en-US" sz="11200" i="1" dirty="0">
                <a:latin typeface="Constantia" panose="02030602050306030303" pitchFamily="18" charset="0"/>
                <a:ea typeface="Times New Roman"/>
                <a:cs typeface="Times New Roman"/>
                <a:sym typeface="Times New Roman"/>
              </a:rPr>
              <a:t>   HTML, CSS, JavaScript</a:t>
            </a:r>
          </a:p>
          <a:p>
            <a:pPr marL="678107" lvl="4" indent="0">
              <a:lnSpc>
                <a:spcPts val="3083"/>
              </a:lnSpc>
              <a:buNone/>
            </a:pPr>
            <a:r>
              <a:rPr lang="en-US" sz="11200" b="1" i="1" dirty="0">
                <a:latin typeface="Constantia" panose="02030602050306030303" pitchFamily="18" charset="0"/>
                <a:ea typeface="Times New Roman Bold"/>
                <a:cs typeface="Times New Roman Bold"/>
                <a:sym typeface="Times New Roman Bold"/>
              </a:rPr>
              <a:t>Back End:</a:t>
            </a:r>
          </a:p>
          <a:p>
            <a:pPr marL="678038" lvl="4" indent="0">
              <a:lnSpc>
                <a:spcPts val="3083"/>
              </a:lnSpc>
              <a:buNone/>
            </a:pPr>
            <a:r>
              <a:rPr lang="en-US" sz="11200" i="1" dirty="0">
                <a:latin typeface="Constantia" panose="02030602050306030303" pitchFamily="18" charset="0"/>
                <a:ea typeface="Times New Roman"/>
                <a:cs typeface="Times New Roman"/>
                <a:sym typeface="Times New Roman"/>
              </a:rPr>
              <a:t>   Python, Django</a:t>
            </a:r>
          </a:p>
          <a:p>
            <a:pPr marL="678038" lvl="4" indent="0">
              <a:lnSpc>
                <a:spcPts val="3083"/>
              </a:lnSpc>
              <a:buNone/>
            </a:pPr>
            <a:r>
              <a:rPr lang="en-US" sz="11200" b="1" i="1" dirty="0">
                <a:latin typeface="Constantia" panose="02030602050306030303" pitchFamily="18" charset="0"/>
                <a:ea typeface="Times New Roman Bold"/>
                <a:cs typeface="Times New Roman Bold"/>
                <a:sym typeface="Times New Roman Bold"/>
              </a:rPr>
              <a:t>Database:</a:t>
            </a:r>
          </a:p>
          <a:p>
            <a:pPr marL="678107" lvl="4" indent="0">
              <a:lnSpc>
                <a:spcPts val="3083"/>
              </a:lnSpc>
              <a:buNone/>
            </a:pPr>
            <a:r>
              <a:rPr lang="en-US" sz="11200" i="1" dirty="0">
                <a:latin typeface="Constantia" panose="02030602050306030303" pitchFamily="18" charset="0"/>
                <a:ea typeface="Times New Roman"/>
                <a:cs typeface="Times New Roman"/>
                <a:sym typeface="Times New Roman"/>
              </a:rPr>
              <a:t>   MSQL</a:t>
            </a:r>
          </a:p>
          <a:p>
            <a:pPr marL="678107" lvl="4" indent="0">
              <a:lnSpc>
                <a:spcPts val="3083"/>
              </a:lnSpc>
              <a:buNone/>
            </a:pPr>
            <a:endParaRPr lang="en-US" sz="96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66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ACD9-2FD9-8199-7CEB-A23B709A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19" y="850053"/>
            <a:ext cx="8534400" cy="1507067"/>
          </a:xfrm>
        </p:spPr>
        <p:txBody>
          <a:bodyPr>
            <a:normAutofit/>
          </a:bodyPr>
          <a:lstStyle/>
          <a:p>
            <a:r>
              <a:rPr lang="en-US" b="1" u="sng" cap="none" dirty="0">
                <a:solidFill>
                  <a:srgbClr val="FFFF00"/>
                </a:solidFill>
              </a:rPr>
              <a:t>Modules of Proposed System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39D2-3BC7-B9A9-78B7-4ACE23F2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20" y="1966452"/>
            <a:ext cx="9372426" cy="376575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4200" b="1" i="1" u="sng" dirty="0">
                <a:latin typeface="Constantia" panose="02030602050306030303" pitchFamily="18" charset="0"/>
              </a:rPr>
              <a:t>User Module </a:t>
            </a:r>
          </a:p>
          <a:p>
            <a:pPr marL="0" indent="0" algn="just">
              <a:buNone/>
            </a:pPr>
            <a:r>
              <a:rPr lang="en-IN" sz="5500" i="1" dirty="0">
                <a:latin typeface="Constantia" panose="02030602050306030303" pitchFamily="18" charset="0"/>
              </a:rPr>
              <a:t>    </a:t>
            </a:r>
            <a:r>
              <a:rPr lang="en-IN" sz="3200" i="1" dirty="0">
                <a:latin typeface="Constantia" panose="02030602050306030303" pitchFamily="18" charset="0"/>
              </a:rPr>
              <a:t>-  User registration and login</a:t>
            </a:r>
          </a:p>
          <a:p>
            <a:pPr marL="0" indent="0" algn="just">
              <a:buNone/>
            </a:pPr>
            <a:r>
              <a:rPr lang="en-IN" sz="3200" i="1" dirty="0">
                <a:latin typeface="Constantia" panose="02030602050306030303" pitchFamily="18" charset="0"/>
              </a:rPr>
              <a:t>      -  Request artwork for auction </a:t>
            </a:r>
          </a:p>
          <a:p>
            <a:pPr marL="0" indent="0" algn="just">
              <a:buNone/>
            </a:pPr>
            <a:r>
              <a:rPr lang="en-IN" sz="3200" i="1" dirty="0">
                <a:latin typeface="Constantia" panose="02030602050306030303" pitchFamily="18" charset="0"/>
              </a:rPr>
              <a:t>      - Upload artwork for fixed price sale.</a:t>
            </a:r>
          </a:p>
          <a:p>
            <a:pPr marL="0" indent="0" algn="just">
              <a:buNone/>
            </a:pPr>
            <a:r>
              <a:rPr lang="en-IN" sz="3200" i="1" dirty="0">
                <a:latin typeface="Constantia" panose="02030602050306030303" pitchFamily="18" charset="0"/>
              </a:rPr>
              <a:t>      - Create profile, add bid, buy artworks.</a:t>
            </a:r>
          </a:p>
          <a:p>
            <a:pPr marL="0" indent="0" algn="just">
              <a:buNone/>
            </a:pPr>
            <a:endParaRPr lang="en-IN" sz="3200" i="1" dirty="0">
              <a:latin typeface="Constantia" panose="02030602050306030303" pitchFamily="18" charset="0"/>
            </a:endParaRPr>
          </a:p>
          <a:p>
            <a:pPr marL="0" indent="0" algn="just">
              <a:buNone/>
            </a:pPr>
            <a:endParaRPr lang="en-IN" sz="3800" b="1" i="1" u="sng" dirty="0">
              <a:latin typeface="Constantia" panose="02030602050306030303" pitchFamily="18" charset="0"/>
            </a:endParaRPr>
          </a:p>
          <a:p>
            <a:endParaRPr lang="en-IN" sz="3300" i="1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501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940E-1F6B-6B6D-C4CE-D69526C6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FF00"/>
                </a:solidFill>
              </a:rPr>
              <a:t>Modules of 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F939-6AF0-4665-C687-DFCEA8475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3200" b="1" i="1" u="sng" dirty="0">
                <a:latin typeface="Constantia" panose="02030602050306030303" pitchFamily="18" charset="0"/>
              </a:rPr>
              <a:t>Admin Module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3200" b="1" i="1" u="sng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IN" sz="3200" i="1" dirty="0">
                <a:latin typeface="Constantia" panose="02030602050306030303" pitchFamily="18" charset="0"/>
              </a:rPr>
              <a:t>    - Approve Auction request and create auction</a:t>
            </a:r>
          </a:p>
          <a:p>
            <a:pPr marL="0" indent="0">
              <a:buNone/>
            </a:pPr>
            <a:r>
              <a:rPr lang="en-IN" sz="3200" i="1" dirty="0">
                <a:latin typeface="Constantia" panose="02030602050306030303" pitchFamily="18" charset="0"/>
              </a:rPr>
              <a:t>    - Set time period for auction.</a:t>
            </a:r>
          </a:p>
          <a:p>
            <a:pPr marL="0" indent="0">
              <a:buNone/>
            </a:pPr>
            <a:r>
              <a:rPr lang="en-IN" sz="3200" i="1" dirty="0">
                <a:latin typeface="Constantia" panose="02030602050306030303" pitchFamily="18" charset="0"/>
              </a:rPr>
              <a:t>    - View users, artwork details.</a:t>
            </a:r>
          </a:p>
          <a:p>
            <a:pPr marL="0" indent="0">
              <a:buNone/>
            </a:pPr>
            <a:r>
              <a:rPr lang="en-US" sz="3200" i="1" dirty="0">
                <a:latin typeface="Constantia" panose="02030602050306030303" pitchFamily="18" charset="0"/>
              </a:rPr>
              <a:t>    - Notify users about active auctions</a:t>
            </a:r>
          </a:p>
          <a:p>
            <a:pPr marL="0" indent="0">
              <a:buNone/>
            </a:pPr>
            <a:r>
              <a:rPr lang="en-US" sz="3200" i="1" dirty="0">
                <a:latin typeface="Constantia" panose="02030602050306030303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3200" b="1" i="1" u="sng" dirty="0">
                <a:latin typeface="Constantia" panose="02030602050306030303" pitchFamily="18" charset="0"/>
              </a:rPr>
              <a:t>      </a:t>
            </a:r>
            <a:endParaRPr lang="en-IN" sz="3200" b="1" i="1" u="sng" dirty="0">
              <a:latin typeface="Constantia" panose="02030602050306030303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i="1" dirty="0">
                <a:latin typeface="Constantia" panose="02030602050306030303" pitchFamily="18" charset="0"/>
              </a:rPr>
              <a:t>.</a:t>
            </a:r>
            <a:endParaRPr lang="en-IN" sz="3200" i="1" dirty="0">
              <a:latin typeface="Constantia" panose="02030602050306030303" pitchFamily="18" charset="0"/>
            </a:endParaRPr>
          </a:p>
          <a:p>
            <a:pPr algn="just"/>
            <a:endParaRPr lang="en-IN" sz="3200" b="1" i="1" u="sng" dirty="0">
              <a:latin typeface="Constantia" panose="0203060205030603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835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A3C8-6EE8-B9EB-0811-14F61207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32" y="382692"/>
            <a:ext cx="8534400" cy="1507067"/>
          </a:xfrm>
        </p:spPr>
        <p:txBody>
          <a:bodyPr/>
          <a:lstStyle/>
          <a:p>
            <a:r>
              <a:rPr lang="en-US" b="1" u="sng" cap="none" dirty="0">
                <a:solidFill>
                  <a:srgbClr val="FFFF00"/>
                </a:solidFill>
              </a:rPr>
              <a:t>Modules of Proposed System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A9CF-1A20-96E5-3025-343921164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972" y="2096348"/>
            <a:ext cx="8534400" cy="3615267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sz="2800" b="1" i="1" dirty="0">
                <a:latin typeface="Constantia" panose="02030602050306030303" pitchFamily="18" charset="0"/>
              </a:rPr>
              <a:t>Auction Module</a:t>
            </a:r>
          </a:p>
          <a:p>
            <a:pPr marL="0" indent="0" algn="just">
              <a:buNone/>
            </a:pPr>
            <a:r>
              <a:rPr lang="en-US" sz="2800" i="1" dirty="0">
                <a:latin typeface="Constantia" panose="02030602050306030303" pitchFamily="18" charset="0"/>
              </a:rPr>
              <a:t>         - Select highest bidder after auction ends.</a:t>
            </a:r>
          </a:p>
          <a:p>
            <a:pPr marL="0" indent="0" algn="just">
              <a:buNone/>
            </a:pPr>
            <a:endParaRPr lang="en-IN" sz="2800" b="1" i="1" u="sng" dirty="0">
              <a:latin typeface="Constantia" panose="02030602050306030303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b="1" i="1" dirty="0">
                <a:latin typeface="Constantia" panose="02030602050306030303" pitchFamily="18" charset="0"/>
              </a:rPr>
              <a:t>Notification Module</a:t>
            </a:r>
          </a:p>
          <a:p>
            <a:pPr marL="0" indent="0" algn="just">
              <a:buNone/>
            </a:pPr>
            <a:r>
              <a:rPr lang="en-US" sz="2800" i="1" dirty="0">
                <a:latin typeface="Constantia" panose="02030602050306030303" pitchFamily="18" charset="0"/>
              </a:rPr>
              <a:t>        - Send alerts to users about new auctions and notify seller and buyer of auction result</a:t>
            </a:r>
          </a:p>
          <a:p>
            <a:pPr algn="just"/>
            <a:endParaRPr lang="en-IN" sz="2800" b="1" i="1" u="sng" dirty="0">
              <a:latin typeface="Constantia" panose="0203060205030603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272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3D72-EBCC-2EF3-2937-B1F402220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4457" y="550606"/>
            <a:ext cx="5283969" cy="69809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Data flow diagram</a:t>
            </a:r>
            <a:endParaRPr lang="en-IN" sz="3200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39B35-EA4D-9D50-B1BF-E318189D2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535" y="1415300"/>
            <a:ext cx="1508382" cy="492159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Level 0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A17F2-AD93-960F-2702-10DDBE11D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71" y="2089900"/>
            <a:ext cx="8915400" cy="386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7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1A97BF-D6E5-CF39-ACB3-92FF87074071}"/>
              </a:ext>
            </a:extLst>
          </p:cNvPr>
          <p:cNvSpPr txBox="1"/>
          <p:nvPr/>
        </p:nvSpPr>
        <p:spPr>
          <a:xfrm>
            <a:off x="1445340" y="757084"/>
            <a:ext cx="4080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Introduction</a:t>
            </a:r>
            <a:endParaRPr lang="en-IN" sz="3600" b="1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3642A-6259-D648-DE9F-DF24B9ED8C85}"/>
              </a:ext>
            </a:extLst>
          </p:cNvPr>
          <p:cNvSpPr txBox="1"/>
          <p:nvPr/>
        </p:nvSpPr>
        <p:spPr>
          <a:xfrm>
            <a:off x="1356852" y="1582993"/>
            <a:ext cx="8799871" cy="483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300" b="1" i="1" dirty="0" err="1">
                <a:latin typeface="Constantia" panose="02030602050306030303" pitchFamily="18" charset="0"/>
              </a:rPr>
              <a:t>ArtoMart</a:t>
            </a:r>
            <a:r>
              <a:rPr lang="en-US" sz="2300" i="1" dirty="0">
                <a:latin typeface="Constantia" panose="02030602050306030303" pitchFamily="18" charset="0"/>
              </a:rPr>
              <a:t> is an online art marketplace designed to connect artists and buyers through a secure platform for </a:t>
            </a:r>
            <a:r>
              <a:rPr lang="en-US" sz="2300" b="1" i="1" dirty="0">
                <a:latin typeface="Constantia" panose="02030602050306030303" pitchFamily="18" charset="0"/>
              </a:rPr>
              <a:t>art sales and live auctions</a:t>
            </a:r>
            <a:r>
              <a:rPr lang="en-US" sz="2300" i="1" dirty="0">
                <a:latin typeface="Constantia" panose="02030602050306030303" pitchFamily="18" charset="0"/>
              </a:rPr>
              <a:t>. It enables artists to showcase their work digitally and allows buyers to explore, bid, and purchase artworks in real time. With features like role-based dashboards, live bidding updates, payment integration, and admin moderation, </a:t>
            </a:r>
            <a:r>
              <a:rPr lang="en-US" sz="2300" i="1" dirty="0" err="1">
                <a:latin typeface="Constantia" panose="02030602050306030303" pitchFamily="18" charset="0"/>
              </a:rPr>
              <a:t>ArtoMart</a:t>
            </a:r>
            <a:r>
              <a:rPr lang="en-US" sz="2300" i="1" dirty="0">
                <a:latin typeface="Constantia" panose="02030602050306030303" pitchFamily="18" charset="0"/>
              </a:rPr>
              <a:t> ensures a seamless and transparent art trading experience. The platform promotes digital accessibility, enhances user engagement, and supports the modern transformation of the art market</a:t>
            </a:r>
            <a:r>
              <a:rPr lang="en-US" sz="2400" i="1" dirty="0">
                <a:latin typeface="Constantia" panose="02030602050306030303" pitchFamily="18" charset="0"/>
              </a:rPr>
              <a:t>.</a:t>
            </a:r>
            <a:endParaRPr lang="en-IN" sz="2400" i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84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F4DB81-5976-10F3-4904-619FAFB24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01" y="1109815"/>
            <a:ext cx="10111198" cy="5163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1F7584-72E7-1FFB-89F7-1ED3B4F0B6F5}"/>
              </a:ext>
            </a:extLst>
          </p:cNvPr>
          <p:cNvSpPr txBox="1"/>
          <p:nvPr/>
        </p:nvSpPr>
        <p:spPr>
          <a:xfrm>
            <a:off x="934065" y="463623"/>
            <a:ext cx="411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LEVEL 1 USER</a:t>
            </a:r>
            <a:endParaRPr lang="en-IN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80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F80AA-3096-D75F-D267-3DE109FF0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19957"/>
            <a:ext cx="9366776" cy="5388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E8E5DC-06C0-2CEC-A9DD-F13567468353}"/>
              </a:ext>
            </a:extLst>
          </p:cNvPr>
          <p:cNvSpPr txBox="1"/>
          <p:nvPr/>
        </p:nvSpPr>
        <p:spPr>
          <a:xfrm>
            <a:off x="836069" y="463099"/>
            <a:ext cx="3490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LEVEL 1 ADMIN</a:t>
            </a:r>
            <a:endParaRPr lang="en-IN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00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757F53-2EB7-7DED-5748-A9032FD29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1" y="1520004"/>
            <a:ext cx="10264878" cy="48360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3446B6-C0AF-FBBC-7B3C-476F219D42C3}"/>
              </a:ext>
            </a:extLst>
          </p:cNvPr>
          <p:cNvSpPr txBox="1"/>
          <p:nvPr/>
        </p:nvSpPr>
        <p:spPr>
          <a:xfrm>
            <a:off x="884903" y="645027"/>
            <a:ext cx="273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LEVEL 2 ADMIN</a:t>
            </a:r>
            <a:endParaRPr lang="en-IN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301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35C725-F10F-65B1-5B7C-6D00A77BC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23" y="1061884"/>
            <a:ext cx="8679953" cy="5506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717CC4-46C9-82C2-683F-A0F87C0B9C3A}"/>
              </a:ext>
            </a:extLst>
          </p:cNvPr>
          <p:cNvSpPr txBox="1"/>
          <p:nvPr/>
        </p:nvSpPr>
        <p:spPr>
          <a:xfrm>
            <a:off x="719721" y="290051"/>
            <a:ext cx="3480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Class Diagram</a:t>
            </a:r>
            <a:endParaRPr lang="en-IN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15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E65A31-3202-226A-E4C2-45D4C0D7DE86}"/>
              </a:ext>
            </a:extLst>
          </p:cNvPr>
          <p:cNvSpPr txBox="1"/>
          <p:nvPr/>
        </p:nvSpPr>
        <p:spPr>
          <a:xfrm>
            <a:off x="481781" y="313295"/>
            <a:ext cx="471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Entity Relationship Diagram </a:t>
            </a:r>
            <a:r>
              <a:rPr lang="en-US" sz="2400" b="1" dirty="0">
                <a:solidFill>
                  <a:schemeClr val="bg1"/>
                </a:solidFill>
              </a:rPr>
              <a:t>	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93B1B-8C40-422D-E946-65E389AEB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71" y="1038993"/>
            <a:ext cx="8668057" cy="550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92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20B7D8-C6EB-177B-624F-615FFF4CA18A}"/>
              </a:ext>
            </a:extLst>
          </p:cNvPr>
          <p:cNvSpPr txBox="1"/>
          <p:nvPr/>
        </p:nvSpPr>
        <p:spPr>
          <a:xfrm>
            <a:off x="451792" y="315575"/>
            <a:ext cx="493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  </a:t>
            </a:r>
            <a:r>
              <a:rPr lang="en-US" sz="2400" b="1" dirty="0">
                <a:solidFill>
                  <a:srgbClr val="FFFF00"/>
                </a:solidFill>
              </a:rPr>
              <a:t>Use case diagram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735A5B-9C15-E815-87C2-085DB0F8FDF0}"/>
              </a:ext>
            </a:extLst>
          </p:cNvPr>
          <p:cNvSpPr/>
          <p:nvPr/>
        </p:nvSpPr>
        <p:spPr>
          <a:xfrm>
            <a:off x="2794000" y="777240"/>
            <a:ext cx="6451600" cy="5928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8EE963-6204-C20D-CDBC-93CBA507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1" y="777240"/>
            <a:ext cx="6451599" cy="592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9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32CAE6-CCFF-DA0B-744E-59EED936F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6" y="765567"/>
            <a:ext cx="9822426" cy="57813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AD3A9C-17E5-4187-CB5C-7CC14FD0B21A}"/>
              </a:ext>
            </a:extLst>
          </p:cNvPr>
          <p:cNvSpPr txBox="1"/>
          <p:nvPr/>
        </p:nvSpPr>
        <p:spPr>
          <a:xfrm>
            <a:off x="610255" y="340670"/>
            <a:ext cx="339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Sequence Diagram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F2620-268E-7217-8A83-95942DE71D1F}"/>
              </a:ext>
            </a:extLst>
          </p:cNvPr>
          <p:cNvSpPr txBox="1"/>
          <p:nvPr/>
        </p:nvSpPr>
        <p:spPr>
          <a:xfrm>
            <a:off x="7728154" y="5213244"/>
            <a:ext cx="179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Auction bid list</a:t>
            </a:r>
            <a:endParaRPr lang="en-IN" sz="1000" dirty="0"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E3DD9-8166-F54D-9445-5F75A2B142A1}"/>
              </a:ext>
            </a:extLst>
          </p:cNvPr>
          <p:cNvSpPr txBox="1"/>
          <p:nvPr/>
        </p:nvSpPr>
        <p:spPr>
          <a:xfrm>
            <a:off x="3048000" y="32369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Announce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225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FED3-7534-A92E-833F-EA45F0D2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52718"/>
            <a:ext cx="9404723" cy="1061450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</a:rPr>
              <a:t>RESULT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94900-3E58-D85A-563B-CA7A129E46D6}"/>
              </a:ext>
            </a:extLst>
          </p:cNvPr>
          <p:cNvSpPr txBox="1"/>
          <p:nvPr/>
        </p:nvSpPr>
        <p:spPr>
          <a:xfrm>
            <a:off x="540774" y="1140542"/>
            <a:ext cx="1100511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dirty="0">
                <a:latin typeface="Constantia" panose="02030602050306030303" pitchFamily="18" charset="0"/>
              </a:rPr>
              <a:t>User Registration &amp; Login:</a:t>
            </a:r>
            <a:r>
              <a:rPr lang="en-US" sz="2000" i="1" dirty="0">
                <a:latin typeface="Constantia" panose="02030602050306030303" pitchFamily="18" charset="0"/>
              </a:rPr>
              <a:t> Secure registration and role-based access for artists, buyers, and admins.</a:t>
            </a:r>
          </a:p>
          <a:p>
            <a:pPr algn="just">
              <a:lnSpc>
                <a:spcPct val="150000"/>
              </a:lnSpc>
            </a:pPr>
            <a:r>
              <a:rPr lang="en-US" sz="2000" b="1" i="1" dirty="0">
                <a:latin typeface="Constantia" panose="02030602050306030303" pitchFamily="18" charset="0"/>
              </a:rPr>
              <a:t>Artwork Management:</a:t>
            </a:r>
            <a:r>
              <a:rPr lang="en-US" sz="2000" i="1" dirty="0">
                <a:latin typeface="Constantia" panose="02030602050306030303" pitchFamily="18" charset="0"/>
              </a:rPr>
              <a:t> Artists can upload, edit, or delete artworks; choose fixed-price or auction sales.</a:t>
            </a:r>
          </a:p>
          <a:p>
            <a:pPr>
              <a:lnSpc>
                <a:spcPct val="150000"/>
              </a:lnSpc>
            </a:pPr>
            <a:r>
              <a:rPr lang="en-US" sz="2000" b="1" i="1" dirty="0">
                <a:latin typeface="Constantia" panose="02030602050306030303" pitchFamily="18" charset="0"/>
              </a:rPr>
              <a:t>Auction System:</a:t>
            </a:r>
            <a:r>
              <a:rPr lang="en-US" sz="2000" i="1" dirty="0">
                <a:latin typeface="Constantia" panose="02030602050306030303" pitchFamily="18" charset="0"/>
              </a:rPr>
              <a:t> Real-time bidding with automatic winner selection; notifications for bid updates.</a:t>
            </a:r>
          </a:p>
          <a:p>
            <a:pPr>
              <a:lnSpc>
                <a:spcPct val="150000"/>
              </a:lnSpc>
            </a:pPr>
            <a:r>
              <a:rPr lang="en-US" sz="2000" b="1" i="1" dirty="0">
                <a:latin typeface="Constantia" panose="02030602050306030303" pitchFamily="18" charset="0"/>
              </a:rPr>
              <a:t>Notifications &amp; Alerts:</a:t>
            </a:r>
            <a:r>
              <a:rPr lang="en-US" sz="2000" i="1" dirty="0">
                <a:latin typeface="Constantia" panose="02030602050306030303" pitchFamily="18" charset="0"/>
              </a:rPr>
              <a:t> Timely updates for artists, buyers, and admins; improves engagement and transparency.</a:t>
            </a:r>
          </a:p>
          <a:p>
            <a:pPr>
              <a:lnSpc>
                <a:spcPct val="150000"/>
              </a:lnSpc>
            </a:pPr>
            <a:r>
              <a:rPr lang="en-US" sz="2000" b="1" i="1" dirty="0">
                <a:latin typeface="Constantia" panose="02030602050306030303" pitchFamily="18" charset="0"/>
              </a:rPr>
              <a:t>Security &amp; Data Integrity:</a:t>
            </a:r>
            <a:r>
              <a:rPr lang="en-US" sz="2000" i="1" dirty="0">
                <a:latin typeface="Constantia" panose="02030602050306030303" pitchFamily="18" charset="0"/>
              </a:rPr>
              <a:t> Encrypted data storage, role-based access, and input validation.</a:t>
            </a:r>
          </a:p>
          <a:p>
            <a:pPr>
              <a:lnSpc>
                <a:spcPct val="150000"/>
              </a:lnSpc>
            </a:pPr>
            <a:r>
              <a:rPr lang="en-US" sz="2000" b="1" i="1" dirty="0">
                <a:latin typeface="Constantia" panose="02030602050306030303" pitchFamily="18" charset="0"/>
              </a:rPr>
              <a:t>System Performance:</a:t>
            </a:r>
            <a:r>
              <a:rPr lang="en-US" sz="2000" i="1" dirty="0">
                <a:latin typeface="Constantia" panose="02030602050306030303" pitchFamily="18" charset="0"/>
              </a:rPr>
              <a:t> Seamless user experience, real-time updates, and smooth operation for multiple users.</a:t>
            </a:r>
          </a:p>
          <a:p>
            <a:pPr>
              <a:lnSpc>
                <a:spcPct val="150000"/>
              </a:lnSpc>
            </a:pPr>
            <a:r>
              <a:rPr lang="en-US" sz="2000" b="1" i="1" dirty="0">
                <a:latin typeface="Constantia" panose="02030602050306030303" pitchFamily="18" charset="0"/>
              </a:rPr>
              <a:t>Scalability &amp; Future Enhancements:</a:t>
            </a:r>
            <a:r>
              <a:rPr lang="en-US" sz="2000" i="1" dirty="0">
                <a:latin typeface="Constantia" panose="02030602050306030303" pitchFamily="18" charset="0"/>
              </a:rPr>
              <a:t> Modular design supports AI recommendations, analytics, virtual exhibitions, and mobile integration.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897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3411-95CA-AF46-CCCC-296BAA62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Future Scope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AD13-B7D4-46B1-D4AA-787FB714001E}"/>
              </a:ext>
            </a:extLst>
          </p:cNvPr>
          <p:cNvSpPr txBox="1"/>
          <p:nvPr/>
        </p:nvSpPr>
        <p:spPr>
          <a:xfrm>
            <a:off x="700908" y="1573596"/>
            <a:ext cx="1084498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</a:t>
            </a:r>
            <a:r>
              <a:rPr lang="en-US" b="1" dirty="0"/>
              <a:t>AI-based artwork recommendation</a:t>
            </a:r>
            <a:r>
              <a:rPr lang="en-US" dirty="0"/>
              <a:t> to suggest personalized art to buyers.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</a:t>
            </a:r>
            <a:r>
              <a:rPr lang="en-US" b="1" dirty="0"/>
              <a:t>augmented reality (AR) preview</a:t>
            </a:r>
            <a:r>
              <a:rPr lang="en-US" dirty="0"/>
              <a:t>, allowing users to visualize artwork on their wall before buying.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Introduce </a:t>
            </a:r>
            <a:r>
              <a:rPr lang="en-US" b="1" dirty="0"/>
              <a:t>global multi-currency and crypto payment support</a:t>
            </a:r>
            <a:r>
              <a:rPr lang="en-US" dirty="0"/>
              <a:t> for international buyers.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b="1" dirty="0"/>
              <a:t>AI-based price prediction and bidding strategy assistance</a:t>
            </a:r>
            <a:r>
              <a:rPr lang="en-US" dirty="0"/>
              <a:t> for auctions.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Launch </a:t>
            </a:r>
            <a:r>
              <a:rPr lang="en-US" b="1" dirty="0"/>
              <a:t>mobile application</a:t>
            </a:r>
            <a:r>
              <a:rPr lang="en-US" dirty="0"/>
              <a:t> for real-time auction notifications and seamless artwork browsing.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</a:t>
            </a:r>
            <a:r>
              <a:rPr lang="en-US" b="1" dirty="0"/>
              <a:t>artist analytics dashboard</a:t>
            </a:r>
            <a:r>
              <a:rPr lang="en-US" dirty="0"/>
              <a:t> to track views, sales, and bidding trends.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</a:t>
            </a:r>
            <a:r>
              <a:rPr lang="en-US" b="1" dirty="0"/>
              <a:t>virtual gallery/exhibition feature</a:t>
            </a:r>
            <a:r>
              <a:rPr lang="en-US" dirty="0"/>
              <a:t> for artists to showcase collections in a 3D environment.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 </a:t>
            </a:r>
            <a:r>
              <a:rPr lang="en-US" b="1" dirty="0"/>
              <a:t>community interaction features</a:t>
            </a:r>
            <a:r>
              <a:rPr lang="en-US" dirty="0"/>
              <a:t> like reviews, live chat between artist and buyer, and art forums.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59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88EF-5A81-A5BE-AD08-7F0BEE42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172" y="545252"/>
            <a:ext cx="8534400" cy="1507067"/>
          </a:xfrm>
        </p:spPr>
        <p:txBody>
          <a:bodyPr/>
          <a:lstStyle/>
          <a:p>
            <a:r>
              <a:rPr lang="en-US" b="1" u="sng" dirty="0">
                <a:solidFill>
                  <a:srgbClr val="FFFF00"/>
                </a:solidFill>
              </a:rPr>
              <a:t>Overall conclusion</a:t>
            </a:r>
            <a:endParaRPr lang="en-IN" b="1" u="sng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A1FD3-8487-D013-651E-38A6DA6A9E10}"/>
              </a:ext>
            </a:extLst>
          </p:cNvPr>
          <p:cNvSpPr txBox="1"/>
          <p:nvPr/>
        </p:nvSpPr>
        <p:spPr>
          <a:xfrm>
            <a:off x="1666240" y="2306320"/>
            <a:ext cx="8859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i="1" dirty="0">
                <a:latin typeface="Constantia" panose="02030602050306030303" pitchFamily="18" charset="0"/>
              </a:rPr>
              <a:t>Based on this feasibility study, </a:t>
            </a:r>
            <a:r>
              <a:rPr lang="en-US" sz="2800" i="1" dirty="0" err="1">
                <a:latin typeface="Constantia" panose="02030602050306030303" pitchFamily="18" charset="0"/>
              </a:rPr>
              <a:t>Artomart</a:t>
            </a:r>
            <a:r>
              <a:rPr lang="en-US" sz="2800" i="1" dirty="0">
                <a:latin typeface="Constantia" panose="02030602050306030303" pitchFamily="18" charset="0"/>
              </a:rPr>
              <a:t> appears to be a viable project, offering a unique solution for artists and art enthusiasts. With careful planning, execution, and ongoing evaluation, the platform can achieve its goals and establish a strong presence in the online art market.</a:t>
            </a:r>
            <a:endParaRPr lang="en-IN" sz="2800" i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60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51E24-1A29-D9FC-F265-85ED78961D6D}"/>
              </a:ext>
            </a:extLst>
          </p:cNvPr>
          <p:cNvSpPr txBox="1"/>
          <p:nvPr/>
        </p:nvSpPr>
        <p:spPr>
          <a:xfrm>
            <a:off x="707923" y="677401"/>
            <a:ext cx="4984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FF00"/>
                </a:solidFill>
              </a:rPr>
              <a:t>Abstract</a:t>
            </a:r>
            <a:endParaRPr lang="en-IN" sz="3200" b="1" u="sng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CC141-6AB2-ABB9-2876-B62F4978F8ED}"/>
              </a:ext>
            </a:extLst>
          </p:cNvPr>
          <p:cNvSpPr txBox="1"/>
          <p:nvPr/>
        </p:nvSpPr>
        <p:spPr>
          <a:xfrm>
            <a:off x="1278194" y="2349910"/>
            <a:ext cx="7403690" cy="3313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DDB24-7A0A-D6DD-5E37-12AE4A9AA6D4}"/>
              </a:ext>
            </a:extLst>
          </p:cNvPr>
          <p:cNvSpPr txBox="1"/>
          <p:nvPr/>
        </p:nvSpPr>
        <p:spPr>
          <a:xfrm>
            <a:off x="1012722" y="2069691"/>
            <a:ext cx="8554064" cy="3544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0C0D1-36F0-2DAA-2F5A-9DC686BF5ED0}"/>
              </a:ext>
            </a:extLst>
          </p:cNvPr>
          <p:cNvSpPr txBox="1"/>
          <p:nvPr/>
        </p:nvSpPr>
        <p:spPr>
          <a:xfrm>
            <a:off x="629266" y="1471745"/>
            <a:ext cx="107761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 err="1">
                <a:latin typeface="Constantia" panose="02030602050306030303" pitchFamily="18" charset="0"/>
              </a:rPr>
              <a:t>Artomart</a:t>
            </a:r>
            <a:r>
              <a:rPr lang="en-US" sz="2400" i="1" dirty="0">
                <a:latin typeface="Constantia" panose="02030602050306030303" pitchFamily="18" charset="0"/>
              </a:rPr>
              <a:t> is an online platform for showcasing, selling, and auctioning artwork.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Constantia" panose="02030602050306030303" pitchFamily="18" charset="0"/>
              </a:rPr>
              <a:t>It connects artists and buyers through fixed-price sales and timed auctions.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Constantia" panose="02030602050306030303" pitchFamily="18" charset="0"/>
              </a:rPr>
              <a:t>Users can create profiles, upload art, and manage sales or bids.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Constantia" panose="02030602050306030303" pitchFamily="18" charset="0"/>
              </a:rPr>
              <a:t>Admins manage users, artwork approvals, auctions, and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Constantia" panose="02030602050306030303" pitchFamily="18" charset="0"/>
              </a:rPr>
              <a:t>Key modules include user, artwork, gallery, auction, admin dashboard, and notifications.</a:t>
            </a:r>
          </a:p>
          <a:p>
            <a:endParaRPr lang="en-US" sz="2400" i="1" dirty="0"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latin typeface="Constantia" panose="02030602050306030303" pitchFamily="18" charset="0"/>
              </a:rPr>
              <a:t>Built with </a:t>
            </a:r>
            <a:r>
              <a:rPr lang="en-US" sz="2400" b="1" i="1" dirty="0">
                <a:latin typeface="Constantia" panose="02030602050306030303" pitchFamily="18" charset="0"/>
              </a:rPr>
              <a:t>HTML, CSS, JavaScript, Python (Django), and MySQL</a:t>
            </a:r>
            <a:r>
              <a:rPr lang="en-US" sz="2400" i="1" dirty="0">
                <a:latin typeface="Constantia" panose="02030602050306030303" pitchFamily="18" charset="0"/>
              </a:rPr>
              <a:t>.</a:t>
            </a:r>
            <a:endParaRPr lang="en-IN" sz="2400" i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301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8CE84-5F08-3E69-0EC7-A4CA5F1C0FE1}"/>
              </a:ext>
            </a:extLst>
          </p:cNvPr>
          <p:cNvSpPr txBox="1"/>
          <p:nvPr/>
        </p:nvSpPr>
        <p:spPr>
          <a:xfrm rot="10800000" flipH="1" flipV="1">
            <a:off x="872988" y="753741"/>
            <a:ext cx="344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REFERENCE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578CA-1EB4-4021-FF9F-6E67B7AFAEFF}"/>
              </a:ext>
            </a:extLst>
          </p:cNvPr>
          <p:cNvSpPr txBox="1"/>
          <p:nvPr/>
        </p:nvSpPr>
        <p:spPr>
          <a:xfrm>
            <a:off x="678426" y="1502688"/>
            <a:ext cx="104418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latin typeface="Constantia" panose="02030602050306030303" pitchFamily="18" charset="0"/>
              </a:rPr>
              <a:t>[1] R. Reshma, “</a:t>
            </a:r>
            <a:r>
              <a:rPr lang="en-US" i="1" dirty="0" err="1">
                <a:latin typeface="Constantia" panose="02030602050306030303" pitchFamily="18" charset="0"/>
              </a:rPr>
              <a:t>ArtoMart</a:t>
            </a:r>
            <a:r>
              <a:rPr lang="en-US" i="1" dirty="0">
                <a:latin typeface="Constantia" panose="02030602050306030303" pitchFamily="18" charset="0"/>
              </a:rPr>
              <a:t> – Online Art Sales and Auction Management System,” International Journal of Research in Computer Applications and Web Technologies, vol. 7, no. 2, pp. 150–156, 2025.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Constantia" panose="02030602050306030303" pitchFamily="18" charset="0"/>
              </a:rPr>
              <a:t>[2] A. Thomas and S. Ravi, “Digital Art Marketplace with Live Auction Features,” International Journal of Innovative Computing and Digital Transformation, 2024.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Constantia" panose="02030602050306030303" pitchFamily="18" charset="0"/>
              </a:rPr>
              <a:t>[3] P. Kumar and L. Mehta, “Blockchain-Based Authentication for Online Art Auctions,” International Journal of Secure E-Commerce Systems, 2024.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Constantia" panose="02030602050306030303" pitchFamily="18" charset="0"/>
              </a:rPr>
              <a:t>[4] S. Verma and M. Joseph, “AI-Driven Auction Recommendation Systems for Digital Art Platforms,” International Journal of Artificial Intelligence and Smart Systems, 2023.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Constantia" panose="02030602050306030303" pitchFamily="18" charset="0"/>
              </a:rPr>
              <a:t>[5] K. Arjun and F. Ali, “Design and Development of Web-Based Art Trading Systems,” International Journal of Web Engineering and Technology Innovations, 2023.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Constantia" panose="02030602050306030303" pitchFamily="18" charset="0"/>
              </a:rPr>
              <a:t>[6] D. Mathew and J. Roy, “NFT Integration and Online Art Sales Platforms,” Journal of Digital Assets and Blockchain Technology, 2024.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69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18C097-1130-65E0-37BE-BECE6E2EE80B}"/>
              </a:ext>
            </a:extLst>
          </p:cNvPr>
          <p:cNvSpPr txBox="1"/>
          <p:nvPr/>
        </p:nvSpPr>
        <p:spPr>
          <a:xfrm>
            <a:off x="2845455" y="2767280"/>
            <a:ext cx="6735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THANK YOU!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275051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EA7752-6F64-8C99-78FF-1026CBCE414D}"/>
              </a:ext>
            </a:extLst>
          </p:cNvPr>
          <p:cNvSpPr txBox="1"/>
          <p:nvPr/>
        </p:nvSpPr>
        <p:spPr>
          <a:xfrm>
            <a:off x="172064" y="399364"/>
            <a:ext cx="5378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Scope and Objectives</a:t>
            </a:r>
            <a:endParaRPr lang="en-IN" sz="3200" b="1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25907-727E-9A23-DE8D-D2E682BE8915}"/>
              </a:ext>
            </a:extLst>
          </p:cNvPr>
          <p:cNvSpPr txBox="1"/>
          <p:nvPr/>
        </p:nvSpPr>
        <p:spPr>
          <a:xfrm flipH="1">
            <a:off x="471948" y="984139"/>
            <a:ext cx="1077615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Constantia" panose="02030602050306030303" pitchFamily="18" charset="0"/>
              </a:rPr>
              <a:t>Scope of the Project</a:t>
            </a:r>
          </a:p>
          <a:p>
            <a:br>
              <a:rPr lang="en-US" sz="2000" i="1" dirty="0">
                <a:latin typeface="Constantia" panose="02030602050306030303" pitchFamily="18" charset="0"/>
              </a:rPr>
            </a:br>
            <a:r>
              <a:rPr lang="en-US" sz="2000" i="1" dirty="0">
                <a:latin typeface="Constantia" panose="02030602050306030303" pitchFamily="18" charset="0"/>
              </a:rPr>
              <a:t>The </a:t>
            </a:r>
            <a:r>
              <a:rPr lang="en-US" sz="2000" i="1" dirty="0" err="1">
                <a:latin typeface="Constantia" panose="02030602050306030303" pitchFamily="18" charset="0"/>
              </a:rPr>
              <a:t>Artomart</a:t>
            </a:r>
            <a:r>
              <a:rPr lang="en-US" sz="2000" i="1" dirty="0">
                <a:latin typeface="Constantia" panose="02030602050306030303" pitchFamily="18" charset="0"/>
              </a:rPr>
              <a:t> system aims to provide  an efficient web-based platform for buying, selling, and auctioning artworks. It allows users to browse artworks, place bids in live or time-bound auctions, and purchase artworks directly through the platform. The system includes role-based access for buyers, artists, and administrators, ensuring smooth management of auctions, sales, user interactions, and notifications. The scope also extends to enhancing transparency in transactions, providing real-time updates on auctions, supporting digital and physical art sales, and creating a seamless bridge between artists and art collectors globally.</a:t>
            </a:r>
          </a:p>
          <a:p>
            <a:endParaRPr lang="en-US" i="1" dirty="0">
              <a:latin typeface="Constantia" panose="02030602050306030303" pitchFamily="18" charset="0"/>
            </a:endParaRPr>
          </a:p>
          <a:p>
            <a:r>
              <a:rPr lang="en-US" sz="2000" b="1" i="1" dirty="0">
                <a:solidFill>
                  <a:schemeClr val="bg1"/>
                </a:solidFill>
                <a:latin typeface="Constantia" panose="02030602050306030303" pitchFamily="18" charset="0"/>
              </a:rPr>
              <a:t>Objectives</a:t>
            </a:r>
          </a:p>
          <a:p>
            <a:endParaRPr lang="en-US" sz="2000" i="1" dirty="0">
              <a:solidFill>
                <a:schemeClr val="bg1"/>
              </a:solidFill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onstantia" panose="02030602050306030303" pitchFamily="18" charset="0"/>
              </a:rPr>
              <a:t>To develop an easy-to-use web application for browsing, bidding, and purchasing artworks.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onstantia" panose="02030602050306030303" pitchFamily="18" charset="0"/>
              </a:rPr>
              <a:t>To implement real-time auction updates and notifications for buyers and artists.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onstantia" panose="02030602050306030303" pitchFamily="18" charset="0"/>
              </a:rPr>
              <a:t>To provide role-based dashboards for buyers, artists, and administrators.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Constantia" panose="02030602050306030303" pitchFamily="18" charset="0"/>
              </a:rPr>
              <a:t>To enhance the overall experience, transparency, and reliability of art sales and auctions on the platform.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95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BCFD-52ED-5E5A-B2E1-71F8DC41D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1186" y="685799"/>
            <a:ext cx="5824025" cy="848033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  study</a:t>
            </a:r>
            <a:endParaRPr lang="en-IN" sz="44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D0707-78F5-68F0-8E61-B1FDC5672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059942"/>
            <a:ext cx="10780202" cy="330152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Development</a:t>
            </a:r>
            <a:r>
              <a:rPr lang="en-US" sz="2400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: The platform can be built using existing technologies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Scalability</a:t>
            </a:r>
            <a:r>
              <a:rPr lang="en-US" sz="2400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: The system can be designed to handle increasing traffic and user growth.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Security</a:t>
            </a:r>
            <a:r>
              <a:rPr lang="en-US" sz="2400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: Implementing proper security measures (</a:t>
            </a:r>
            <a:r>
              <a:rPr lang="en-US" sz="2400" i="1" cap="none" dirty="0" err="1">
                <a:solidFill>
                  <a:schemeClr val="tx1"/>
                </a:solidFill>
                <a:latin typeface="Constantia" panose="02030602050306030303" pitchFamily="18" charset="0"/>
              </a:rPr>
              <a:t>e.G.</a:t>
            </a:r>
            <a:r>
              <a:rPr lang="en-US" sz="2400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, Encryption, authentication) can protect user data and transactions</a:t>
            </a:r>
            <a:r>
              <a:rPr lang="en-US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.</a:t>
            </a:r>
            <a:endParaRPr lang="en-IN" i="1" cap="none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97470-E211-C5DF-5458-3D5FD99A539A}"/>
              </a:ext>
            </a:extLst>
          </p:cNvPr>
          <p:cNvSpPr txBox="1"/>
          <p:nvPr/>
        </p:nvSpPr>
        <p:spPr>
          <a:xfrm>
            <a:off x="684211" y="2035277"/>
            <a:ext cx="447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Technical Feasibility 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1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0D6C-2B9D-DB0A-373C-7B8B50F93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49909"/>
            <a:ext cx="10042782" cy="38444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dirty="0">
                <a:latin typeface="Constantia" panose="02030602050306030303" pitchFamily="18" charset="0"/>
              </a:rPr>
              <a:t> </a:t>
            </a:r>
            <a:r>
              <a:rPr lang="en-US" sz="2400" b="1" i="1" dirty="0">
                <a:latin typeface="Constantia" panose="02030602050306030303" pitchFamily="18" charset="0"/>
              </a:rPr>
              <a:t>Revenue Streams</a:t>
            </a:r>
            <a:r>
              <a:rPr lang="en-US" sz="2400" i="1" dirty="0">
                <a:latin typeface="Constantia" panose="02030602050306030303" pitchFamily="18" charset="0"/>
              </a:rPr>
              <a:t>: The platform can generate revenue through commission-based sales, premium features, and advertising.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>
                <a:latin typeface="Constantia" panose="02030602050306030303" pitchFamily="18" charset="0"/>
              </a:rPr>
              <a:t> </a:t>
            </a:r>
            <a:r>
              <a:rPr lang="en-US" sz="2400" b="1" i="1" dirty="0">
                <a:latin typeface="Constantia" panose="02030602050306030303" pitchFamily="18" charset="0"/>
              </a:rPr>
              <a:t>Initial Investment</a:t>
            </a:r>
            <a:r>
              <a:rPr lang="en-US" sz="2400" i="1" dirty="0">
                <a:latin typeface="Constantia" panose="02030602050306030303" pitchFamily="18" charset="0"/>
              </a:rPr>
              <a:t>: Development costs, marketing expenses, and infrastructure setup will require initial investment.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>
                <a:latin typeface="Constantia" panose="02030602050306030303" pitchFamily="18" charset="0"/>
              </a:rPr>
              <a:t> </a:t>
            </a:r>
            <a:r>
              <a:rPr lang="en-US" sz="2400" b="1" i="1" dirty="0">
                <a:latin typeface="Constantia" panose="02030602050306030303" pitchFamily="18" charset="0"/>
              </a:rPr>
              <a:t>Potential Returns</a:t>
            </a:r>
            <a:r>
              <a:rPr lang="en-US" sz="2400" i="1" dirty="0">
                <a:latin typeface="Constantia" panose="02030602050306030303" pitchFamily="18" charset="0"/>
              </a:rPr>
              <a:t>: The platform's potential returns depend on user adoption, sales volume, and market competition</a:t>
            </a:r>
            <a:r>
              <a:rPr lang="en-US" sz="2400" dirty="0"/>
              <a:t>.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3437E-03E5-F36E-2496-51F4555FA4E6}"/>
              </a:ext>
            </a:extLst>
          </p:cNvPr>
          <p:cNvSpPr txBox="1"/>
          <p:nvPr/>
        </p:nvSpPr>
        <p:spPr>
          <a:xfrm>
            <a:off x="684212" y="1416501"/>
            <a:ext cx="477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FF00"/>
                </a:solidFill>
              </a:rPr>
              <a:t>Financial Feasibility</a:t>
            </a:r>
          </a:p>
        </p:txBody>
      </p:sp>
    </p:spTree>
    <p:extLst>
      <p:ext uri="{BB962C8B-B14F-4D97-AF65-F5344CB8AC3E}">
        <p14:creationId xmlns:p14="http://schemas.microsoft.com/office/powerpoint/2010/main" val="105582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307AB-8F44-8D9A-BD80-4B9901647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733369"/>
            <a:ext cx="9846137" cy="3057832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Target audience</a:t>
            </a:r>
            <a:r>
              <a:rPr lang="en-US" sz="2400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: Artists, art enthusiasts, and collectors form a potential target audience.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Market size</a:t>
            </a:r>
            <a:r>
              <a:rPr lang="en-US" sz="2400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: The global art market is significant, with a growing online presence.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Competition</a:t>
            </a:r>
            <a:r>
              <a:rPr lang="en-US" sz="2400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: Existing art marketplaces and platforms will require </a:t>
            </a:r>
            <a:r>
              <a:rPr lang="en-US" sz="2400" i="1" cap="none" dirty="0" err="1">
                <a:solidFill>
                  <a:schemeClr val="tx1"/>
                </a:solidFill>
                <a:latin typeface="Constantia" panose="02030602050306030303" pitchFamily="18" charset="0"/>
              </a:rPr>
              <a:t>artomart</a:t>
            </a:r>
            <a:r>
              <a:rPr lang="en-US" sz="2400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 to differentiate itself through unique features and user experience.</a:t>
            </a:r>
            <a:endParaRPr lang="en-IN" sz="2400" i="1" cap="none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3DAD3-46D2-E48C-DDDA-3308009F3F32}"/>
              </a:ext>
            </a:extLst>
          </p:cNvPr>
          <p:cNvSpPr txBox="1"/>
          <p:nvPr/>
        </p:nvSpPr>
        <p:spPr>
          <a:xfrm>
            <a:off x="684211" y="143256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FF00"/>
                </a:solidFill>
              </a:rPr>
              <a:t>Market Feasibility</a:t>
            </a:r>
          </a:p>
        </p:txBody>
      </p:sp>
    </p:spTree>
    <p:extLst>
      <p:ext uri="{BB962C8B-B14F-4D97-AF65-F5344CB8AC3E}">
        <p14:creationId xmlns:p14="http://schemas.microsoft.com/office/powerpoint/2010/main" val="54336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3325454-93D5-6480-81C6-608B2F08F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772" y="2553547"/>
            <a:ext cx="9455468" cy="3359573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User management</a:t>
            </a:r>
            <a:r>
              <a:rPr lang="en-US" sz="2400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: the platform's user management system can handle artist registrations, artwork uploads, and buyer interactions.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Content moderation</a:t>
            </a:r>
            <a:r>
              <a:rPr lang="en-US" sz="2400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: a moderation team or ai-powered tools can ensure content quality and adherence to platform policies.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Customer support</a:t>
            </a:r>
            <a:r>
              <a:rPr lang="en-US" sz="2400" i="1" cap="none" dirty="0">
                <a:solidFill>
                  <a:schemeClr val="tx1"/>
                </a:solidFill>
                <a:latin typeface="Constantia" panose="02030602050306030303" pitchFamily="18" charset="0"/>
              </a:rPr>
              <a:t>: providing responsive customer support will be crucial for user satisfaction and retention.</a:t>
            </a:r>
            <a:endParaRPr lang="en-IN" sz="2400" i="1" cap="none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0802F-0D92-FE63-46D7-FF01EBDA7BCF}"/>
              </a:ext>
            </a:extLst>
          </p:cNvPr>
          <p:cNvSpPr txBox="1"/>
          <p:nvPr/>
        </p:nvSpPr>
        <p:spPr>
          <a:xfrm>
            <a:off x="1100772" y="1381760"/>
            <a:ext cx="488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FF00"/>
                </a:solidFill>
              </a:rPr>
              <a:t>Operational Feasibility</a:t>
            </a:r>
          </a:p>
        </p:txBody>
      </p:sp>
    </p:spTree>
    <p:extLst>
      <p:ext uri="{BB962C8B-B14F-4D97-AF65-F5344CB8AC3E}">
        <p14:creationId xmlns:p14="http://schemas.microsoft.com/office/powerpoint/2010/main" val="129700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B2C8-2B61-851C-2B41-80DE26F9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40" y="806680"/>
            <a:ext cx="9404723" cy="1400530"/>
          </a:xfrm>
        </p:spPr>
        <p:txBody>
          <a:bodyPr/>
          <a:lstStyle/>
          <a:p>
            <a:r>
              <a:rPr lang="en-IN" sz="3600" b="1" dirty="0">
                <a:solidFill>
                  <a:srgbClr val="FFFF00"/>
                </a:solidFill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3240-08D7-B88E-9DCB-64616F3F1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505" y="1855839"/>
            <a:ext cx="9594185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i="1" dirty="0">
                <a:latin typeface="Constantia" panose="02030602050306030303" pitchFamily="18" charset="0"/>
              </a:rPr>
              <a:t>          Artists struggle to reach a global audience, buyers face challenges in verifying authenticity, and auction participation is constrained by location. Existing platforms lack real-time updates, secure transactions, and integrated management of physical and digital artworks, including NFTs. </a:t>
            </a:r>
            <a:r>
              <a:rPr lang="en-US" i="1" dirty="0" err="1">
                <a:latin typeface="Constantia" panose="02030602050306030303" pitchFamily="18" charset="0"/>
              </a:rPr>
              <a:t>ArtoMart</a:t>
            </a:r>
            <a:r>
              <a:rPr lang="en-US" i="1" dirty="0">
                <a:latin typeface="Constantia" panose="02030602050306030303" pitchFamily="18" charset="0"/>
              </a:rPr>
              <a:t> addresses these issues by offering a web-based platform that connects artists, buyers, and administrators, enabling seamless auctions, secure payments, real-time notifications, and comprehensive dashboards, thereby improving efficiency, transparency, and accessibility in the art market.</a:t>
            </a:r>
            <a:endParaRPr lang="en-IN" i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209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3428</TotalTime>
  <Words>1738</Words>
  <Application>Microsoft Office PowerPoint</Application>
  <PresentationFormat>Widescreen</PresentationFormat>
  <Paragraphs>193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Rounded MT Bold</vt:lpstr>
      <vt:lpstr>Century Gothic</vt:lpstr>
      <vt:lpstr>Constantia</vt:lpstr>
      <vt:lpstr>Times New Roman</vt:lpstr>
      <vt:lpstr>Times New Roman Bold</vt:lpstr>
      <vt:lpstr>Wingdings</vt:lpstr>
      <vt:lpstr>Wingdings 3</vt:lpstr>
      <vt:lpstr>Ion</vt:lpstr>
      <vt:lpstr>               Online Artwork Sale and Auction System</vt:lpstr>
      <vt:lpstr>PowerPoint Presentation</vt:lpstr>
      <vt:lpstr>PowerPoint Presentation</vt:lpstr>
      <vt:lpstr>PowerPoint Presentation</vt:lpstr>
      <vt:lpstr>Feasibility  study</vt:lpstr>
      <vt:lpstr>PowerPoint Presentation</vt:lpstr>
      <vt:lpstr>PowerPoint Presentation</vt:lpstr>
      <vt:lpstr>PowerPoint Presentation</vt:lpstr>
      <vt:lpstr>Problem Definition</vt:lpstr>
      <vt:lpstr>Existing System</vt:lpstr>
      <vt:lpstr>Proposed System</vt:lpstr>
      <vt:lpstr>Literature review</vt:lpstr>
      <vt:lpstr>PowerPoint Presentation</vt:lpstr>
      <vt:lpstr>PowerPoint Presentation</vt:lpstr>
      <vt:lpstr>System Specifications </vt:lpstr>
      <vt:lpstr>Modules of Proposed System</vt:lpstr>
      <vt:lpstr>Modules of Proposed System</vt:lpstr>
      <vt:lpstr>Modules of Proposed System</vt:lpstr>
      <vt:lpstr>Data flow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Future Scope</vt:lpstr>
      <vt:lpstr>Overall 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reshma ravi</dc:creator>
  <cp:lastModifiedBy>reshma ravi</cp:lastModifiedBy>
  <cp:revision>35</cp:revision>
  <dcterms:created xsi:type="dcterms:W3CDTF">2025-07-10T15:22:46Z</dcterms:created>
  <dcterms:modified xsi:type="dcterms:W3CDTF">2025-10-22T16:49:56Z</dcterms:modified>
</cp:coreProperties>
</file>