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13E36E-7C2A-425B-A604-69A240D1534F}">
  <a:tblStyle styleId="{0213E36E-7C2A-425B-A604-69A240D153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8" autoAdjust="0"/>
  </p:normalViewPr>
  <p:slideViewPr>
    <p:cSldViewPr snapToGrid="0">
      <p:cViewPr varScale="1">
        <p:scale>
          <a:sx n="104" d="100"/>
          <a:sy n="104" d="100"/>
        </p:scale>
        <p:origin x="106" y="2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31402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93f87f3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93f87f3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1.Cover page with project title, logo, graphics - Fidan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93f87f3b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693f87f3b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693f87f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693f87f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69db10513_3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69db10513_3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1240b85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1240b85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1240b853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1240b853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82251646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82251646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693f87f3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693f87f3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693f87f3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693f87f3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693f87f3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693f87f3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693f87f3b_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693f87f3b_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93f87f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93f87f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2.Team members, their responsibilities and roles, advisor, acknowledgments - Fidan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93f87f3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93f87f3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3.Motivation/Problem Statement  - Fidan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/ Problem Statement</a:t>
            </a:r>
            <a:endParaRPr sz="30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93f87f3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93f87f3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93f87f3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93f87f3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82ac1c2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82ac1c2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308106c4_1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308106c4_1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308106c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308106c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93f87f3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93f87f3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nijat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ingvistika.m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6.png"/><Relationship Id="rId4" Type="http://schemas.openxmlformats.org/officeDocument/2006/relationships/hyperlink" Target="https://github.com/nijatmursali/SDPIIWebsit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nlp.jsoft.ws/" TargetMode="External"/><Relationship Id="rId3" Type="http://schemas.openxmlformats.org/officeDocument/2006/relationships/hyperlink" Target="http://buludxan-xelilov.com/pdf/azerb-dilininin-morfologiyasi-I-hisse.pdf" TargetMode="External"/><Relationship Id="rId7" Type="http://schemas.openxmlformats.org/officeDocument/2006/relationships/hyperlink" Target="https://aclweb.org/anthology/P99-103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library.bsu.az/books/N_2246.pdf" TargetMode="External"/><Relationship Id="rId11" Type="http://schemas.openxmlformats.org/officeDocument/2006/relationships/image" Target="../media/image1.jpg"/><Relationship Id="rId5" Type="http://schemas.openxmlformats.org/officeDocument/2006/relationships/hyperlink" Target="http://www.anl.az/el/Kitab/252289.pdf" TargetMode="External"/><Relationship Id="rId10" Type="http://schemas.openxmlformats.org/officeDocument/2006/relationships/hyperlink" Target="https://github.com/Djooonni/soz_analizi" TargetMode="External"/><Relationship Id="rId4" Type="http://schemas.openxmlformats.org/officeDocument/2006/relationships/hyperlink" Target="http://www.buludxan-xelilov.com/pdf/sintaksise%20girish%2003.07.2017-A4.pdf" TargetMode="External"/><Relationship Id="rId9" Type="http://schemas.openxmlformats.org/officeDocument/2006/relationships/hyperlink" Target="https://github.com/nijatmursali/SDPIIWebsi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nlp.jsoft.ws/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431539" y="1271326"/>
            <a:ext cx="8359524" cy="1293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155B54"/>
                </a:solidFill>
              </a:rPr>
              <a:t>Development of </a:t>
            </a:r>
            <a:r>
              <a:rPr lang="en-US" sz="2700" b="1" dirty="0" smtClean="0">
                <a:solidFill>
                  <a:srgbClr val="155B54"/>
                </a:solidFill>
              </a:rPr>
              <a:t>Computer System for </a:t>
            </a:r>
            <a:r>
              <a:rPr lang="en" sz="2700" b="1" dirty="0" smtClean="0">
                <a:solidFill>
                  <a:srgbClr val="155B54"/>
                </a:solidFill>
              </a:rPr>
              <a:t>Lexical </a:t>
            </a:r>
            <a:r>
              <a:rPr lang="en-US" sz="2700" b="1" dirty="0" smtClean="0">
                <a:solidFill>
                  <a:srgbClr val="155B54"/>
                </a:solidFill>
              </a:rPr>
              <a:t>&amp; </a:t>
            </a:r>
            <a:r>
              <a:rPr lang="en" sz="2700" b="1" dirty="0" smtClean="0">
                <a:solidFill>
                  <a:srgbClr val="155B54"/>
                </a:solidFill>
              </a:rPr>
              <a:t>Morphological </a:t>
            </a:r>
            <a:r>
              <a:rPr lang="en" sz="2700" b="1" dirty="0">
                <a:solidFill>
                  <a:srgbClr val="155B54"/>
                </a:solidFill>
              </a:rPr>
              <a:t>Analysis of Azerbaijani Language</a:t>
            </a:r>
            <a:endParaRPr sz="2700" b="1" dirty="0">
              <a:solidFill>
                <a:srgbClr val="155B5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3"/>
          <p:cNvSpPr txBox="1"/>
          <p:nvPr/>
        </p:nvSpPr>
        <p:spPr>
          <a:xfrm>
            <a:off x="4690725" y="3067575"/>
            <a:ext cx="24864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Team members: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/>
              <a:t>Fidan Aliyeva</a:t>
            </a:r>
            <a:endParaRPr sz="17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/>
              <a:t>Jalal Rasulzade</a:t>
            </a:r>
            <a:endParaRPr sz="17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/>
              <a:t>Nijat Mursali</a:t>
            </a:r>
            <a:endParaRPr sz="17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/>
              <a:t>Nargiz Huseynova</a:t>
            </a:r>
            <a:endParaRPr sz="1700" i="1" dirty="0"/>
          </a:p>
        </p:txBody>
      </p:sp>
      <p:sp>
        <p:nvSpPr>
          <p:cNvPr id="130" name="Google Shape;130;p13"/>
          <p:cNvSpPr txBox="1"/>
          <p:nvPr/>
        </p:nvSpPr>
        <p:spPr>
          <a:xfrm>
            <a:off x="6592529" y="3067575"/>
            <a:ext cx="2324703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/>
              <a:t>Team Advisor: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 dirty="0" smtClean="0"/>
              <a:t>Dr. Samir Rustamov</a:t>
            </a:r>
            <a:endParaRPr sz="1700" i="1" dirty="0"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544435" y="406572"/>
            <a:ext cx="58413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rgbClr val="155B54"/>
                </a:solidFill>
              </a:rPr>
              <a:t>Development Challenges </a:t>
            </a:r>
            <a:endParaRPr sz="2800" b="1" dirty="0">
              <a:solidFill>
                <a:srgbClr val="155B5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1"/>
          </p:nvPr>
        </p:nvSpPr>
        <p:spPr>
          <a:xfrm>
            <a:off x="765104" y="848010"/>
            <a:ext cx="7505700" cy="3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dirty="0"/>
              <a:t>Methodology: </a:t>
            </a:r>
            <a:endParaRPr dirty="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dirty="0"/>
              <a:t>Rule-based methodology</a:t>
            </a:r>
            <a:endParaRPr dirty="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dirty="0"/>
              <a:t>utf-8, exFat/NTFS, Python 3.0+ 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dirty="0"/>
              <a:t>Software: </a:t>
            </a:r>
            <a:endParaRPr dirty="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dirty="0"/>
              <a:t>Challenge:	</a:t>
            </a:r>
            <a:endParaRPr dirty="0"/>
          </a:p>
          <a:p>
            <a:pPr marL="1371600" lvl="2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Letters - ü ö ğ ı ə ç ş						Solution: Python 3.6</a:t>
            </a:r>
            <a:endParaRPr dirty="0"/>
          </a:p>
          <a:p>
            <a:pPr marL="1371600" lvl="2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Python is slow on Windows					Solution: Ubuntu 14.04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dirty="0"/>
              <a:t>Hardware:</a:t>
            </a:r>
            <a:endParaRPr dirty="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dirty="0"/>
              <a:t>HP Pavilion 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pyth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806" y="2811431"/>
            <a:ext cx="2186458" cy="647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486249" y="41689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rgbClr val="155B54"/>
                </a:solidFill>
              </a:rPr>
              <a:t>Flowchart </a:t>
            </a:r>
            <a:endParaRPr sz="2800" b="1">
              <a:solidFill>
                <a:srgbClr val="155B54"/>
              </a:solidFill>
            </a:endParaRPr>
          </a:p>
        </p:txBody>
      </p:sp>
      <p:sp>
        <p:nvSpPr>
          <p:cNvPr id="217" name="Google Shape;217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0" y="1935282"/>
            <a:ext cx="4218149" cy="2248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9D2FA3B-E40C-4DEE-8565-9C93927D3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612" y="1645720"/>
            <a:ext cx="3141625" cy="3208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347791" y="452565"/>
            <a:ext cx="668719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155B54"/>
                </a:solidFill>
              </a:rPr>
              <a:t>Statistics </a:t>
            </a:r>
            <a:r>
              <a:rPr lang="en" sz="2800" b="1" dirty="0" smtClean="0">
                <a:solidFill>
                  <a:srgbClr val="155B54"/>
                </a:solidFill>
              </a:rPr>
              <a:t>–Our Library 77,740 words</a:t>
            </a:r>
            <a:endParaRPr sz="2800" b="1" dirty="0">
              <a:solidFill>
                <a:srgbClr val="155B54"/>
              </a:solidFill>
            </a:endParaRPr>
          </a:p>
        </p:txBody>
      </p:sp>
      <p:pic>
        <p:nvPicPr>
          <p:cNvPr id="226" name="Google Shape;226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675" y="2088450"/>
            <a:ext cx="4409724" cy="272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00" y="1982600"/>
            <a:ext cx="3402978" cy="2634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138" y="315625"/>
            <a:ext cx="1980926" cy="58433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Statistics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0009" y="1569923"/>
            <a:ext cx="1250035" cy="10399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Kitab</a:t>
            </a:r>
            <a:r>
              <a:rPr lang="en-US" sz="2000" b="1" dirty="0">
                <a:solidFill>
                  <a:schemeClr val="tx1"/>
                </a:solidFill>
              </a:rPr>
              <a:t> (Noun)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70043" y="1769914"/>
            <a:ext cx="970026" cy="309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00067" y="569971"/>
            <a:ext cx="1520041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Kitablar</a:t>
            </a:r>
            <a:endParaRPr lang="en-US" sz="1500" dirty="0"/>
          </a:p>
          <a:p>
            <a:r>
              <a:rPr lang="en-US" sz="1500" dirty="0"/>
              <a:t>Kit</a:t>
            </a:r>
            <a:r>
              <a:rPr lang="az-Cyrl-AZ" sz="1500" dirty="0"/>
              <a:t>abın</a:t>
            </a:r>
          </a:p>
          <a:p>
            <a:r>
              <a:rPr lang="en-US" sz="1500" dirty="0"/>
              <a:t>K</a:t>
            </a:r>
            <a:r>
              <a:rPr lang="az-Cyrl-AZ" sz="1500" dirty="0"/>
              <a:t>itaba</a:t>
            </a:r>
          </a:p>
          <a:p>
            <a:r>
              <a:rPr lang="en-US" sz="1500" dirty="0"/>
              <a:t>K</a:t>
            </a:r>
            <a:r>
              <a:rPr lang="az-Cyrl-AZ" sz="1500" dirty="0"/>
              <a:t>itabı</a:t>
            </a:r>
          </a:p>
          <a:p>
            <a:r>
              <a:rPr lang="en-US" sz="1500" dirty="0"/>
              <a:t>K</a:t>
            </a:r>
            <a:r>
              <a:rPr lang="az-Cyrl-AZ" sz="1500" dirty="0"/>
              <a:t>itabda</a:t>
            </a:r>
          </a:p>
          <a:p>
            <a:r>
              <a:rPr lang="en-US" sz="1500" dirty="0"/>
              <a:t>K</a:t>
            </a:r>
            <a:r>
              <a:rPr lang="az-Cyrl-AZ" sz="1500" dirty="0"/>
              <a:t>itabdan</a:t>
            </a:r>
          </a:p>
          <a:p>
            <a:r>
              <a:rPr lang="en-US" sz="1500" dirty="0"/>
              <a:t>K</a:t>
            </a:r>
            <a:r>
              <a:rPr lang="az-Cyrl-AZ" sz="1500" dirty="0"/>
              <a:t>itabım</a:t>
            </a:r>
          </a:p>
          <a:p>
            <a:r>
              <a:rPr lang="en-US" sz="1500" dirty="0"/>
              <a:t>K</a:t>
            </a:r>
            <a:r>
              <a:rPr lang="az-Cyrl-AZ" sz="1500" dirty="0"/>
              <a:t>itabın</a:t>
            </a:r>
          </a:p>
          <a:p>
            <a:r>
              <a:rPr lang="en-US" sz="1500" dirty="0"/>
              <a:t>K</a:t>
            </a:r>
            <a:r>
              <a:rPr lang="az-Cyrl-AZ" sz="1500" dirty="0"/>
              <a:t>itabı</a:t>
            </a:r>
          </a:p>
          <a:p>
            <a:r>
              <a:rPr lang="en-US" sz="1500" dirty="0"/>
              <a:t>K</a:t>
            </a:r>
            <a:r>
              <a:rPr lang="az-Cyrl-AZ" sz="1500" dirty="0"/>
              <a:t>itabımız</a:t>
            </a:r>
          </a:p>
          <a:p>
            <a:r>
              <a:rPr lang="az-Cyrl-AZ" sz="1500" dirty="0"/>
              <a:t>...</a:t>
            </a:r>
          </a:p>
          <a:p>
            <a:r>
              <a:rPr lang="az-Cyrl-AZ" sz="1500" dirty="0"/>
              <a:t>...</a:t>
            </a:r>
          </a:p>
          <a:p>
            <a:r>
              <a:rPr lang="az-Cyrl-AZ" sz="1500" dirty="0"/>
              <a:t>...</a:t>
            </a:r>
          </a:p>
          <a:p>
            <a:r>
              <a:rPr lang="az-Cyrl-AZ" sz="1500" dirty="0"/>
              <a:t>...</a:t>
            </a:r>
          </a:p>
          <a:p>
            <a:r>
              <a:rPr lang="en-US" sz="1500" dirty="0"/>
              <a:t>K</a:t>
            </a:r>
            <a:r>
              <a:rPr lang="az-Cyrl-AZ" sz="1500" dirty="0"/>
              <a:t>itablarımdan</a:t>
            </a:r>
          </a:p>
          <a:p>
            <a:r>
              <a:rPr lang="en-US" sz="1500" dirty="0"/>
              <a:t>K</a:t>
            </a:r>
            <a:r>
              <a:rPr lang="az-Cyrl-AZ" sz="1500" dirty="0"/>
              <a:t>itablarından</a:t>
            </a:r>
          </a:p>
          <a:p>
            <a:r>
              <a:rPr lang="en-US" sz="1500" dirty="0"/>
              <a:t>K</a:t>
            </a:r>
            <a:r>
              <a:rPr lang="az-Cyrl-AZ" sz="1500" dirty="0"/>
              <a:t>ıtablarımızdan</a:t>
            </a:r>
          </a:p>
          <a:p>
            <a:r>
              <a:rPr lang="az-Cyrl-AZ" sz="1500" dirty="0"/>
              <a:t>...</a:t>
            </a:r>
          </a:p>
          <a:p>
            <a:r>
              <a:rPr lang="az-Cyrl-AZ" sz="1500" dirty="0"/>
              <a:t>...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484684" y="1959906"/>
            <a:ext cx="1045385" cy="150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00041" y="2079899"/>
            <a:ext cx="1020028" cy="69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490041" y="2099898"/>
            <a:ext cx="1110030" cy="299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490041" y="2099898"/>
            <a:ext cx="1080029" cy="489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1490041" y="2099898"/>
            <a:ext cx="1010026" cy="709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490041" y="1499927"/>
            <a:ext cx="1070029" cy="599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490041" y="1279938"/>
            <a:ext cx="1060029" cy="819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490041" y="1069948"/>
            <a:ext cx="1050028" cy="1029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490041" y="839959"/>
            <a:ext cx="1050028" cy="1259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490041" y="2099898"/>
            <a:ext cx="1020028" cy="183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490041" y="2099898"/>
            <a:ext cx="1060029" cy="2139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490041" y="2099898"/>
            <a:ext cx="1020028" cy="999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490041" y="2099898"/>
            <a:ext cx="1010027" cy="1289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490041" y="2099898"/>
            <a:ext cx="1020028" cy="1499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90041" y="2099898"/>
            <a:ext cx="1040028" cy="2529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Striped Right Arrow 67"/>
          <p:cNvSpPr/>
          <p:nvPr/>
        </p:nvSpPr>
        <p:spPr>
          <a:xfrm>
            <a:off x="3492772" y="1988847"/>
            <a:ext cx="621413" cy="489976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081463" y="1981523"/>
            <a:ext cx="1110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than 300</a:t>
            </a:r>
            <a:r>
              <a:rPr lang="az-Cyrl-AZ" dirty="0" smtClean="0"/>
              <a:t> </a:t>
            </a:r>
            <a:endParaRPr lang="az-Cyrl-AZ" dirty="0"/>
          </a:p>
          <a:p>
            <a:r>
              <a:rPr lang="az-Cyrl-AZ" dirty="0"/>
              <a:t>forms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5319793" y="1809351"/>
            <a:ext cx="1080030" cy="699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2000" b="1" dirty="0">
                <a:solidFill>
                  <a:srgbClr val="FFFFFF"/>
                </a:solidFill>
              </a:rPr>
              <a:t>Get</a:t>
            </a:r>
          </a:p>
          <a:p>
            <a:pPr algn="ctr"/>
            <a:r>
              <a:rPr lang="az-Cyrl-AZ" sz="2000" b="1" dirty="0">
                <a:solidFill>
                  <a:srgbClr val="FFFFFF"/>
                </a:solidFill>
              </a:rPr>
              <a:t>(Verb)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51310" y="297874"/>
            <a:ext cx="117296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az-Cyrl-AZ" dirty="0"/>
              <a:t>edirəm</a:t>
            </a:r>
          </a:p>
          <a:p>
            <a:r>
              <a:rPr lang="en-US" dirty="0"/>
              <a:t>G</a:t>
            </a:r>
            <a:r>
              <a:rPr lang="az-Cyrl-AZ" dirty="0"/>
              <a:t>edirsən</a:t>
            </a:r>
          </a:p>
          <a:p>
            <a:r>
              <a:rPr lang="en-US" dirty="0"/>
              <a:t>G</a:t>
            </a:r>
            <a:r>
              <a:rPr lang="az-Cyrl-AZ" dirty="0"/>
              <a:t>edir</a:t>
            </a:r>
          </a:p>
          <a:p>
            <a:r>
              <a:rPr lang="en-US" dirty="0"/>
              <a:t>G</a:t>
            </a:r>
            <a:r>
              <a:rPr lang="az-Cyrl-AZ" dirty="0"/>
              <a:t>edirik</a:t>
            </a:r>
          </a:p>
          <a:p>
            <a:r>
              <a:rPr lang="en-US" dirty="0"/>
              <a:t>G</a:t>
            </a:r>
            <a:r>
              <a:rPr lang="az-Cyrl-AZ" dirty="0"/>
              <a:t>edirsiniz</a:t>
            </a:r>
          </a:p>
          <a:p>
            <a:r>
              <a:rPr lang="en-US" dirty="0"/>
              <a:t>G</a:t>
            </a:r>
            <a:r>
              <a:rPr lang="az-Cyrl-AZ" dirty="0"/>
              <a:t>edirlər</a:t>
            </a:r>
          </a:p>
          <a:p>
            <a:r>
              <a:rPr lang="en-US" dirty="0"/>
              <a:t>G</a:t>
            </a:r>
            <a:r>
              <a:rPr lang="az-Cyrl-AZ" dirty="0"/>
              <a:t>edərəm</a:t>
            </a:r>
          </a:p>
          <a:p>
            <a:r>
              <a:rPr lang="en-US" dirty="0"/>
              <a:t>G</a:t>
            </a:r>
            <a:r>
              <a:rPr lang="az-Cyrl-AZ" dirty="0"/>
              <a:t>edərsən</a:t>
            </a:r>
          </a:p>
          <a:p>
            <a:r>
              <a:rPr lang="en-US" dirty="0"/>
              <a:t>G</a:t>
            </a:r>
            <a:r>
              <a:rPr lang="az-Cyrl-AZ" dirty="0"/>
              <a:t>edər</a:t>
            </a:r>
          </a:p>
          <a:p>
            <a:r>
              <a:rPr lang="en-US" dirty="0"/>
              <a:t>G</a:t>
            </a:r>
            <a:r>
              <a:rPr lang="az-Cyrl-AZ" dirty="0"/>
              <a:t>edərik</a:t>
            </a:r>
          </a:p>
          <a:p>
            <a:r>
              <a:rPr lang="en-US" dirty="0"/>
              <a:t>G</a:t>
            </a:r>
            <a:r>
              <a:rPr lang="az-Cyrl-AZ" dirty="0"/>
              <a:t>edərsiniz</a:t>
            </a:r>
          </a:p>
          <a:p>
            <a:r>
              <a:rPr lang="en-US" dirty="0"/>
              <a:t>G</a:t>
            </a:r>
            <a:r>
              <a:rPr lang="az-Cyrl-AZ" dirty="0"/>
              <a:t>edərlər</a:t>
            </a:r>
          </a:p>
          <a:p>
            <a:r>
              <a:rPr lang="az-Cyrl-AZ" dirty="0"/>
              <a:t>...</a:t>
            </a:r>
          </a:p>
          <a:p>
            <a:r>
              <a:rPr lang="az-Cyrl-AZ" dirty="0"/>
              <a:t>...</a:t>
            </a:r>
          </a:p>
          <a:p>
            <a:r>
              <a:rPr lang="en-US" dirty="0"/>
              <a:t>G</a:t>
            </a:r>
            <a:r>
              <a:rPr lang="az-Cyrl-AZ" dirty="0"/>
              <a:t>etməliyəm</a:t>
            </a:r>
          </a:p>
          <a:p>
            <a:r>
              <a:rPr lang="en-US" dirty="0"/>
              <a:t>G</a:t>
            </a:r>
            <a:r>
              <a:rPr lang="az-Cyrl-AZ" dirty="0"/>
              <a:t>etməlisən</a:t>
            </a:r>
          </a:p>
          <a:p>
            <a:r>
              <a:rPr lang="en-US" dirty="0"/>
              <a:t>G</a:t>
            </a:r>
            <a:r>
              <a:rPr lang="az-Cyrl-AZ" dirty="0"/>
              <a:t>etməlidi</a:t>
            </a:r>
          </a:p>
          <a:p>
            <a:r>
              <a:rPr lang="en-US" dirty="0"/>
              <a:t>G</a:t>
            </a:r>
            <a:r>
              <a:rPr lang="az-Cyrl-AZ" dirty="0"/>
              <a:t>etməliyik</a:t>
            </a:r>
          </a:p>
          <a:p>
            <a:r>
              <a:rPr lang="az-Cyrl-AZ" dirty="0"/>
              <a:t>...</a:t>
            </a:r>
          </a:p>
          <a:p>
            <a:r>
              <a:rPr lang="az-Cyrl-AZ" dirty="0"/>
              <a:t>...</a:t>
            </a:r>
          </a:p>
          <a:p>
            <a:r>
              <a:rPr lang="az-Cyrl-AZ" dirty="0"/>
              <a:t>...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359099" y="1958578"/>
            <a:ext cx="465081" cy="214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364047" y="2200045"/>
            <a:ext cx="433302" cy="12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376987" y="2217932"/>
            <a:ext cx="411418" cy="160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323324" y="2191102"/>
            <a:ext cx="491913" cy="438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368043" y="2253705"/>
            <a:ext cx="447194" cy="590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341211" y="1743938"/>
            <a:ext cx="491914" cy="438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6359099" y="1493527"/>
            <a:ext cx="465082" cy="697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Striped Right Arrow 100"/>
          <p:cNvSpPr/>
          <p:nvPr/>
        </p:nvSpPr>
        <p:spPr>
          <a:xfrm>
            <a:off x="7732525" y="2003294"/>
            <a:ext cx="531621" cy="449064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8210007" y="1985407"/>
            <a:ext cx="850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than 700</a:t>
            </a:r>
            <a:endParaRPr lang="az-Cyrl-AZ" dirty="0"/>
          </a:p>
          <a:p>
            <a:r>
              <a:rPr lang="az-Cyrl-AZ" dirty="0"/>
              <a:t>forms</a:t>
            </a:r>
            <a:endParaRPr lang="en-US" dirty="0"/>
          </a:p>
        </p:txBody>
      </p:sp>
      <p:cxnSp>
        <p:nvCxnSpPr>
          <p:cNvPr id="103" name="Straight Arrow Connector 102"/>
          <p:cNvCxnSpPr>
            <a:stCxn id="70" idx="3"/>
          </p:cNvCxnSpPr>
          <p:nvPr/>
        </p:nvCxnSpPr>
        <p:spPr>
          <a:xfrm flipV="1">
            <a:off x="6399823" y="1305720"/>
            <a:ext cx="424358" cy="853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0" idx="3"/>
          </p:cNvCxnSpPr>
          <p:nvPr/>
        </p:nvCxnSpPr>
        <p:spPr>
          <a:xfrm flipV="1">
            <a:off x="6399823" y="1117909"/>
            <a:ext cx="397526" cy="104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0" idx="3"/>
          </p:cNvCxnSpPr>
          <p:nvPr/>
        </p:nvCxnSpPr>
        <p:spPr>
          <a:xfrm flipV="1">
            <a:off x="6399823" y="867498"/>
            <a:ext cx="406470" cy="1291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0" idx="3"/>
          </p:cNvCxnSpPr>
          <p:nvPr/>
        </p:nvCxnSpPr>
        <p:spPr>
          <a:xfrm flipV="1">
            <a:off x="6399823" y="626394"/>
            <a:ext cx="406824" cy="1532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0" idx="3"/>
          </p:cNvCxnSpPr>
          <p:nvPr/>
        </p:nvCxnSpPr>
        <p:spPr>
          <a:xfrm flipV="1">
            <a:off x="6399823" y="456108"/>
            <a:ext cx="379639" cy="1703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0" idx="3"/>
          </p:cNvCxnSpPr>
          <p:nvPr/>
        </p:nvCxnSpPr>
        <p:spPr>
          <a:xfrm>
            <a:off x="6399823" y="2159334"/>
            <a:ext cx="442246" cy="899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0" idx="3"/>
          </p:cNvCxnSpPr>
          <p:nvPr/>
        </p:nvCxnSpPr>
        <p:spPr>
          <a:xfrm>
            <a:off x="6399823" y="2159334"/>
            <a:ext cx="397526" cy="114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6332268" y="2253705"/>
            <a:ext cx="474025" cy="1269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70" idx="3"/>
          </p:cNvCxnSpPr>
          <p:nvPr/>
        </p:nvCxnSpPr>
        <p:spPr>
          <a:xfrm>
            <a:off x="6399823" y="2159334"/>
            <a:ext cx="425302" cy="1624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22849" y="2172161"/>
            <a:ext cx="450961" cy="1816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37616" y="2270323"/>
            <a:ext cx="436192" cy="2077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24787" y="2295976"/>
            <a:ext cx="410534" cy="2257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Google Shape;2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7415" y="246270"/>
            <a:ext cx="1306945" cy="888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8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title"/>
          </p:nvPr>
        </p:nvSpPr>
        <p:spPr>
          <a:xfrm>
            <a:off x="-1057535" y="410787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155B54"/>
                </a:solidFill>
              </a:rPr>
              <a:t>	</a:t>
            </a:r>
            <a:r>
              <a:rPr lang="en-US" sz="2800" b="1" dirty="0">
                <a:solidFill>
                  <a:srgbClr val="155B54"/>
                </a:solidFill>
              </a:rPr>
              <a:t>     </a:t>
            </a:r>
            <a:r>
              <a:rPr lang="en" sz="2800" b="1" dirty="0">
                <a:solidFill>
                  <a:srgbClr val="155B54"/>
                </a:solidFill>
              </a:rPr>
              <a:t>Statistics</a:t>
            </a:r>
            <a:endParaRPr sz="2800" b="1" dirty="0">
              <a:solidFill>
                <a:srgbClr val="155B54"/>
              </a:solidFill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6238568" y="1518800"/>
            <a:ext cx="2452932" cy="2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>
                <a:solidFill>
                  <a:srgbClr val="155B54"/>
                </a:solidFill>
                <a:latin typeface="Calibri"/>
                <a:ea typeface="Calibri"/>
                <a:cs typeface="Calibri"/>
                <a:sym typeface="Calibri"/>
              </a:rPr>
              <a:t>Total 745.454 sentence</a:t>
            </a:r>
            <a:endParaRPr sz="1500" i="1" dirty="0">
              <a:solidFill>
                <a:srgbClr val="155B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>
                <a:solidFill>
                  <a:srgbClr val="155B54"/>
                </a:solidFill>
                <a:latin typeface="Calibri"/>
                <a:ea typeface="Calibri"/>
                <a:cs typeface="Calibri"/>
                <a:sym typeface="Calibri"/>
              </a:rPr>
              <a:t>Total 13 mln </a:t>
            </a:r>
            <a:r>
              <a:rPr lang="en" sz="1500" i="1" dirty="0" smtClean="0">
                <a:solidFill>
                  <a:srgbClr val="155B54"/>
                </a:solidFill>
                <a:latin typeface="Calibri"/>
                <a:ea typeface="Calibri"/>
                <a:cs typeface="Calibri"/>
                <a:sym typeface="Calibri"/>
              </a:rPr>
              <a:t>words from NEWSDB</a:t>
            </a:r>
            <a:endParaRPr sz="1500" i="1" dirty="0">
              <a:solidFill>
                <a:srgbClr val="155B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 dirty="0">
              <a:solidFill>
                <a:srgbClr val="155B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>
                <a:solidFill>
                  <a:srgbClr val="155B54"/>
                </a:solidFill>
                <a:latin typeface="Calibri"/>
                <a:ea typeface="Calibri"/>
                <a:cs typeface="Calibri"/>
                <a:sym typeface="Calibri"/>
              </a:rPr>
              <a:t>Generated </a:t>
            </a:r>
            <a:r>
              <a:rPr lang="en" sz="1500" i="1" dirty="0" smtClean="0">
                <a:solidFill>
                  <a:srgbClr val="155B54"/>
                </a:solidFill>
                <a:latin typeface="Calibri"/>
                <a:ea typeface="Calibri"/>
                <a:cs typeface="Calibri"/>
                <a:sym typeface="Calibri"/>
              </a:rPr>
              <a:t>more than 27 </a:t>
            </a:r>
            <a:r>
              <a:rPr lang="en" sz="1500" i="1" dirty="0">
                <a:solidFill>
                  <a:srgbClr val="155B54"/>
                </a:solidFill>
                <a:latin typeface="Calibri"/>
                <a:ea typeface="Calibri"/>
                <a:cs typeface="Calibri"/>
                <a:sym typeface="Calibri"/>
              </a:rPr>
              <a:t>mln </a:t>
            </a:r>
            <a:r>
              <a:rPr lang="en" sz="1500" i="1" dirty="0" smtClean="0">
                <a:solidFill>
                  <a:srgbClr val="155B54"/>
                </a:solidFill>
                <a:latin typeface="Calibri"/>
                <a:ea typeface="Calibri"/>
                <a:cs typeface="Calibri"/>
                <a:sym typeface="Calibri"/>
              </a:rPr>
              <a:t>words from library</a:t>
            </a:r>
            <a:endParaRPr sz="1500" i="1" dirty="0">
              <a:solidFill>
                <a:srgbClr val="155B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2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84" y="1131738"/>
            <a:ext cx="5865648" cy="3622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3473893" y="1927571"/>
            <a:ext cx="260366" cy="260366"/>
            <a:chOff x="3157188" y="909150"/>
            <a:chExt cx="470400" cy="470400"/>
          </a:xfrm>
        </p:grpSpPr>
        <p:sp>
          <p:nvSpPr>
            <p:cNvPr id="258" name="Google Shape;258;p2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7"/>
          <p:cNvGrpSpPr/>
          <p:nvPr/>
        </p:nvGrpSpPr>
        <p:grpSpPr>
          <a:xfrm>
            <a:off x="2902488" y="902232"/>
            <a:ext cx="3339000" cy="3339000"/>
            <a:chOff x="2902488" y="902232"/>
            <a:chExt cx="3339000" cy="3339000"/>
          </a:xfrm>
        </p:grpSpPr>
        <p:sp>
          <p:nvSpPr>
            <p:cNvPr id="261" name="Google Shape;261;p27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1D7E7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name="adj1" fmla="val 2689583"/>
                <a:gd name="adj2" fmla="val 13510993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27"/>
          <p:cNvGrpSpPr/>
          <p:nvPr/>
        </p:nvGrpSpPr>
        <p:grpSpPr>
          <a:xfrm>
            <a:off x="3663986" y="1518739"/>
            <a:ext cx="2015467" cy="1960809"/>
            <a:chOff x="3664038" y="1663782"/>
            <a:chExt cx="1815900" cy="1815900"/>
          </a:xfrm>
        </p:grpSpPr>
        <p:sp>
          <p:nvSpPr>
            <p:cNvPr id="264" name="Google Shape;264;p27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13 MILLION WORDS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27"/>
          <p:cNvGrpSpPr/>
          <p:nvPr/>
        </p:nvGrpSpPr>
        <p:grpSpPr>
          <a:xfrm>
            <a:off x="2859873" y="853971"/>
            <a:ext cx="1068600" cy="1068600"/>
            <a:chOff x="2859873" y="853971"/>
            <a:chExt cx="1068600" cy="1068600"/>
          </a:xfrm>
        </p:grpSpPr>
        <p:sp>
          <p:nvSpPr>
            <p:cNvPr id="267" name="Google Shape;267;p27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33%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names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" name="Google Shape;269;p27"/>
          <p:cNvGrpSpPr/>
          <p:nvPr/>
        </p:nvGrpSpPr>
        <p:grpSpPr>
          <a:xfrm>
            <a:off x="5214688" y="2964715"/>
            <a:ext cx="1357977" cy="1337780"/>
            <a:chOff x="5214448" y="3234278"/>
            <a:chExt cx="1068600" cy="1068600"/>
          </a:xfrm>
        </p:grpSpPr>
        <p:sp>
          <p:nvSpPr>
            <p:cNvPr id="270" name="Google Shape;270;p2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67%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Generally used words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2" name="Google Shape;272;p27"/>
          <p:cNvSpPr txBox="1">
            <a:spLocks noGrp="1"/>
          </p:cNvSpPr>
          <p:nvPr>
            <p:ph type="title"/>
          </p:nvPr>
        </p:nvSpPr>
        <p:spPr>
          <a:xfrm>
            <a:off x="380017" y="344625"/>
            <a:ext cx="3526537" cy="884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 smtClean="0">
                <a:solidFill>
                  <a:srgbClr val="155B54"/>
                </a:solidFill>
              </a:rPr>
              <a:t>Statistics</a:t>
            </a:r>
            <a:endParaRPr sz="2700" b="1" dirty="0">
              <a:solidFill>
                <a:srgbClr val="155B5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9085" y="449472"/>
            <a:ext cx="31024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Data taken from </a:t>
            </a:r>
            <a:r>
              <a:rPr lang="en-US" sz="1900" b="1" dirty="0" smtClean="0"/>
              <a:t>NEWSDB</a:t>
            </a:r>
            <a:endParaRPr lang="en-US" sz="1900" b="1" dirty="0"/>
          </a:p>
        </p:txBody>
      </p:sp>
      <p:pic>
        <p:nvPicPr>
          <p:cNvPr id="19" name="Google Shape;2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44685" y="1319150"/>
            <a:ext cx="21467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</a:t>
            </a:r>
          </a:p>
          <a:p>
            <a:r>
              <a:rPr lang="en-US" dirty="0" smtClean="0"/>
              <a:t>Abbreviations</a:t>
            </a:r>
          </a:p>
          <a:p>
            <a:r>
              <a:rPr lang="en-US" dirty="0" smtClean="0"/>
              <a:t>Misspelled Words</a:t>
            </a:r>
          </a:p>
          <a:p>
            <a:r>
              <a:rPr lang="en-US" dirty="0" smtClean="0"/>
              <a:t>Proper Nouns</a:t>
            </a:r>
          </a:p>
          <a:p>
            <a:r>
              <a:rPr lang="en-US" dirty="0" smtClean="0"/>
              <a:t>&amp;Not Recognized Words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 rot="9305232">
            <a:off x="2243200" y="1460090"/>
            <a:ext cx="514748" cy="199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375281" y="380067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155B54"/>
                </a:solidFill>
              </a:rPr>
              <a:t>Diagram / Architecture / Model</a:t>
            </a:r>
            <a:endParaRPr sz="2700" b="1" dirty="0">
              <a:solidFill>
                <a:srgbClr val="155B54"/>
              </a:solidFill>
            </a:endParaRPr>
          </a:p>
        </p:txBody>
      </p:sp>
      <p:pic>
        <p:nvPicPr>
          <p:cNvPr id="279" name="Google Shape;2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1" y="1032810"/>
            <a:ext cx="6278611" cy="3887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title"/>
          </p:nvPr>
        </p:nvSpPr>
        <p:spPr>
          <a:xfrm>
            <a:off x="394550" y="320256"/>
            <a:ext cx="7509125" cy="912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 dirty="0">
                <a:solidFill>
                  <a:srgbClr val="1D7E74"/>
                </a:solidFill>
              </a:rPr>
              <a:t> </a:t>
            </a:r>
            <a:r>
              <a:rPr lang="en" sz="2700" b="1" dirty="0">
                <a:solidFill>
                  <a:srgbClr val="1D7E74"/>
                </a:solidFill>
              </a:rPr>
              <a:t>Prototype / Model developed in the framework of the project</a:t>
            </a:r>
            <a:endParaRPr sz="2700" b="1" dirty="0">
              <a:solidFill>
                <a:srgbClr val="1D7E74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296902" y="2460998"/>
            <a:ext cx="5571046" cy="3498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2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http://lingvistika.ml</a:t>
            </a:r>
            <a:r>
              <a:rPr lang="en" sz="2000" dirty="0"/>
              <a:t> </a:t>
            </a:r>
            <a:endParaRPr lang="en" sz="2000" dirty="0" smtClean="0"/>
          </a:p>
          <a:p>
            <a:pPr>
              <a:lnSpc>
                <a:spcPct val="200000"/>
              </a:lnSpc>
              <a:buFont typeface="Calibri"/>
              <a:buChar char="❖"/>
            </a:pPr>
            <a:r>
              <a:rPr lang="en-US" sz="2000" dirty="0"/>
              <a:t>Package </a:t>
            </a:r>
            <a:r>
              <a:rPr lang="en-US" sz="2000" dirty="0" err="1"/>
              <a:t>soz_analysis</a:t>
            </a:r>
            <a:r>
              <a:rPr lang="en-US" sz="2000" dirty="0"/>
              <a:t> </a:t>
            </a:r>
            <a:endParaRPr lang="en" sz="2000" u="sng" dirty="0">
              <a:solidFill>
                <a:schemeClr val="hlink"/>
              </a:solidFill>
              <a:hlinkClick r:id="rId4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2000" u="sng" dirty="0" smtClean="0">
                <a:solidFill>
                  <a:schemeClr val="hlink"/>
                </a:solidFill>
                <a:hlinkClick r:id="rId4"/>
              </a:rPr>
              <a:t>https</a:t>
            </a:r>
            <a:r>
              <a:rPr lang="en" sz="2000" u="sng" dirty="0">
                <a:solidFill>
                  <a:schemeClr val="hlink"/>
                </a:solidFill>
                <a:hlinkClick r:id="rId4"/>
              </a:rPr>
              <a:t>://</a:t>
            </a:r>
            <a:r>
              <a:rPr lang="en" sz="2000" u="sng" dirty="0" smtClean="0">
                <a:solidFill>
                  <a:schemeClr val="hlink"/>
                </a:solidFill>
                <a:hlinkClick r:id="rId4"/>
              </a:rPr>
              <a:t>github.com/nijatmursali/SDPIIWebsite</a:t>
            </a:r>
            <a:endParaRPr sz="2000" dirty="0"/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7148" y="1438550"/>
            <a:ext cx="3982302" cy="29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>
            <a:spLocks noGrp="1"/>
          </p:cNvSpPr>
          <p:nvPr>
            <p:ph type="title"/>
          </p:nvPr>
        </p:nvSpPr>
        <p:spPr>
          <a:xfrm>
            <a:off x="609546" y="53732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 b="1" dirty="0">
                <a:solidFill>
                  <a:srgbClr val="1D7E74"/>
                </a:solidFill>
              </a:rPr>
              <a:t>Social Impact</a:t>
            </a:r>
            <a:endParaRPr sz="2700" b="1" dirty="0">
              <a:solidFill>
                <a:srgbClr val="1D7E7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4" name="Google Shape;294;p30"/>
          <p:cNvSpPr txBox="1">
            <a:spLocks noGrp="1"/>
          </p:cNvSpPr>
          <p:nvPr>
            <p:ph type="body" idx="1"/>
          </p:nvPr>
        </p:nvSpPr>
        <p:spPr>
          <a:xfrm>
            <a:off x="732842" y="1608469"/>
            <a:ext cx="7679008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 dirty="0"/>
              <a:t>Help to </a:t>
            </a:r>
            <a:r>
              <a:rPr lang="en" sz="2000" dirty="0" smtClean="0"/>
              <a:t>researchers and developers </a:t>
            </a:r>
            <a:r>
              <a:rPr lang="en" sz="2000" dirty="0"/>
              <a:t>for further language analysis tool </a:t>
            </a:r>
            <a:r>
              <a:rPr lang="en" sz="2000" dirty="0" smtClean="0"/>
              <a:t>developments</a:t>
            </a:r>
            <a:endParaRPr sz="2000"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 dirty="0"/>
              <a:t>Benefit the students in their studies</a:t>
            </a:r>
            <a:endParaRPr sz="2000" dirty="0"/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xfrm>
            <a:off x="645973" y="581542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 smtClean="0">
                <a:solidFill>
                  <a:srgbClr val="1D7E74"/>
                </a:solidFill>
              </a:rPr>
              <a:t>Future Work</a:t>
            </a:r>
            <a:endParaRPr sz="2800" b="1" dirty="0">
              <a:solidFill>
                <a:srgbClr val="1D7E74"/>
              </a:solidFill>
            </a:endParaRPr>
          </a:p>
        </p:txBody>
      </p:sp>
      <p:sp>
        <p:nvSpPr>
          <p:cNvPr id="301" name="Google Shape;301;p31"/>
          <p:cNvSpPr txBox="1">
            <a:spLocks noGrp="1"/>
          </p:cNvSpPr>
          <p:nvPr>
            <p:ph type="body" idx="1"/>
          </p:nvPr>
        </p:nvSpPr>
        <p:spPr>
          <a:xfrm>
            <a:off x="811776" y="1716262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800" dirty="0" smtClean="0"/>
              <a:t>Increasing word capacity of our dictionary </a:t>
            </a:r>
            <a:endParaRPr sz="1800"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 sz="1800" dirty="0" smtClean="0"/>
              <a:t>Adding additional labels to words</a:t>
            </a:r>
          </a:p>
          <a:p>
            <a:pPr lvl="2" indent="-311150">
              <a:lnSpc>
                <a:spcPct val="200000"/>
              </a:lnSpc>
              <a:spcBef>
                <a:spcPts val="0"/>
              </a:spcBef>
              <a:buSzPts val="1300"/>
              <a:buChar char="❖"/>
            </a:pPr>
            <a:r>
              <a:rPr lang="en-US" sz="1600" dirty="0" smtClean="0"/>
              <a:t>Foreign origin words</a:t>
            </a:r>
          </a:p>
          <a:p>
            <a:pPr lvl="2" indent="-311150">
              <a:lnSpc>
                <a:spcPct val="200000"/>
              </a:lnSpc>
              <a:spcBef>
                <a:spcPts val="0"/>
              </a:spcBef>
              <a:buSzPts val="1300"/>
              <a:buChar char="❖"/>
            </a:pPr>
            <a:r>
              <a:rPr lang="en-US" sz="1600" dirty="0" smtClean="0"/>
              <a:t>Alive</a:t>
            </a:r>
            <a:r>
              <a:rPr lang="ru-RU" sz="1600" dirty="0" smtClean="0"/>
              <a:t> </a:t>
            </a:r>
            <a:r>
              <a:rPr lang="en-US" sz="1600" smtClean="0"/>
              <a:t>or inanimate</a:t>
            </a:r>
            <a:endParaRPr lang="en-US" sz="1600" dirty="0" smtClean="0"/>
          </a:p>
          <a:p>
            <a:pPr lvl="2" indent="-311150">
              <a:lnSpc>
                <a:spcPct val="200000"/>
              </a:lnSpc>
              <a:spcBef>
                <a:spcPts val="0"/>
              </a:spcBef>
              <a:buSzPts val="1300"/>
              <a:buChar char="❖"/>
            </a:pPr>
            <a:r>
              <a:rPr lang="en-US" sz="1600" dirty="0" smtClean="0"/>
              <a:t>Objects</a:t>
            </a:r>
            <a:endParaRPr sz="1600" dirty="0"/>
          </a:p>
        </p:txBody>
      </p:sp>
      <p:pic>
        <p:nvPicPr>
          <p:cNvPr id="302" name="Google Shape;3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t="18213" r="22540"/>
          <a:stretch/>
        </p:blipFill>
        <p:spPr>
          <a:xfrm>
            <a:off x="418250" y="1259300"/>
            <a:ext cx="1529774" cy="215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249000" y="3668850"/>
            <a:ext cx="8895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700" dirty="0" smtClean="0"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Leader/Developer      </a:t>
            </a:r>
            <a:r>
              <a:rPr lang="az-Cyrl-AZ" sz="1700" dirty="0" smtClean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700" dirty="0" smtClean="0">
                <a:latin typeface="Calibri"/>
                <a:ea typeface="Calibri"/>
                <a:cs typeface="Calibri"/>
                <a:sym typeface="Calibri"/>
              </a:rPr>
              <a:t>Text 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Analyst</a:t>
            </a:r>
            <a:r>
              <a:rPr lang="en" sz="1700" dirty="0"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az-Cyrl-AZ" sz="1700" dirty="0" smtClean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700" dirty="0" smtClean="0"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7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Engineer/	      </a:t>
            </a:r>
            <a:r>
              <a:rPr lang="az-Cyrl-AZ" sz="1700" dirty="0" smtClean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700" dirty="0" smtClean="0">
                <a:latin typeface="Calibri"/>
                <a:ea typeface="Calibri"/>
                <a:cs typeface="Calibri"/>
                <a:sym typeface="Calibri"/>
              </a:rPr>
              <a:t>Text 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Analyst</a:t>
            </a:r>
            <a:r>
              <a:rPr lang="en" sz="17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700" dirty="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4">
            <a:alphaModFix/>
          </a:blip>
          <a:srcRect l="24061" t="-2599" r="7543" b="6307"/>
          <a:stretch/>
        </p:blipFill>
        <p:spPr>
          <a:xfrm>
            <a:off x="2619200" y="1237925"/>
            <a:ext cx="1560151" cy="219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 rotWithShape="1">
          <a:blip r:embed="rId5">
            <a:alphaModFix/>
          </a:blip>
          <a:srcRect l="6662" t="1739" r="17888"/>
          <a:stretch/>
        </p:blipFill>
        <p:spPr>
          <a:xfrm>
            <a:off x="4684250" y="1320125"/>
            <a:ext cx="1560150" cy="211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5015875" y="4090425"/>
            <a:ext cx="12285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6">
            <a:alphaModFix/>
          </a:blip>
          <a:srcRect l="35690" t="17884" r="31653" b="35173"/>
          <a:stretch/>
        </p:blipFill>
        <p:spPr>
          <a:xfrm>
            <a:off x="6749300" y="1361225"/>
            <a:ext cx="1643676" cy="211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8;p15"/>
          <p:cNvSpPr txBox="1">
            <a:spLocks/>
          </p:cNvSpPr>
          <p:nvPr/>
        </p:nvSpPr>
        <p:spPr>
          <a:xfrm>
            <a:off x="420653" y="446808"/>
            <a:ext cx="4585197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2700" b="1" dirty="0" smtClean="0">
                <a:solidFill>
                  <a:srgbClr val="155B54"/>
                </a:solidFill>
              </a:rPr>
              <a:t>Team members and roles</a:t>
            </a:r>
            <a:endParaRPr lang="en-US" sz="2700" b="1" dirty="0">
              <a:solidFill>
                <a:srgbClr val="155B5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387892" y="344918"/>
            <a:ext cx="3953013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155B54"/>
                </a:solidFill>
              </a:rPr>
              <a:t>References </a:t>
            </a:r>
            <a:endParaRPr sz="2800" b="1" dirty="0">
              <a:solidFill>
                <a:srgbClr val="155B54"/>
              </a:solidFill>
            </a:endParaRPr>
          </a:p>
        </p:txBody>
      </p:sp>
      <p:sp>
        <p:nvSpPr>
          <p:cNvPr id="308" name="Google Shape;308;p32"/>
          <p:cNvSpPr txBox="1">
            <a:spLocks noGrp="1"/>
          </p:cNvSpPr>
          <p:nvPr>
            <p:ph type="body" idx="1"/>
          </p:nvPr>
        </p:nvSpPr>
        <p:spPr>
          <a:xfrm>
            <a:off x="691525" y="1006625"/>
            <a:ext cx="7505700" cy="3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❖"/>
            </a:pPr>
            <a:r>
              <a:rPr lang="e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Xelilov, Buludxan. “Azərbaycan dilinin morfologiyası”</a:t>
            </a:r>
            <a:endParaRPr sz="1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04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1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100" u="sng" dirty="0" smtClean="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</a:t>
            </a:r>
            <a:r>
              <a:rPr lang="en" sz="1100" u="sng" dirty="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://buludxan-xelilov.com/pdf/azerb-dilininin-morfologiyasi-I-hisse.pdf</a:t>
            </a:r>
            <a:endParaRPr sz="1100" u="sng" dirty="0">
              <a:solidFill>
                <a:srgbClr val="800080"/>
              </a:solidFill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marL="13716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Xelilov, Buludxan, “Azərbaycan dili</a:t>
            </a:r>
            <a:r>
              <a:rPr lang="en" sz="11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lang="en-US" sz="11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17650" lvl="1" indent="0" algn="just">
              <a:spcBef>
                <a:spcPts val="0"/>
              </a:spcBef>
              <a:buSzPts val="1300"/>
              <a:buNone/>
            </a:pPr>
            <a:r>
              <a:rPr lang="en-US" sz="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900" u="sng" dirty="0" smtClean="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</a:t>
            </a:r>
            <a:r>
              <a:rPr lang="en" sz="900" u="sng" dirty="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://www.buludxan-xelilov.com/pdf/sintaksise%20girish%2003.07.2017-A4.pdf</a:t>
            </a:r>
            <a:endParaRPr sz="900" u="sng" dirty="0">
              <a:solidFill>
                <a:srgbClr val="800080"/>
              </a:solidFill>
              <a:latin typeface="Times New Roman"/>
              <a:ea typeface="Times New Roman"/>
              <a:cs typeface="Times New Roman"/>
              <a:sym typeface="Times New Roman"/>
              <a:hlinkClick r:id="rId4"/>
            </a:endParaRPr>
          </a:p>
          <a:p>
            <a:pPr marL="13716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100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Nagisoylu, Mohsun. And Zeynalli, Mehman. </a:t>
            </a:r>
            <a:r>
              <a:rPr lang="e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“Azərbaycan dili”</a:t>
            </a:r>
            <a:endParaRPr sz="1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04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100" dirty="0" smtClean="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100" u="sng" dirty="0" smtClean="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</a:t>
            </a:r>
            <a:r>
              <a:rPr lang="en" sz="1100" u="sng" dirty="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://www.anl.az/el/Kitab/252289.pdf</a:t>
            </a:r>
            <a:endParaRPr sz="1100" u="sng" dirty="0">
              <a:solidFill>
                <a:srgbClr val="800080"/>
              </a:solidFill>
              <a:latin typeface="Times New Roman"/>
              <a:ea typeface="Times New Roman"/>
              <a:cs typeface="Times New Roman"/>
              <a:sym typeface="Times New Roman"/>
              <a:hlinkClick r:id="rId5"/>
            </a:endParaRPr>
          </a:p>
          <a:p>
            <a:pPr marL="13716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Eliyev, Kamran, “Azərbaycan dili”</a:t>
            </a:r>
            <a:endParaRPr sz="1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04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100" u="sng" dirty="0" smtClean="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</a:t>
            </a:r>
            <a:r>
              <a:rPr lang="en" sz="1100" u="sng" dirty="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://elibrary.bsu.az/books/N_2246.pdf</a:t>
            </a:r>
            <a:endParaRPr sz="1100" u="sng" dirty="0">
              <a:solidFill>
                <a:srgbClr val="800080"/>
              </a:solidFill>
              <a:latin typeface="Times New Roman"/>
              <a:ea typeface="Times New Roman"/>
              <a:cs typeface="Times New Roman"/>
              <a:sym typeface="Times New Roman"/>
              <a:hlinkClick r:id="rId6"/>
            </a:endParaRPr>
          </a:p>
          <a:p>
            <a:pPr marL="13716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Q.S.Kazimov, “Müasir Azərbaycan dili”</a:t>
            </a:r>
            <a:endParaRPr sz="1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04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100" u="sng" dirty="0" smtClean="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</a:t>
            </a:r>
            <a:r>
              <a:rPr lang="en" sz="1100" u="sng" dirty="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://aclweb.org/anthology/P99-1037</a:t>
            </a:r>
            <a:endParaRPr sz="1100" u="sng" dirty="0">
              <a:solidFill>
                <a:srgbClr val="800080"/>
              </a:solidFill>
              <a:latin typeface="Times New Roman"/>
              <a:ea typeface="Times New Roman"/>
              <a:cs typeface="Times New Roman"/>
              <a:sym typeface="Times New Roman"/>
              <a:hlinkClick r:id="rId7"/>
            </a:endParaRPr>
          </a:p>
          <a:p>
            <a:pPr marL="1371600" lvl="0" algn="just">
              <a:buChar char="❖"/>
            </a:pPr>
            <a:r>
              <a:rPr lang="en" sz="1100" dirty="0">
                <a:solidFill>
                  <a:schemeClr val="bg2"/>
                </a:solidFill>
              </a:rPr>
              <a:t>Jafar </a:t>
            </a:r>
            <a:r>
              <a:rPr lang="en" sz="1100" dirty="0" smtClean="0">
                <a:solidFill>
                  <a:schemeClr val="bg2"/>
                </a:solidFill>
              </a:rPr>
              <a:t>Aliyev</a:t>
            </a:r>
            <a:r>
              <a:rPr lang="en" sz="1100" dirty="0" smtClean="0"/>
              <a:t> - </a:t>
            </a:r>
            <a:r>
              <a:rPr lang="en" sz="11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Azeri </a:t>
            </a:r>
            <a:r>
              <a:rPr lang="e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NLP</a:t>
            </a:r>
            <a:endParaRPr sz="1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04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1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100" u="sng" dirty="0" smtClean="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</a:t>
            </a:r>
            <a:r>
              <a:rPr lang="en" sz="1100" u="sng" dirty="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://nlp.jsoft.ws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3716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100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Working Prototype</a:t>
            </a:r>
          </a:p>
          <a:p>
            <a:pPr marL="1517650" lvl="1" indent="0">
              <a:spcBef>
                <a:spcPts val="0"/>
              </a:spcBef>
              <a:buSzPts val="1300"/>
              <a:buNone/>
            </a:pPr>
            <a:r>
              <a:rPr lang="en" sz="9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900" u="sng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r>
              <a:rPr lang="en" sz="9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://</a:t>
            </a:r>
            <a:r>
              <a:rPr lang="en" sz="900" u="sng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lingvistika.ml</a:t>
            </a:r>
            <a:endParaRPr lang="en" sz="1000" u="sng" dirty="0">
              <a:solidFill>
                <a:schemeClr val="accent5"/>
              </a:solidFill>
              <a:hlinkClick r:id="rId9"/>
            </a:endParaRPr>
          </a:p>
          <a:p>
            <a:pPr marL="13716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100" dirty="0" smtClean="0">
                <a:solidFill>
                  <a:schemeClr val="bg2"/>
                </a:solidFill>
              </a:rPr>
              <a:t>Source code of WebPage</a:t>
            </a:r>
          </a:p>
          <a:p>
            <a:pPr marL="1517650" lvl="1" indent="0">
              <a:spcBef>
                <a:spcPts val="0"/>
              </a:spcBef>
              <a:buSzPts val="1300"/>
              <a:buNone/>
            </a:pPr>
            <a:r>
              <a:rPr lang="en" sz="900" dirty="0">
                <a:solidFill>
                  <a:schemeClr val="accent5"/>
                </a:solidFill>
              </a:rPr>
              <a:t>	</a:t>
            </a:r>
            <a:r>
              <a:rPr lang="en" sz="900" u="sng" dirty="0" smtClean="0">
                <a:solidFill>
                  <a:schemeClr val="accent5"/>
                </a:solidFill>
              </a:rPr>
              <a:t>https</a:t>
            </a:r>
            <a:r>
              <a:rPr lang="en" sz="900" u="sng" dirty="0">
                <a:solidFill>
                  <a:schemeClr val="accent5"/>
                </a:solidFill>
              </a:rPr>
              <a:t>://</a:t>
            </a:r>
            <a:r>
              <a:rPr lang="en" sz="900" u="sng" dirty="0" smtClean="0">
                <a:solidFill>
                  <a:schemeClr val="accent5"/>
                </a:solidFill>
              </a:rPr>
              <a:t>github.com/nijatmursali/SDPIIWebsite</a:t>
            </a:r>
            <a:endParaRPr lang="en" sz="1000" u="sng" dirty="0" smtClean="0">
              <a:solidFill>
                <a:schemeClr val="accent5"/>
              </a:solidFill>
            </a:endParaRPr>
          </a:p>
          <a:p>
            <a:pPr marL="1371600" lvl="0">
              <a:buChar char="❖"/>
            </a:pPr>
            <a:r>
              <a:rPr lang="en-US" sz="1100" dirty="0">
                <a:solidFill>
                  <a:schemeClr val="bg2"/>
                </a:solidFill>
              </a:rPr>
              <a:t>Source </a:t>
            </a:r>
            <a:r>
              <a:rPr lang="en-US" sz="1100" dirty="0" smtClean="0">
                <a:solidFill>
                  <a:schemeClr val="bg2"/>
                </a:solidFill>
              </a:rPr>
              <a:t>code </a:t>
            </a:r>
            <a:r>
              <a:rPr lang="en-US" sz="1100" dirty="0">
                <a:solidFill>
                  <a:schemeClr val="bg2"/>
                </a:solidFill>
              </a:rPr>
              <a:t>of </a:t>
            </a:r>
            <a:r>
              <a:rPr lang="en-US" sz="1100" dirty="0" smtClean="0">
                <a:solidFill>
                  <a:schemeClr val="bg2"/>
                </a:solidFill>
              </a:rPr>
              <a:t>library</a:t>
            </a:r>
            <a:endParaRPr lang="en-US" sz="1100" dirty="0">
              <a:solidFill>
                <a:schemeClr val="bg2"/>
              </a:solidFill>
              <a:hlinkClick r:id="rId9"/>
            </a:endParaRPr>
          </a:p>
          <a:p>
            <a:pPr marL="1517650" lvl="1" indent="0">
              <a:spcBef>
                <a:spcPts val="0"/>
              </a:spcBef>
              <a:buSzPts val="1300"/>
              <a:buNone/>
            </a:pPr>
            <a:r>
              <a:rPr lang="en-US" sz="1000" dirty="0" smtClean="0"/>
              <a:t>	</a:t>
            </a:r>
            <a:r>
              <a:rPr lang="en-US" sz="1000" dirty="0" smtClean="0">
                <a:hlinkClick r:id="rId10"/>
              </a:rPr>
              <a:t>https://github.com/Djooonni/soz_analizi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642588" y="508462"/>
            <a:ext cx="3994774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155B54"/>
                </a:solidFill>
              </a:rPr>
              <a:t>Motivation</a:t>
            </a:r>
            <a:endParaRPr sz="2700" b="1" dirty="0">
              <a:solidFill>
                <a:srgbClr val="155B54"/>
              </a:solidFill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658350" y="1610025"/>
            <a:ext cx="7505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Language is the most important attribute of a country</a:t>
            </a:r>
            <a:endParaRPr sz="2000"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Lack of available modern language tools online</a:t>
            </a:r>
            <a:endParaRPr sz="2000"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To make Azerbaijani language meet universal standards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155B54"/>
                </a:solidFill>
              </a:rPr>
              <a:t>Problem Statement</a:t>
            </a:r>
            <a:endParaRPr sz="2700" b="1" dirty="0">
              <a:solidFill>
                <a:srgbClr val="155B54"/>
              </a:solidFill>
            </a:endParaRPr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 dirty="0"/>
              <a:t>Lack of tools</a:t>
            </a:r>
            <a:endParaRPr sz="1700" dirty="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 dirty="0"/>
              <a:t>Complexity of Azerbaijani</a:t>
            </a:r>
            <a:endParaRPr sz="1700" dirty="0"/>
          </a:p>
          <a:p>
            <a:pPr marL="914400" lvl="1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 dirty="0"/>
              <a:t>Incorrect outputs due to </a:t>
            </a:r>
            <a:r>
              <a:rPr lang="en" sz="1700" dirty="0" smtClean="0"/>
              <a:t>exceptions</a:t>
            </a:r>
            <a:r>
              <a:rPr lang="en-US" sz="1700" dirty="0" smtClean="0"/>
              <a:t> </a:t>
            </a:r>
            <a:r>
              <a:rPr lang="mr-IN" sz="1700" dirty="0" smtClean="0"/>
              <a:t>–</a:t>
            </a:r>
            <a:r>
              <a:rPr lang="en-US" sz="1700" dirty="0" smtClean="0"/>
              <a:t>&gt; “n” “y” “s”</a:t>
            </a:r>
            <a:endParaRPr sz="1700" dirty="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 dirty="0"/>
              <a:t>Low response time</a:t>
            </a:r>
            <a:endParaRPr sz="1700" dirty="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740250" y="336247"/>
            <a:ext cx="74571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155B54"/>
                </a:solidFill>
              </a:rPr>
              <a:t>Research</a:t>
            </a:r>
            <a:endParaRPr sz="2700" b="1" dirty="0">
              <a:solidFill>
                <a:srgbClr val="155B54"/>
              </a:solidFill>
            </a:endParaRPr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432044" y="1461786"/>
            <a:ext cx="8092524" cy="31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Books:</a:t>
            </a:r>
            <a:endParaRPr sz="1700" dirty="0"/>
          </a:p>
          <a:p>
            <a:pPr marL="914400" lvl="0" indent="-3365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700"/>
              <a:buChar char="❖"/>
            </a:pPr>
            <a:r>
              <a:rPr lang="en" sz="1700" dirty="0"/>
              <a:t>Buludxan Xelilov’s “Azərbaycan dilinin morfologiyası”</a:t>
            </a:r>
            <a:endParaRPr sz="1700" dirty="0"/>
          </a:p>
          <a:p>
            <a:pPr marL="9144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 dirty="0"/>
              <a:t>Buludxan Xelilov’s “Azərbaycan dili”</a:t>
            </a:r>
            <a:endParaRPr sz="1700" dirty="0"/>
          </a:p>
          <a:p>
            <a:pPr marL="9144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 dirty="0"/>
              <a:t>Mohsun Nagisoylu and Mehman Zeynalli’s “Azərbaycan dili”</a:t>
            </a:r>
            <a:endParaRPr sz="1700" dirty="0"/>
          </a:p>
          <a:p>
            <a:pPr marL="9144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 dirty="0"/>
              <a:t>Kamran Eliyev’s “Azərbaycan dili”</a:t>
            </a:r>
            <a:endParaRPr sz="1700" dirty="0"/>
          </a:p>
          <a:p>
            <a:pPr marL="9144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 dirty="0"/>
              <a:t>Q.Ş.Kazımov’s “Müasir Azərbaycan dili”</a:t>
            </a:r>
            <a:endParaRPr sz="1700" dirty="0"/>
          </a:p>
          <a:p>
            <a:pPr marL="9144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 dirty="0"/>
              <a:t>Elovset Abdullayev, Yusif Seyidov, Agamali Hesenov’s “Müasir </a:t>
            </a:r>
            <a:r>
              <a:rPr lang="en" sz="1700" dirty="0" smtClean="0"/>
              <a:t>Azərbaycan dili</a:t>
            </a:r>
            <a:r>
              <a:rPr lang="en" sz="1700" dirty="0"/>
              <a:t>”</a:t>
            </a:r>
            <a:endParaRPr sz="17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44" y="1094218"/>
            <a:ext cx="902407" cy="902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2048" y="1310110"/>
            <a:ext cx="34578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  Orthographic dictionary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29727" y="1346703"/>
            <a:ext cx="26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    Our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277125" y="357825"/>
            <a:ext cx="85023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  <p:graphicFrame>
        <p:nvGraphicFramePr>
          <p:cNvPr id="170" name="Google Shape;170;p18"/>
          <p:cNvGraphicFramePr/>
          <p:nvPr/>
        </p:nvGraphicFramePr>
        <p:xfrm>
          <a:off x="456575" y="2571675"/>
          <a:ext cx="1456425" cy="890050"/>
        </p:xfrm>
        <a:graphic>
          <a:graphicData uri="http://schemas.openxmlformats.org/drawingml/2006/table">
            <a:tbl>
              <a:tblPr>
                <a:noFill/>
                <a:tableStyleId>{0213E36E-7C2A-425B-A604-69A240D1534F}</a:tableStyleId>
              </a:tblPr>
              <a:tblGrid>
                <a:gridCol w="78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singular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“ata”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plural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“atalar”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1" name="Google Shape;171;p18"/>
          <p:cNvSpPr txBox="1"/>
          <p:nvPr/>
        </p:nvSpPr>
        <p:spPr>
          <a:xfrm>
            <a:off x="456563" y="1350375"/>
            <a:ext cx="15741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lar</a:t>
            </a:r>
            <a:r>
              <a:rPr lang="en" sz="1300" baseline="30000"/>
              <a:t>2</a:t>
            </a:r>
            <a:endParaRPr sz="1300" baseline="30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18"/>
          <p:cNvGraphicFramePr/>
          <p:nvPr/>
        </p:nvGraphicFramePr>
        <p:xfrm>
          <a:off x="2546775" y="2571675"/>
          <a:ext cx="1723050" cy="2251914"/>
        </p:xfrm>
        <a:graphic>
          <a:graphicData uri="http://schemas.openxmlformats.org/drawingml/2006/table">
            <a:tbl>
              <a:tblPr>
                <a:noFill/>
                <a:tableStyleId>{0213E36E-7C2A-425B-A604-69A240D1534F}</a:tableStyleId>
              </a:tblPr>
              <a:tblGrid>
                <a:gridCol w="8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Adlıq hal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Yiyəlik hal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“atanın”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Yönlük hal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“ataya”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Təsirlik hal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“atanı”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Yerlik hal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“atada”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Çıxışlıq 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“atadan”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3" name="Google Shape;173;p18"/>
          <p:cNvSpPr txBox="1"/>
          <p:nvPr/>
        </p:nvSpPr>
        <p:spPr>
          <a:xfrm>
            <a:off x="2546775" y="1189775"/>
            <a:ext cx="1975800" cy="12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-ın</a:t>
            </a:r>
            <a:r>
              <a:rPr lang="en" sz="1300" baseline="30000"/>
              <a:t>4 </a:t>
            </a:r>
            <a:r>
              <a:rPr lang="en" sz="1300"/>
              <a:t>(-nın</a:t>
            </a:r>
            <a:r>
              <a:rPr lang="en" sz="1300" baseline="30000"/>
              <a:t>4</a:t>
            </a:r>
            <a:r>
              <a:rPr lang="en" sz="1300"/>
              <a:t>) 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-a</a:t>
            </a:r>
            <a:r>
              <a:rPr lang="en" sz="1300" baseline="30000"/>
              <a:t>2</a:t>
            </a:r>
            <a:r>
              <a:rPr lang="en" sz="1300"/>
              <a:t>(-ya</a:t>
            </a:r>
            <a:r>
              <a:rPr lang="en" sz="1300" baseline="30000"/>
              <a:t>2</a:t>
            </a:r>
            <a:r>
              <a:rPr lang="en" sz="1300"/>
              <a:t>) 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-ı</a:t>
            </a:r>
            <a:r>
              <a:rPr lang="en" sz="1300" baseline="30000"/>
              <a:t>4</a:t>
            </a:r>
            <a:r>
              <a:rPr lang="en" sz="1300"/>
              <a:t>(-nı</a:t>
            </a:r>
            <a:r>
              <a:rPr lang="en" sz="1300" baseline="30000"/>
              <a:t>4</a:t>
            </a:r>
            <a:r>
              <a:rPr lang="en" sz="1300"/>
              <a:t>) 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-da</a:t>
            </a:r>
            <a:r>
              <a:rPr lang="en" sz="1300" baseline="30000"/>
              <a:t>2</a:t>
            </a:r>
            <a:r>
              <a:rPr lang="en" sz="1300"/>
              <a:t>  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-dan</a:t>
            </a:r>
            <a:r>
              <a:rPr lang="en" sz="1300" baseline="30000"/>
              <a:t>2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4522650" y="1008750"/>
            <a:ext cx="20313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-am</a:t>
            </a:r>
            <a:r>
              <a:rPr lang="en" sz="1300" baseline="30000"/>
              <a:t>2</a:t>
            </a:r>
            <a:r>
              <a:rPr lang="en" sz="1300"/>
              <a:t>(-yam</a:t>
            </a:r>
            <a:r>
              <a:rPr lang="en" sz="1300" baseline="30000"/>
              <a:t>2</a:t>
            </a:r>
            <a:r>
              <a:rPr lang="en" sz="1300"/>
              <a:t>)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-san</a:t>
            </a:r>
            <a:r>
              <a:rPr lang="en" sz="1300" baseline="30000"/>
              <a:t>2</a:t>
            </a:r>
            <a:endParaRPr sz="13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-dır</a:t>
            </a:r>
            <a:r>
              <a:rPr lang="en" sz="1300" baseline="30000"/>
              <a:t>4</a:t>
            </a:r>
            <a:endParaRPr sz="13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-ık</a:t>
            </a:r>
            <a:r>
              <a:rPr lang="en" sz="1300" baseline="30000"/>
              <a:t>4</a:t>
            </a:r>
            <a:r>
              <a:rPr lang="en" sz="1300"/>
              <a:t>(-yık</a:t>
            </a:r>
            <a:r>
              <a:rPr lang="en" sz="1300" baseline="30000"/>
              <a:t>2</a:t>
            </a:r>
            <a:r>
              <a:rPr lang="en" sz="1300"/>
              <a:t>)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-sınız</a:t>
            </a:r>
            <a:r>
              <a:rPr lang="en" sz="1300" baseline="30000"/>
              <a:t>4</a:t>
            </a:r>
            <a:endParaRPr sz="13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-dırlar</a:t>
            </a:r>
            <a:r>
              <a:rPr lang="en" sz="1300" baseline="30000"/>
              <a:t>4</a:t>
            </a:r>
            <a:endParaRPr sz="13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18"/>
          <p:cNvGraphicFramePr/>
          <p:nvPr/>
        </p:nvGraphicFramePr>
        <p:xfrm>
          <a:off x="4616900" y="2571675"/>
          <a:ext cx="1723050" cy="2251914"/>
        </p:xfrm>
        <a:graphic>
          <a:graphicData uri="http://schemas.openxmlformats.org/drawingml/2006/table">
            <a:tbl>
              <a:tblPr>
                <a:noFill/>
                <a:tableStyleId>{0213E36E-7C2A-425B-A604-69A240D1534F}</a:tableStyleId>
              </a:tblPr>
              <a:tblGrid>
                <a:gridCol w="8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 şəxs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“atayam”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II şəxs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“atasan”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III şəxs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“atadır”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 şəxs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“atayıq”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II şəxs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“atasınız”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III şəxs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“atadırlar”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6" name="Google Shape;176;p18"/>
          <p:cNvGraphicFramePr/>
          <p:nvPr/>
        </p:nvGraphicFramePr>
        <p:xfrm>
          <a:off x="6886575" y="2571675"/>
          <a:ext cx="1723050" cy="2251914"/>
        </p:xfrm>
        <a:graphic>
          <a:graphicData uri="http://schemas.openxmlformats.org/drawingml/2006/table">
            <a:tbl>
              <a:tblPr>
                <a:noFill/>
                <a:tableStyleId>{0213E36E-7C2A-425B-A604-69A240D1534F}</a:tableStyleId>
              </a:tblPr>
              <a:tblGrid>
                <a:gridCol w="8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 şəxs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“atam”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II şəxs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“atan”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III şəxs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“atası”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 şəxs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“atamız”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II şəxs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“atanız”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III şəxs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“ataları”</a:t>
                      </a:r>
                      <a:endParaRPr sz="1200"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7" name="Google Shape;177;p18"/>
          <p:cNvSpPr txBox="1"/>
          <p:nvPr/>
        </p:nvSpPr>
        <p:spPr>
          <a:xfrm>
            <a:off x="6886575" y="1008750"/>
            <a:ext cx="18771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-ım</a:t>
            </a:r>
            <a:r>
              <a:rPr lang="en" sz="1300" baseline="30000"/>
              <a:t>2</a:t>
            </a:r>
            <a:r>
              <a:rPr lang="en" sz="1300"/>
              <a:t>(-m)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-ın</a:t>
            </a:r>
            <a:r>
              <a:rPr lang="en" sz="1300" baseline="30000"/>
              <a:t>4</a:t>
            </a:r>
            <a:r>
              <a:rPr lang="en" sz="1300"/>
              <a:t>(-n) </a:t>
            </a:r>
            <a:r>
              <a:rPr lang="en" sz="1300" baseline="30000"/>
              <a:t>        </a:t>
            </a:r>
            <a:endParaRPr sz="13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-ı</a:t>
            </a:r>
            <a:r>
              <a:rPr lang="en" sz="1300" baseline="30000"/>
              <a:t>4</a:t>
            </a:r>
            <a:r>
              <a:rPr lang="en" sz="1300"/>
              <a:t>(-sı</a:t>
            </a:r>
            <a:r>
              <a:rPr lang="en" sz="1300" baseline="30000"/>
              <a:t>4</a:t>
            </a:r>
            <a:r>
              <a:rPr lang="en" sz="1300"/>
              <a:t>) </a:t>
            </a:r>
            <a:r>
              <a:rPr lang="en" sz="1300" baseline="30000"/>
              <a:t>       </a:t>
            </a:r>
            <a:endParaRPr sz="13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-mız</a:t>
            </a:r>
            <a:r>
              <a:rPr lang="en" sz="1300" baseline="30000"/>
              <a:t>4</a:t>
            </a:r>
            <a:r>
              <a:rPr lang="en" sz="1300"/>
              <a:t>(-ımız</a:t>
            </a:r>
            <a:r>
              <a:rPr lang="en" sz="1300" baseline="30000"/>
              <a:t>4</a:t>
            </a:r>
            <a:r>
              <a:rPr lang="en" sz="1300"/>
              <a:t>)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-nız</a:t>
            </a:r>
            <a:r>
              <a:rPr lang="en" sz="1300" baseline="30000"/>
              <a:t>4 </a:t>
            </a:r>
            <a:r>
              <a:rPr lang="en" sz="1300"/>
              <a:t>(-ınız</a:t>
            </a:r>
            <a:r>
              <a:rPr lang="en" sz="1300" baseline="30000"/>
              <a:t>4</a:t>
            </a:r>
            <a:r>
              <a:rPr lang="en" sz="1300"/>
              <a:t>)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-ları</a:t>
            </a:r>
            <a:r>
              <a:rPr lang="en" sz="1300" baseline="30000"/>
              <a:t>2</a:t>
            </a:r>
            <a:endParaRPr sz="13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2386400" y="413400"/>
            <a:ext cx="22305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 cases of noun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277125" y="413400"/>
            <a:ext cx="2483400" cy="6690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Singular or plural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4267649" y="413400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Changing to subject/object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6396739" y="413400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Possessive Cases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327429" y="477678"/>
            <a:ext cx="7505700" cy="775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155B54"/>
                </a:solidFill>
              </a:rPr>
              <a:t>Compare</a:t>
            </a:r>
            <a:endParaRPr sz="2700" b="1" dirty="0">
              <a:solidFill>
                <a:srgbClr val="155B54"/>
              </a:solidFill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211515" y="4106694"/>
            <a:ext cx="723207" cy="52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46050" indent="0">
              <a:buNone/>
            </a:pPr>
            <a:r>
              <a:rPr lang="az-Latn-AZ" sz="2800" dirty="0">
                <a:solidFill>
                  <a:schemeClr val="tx2">
                    <a:lumMod val="10000"/>
                  </a:schemeClr>
                </a:solidFill>
              </a:rPr>
              <a:t>lar</a:t>
            </a:r>
            <a:endParaRPr 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28935" y="4244360"/>
            <a:ext cx="68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dirty="0"/>
              <a:t>ım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5787" y="4228284"/>
            <a:ext cx="84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dirty="0"/>
              <a:t>dan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6729" y="4232181"/>
            <a:ext cx="94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dirty="0"/>
              <a:t>kitab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3994" y="4328403"/>
            <a:ext cx="94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dirty="0"/>
              <a:t>kitab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198" y="4315900"/>
            <a:ext cx="64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dirty="0"/>
              <a:t>lar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51263" y="4312327"/>
            <a:ext cx="65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dirty="0"/>
              <a:t>ım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48941" y="4326287"/>
            <a:ext cx="811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dirty="0"/>
              <a:t>dan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1075" y="1420800"/>
            <a:ext cx="256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200" dirty="0"/>
              <a:t>2018 ADA</a:t>
            </a:r>
          </a:p>
          <a:p>
            <a:r>
              <a:rPr lang="az-Latn-AZ" sz="2200" dirty="0" smtClean="0"/>
              <a:t>STEMMING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44347" y="1334255"/>
            <a:ext cx="3019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200" dirty="0"/>
              <a:t>2019 ADA</a:t>
            </a:r>
          </a:p>
          <a:p>
            <a:r>
              <a:rPr lang="az-Latn-AZ" sz="2200" dirty="0"/>
              <a:t>Morphological analysis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6715914" y="2836905"/>
            <a:ext cx="87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Kitab</a:t>
            </a:r>
          </a:p>
          <a:p>
            <a:r>
              <a:rPr lang="az-Latn-AZ" dirty="0"/>
              <a:t>Kitabça</a:t>
            </a:r>
          </a:p>
        </p:txBody>
      </p:sp>
      <p:cxnSp>
        <p:nvCxnSpPr>
          <p:cNvPr id="4" name="Straight Arrow Connector 3"/>
          <p:cNvCxnSpPr>
            <a:stCxn id="23" idx="1"/>
          </p:cNvCxnSpPr>
          <p:nvPr/>
        </p:nvCxnSpPr>
        <p:spPr>
          <a:xfrm flipH="1" flipV="1">
            <a:off x="2354969" y="1775640"/>
            <a:ext cx="972803" cy="775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 flipV="1">
            <a:off x="4945259" y="1718976"/>
            <a:ext cx="899088" cy="83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932025" y="2391070"/>
            <a:ext cx="2702327" cy="10942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2200" dirty="0">
                <a:solidFill>
                  <a:schemeClr val="tx1"/>
                </a:solidFill>
              </a:rPr>
              <a:t>kitablarımdan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mph" presetSubtype="0" fill="hold" grpId="0" nodeType="click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419208" y="336238"/>
            <a:ext cx="7992641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55B54"/>
                </a:solidFill>
              </a:rPr>
              <a:t>Research</a:t>
            </a:r>
            <a:endParaRPr b="1" dirty="0">
              <a:solidFill>
                <a:srgbClr val="155B54"/>
              </a:solidFill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638" y="1608975"/>
            <a:ext cx="6171036" cy="303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609675" y="1086350"/>
            <a:ext cx="2610122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Calibri"/>
                <a:ea typeface="Calibri"/>
                <a:cs typeface="Calibri"/>
                <a:sym typeface="Calibri"/>
              </a:rPr>
              <a:t>Azeri NLP by Jafar Aliyev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1958874" y="1165261"/>
            <a:ext cx="2521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0450" lvl="0" algn="just">
              <a:buSzPts val="1300"/>
            </a:pPr>
            <a:r>
              <a:rPr lang="en-US" u="sng" dirty="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http://nlp.jsoft.ws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211174" y="863158"/>
            <a:ext cx="7657873" cy="3856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 dirty="0"/>
              <a:t>Machine Learning Techniques </a:t>
            </a:r>
            <a:endParaRPr sz="15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500" dirty="0"/>
              <a:t>Natural Language Processing </a:t>
            </a:r>
            <a:endParaRPr sz="15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500" dirty="0"/>
              <a:t>Stemming and Lemmatization</a:t>
            </a:r>
            <a:endParaRPr sz="1500" dirty="0"/>
          </a:p>
          <a:p>
            <a:pPr marL="137160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500" dirty="0"/>
              <a:t>Lovins Stemmer</a:t>
            </a:r>
            <a:endParaRPr sz="1500" dirty="0"/>
          </a:p>
          <a:p>
            <a:pPr marL="137160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500" dirty="0"/>
              <a:t>Porters </a:t>
            </a:r>
            <a:r>
              <a:rPr lang="en" sz="1500" dirty="0" smtClean="0"/>
              <a:t>Stemmer</a:t>
            </a:r>
            <a:endParaRPr lang="en-US" sz="1500" dirty="0" smtClean="0"/>
          </a:p>
          <a:p>
            <a:pPr marL="1371600" lvl="2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 sz="1500" dirty="0" err="1" smtClean="0"/>
              <a:t>Levenshtein</a:t>
            </a:r>
            <a:r>
              <a:rPr lang="en-US" sz="1500" dirty="0" smtClean="0"/>
              <a:t> Algorithm</a:t>
            </a:r>
            <a:endParaRPr sz="1500" dirty="0"/>
          </a:p>
          <a:p>
            <a:pPr lvl="0">
              <a:lnSpc>
                <a:spcPct val="200000"/>
              </a:lnSpc>
            </a:pPr>
            <a:r>
              <a:rPr lang="en-GB" sz="1500" dirty="0"/>
              <a:t>Data Cleaning</a:t>
            </a:r>
          </a:p>
          <a:p>
            <a:pPr lvl="2">
              <a:lnSpc>
                <a:spcPct val="110000"/>
              </a:lnSpc>
            </a:pPr>
            <a:r>
              <a:rPr lang="en-GB" sz="1500" dirty="0"/>
              <a:t>Resources from </a:t>
            </a:r>
            <a:r>
              <a:rPr lang="en-GB" sz="1700" b="1" i="1" dirty="0"/>
              <a:t>85</a:t>
            </a:r>
            <a:r>
              <a:rPr lang="en-GB" sz="1500" dirty="0"/>
              <a:t> thousand Azerbaijani news: </a:t>
            </a:r>
            <a:r>
              <a:rPr lang="en-GB" sz="1500" b="1" i="1" dirty="0"/>
              <a:t>NEWSDB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GB" sz="1500" dirty="0"/>
              <a:t>Cleaned data with more than </a:t>
            </a:r>
            <a:r>
              <a:rPr lang="en-GB" sz="1900" b="1" i="1" dirty="0"/>
              <a:t>3</a:t>
            </a:r>
            <a:r>
              <a:rPr lang="en-GB" sz="1500" dirty="0"/>
              <a:t> million sentences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GB" sz="1500" dirty="0"/>
              <a:t>Removed unnecessary elements from data such as duplicates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 dirty="0"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875" y="307925"/>
            <a:ext cx="1715975" cy="10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97D8F2-D25E-4C10-A000-BEDB26371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600" y="928935"/>
            <a:ext cx="2745171" cy="2600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74" y="327705"/>
            <a:ext cx="7505700" cy="954600"/>
          </a:xfrm>
        </p:spPr>
        <p:txBody>
          <a:bodyPr/>
          <a:lstStyle/>
          <a:p>
            <a:r>
              <a:rPr lang="en-US" sz="2700" b="1" dirty="0" smtClean="0">
                <a:solidFill>
                  <a:srgbClr val="005B50"/>
                </a:solidFill>
              </a:rPr>
              <a:t>Research</a:t>
            </a:r>
            <a:endParaRPr lang="en-US" sz="2700" b="1" dirty="0">
              <a:solidFill>
                <a:srgbClr val="005B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655</Words>
  <Application>Microsoft Office PowerPoint</Application>
  <PresentationFormat>Экран (16:9)</PresentationFormat>
  <Paragraphs>243</Paragraphs>
  <Slides>20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Roboto</vt:lpstr>
      <vt:lpstr>Nunito</vt:lpstr>
      <vt:lpstr>Calibri</vt:lpstr>
      <vt:lpstr>Times New Roman</vt:lpstr>
      <vt:lpstr>Shift</vt:lpstr>
      <vt:lpstr>Development of Computer System for Lexical &amp; Morphological Analysis of Azerbaijani Language </vt:lpstr>
      <vt:lpstr>Презентация PowerPoint</vt:lpstr>
      <vt:lpstr>Motivation</vt:lpstr>
      <vt:lpstr>Problem Statement</vt:lpstr>
      <vt:lpstr>Research</vt:lpstr>
      <vt:lpstr>  </vt:lpstr>
      <vt:lpstr>Compare</vt:lpstr>
      <vt:lpstr>Research</vt:lpstr>
      <vt:lpstr>Research</vt:lpstr>
      <vt:lpstr>Development Challenges  </vt:lpstr>
      <vt:lpstr>Flowchart </vt:lpstr>
      <vt:lpstr>Statistics –Our Library 77,740 words</vt:lpstr>
      <vt:lpstr>Statistics</vt:lpstr>
      <vt:lpstr>      Statistics</vt:lpstr>
      <vt:lpstr>Statistics</vt:lpstr>
      <vt:lpstr>Diagram / Architecture / Model</vt:lpstr>
      <vt:lpstr> Prototype / Model developed in the framework of the project</vt:lpstr>
      <vt:lpstr>Social Impact </vt:lpstr>
      <vt:lpstr>Future Work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Lexical and Morphological Analysis of Azerbaijani Language </dc:title>
  <cp:lastModifiedBy>hp</cp:lastModifiedBy>
  <cp:revision>38</cp:revision>
  <dcterms:modified xsi:type="dcterms:W3CDTF">2019-04-24T13:08:14Z</dcterms:modified>
</cp:coreProperties>
</file>