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2.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18288000" cy="10287000"/>
  <p:notesSz cx="6858000" cy="9144000"/>
  <p:embeddedFontLst>
    <p:embeddedFont>
      <p:font typeface="Alatsi" panose="00000500000000000000"/>
      <p:regular r:id="rId47"/>
    </p:embeddedFont>
    <p:embeddedFont>
      <p:font typeface="League Spartan" panose="00000800000000000000"/>
      <p:bold r:id="rId48"/>
    </p:embeddedFont>
    <p:embeddedFont>
      <p:font typeface="Open Sans Bold" panose="020B0806030504020204"/>
      <p:bold r:id="rId49"/>
    </p:embeddedFont>
    <p:embeddedFont>
      <p:font typeface="Canva Sans Bold" panose="020B0803030501040103"/>
      <p:bold r:id="rId50"/>
    </p:embeddedFont>
    <p:embeddedFont>
      <p:font typeface="Canva Sans" panose="020B0503030501040103"/>
      <p:regular r:id="rId51"/>
    </p:embeddedFont>
    <p:embeddedFont>
      <p:font typeface="Calibri" panose="020F050202020403020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font" Target="fonts/font9.fntdata"/><Relationship Id="rId54" Type="http://schemas.openxmlformats.org/officeDocument/2006/relationships/font" Target="fonts/font8.fntdata"/><Relationship Id="rId53" Type="http://schemas.openxmlformats.org/officeDocument/2006/relationships/font" Target="fonts/font7.fntdata"/><Relationship Id="rId52" Type="http://schemas.openxmlformats.org/officeDocument/2006/relationships/font" Target="fonts/font6.fntdata"/><Relationship Id="rId51" Type="http://schemas.openxmlformats.org/officeDocument/2006/relationships/font" Target="fonts/font5.fntdata"/><Relationship Id="rId50" Type="http://schemas.openxmlformats.org/officeDocument/2006/relationships/font" Target="fonts/font4.fntdata"/><Relationship Id="rId5" Type="http://schemas.openxmlformats.org/officeDocument/2006/relationships/slide" Target="slides/slide3.xml"/><Relationship Id="rId49" Type="http://schemas.openxmlformats.org/officeDocument/2006/relationships/font" Target="fonts/font3.fntdata"/><Relationship Id="rId48" Type="http://schemas.openxmlformats.org/officeDocument/2006/relationships/font" Target="fonts/font2.fntdata"/><Relationship Id="rId47" Type="http://schemas.openxmlformats.org/officeDocument/2006/relationships/font" Target="fonts/font1.fntdata"/><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source.android.com/docs/security/bulletin/2025-05-01"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stack.watch/product/kde/plasma-workspa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cve.org/CVERecord?id=CVE-2015-386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1071" y="0"/>
            <a:ext cx="4239083" cy="10287000"/>
            <a:chOff x="0" y="0"/>
            <a:chExt cx="5652111" cy="13716000"/>
          </a:xfrm>
        </p:grpSpPr>
        <p:grpSp>
          <p:nvGrpSpPr>
            <p:cNvPr id="3" name="Group 3"/>
            <p:cNvGrpSpPr/>
            <p:nvPr/>
          </p:nvGrpSpPr>
          <p:grpSpPr>
            <a:xfrm rot="0">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60"/>
                  </a:lnSpc>
                </a:pPr>
              </a:p>
            </p:txBody>
          </p:sp>
        </p:grpSp>
      </p:grpSp>
      <p:sp>
        <p:nvSpPr>
          <p:cNvPr id="12" name="TextBox 12"/>
          <p:cNvSpPr txBox="1"/>
          <p:nvPr/>
        </p:nvSpPr>
        <p:spPr>
          <a:xfrm>
            <a:off x="5713415" y="3919595"/>
            <a:ext cx="11444740" cy="2091530"/>
          </a:xfrm>
          <a:prstGeom prst="rect">
            <a:avLst/>
          </a:prstGeom>
        </p:spPr>
        <p:txBody>
          <a:bodyPr lIns="0" tIns="0" rIns="0" bIns="0" rtlCol="0" anchor="t">
            <a:spAutoFit/>
          </a:bodyPr>
          <a:lstStyle/>
          <a:p>
            <a:pPr algn="ctr">
              <a:lnSpc>
                <a:spcPts val="8280"/>
              </a:lnSpc>
            </a:pPr>
            <a:r>
              <a:rPr lang="en-US" sz="6625" spc="-324">
                <a:solidFill>
                  <a:srgbClr val="000000"/>
                </a:solidFill>
                <a:latin typeface="Lovelo" panose="02000000000000000000"/>
                <a:ea typeface="Lovelo" panose="02000000000000000000"/>
                <a:cs typeface="Lovelo" panose="02000000000000000000"/>
                <a:sym typeface="Lovelo" panose="02000000000000000000"/>
              </a:rPr>
              <a:t> DIFFERENT TYPES OF MOBILE OPERATING SYSTEMS</a:t>
            </a:r>
            <a:endParaRPr lang="en-US" sz="6625" spc="-324">
              <a:solidFill>
                <a:srgbClr val="000000"/>
              </a:solidFill>
              <a:latin typeface="Lovelo" panose="02000000000000000000"/>
              <a:ea typeface="Lovelo" panose="02000000000000000000"/>
              <a:cs typeface="Lovelo" panose="02000000000000000000"/>
              <a:sym typeface="Lovelo" panose="02000000000000000000"/>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4" name="TextBox 14"/>
          <p:cNvSpPr txBox="1"/>
          <p:nvPr/>
        </p:nvSpPr>
        <p:spPr>
          <a:xfrm>
            <a:off x="10377192" y="6427578"/>
            <a:ext cx="6882108" cy="533299"/>
          </a:xfrm>
          <a:prstGeom prst="rect">
            <a:avLst/>
          </a:prstGeom>
        </p:spPr>
        <p:txBody>
          <a:bodyPr lIns="0" tIns="0" rIns="0" bIns="0" rtlCol="0" anchor="t">
            <a:spAutoFit/>
          </a:bodyPr>
          <a:lstStyle/>
          <a:p>
            <a:pPr algn="ctr">
              <a:lnSpc>
                <a:spcPts val="4375"/>
              </a:lnSpc>
            </a:pPr>
            <a:r>
              <a:rPr lang="en-US" sz="3125">
                <a:solidFill>
                  <a:srgbClr val="000000"/>
                </a:solidFill>
                <a:latin typeface="Alatsi" panose="00000500000000000000"/>
                <a:ea typeface="Alatsi" panose="00000500000000000000"/>
                <a:cs typeface="Alatsi" panose="00000500000000000000"/>
                <a:sym typeface="Alatsi" panose="00000500000000000000"/>
              </a:rPr>
              <a:t>-sk.Reshma(intern at cdac)</a:t>
            </a:r>
            <a:endParaRPr lang="en-US" sz="3125">
              <a:solidFill>
                <a:srgbClr val="000000"/>
              </a:solidFill>
              <a:latin typeface="Alatsi" panose="00000500000000000000"/>
              <a:ea typeface="Alatsi" panose="00000500000000000000"/>
              <a:cs typeface="Alatsi" panose="00000500000000000000"/>
              <a:sym typeface="Alatsi" panose="00000500000000000000"/>
            </a:endParaRPr>
          </a:p>
        </p:txBody>
      </p:sp>
      <p:sp>
        <p:nvSpPr>
          <p:cNvPr id="15" name="Freeform 15"/>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548847" y="1258490"/>
            <a:ext cx="17336969" cy="8610105"/>
            <a:chOff x="0" y="0"/>
            <a:chExt cx="8280554" cy="4112393"/>
          </a:xfrm>
        </p:grpSpPr>
        <p:sp>
          <p:nvSpPr>
            <p:cNvPr id="3" name="Freeform 3"/>
            <p:cNvSpPr/>
            <p:nvPr/>
          </p:nvSpPr>
          <p:spPr>
            <a:xfrm>
              <a:off x="0" y="0"/>
              <a:ext cx="8280553" cy="4112394"/>
            </a:xfrm>
            <a:custGeom>
              <a:avLst/>
              <a:gdLst/>
              <a:ahLst/>
              <a:cxnLst/>
              <a:rect l="l" t="t" r="r" b="b"/>
              <a:pathLst>
                <a:path w="8280553" h="4112394">
                  <a:moveTo>
                    <a:pt x="2761676" y="4093324"/>
                  </a:moveTo>
                  <a:cubicBezTo>
                    <a:pt x="3186198" y="4104838"/>
                    <a:pt x="3668827" y="4112394"/>
                    <a:pt x="4142506" y="4112394"/>
                  </a:cubicBezTo>
                  <a:cubicBezTo>
                    <a:pt x="4616202" y="4112394"/>
                    <a:pt x="5072014" y="4105916"/>
                    <a:pt x="5492061" y="4094402"/>
                  </a:cubicBezTo>
                  <a:cubicBezTo>
                    <a:pt x="5501011" y="4094043"/>
                    <a:pt x="5509944" y="4094043"/>
                    <a:pt x="5518877" y="4093684"/>
                  </a:cubicBezTo>
                  <a:cubicBezTo>
                    <a:pt x="7096339" y="4047629"/>
                    <a:pt x="8258212" y="3926015"/>
                    <a:pt x="8280553" y="3710598"/>
                  </a:cubicBezTo>
                  <a:lnTo>
                    <a:pt x="8280553" y="36283"/>
                  </a:lnTo>
                  <a:cubicBezTo>
                    <a:pt x="8280553" y="26660"/>
                    <a:pt x="8276731" y="17431"/>
                    <a:pt x="8269926" y="10627"/>
                  </a:cubicBezTo>
                  <a:cubicBezTo>
                    <a:pt x="8263122" y="3823"/>
                    <a:pt x="8253894" y="0"/>
                    <a:pt x="8244271" y="0"/>
                  </a:cubicBezTo>
                  <a:lnTo>
                    <a:pt x="36283" y="0"/>
                  </a:lnTo>
                  <a:cubicBezTo>
                    <a:pt x="26660" y="0"/>
                    <a:pt x="17431" y="3823"/>
                    <a:pt x="10627" y="10627"/>
                  </a:cubicBezTo>
                  <a:cubicBezTo>
                    <a:pt x="3823" y="17431"/>
                    <a:pt x="0" y="26660"/>
                    <a:pt x="0" y="36283"/>
                  </a:cubicBezTo>
                  <a:lnTo>
                    <a:pt x="0" y="3707844"/>
                  </a:lnTo>
                  <a:cubicBezTo>
                    <a:pt x="22344" y="3926733"/>
                    <a:pt x="1166338" y="4048349"/>
                    <a:pt x="2761676" y="4093324"/>
                  </a:cubicBezTo>
                  <a:lnTo>
                    <a:pt x="2761676" y="4093324"/>
                  </a:lnTo>
                  <a:close/>
                </a:path>
              </a:pathLst>
            </a:custGeom>
            <a:solidFill>
              <a:srgbClr val="9FC3D0">
                <a:alpha val="40784"/>
              </a:srgbClr>
            </a:solidFill>
            <a:ln w="19050" cap="rnd">
              <a:solidFill>
                <a:srgbClr val="000000">
                  <a:alpha val="40784"/>
                </a:srgbClr>
              </a:solidFill>
              <a:prstDash val="solid"/>
              <a:round/>
            </a:ln>
          </p:spPr>
        </p:sp>
        <p:sp>
          <p:nvSpPr>
            <p:cNvPr id="4" name="TextBox 4"/>
            <p:cNvSpPr txBox="1"/>
            <p:nvPr/>
          </p:nvSpPr>
          <p:spPr>
            <a:xfrm>
              <a:off x="0" y="-47625"/>
              <a:ext cx="8280554" cy="4033018"/>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1021093" y="2138680"/>
            <a:ext cx="2948091" cy="6647815"/>
          </a:xfrm>
          <a:prstGeom prst="rect">
            <a:avLst/>
          </a:prstGeom>
        </p:spPr>
        <p:txBody>
          <a:bodyPr lIns="0" tIns="0" rIns="0" bIns="0" rtlCol="0" anchor="t">
            <a:spAutoFit/>
          </a:bodyPr>
          <a:lstStyle/>
          <a:p>
            <a:pPr algn="ctr">
              <a:lnSpc>
                <a:spcPts val="2660"/>
              </a:lnSpc>
            </a:pPr>
            <a:r>
              <a:rPr lang="en-US" sz="1900">
                <a:solidFill>
                  <a:srgbClr val="000000"/>
                </a:solidFill>
                <a:latin typeface="Garet"/>
                <a:ea typeface="Garet"/>
                <a:cs typeface="Garet"/>
                <a:sym typeface="Garet"/>
              </a:rPr>
              <a:t> CVE-2025-27363 is a high-severity vulnerability in the </a:t>
            </a:r>
            <a:r>
              <a:rPr lang="en-US" sz="1900" b="1" i="1">
                <a:solidFill>
                  <a:srgbClr val="000000"/>
                </a:solidFill>
                <a:latin typeface="Garet Bold Italics"/>
                <a:ea typeface="Garet Bold Italics"/>
                <a:cs typeface="Garet Bold Italics"/>
                <a:sym typeface="Garet Bold Italics"/>
              </a:rPr>
              <a:t>FreeType font rendering library,</a:t>
            </a:r>
            <a:r>
              <a:rPr lang="en-US" sz="1900">
                <a:solidFill>
                  <a:srgbClr val="000000"/>
                </a:solidFill>
                <a:latin typeface="Garet"/>
                <a:ea typeface="Garet"/>
                <a:cs typeface="Garet"/>
                <a:sym typeface="Garet"/>
              </a:rPr>
              <a:t> widely used in Android 13 and 14 (as well as other platforms). The flaw occurs when </a:t>
            </a:r>
            <a:r>
              <a:rPr lang="en-US" sz="1900" b="1" i="1">
                <a:solidFill>
                  <a:srgbClr val="000000"/>
                </a:solidFill>
                <a:latin typeface="Garet Bold Italics"/>
                <a:ea typeface="Garet Bold Italics"/>
                <a:cs typeface="Garet Bold Italics"/>
                <a:sym typeface="Garet Bold Italics"/>
              </a:rPr>
              <a:t>FreeType parses</a:t>
            </a:r>
            <a:r>
              <a:rPr lang="en-US" sz="1900">
                <a:solidFill>
                  <a:srgbClr val="000000"/>
                </a:solidFill>
                <a:latin typeface="Garet"/>
                <a:ea typeface="Garet"/>
                <a:cs typeface="Garet"/>
                <a:sym typeface="Garet"/>
              </a:rPr>
              <a:t> certain TrueType GX and variable font files. Due to improper handling of data types, an attacker </a:t>
            </a:r>
            <a:r>
              <a:rPr lang="en-US" sz="1900" b="1" i="1">
                <a:solidFill>
                  <a:srgbClr val="000000"/>
                </a:solidFill>
                <a:latin typeface="Garet Bold Italics"/>
                <a:ea typeface="Garet Bold Italics"/>
                <a:cs typeface="Garet Bold Italics"/>
                <a:sym typeface="Garet Bold Italics"/>
              </a:rPr>
              <a:t>can trigger an out-of-bounds write, leading to arbitrary code execution.</a:t>
            </a:r>
            <a:endParaRPr lang="en-US" sz="1900" b="1" i="1">
              <a:solidFill>
                <a:srgbClr val="000000"/>
              </a:solidFill>
              <a:latin typeface="Garet Bold Italics"/>
              <a:ea typeface="Garet Bold Italics"/>
              <a:cs typeface="Garet Bold Italics"/>
              <a:sym typeface="Garet Bold Italics"/>
            </a:endParaRPr>
          </a:p>
          <a:p>
            <a:pPr algn="ctr">
              <a:lnSpc>
                <a:spcPts val="2660"/>
              </a:lnSpc>
              <a:spcBef>
                <a:spcPct val="0"/>
              </a:spcBef>
            </a:pPr>
          </a:p>
        </p:txBody>
      </p:sp>
      <p:sp>
        <p:nvSpPr>
          <p:cNvPr id="6" name="TextBox 6"/>
          <p:cNvSpPr txBox="1"/>
          <p:nvPr/>
        </p:nvSpPr>
        <p:spPr>
          <a:xfrm>
            <a:off x="5264584" y="2138680"/>
            <a:ext cx="2781682" cy="6647815"/>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Garet"/>
                <a:ea typeface="Garet"/>
                <a:cs typeface="Garet"/>
                <a:sym typeface="Garet"/>
              </a:rPr>
              <a:t>Imagine you receive a document, app, or website that uses a specially crafted font file. As soon as your Android device tries to display the text, the </a:t>
            </a:r>
            <a:r>
              <a:rPr lang="en-US" sz="1900" b="1" i="1">
                <a:solidFill>
                  <a:srgbClr val="000000"/>
                </a:solidFill>
                <a:latin typeface="Garet Bold Italics"/>
                <a:ea typeface="Garet Bold Italics"/>
                <a:cs typeface="Garet Bold Italics"/>
                <a:sym typeface="Garet Bold Italics"/>
              </a:rPr>
              <a:t>malicious font exploits the FreeType bug, corrupting memory and allowing the attacker to execute code on your phone</a:t>
            </a:r>
            <a:r>
              <a:rPr lang="en-US" sz="1900">
                <a:solidFill>
                  <a:srgbClr val="000000"/>
                </a:solidFill>
                <a:latin typeface="Garet"/>
                <a:ea typeface="Garet"/>
                <a:cs typeface="Garet"/>
                <a:sym typeface="Garet"/>
              </a:rPr>
              <a:t>. This could happen without you clicking anything—simply opening a document or viewing a web page could be enough</a:t>
            </a:r>
            <a:endParaRPr lang="en-US" sz="1900">
              <a:solidFill>
                <a:srgbClr val="000000"/>
              </a:solidFill>
              <a:latin typeface="Garet"/>
              <a:ea typeface="Garet"/>
              <a:cs typeface="Garet"/>
              <a:sym typeface="Garet"/>
            </a:endParaRPr>
          </a:p>
        </p:txBody>
      </p:sp>
      <p:sp>
        <p:nvSpPr>
          <p:cNvPr id="7" name="TextBox 7"/>
          <p:cNvSpPr txBox="1"/>
          <p:nvPr/>
        </p:nvSpPr>
        <p:spPr>
          <a:xfrm>
            <a:off x="9925162" y="2305367"/>
            <a:ext cx="3220397" cy="5647690"/>
          </a:xfrm>
          <a:prstGeom prst="rect">
            <a:avLst/>
          </a:prstGeom>
        </p:spPr>
        <p:txBody>
          <a:bodyPr lIns="0" tIns="0" rIns="0" bIns="0" rtlCol="0" anchor="t">
            <a:spAutoFit/>
          </a:bodyPr>
          <a:lstStyle/>
          <a:p>
            <a:pPr marL="410210" lvl="1" indent="-205105" algn="ctr">
              <a:lnSpc>
                <a:spcPts val="2660"/>
              </a:lnSpc>
              <a:buFont typeface="Arial" panose="020B0604020202020204"/>
              <a:buChar char="•"/>
            </a:pPr>
            <a:r>
              <a:rPr lang="en-US" sz="1900">
                <a:solidFill>
                  <a:srgbClr val="000000"/>
                </a:solidFill>
                <a:latin typeface="Garet"/>
                <a:ea typeface="Garet"/>
                <a:cs typeface="Garet"/>
                <a:sym typeface="Garet"/>
              </a:rPr>
              <a:t>Attackers could take control of your device, steal data, install malware, or spy on you.</a:t>
            </a:r>
            <a:endParaRPr lang="en-US" sz="1900">
              <a:solidFill>
                <a:srgbClr val="000000"/>
              </a:solidFill>
              <a:latin typeface="Garet"/>
              <a:ea typeface="Garet"/>
              <a:cs typeface="Garet"/>
              <a:sym typeface="Garet"/>
            </a:endParaRPr>
          </a:p>
          <a:p>
            <a:pPr marL="410210" lvl="1" indent="-205105" algn="ctr">
              <a:lnSpc>
                <a:spcPts val="2660"/>
              </a:lnSpc>
              <a:buFont typeface="Arial" panose="020B0604020202020204"/>
              <a:buChar char="•"/>
            </a:pPr>
            <a:r>
              <a:rPr lang="en-US" sz="1900">
                <a:solidFill>
                  <a:srgbClr val="000000"/>
                </a:solidFill>
                <a:latin typeface="Garet"/>
                <a:ea typeface="Garet"/>
                <a:cs typeface="Garet"/>
                <a:sym typeface="Garet"/>
              </a:rPr>
              <a:t>The vulnerability has been exploited in the wild, meaning real attacks have occurred.</a:t>
            </a:r>
            <a:endParaRPr lang="en-US" sz="1900">
              <a:solidFill>
                <a:srgbClr val="000000"/>
              </a:solidFill>
              <a:latin typeface="Garet"/>
              <a:ea typeface="Garet"/>
              <a:cs typeface="Garet"/>
              <a:sym typeface="Garet"/>
            </a:endParaRPr>
          </a:p>
          <a:p>
            <a:pPr marL="410210" lvl="1" indent="-205105" algn="ctr">
              <a:lnSpc>
                <a:spcPts val="2660"/>
              </a:lnSpc>
              <a:buFont typeface="Arial" panose="020B0604020202020204"/>
              <a:buChar char="•"/>
            </a:pPr>
            <a:r>
              <a:rPr lang="en-US" sz="1900">
                <a:solidFill>
                  <a:srgbClr val="000000"/>
                </a:solidFill>
                <a:latin typeface="Garet"/>
                <a:ea typeface="Garet"/>
                <a:cs typeface="Garet"/>
                <a:sym typeface="Garet"/>
              </a:rPr>
              <a:t>Because FreeType is used in many apps and system components, the risk is widespread.</a:t>
            </a:r>
            <a:endParaRPr lang="en-US" sz="1900">
              <a:solidFill>
                <a:srgbClr val="000000"/>
              </a:solidFill>
              <a:latin typeface="Garet"/>
              <a:ea typeface="Garet"/>
              <a:cs typeface="Garet"/>
              <a:sym typeface="Garet"/>
            </a:endParaRPr>
          </a:p>
          <a:p>
            <a:pPr algn="ctr">
              <a:lnSpc>
                <a:spcPts val="2660"/>
              </a:lnSpc>
            </a:pPr>
            <a:r>
              <a:rPr lang="en-US" sz="1900">
                <a:solidFill>
                  <a:srgbClr val="000000"/>
                </a:solidFill>
                <a:latin typeface="Garet"/>
                <a:ea typeface="Garet"/>
                <a:cs typeface="Garet"/>
                <a:sym typeface="Garet"/>
              </a:rPr>
              <a:t>In the news:</a:t>
            </a:r>
            <a:endParaRPr lang="en-US" sz="1900">
              <a:solidFill>
                <a:srgbClr val="000000"/>
              </a:solidFill>
              <a:latin typeface="Garet"/>
              <a:ea typeface="Garet"/>
              <a:cs typeface="Garet"/>
              <a:sym typeface="Garet"/>
            </a:endParaRPr>
          </a:p>
          <a:p>
            <a:pPr algn="ctr">
              <a:lnSpc>
                <a:spcPts val="2660"/>
              </a:lnSpc>
              <a:spcBef>
                <a:spcPct val="0"/>
              </a:spcBef>
            </a:pPr>
          </a:p>
        </p:txBody>
      </p:sp>
      <p:sp>
        <p:nvSpPr>
          <p:cNvPr id="8" name="TextBox 8"/>
          <p:cNvSpPr txBox="1"/>
          <p:nvPr/>
        </p:nvSpPr>
        <p:spPr>
          <a:xfrm>
            <a:off x="14437035" y="2640134"/>
            <a:ext cx="3038860" cy="3980815"/>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Garet"/>
                <a:ea typeface="Garet"/>
                <a:cs typeface="Garet"/>
                <a:sym typeface="Garet"/>
              </a:rPr>
              <a:t>In March 2025, </a:t>
            </a:r>
            <a:r>
              <a:rPr lang="en-US" sz="1900" b="1" i="1">
                <a:solidFill>
                  <a:srgbClr val="000000"/>
                </a:solidFill>
                <a:latin typeface="Garet Bold Italics"/>
                <a:ea typeface="Garet Bold Italics"/>
                <a:cs typeface="Garet Bold Italics"/>
                <a:sym typeface="Garet Bold Italics"/>
              </a:rPr>
              <a:t>Facebook security researchers flagged this vulnerability as being actively exploited</a:t>
            </a:r>
            <a:r>
              <a:rPr lang="en-US" sz="1900">
                <a:solidFill>
                  <a:srgbClr val="000000"/>
                </a:solidFill>
                <a:latin typeface="Garet"/>
                <a:ea typeface="Garet"/>
                <a:cs typeface="Garet"/>
                <a:sym typeface="Garet"/>
              </a:rPr>
              <a:t>. Google responded by issuing urgent patches in the May 2025 Android security update, warning users to update immediately</a:t>
            </a:r>
            <a:endParaRPr lang="en-US" sz="1900">
              <a:solidFill>
                <a:srgbClr val="000000"/>
              </a:solidFill>
              <a:latin typeface="Garet"/>
              <a:ea typeface="Garet"/>
              <a:cs typeface="Garet"/>
              <a:sym typeface="Garet"/>
            </a:endParaRPr>
          </a:p>
        </p:txBody>
      </p:sp>
      <p:sp>
        <p:nvSpPr>
          <p:cNvPr id="9" name="TextBox 9"/>
          <p:cNvSpPr txBox="1"/>
          <p:nvPr/>
        </p:nvSpPr>
        <p:spPr>
          <a:xfrm>
            <a:off x="1556460" y="1538285"/>
            <a:ext cx="1264146" cy="313690"/>
          </a:xfrm>
          <a:prstGeom prst="rect">
            <a:avLst/>
          </a:prstGeom>
        </p:spPr>
        <p:txBody>
          <a:bodyPr lIns="0" tIns="0" rIns="0" bIns="0" rtlCol="0" anchor="t">
            <a:spAutoFit/>
          </a:bodyPr>
          <a:lstStyle/>
          <a:p>
            <a:pPr algn="ctr">
              <a:lnSpc>
                <a:spcPts val="2660"/>
              </a:lnSpc>
              <a:spcBef>
                <a:spcPct val="0"/>
              </a:spcBef>
            </a:pPr>
            <a:r>
              <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rPr>
              <a:t>What it is:</a:t>
            </a:r>
            <a:endPar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0" name="TextBox 10"/>
          <p:cNvSpPr txBox="1"/>
          <p:nvPr/>
        </p:nvSpPr>
        <p:spPr>
          <a:xfrm>
            <a:off x="5264584" y="1538285"/>
            <a:ext cx="2951559" cy="313690"/>
          </a:xfrm>
          <a:prstGeom prst="rect">
            <a:avLst/>
          </a:prstGeom>
        </p:spPr>
        <p:txBody>
          <a:bodyPr lIns="0" tIns="0" rIns="0" bIns="0" rtlCol="0" anchor="t">
            <a:spAutoFit/>
          </a:bodyPr>
          <a:lstStyle/>
          <a:p>
            <a:pPr algn="ctr">
              <a:lnSpc>
                <a:spcPts val="2660"/>
              </a:lnSpc>
              <a:spcBef>
                <a:spcPct val="0"/>
              </a:spcBef>
            </a:pPr>
            <a:r>
              <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rPr>
              <a:t>How it works(example)</a:t>
            </a:r>
            <a:endPar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1" name="TextBox 11"/>
          <p:cNvSpPr txBox="1"/>
          <p:nvPr/>
        </p:nvSpPr>
        <p:spPr>
          <a:xfrm>
            <a:off x="10914037" y="1538285"/>
            <a:ext cx="852785" cy="313690"/>
          </a:xfrm>
          <a:prstGeom prst="rect">
            <a:avLst/>
          </a:prstGeom>
        </p:spPr>
        <p:txBody>
          <a:bodyPr lIns="0" tIns="0" rIns="0" bIns="0" rtlCol="0" anchor="t">
            <a:spAutoFit/>
          </a:bodyPr>
          <a:lstStyle/>
          <a:p>
            <a:pPr algn="ctr">
              <a:lnSpc>
                <a:spcPts val="2660"/>
              </a:lnSpc>
              <a:spcBef>
                <a:spcPct val="0"/>
              </a:spcBef>
            </a:pPr>
            <a:r>
              <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rPr>
              <a:t>impact</a:t>
            </a:r>
            <a:endPar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2" name="TextBox 12"/>
          <p:cNvSpPr txBox="1"/>
          <p:nvPr/>
        </p:nvSpPr>
        <p:spPr>
          <a:xfrm>
            <a:off x="14867659" y="1538285"/>
            <a:ext cx="1419523" cy="313690"/>
          </a:xfrm>
          <a:prstGeom prst="rect">
            <a:avLst/>
          </a:prstGeom>
        </p:spPr>
        <p:txBody>
          <a:bodyPr lIns="0" tIns="0" rIns="0" bIns="0" rtlCol="0" anchor="t">
            <a:spAutoFit/>
          </a:bodyPr>
          <a:lstStyle/>
          <a:p>
            <a:pPr algn="ctr">
              <a:lnSpc>
                <a:spcPts val="2660"/>
              </a:lnSpc>
              <a:spcBef>
                <a:spcPct val="0"/>
              </a:spcBef>
            </a:pPr>
            <a:r>
              <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rPr>
              <a:t>In the news</a:t>
            </a:r>
            <a:endParaRPr lang="en-US" sz="1900" u="sng">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3" name="TextBox 13"/>
          <p:cNvSpPr txBox="1"/>
          <p:nvPr/>
        </p:nvSpPr>
        <p:spPr>
          <a:xfrm>
            <a:off x="851760" y="459025"/>
            <a:ext cx="15890825" cy="313690"/>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League Spartan" panose="00000800000000000000"/>
                <a:ea typeface="League Spartan" panose="00000800000000000000"/>
                <a:cs typeface="League Spartan" panose="00000800000000000000"/>
                <a:sym typeface="League Spartan" panose="00000800000000000000"/>
              </a:rPr>
              <a:t>Here is an explanation of CVE-2025-27363, the top actively exploited Android vulnerability of 2025, with a real-life example. </a:t>
            </a:r>
            <a:endParaRPr lang="en-US" sz="19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14" name="Group 14"/>
          <p:cNvGrpSpPr/>
          <p:nvPr/>
        </p:nvGrpSpPr>
        <p:grpSpPr>
          <a:xfrm rot="0">
            <a:off x="16887867" y="-180033"/>
            <a:ext cx="1061929" cy="1137100"/>
            <a:chOff x="0" y="0"/>
            <a:chExt cx="1415905" cy="1516133"/>
          </a:xfrm>
        </p:grpSpPr>
        <p:grpSp>
          <p:nvGrpSpPr>
            <p:cNvPr id="15" name="Group 15"/>
            <p:cNvGrpSpPr/>
            <p:nvPr/>
          </p:nvGrpSpPr>
          <p:grpSpPr>
            <a:xfrm rot="0">
              <a:off x="51376" y="0"/>
              <a:ext cx="1313152" cy="1516133"/>
              <a:chOff x="0" y="0"/>
              <a:chExt cx="703982" cy="812800"/>
            </a:xfrm>
          </p:grpSpPr>
          <p:sp>
            <p:nvSpPr>
              <p:cNvPr id="16" name="Freeform 1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7" name="TextBox 1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8" name="TextBox 18"/>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9</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05113" y="1278034"/>
            <a:ext cx="8135961" cy="8364570"/>
          </a:xfrm>
          <a:prstGeom prst="rect">
            <a:avLst/>
          </a:prstGeom>
        </p:spPr>
        <p:txBody>
          <a:bodyPr lIns="0" tIns="0" rIns="0" bIns="0" rtlCol="0" anchor="t">
            <a:spAutoFit/>
          </a:bodyPr>
          <a:lstStyle/>
          <a:p>
            <a:pPr algn="l">
              <a:lnSpc>
                <a:spcPts val="3060"/>
              </a:lnSpc>
            </a:pPr>
          </a:p>
          <a:p>
            <a:pPr algn="l">
              <a:lnSpc>
                <a:spcPts val="3060"/>
              </a:lnSpc>
            </a:pPr>
            <a:r>
              <a:rPr lang="en-US" sz="2185">
                <a:solidFill>
                  <a:srgbClr val="2E2C2C"/>
                </a:solidFill>
                <a:latin typeface="Garet"/>
                <a:ea typeface="Garet"/>
                <a:cs typeface="Garet"/>
                <a:sym typeface="Garet"/>
              </a:rPr>
              <a:t>🌐</a:t>
            </a:r>
            <a:r>
              <a:rPr lang="en-US" sz="2185" b="1" u="sng">
                <a:solidFill>
                  <a:srgbClr val="2E2C2C"/>
                </a:solidFill>
                <a:latin typeface="Garet Bold"/>
                <a:ea typeface="Garet Bold"/>
                <a:cs typeface="Garet Bold"/>
                <a:sym typeface="Garet Bold"/>
              </a:rPr>
              <a:t> Open Source &amp; Customizable</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Android is based on the Linux kernel and is open source, allowing manufacturers and developers to modify the OS extensively.</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Wide Hardware Compatibility</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Runs on a variety of devices from different manufacturers (Samsung, Google Pixel, OnePlus, etc.), giving users more options.</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App Ecosystem &amp; Flexibility</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Supports millions of apps via Google Play Store and third-party sources like APKs and alternative app stores.</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Widget &amp; Home Screen Control</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Users can place widgets, shortcuts, and customize their home screens far more flexibly than on iOS.</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Greater User Control</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Offers options like file browsing, installing apps from unknown sources, and setting default apps.</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Broad Price Range</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Available on both high-end and affordable devices, making it accessible to a wider audience.</a:t>
            </a:r>
            <a:endParaRPr lang="en-US" sz="2185">
              <a:solidFill>
                <a:srgbClr val="2E2C2C"/>
              </a:solidFill>
              <a:latin typeface="Garet"/>
              <a:ea typeface="Garet"/>
              <a:cs typeface="Garet"/>
              <a:sym typeface="Garet"/>
            </a:endParaRPr>
          </a:p>
          <a:p>
            <a:pPr algn="l">
              <a:lnSpc>
                <a:spcPts val="3060"/>
              </a:lnSpc>
            </a:pPr>
          </a:p>
        </p:txBody>
      </p:sp>
      <p:sp>
        <p:nvSpPr>
          <p:cNvPr id="3" name="TextBox 3"/>
          <p:cNvSpPr txBox="1"/>
          <p:nvPr/>
        </p:nvSpPr>
        <p:spPr>
          <a:xfrm>
            <a:off x="1691920" y="589914"/>
            <a:ext cx="3225254"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Android</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4" name="Group 4"/>
          <p:cNvGrpSpPr/>
          <p:nvPr/>
        </p:nvGrpSpPr>
        <p:grpSpPr>
          <a:xfrm rot="0">
            <a:off x="9007847" y="0"/>
            <a:ext cx="9503277" cy="10428317"/>
            <a:chOff x="0" y="0"/>
            <a:chExt cx="2502921" cy="2746553"/>
          </a:xfrm>
        </p:grpSpPr>
        <p:sp>
          <p:nvSpPr>
            <p:cNvPr id="5" name="Freeform 5"/>
            <p:cNvSpPr/>
            <p:nvPr/>
          </p:nvSpPr>
          <p:spPr>
            <a:xfrm>
              <a:off x="0" y="0"/>
              <a:ext cx="2502921" cy="2746553"/>
            </a:xfrm>
            <a:custGeom>
              <a:avLst/>
              <a:gdLst/>
              <a:ahLst/>
              <a:cxnLst/>
              <a:rect l="l" t="t" r="r" b="b"/>
              <a:pathLst>
                <a:path w="2502921" h="2746553">
                  <a:moveTo>
                    <a:pt x="0" y="0"/>
                  </a:moveTo>
                  <a:lnTo>
                    <a:pt x="2502921" y="0"/>
                  </a:lnTo>
                  <a:lnTo>
                    <a:pt x="2502921" y="2746553"/>
                  </a:lnTo>
                  <a:lnTo>
                    <a:pt x="0" y="2746553"/>
                  </a:lnTo>
                  <a:close/>
                </a:path>
              </a:pathLst>
            </a:custGeom>
            <a:solidFill>
              <a:srgbClr val="A4C639">
                <a:alpha val="12941"/>
              </a:srgbClr>
            </a:solidFill>
          </p:spPr>
        </p:sp>
        <p:sp>
          <p:nvSpPr>
            <p:cNvPr id="6" name="TextBox 6"/>
            <p:cNvSpPr txBox="1"/>
            <p:nvPr/>
          </p:nvSpPr>
          <p:spPr>
            <a:xfrm>
              <a:off x="0" y="-38100"/>
              <a:ext cx="2502921" cy="2784653"/>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9819233" y="1278034"/>
            <a:ext cx="7727502" cy="8364570"/>
          </a:xfrm>
          <a:prstGeom prst="rect">
            <a:avLst/>
          </a:prstGeom>
        </p:spPr>
        <p:txBody>
          <a:bodyPr lIns="0" tIns="0" rIns="0" bIns="0" rtlCol="0" anchor="t">
            <a:spAutoFit/>
          </a:bodyPr>
          <a:lstStyle/>
          <a:p>
            <a:pPr algn="l">
              <a:lnSpc>
                <a:spcPts val="3060"/>
              </a:lnSpc>
            </a:pPr>
          </a:p>
          <a:p>
            <a:pPr algn="l">
              <a:lnSpc>
                <a:spcPts val="3060"/>
              </a:lnSpc>
            </a:pPr>
            <a:r>
              <a:rPr lang="en-US" sz="2185">
                <a:solidFill>
                  <a:srgbClr val="2E2C2C"/>
                </a:solidFill>
                <a:latin typeface="Garet"/>
                <a:ea typeface="Garet"/>
                <a:cs typeface="Garet"/>
                <a:sym typeface="Garet"/>
              </a:rPr>
              <a:t>📱</a:t>
            </a:r>
            <a:r>
              <a:rPr lang="en-US" sz="2185" b="1" u="sng">
                <a:solidFill>
                  <a:srgbClr val="2E2C2C"/>
                </a:solidFill>
                <a:latin typeface="Garet Bold"/>
                <a:ea typeface="Garet Bold"/>
                <a:cs typeface="Garet Bold"/>
                <a:sym typeface="Garet Bold"/>
              </a:rPr>
              <a:t> Fragmentation</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Many devices run different Android versions, causing inconsistencies in app behavior and security updates.</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Slower Updates &amp; Patches</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Non-Google devices often receive updates late or not at all, affecting security and performance.</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Greater Malware Risk</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Open APK installation and lax app store policies on some platforms can expose users to malicious software.</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Varying Quality Control</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Device performance, build quality, and software stability can vary greatly across manufacturers.</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Bloatware</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Some OEMs preload unnecessary apps that take up space and can’t be uninstalled easily.</a:t>
            </a:r>
            <a:endParaRPr lang="en-US" sz="2185">
              <a:solidFill>
                <a:srgbClr val="2E2C2C"/>
              </a:solidFill>
              <a:latin typeface="Garet"/>
              <a:ea typeface="Garet"/>
              <a:cs typeface="Garet"/>
              <a:sym typeface="Garet"/>
            </a:endParaRPr>
          </a:p>
          <a:p>
            <a:pPr algn="l">
              <a:lnSpc>
                <a:spcPts val="3060"/>
              </a:lnSpc>
            </a:pPr>
            <a:r>
              <a:rPr lang="en-US" sz="2185">
                <a:solidFill>
                  <a:srgbClr val="2E2C2C"/>
                </a:solidFill>
                <a:latin typeface="Garet"/>
                <a:ea typeface="Garet"/>
                <a:cs typeface="Garet"/>
                <a:sym typeface="Garet"/>
              </a:rPr>
              <a:t>🔋 </a:t>
            </a:r>
            <a:r>
              <a:rPr lang="en-US" sz="2185" b="1" u="sng">
                <a:solidFill>
                  <a:srgbClr val="2E2C2C"/>
                </a:solidFill>
                <a:latin typeface="Garet Bold"/>
                <a:ea typeface="Garet Bold"/>
                <a:cs typeface="Garet Bold"/>
                <a:sym typeface="Garet Bold"/>
              </a:rPr>
              <a:t>Power Efficiency</a:t>
            </a:r>
            <a:endParaRPr lang="en-US" sz="2185" b="1" u="sng">
              <a:solidFill>
                <a:srgbClr val="2E2C2C"/>
              </a:solidFill>
              <a:latin typeface="Garet Bold"/>
              <a:ea typeface="Garet Bold"/>
              <a:cs typeface="Garet Bold"/>
              <a:sym typeface="Garet Bold"/>
            </a:endParaRPr>
          </a:p>
          <a:p>
            <a:pPr algn="l">
              <a:lnSpc>
                <a:spcPts val="3060"/>
              </a:lnSpc>
            </a:pPr>
            <a:r>
              <a:rPr lang="en-US" sz="2185">
                <a:solidFill>
                  <a:srgbClr val="2E2C2C"/>
                </a:solidFill>
                <a:latin typeface="Garet"/>
                <a:ea typeface="Garet"/>
                <a:cs typeface="Garet"/>
                <a:sym typeface="Garet"/>
              </a:rPr>
              <a:t>While improving, Android devices sometimes lag behind iPhones in battery optimization and resource management.</a:t>
            </a:r>
            <a:endParaRPr lang="en-US" sz="2185">
              <a:solidFill>
                <a:srgbClr val="2E2C2C"/>
              </a:solidFill>
              <a:latin typeface="Garet"/>
              <a:ea typeface="Garet"/>
              <a:cs typeface="Garet"/>
              <a:sym typeface="Garet"/>
            </a:endParaRPr>
          </a:p>
          <a:p>
            <a:pPr algn="l">
              <a:lnSpc>
                <a:spcPts val="3060"/>
              </a:lnSpc>
            </a:pPr>
          </a:p>
        </p:txBody>
      </p:sp>
      <p:sp>
        <p:nvSpPr>
          <p:cNvPr id="8" name="TextBox 8"/>
          <p:cNvSpPr txBox="1"/>
          <p:nvPr/>
        </p:nvSpPr>
        <p:spPr>
          <a:xfrm>
            <a:off x="11410118" y="589914"/>
            <a:ext cx="4987216"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Android</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10</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523187" y="215614"/>
            <a:ext cx="1436975" cy="1436975"/>
          </a:xfrm>
          <a:custGeom>
            <a:avLst/>
            <a:gdLst/>
            <a:ahLst/>
            <a:cxnLst/>
            <a:rect l="l" t="t" r="r" b="b"/>
            <a:pathLst>
              <a:path w="1436975" h="1436975">
                <a:moveTo>
                  <a:pt x="0" y="0"/>
                </a:moveTo>
                <a:lnTo>
                  <a:pt x="1436975" y="0"/>
                </a:lnTo>
                <a:lnTo>
                  <a:pt x="1436975" y="1436976"/>
                </a:lnTo>
                <a:lnTo>
                  <a:pt x="0" y="1436976"/>
                </a:lnTo>
                <a:lnTo>
                  <a:pt x="0" y="0"/>
                </a:lnTo>
                <a:close/>
              </a:path>
            </a:pathLst>
          </a:custGeom>
          <a:blipFill>
            <a:blip r:embed="rId1"/>
            <a:stretch>
              <a:fillRect/>
            </a:stretch>
          </a:blipFill>
        </p:spPr>
      </p:sp>
      <p:sp>
        <p:nvSpPr>
          <p:cNvPr id="3" name="Freeform 3"/>
          <p:cNvSpPr/>
          <p:nvPr/>
        </p:nvSpPr>
        <p:spPr>
          <a:xfrm>
            <a:off x="7778625" y="538227"/>
            <a:ext cx="1603154" cy="830004"/>
          </a:xfrm>
          <a:custGeom>
            <a:avLst/>
            <a:gdLst/>
            <a:ahLst/>
            <a:cxnLst/>
            <a:rect l="l" t="t" r="r" b="b"/>
            <a:pathLst>
              <a:path w="1603154" h="830004">
                <a:moveTo>
                  <a:pt x="0" y="0"/>
                </a:moveTo>
                <a:lnTo>
                  <a:pt x="1603153" y="0"/>
                </a:lnTo>
                <a:lnTo>
                  <a:pt x="1603153" y="830004"/>
                </a:lnTo>
                <a:lnTo>
                  <a:pt x="0" y="830004"/>
                </a:lnTo>
                <a:lnTo>
                  <a:pt x="0" y="0"/>
                </a:lnTo>
                <a:close/>
              </a:path>
            </a:pathLst>
          </a:custGeom>
          <a:blipFill>
            <a:blip r:embed="rId2"/>
            <a:stretch>
              <a:fillRect b="-12670"/>
            </a:stretch>
          </a:blipFill>
        </p:spPr>
      </p:sp>
      <p:grpSp>
        <p:nvGrpSpPr>
          <p:cNvPr id="4" name="Group 4"/>
          <p:cNvGrpSpPr/>
          <p:nvPr/>
        </p:nvGrpSpPr>
        <p:grpSpPr>
          <a:xfrm rot="0">
            <a:off x="682353" y="1885019"/>
            <a:ext cx="16576947" cy="3258481"/>
            <a:chOff x="0" y="0"/>
            <a:chExt cx="4365945" cy="858201"/>
          </a:xfrm>
        </p:grpSpPr>
        <p:sp>
          <p:nvSpPr>
            <p:cNvPr id="5" name="Freeform 5"/>
            <p:cNvSpPr/>
            <p:nvPr/>
          </p:nvSpPr>
          <p:spPr>
            <a:xfrm>
              <a:off x="0" y="0"/>
              <a:ext cx="4365945" cy="858201"/>
            </a:xfrm>
            <a:custGeom>
              <a:avLst/>
              <a:gdLst/>
              <a:ahLst/>
              <a:cxnLst/>
              <a:rect l="l" t="t" r="r" b="b"/>
              <a:pathLst>
                <a:path w="4365945" h="858201">
                  <a:moveTo>
                    <a:pt x="23818" y="0"/>
                  </a:moveTo>
                  <a:lnTo>
                    <a:pt x="4342127" y="0"/>
                  </a:lnTo>
                  <a:cubicBezTo>
                    <a:pt x="4355281" y="0"/>
                    <a:pt x="4365945" y="10664"/>
                    <a:pt x="4365945" y="23818"/>
                  </a:cubicBezTo>
                  <a:lnTo>
                    <a:pt x="4365945" y="834382"/>
                  </a:lnTo>
                  <a:cubicBezTo>
                    <a:pt x="4365945" y="847537"/>
                    <a:pt x="4355281" y="858201"/>
                    <a:pt x="4342127" y="858201"/>
                  </a:cubicBezTo>
                  <a:lnTo>
                    <a:pt x="23818" y="858201"/>
                  </a:lnTo>
                  <a:cubicBezTo>
                    <a:pt x="10664" y="858201"/>
                    <a:pt x="0" y="847537"/>
                    <a:pt x="0" y="834382"/>
                  </a:cubicBezTo>
                  <a:lnTo>
                    <a:pt x="0" y="23818"/>
                  </a:lnTo>
                  <a:cubicBezTo>
                    <a:pt x="0" y="10664"/>
                    <a:pt x="10664" y="0"/>
                    <a:pt x="23818" y="0"/>
                  </a:cubicBezTo>
                  <a:close/>
                </a:path>
              </a:pathLst>
            </a:custGeom>
            <a:solidFill>
              <a:srgbClr val="A4A4A4">
                <a:alpha val="33725"/>
              </a:srgbClr>
            </a:solidFill>
          </p:spPr>
        </p:sp>
        <p:sp>
          <p:nvSpPr>
            <p:cNvPr id="6" name="TextBox 6"/>
            <p:cNvSpPr txBox="1"/>
            <p:nvPr/>
          </p:nvSpPr>
          <p:spPr>
            <a:xfrm>
              <a:off x="0" y="-38100"/>
              <a:ext cx="4365945" cy="896301"/>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1028700" y="2246094"/>
            <a:ext cx="16230600" cy="2277460"/>
          </a:xfrm>
          <a:prstGeom prst="rect">
            <a:avLst/>
          </a:prstGeom>
        </p:spPr>
        <p:txBody>
          <a:bodyPr lIns="0" tIns="0" rIns="0" bIns="0" rtlCol="0" anchor="t">
            <a:spAutoFit/>
          </a:bodyPr>
          <a:lstStyle/>
          <a:p>
            <a:pPr algn="l">
              <a:lnSpc>
                <a:spcPts val="3620"/>
              </a:lnSpc>
            </a:pPr>
            <a:r>
              <a:rPr lang="en-US" sz="2585">
                <a:solidFill>
                  <a:srgbClr val="2E2C2C"/>
                </a:solidFill>
                <a:latin typeface="Garet"/>
                <a:ea typeface="Garet"/>
                <a:cs typeface="Garet"/>
                <a:sym typeface="Garet"/>
              </a:rPr>
              <a:t>iOS is a special mobile operating system developed by</a:t>
            </a:r>
            <a:r>
              <a:rPr lang="en-US" sz="2585" b="1" i="1">
                <a:solidFill>
                  <a:srgbClr val="2E2C2C"/>
                </a:solidFill>
                <a:latin typeface="Garet Bold Italics"/>
                <a:ea typeface="Garet Bold Italics"/>
                <a:cs typeface="Garet Bold Italics"/>
                <a:sym typeface="Garet Bold Italics"/>
              </a:rPr>
              <a:t> Apple</a:t>
            </a:r>
            <a:r>
              <a:rPr lang="en-US" sz="2585">
                <a:solidFill>
                  <a:srgbClr val="2E2C2C"/>
                </a:solidFill>
                <a:latin typeface="Garet"/>
                <a:ea typeface="Garet"/>
                <a:cs typeface="Garet"/>
                <a:sym typeface="Garet"/>
              </a:rPr>
              <a:t>. It is so far the most advanced mobile OS in the world and currently the strongest rival against Android in the section of the mobile OS. iOS uses a hybrid kernel called </a:t>
            </a:r>
            <a:r>
              <a:rPr lang="en-US" sz="2585" b="1" i="1">
                <a:solidFill>
                  <a:srgbClr val="2E2C2C"/>
                </a:solidFill>
                <a:latin typeface="Garet Bold Italics"/>
                <a:ea typeface="Garet Bold Italics"/>
                <a:cs typeface="Garet Bold Italics"/>
                <a:sym typeface="Garet Bold Italics"/>
              </a:rPr>
              <a:t>XNU(X is not unix)</a:t>
            </a:r>
            <a:r>
              <a:rPr lang="en-US" sz="2585">
                <a:solidFill>
                  <a:srgbClr val="2E2C2C"/>
                </a:solidFill>
                <a:latin typeface="Garet"/>
                <a:ea typeface="Garet"/>
                <a:cs typeface="Garet"/>
                <a:sym typeface="Garet"/>
              </a:rPr>
              <a:t>.Coded in</a:t>
            </a:r>
            <a:r>
              <a:rPr lang="en-US" sz="2585" b="1" i="1">
                <a:solidFill>
                  <a:srgbClr val="2E2C2C"/>
                </a:solidFill>
                <a:latin typeface="Garet Bold Italics"/>
                <a:ea typeface="Garet Bold Italics"/>
                <a:cs typeface="Garet Bold Italics"/>
                <a:sym typeface="Garet Bold Italics"/>
              </a:rPr>
              <a:t> Objective-C</a:t>
            </a:r>
            <a:r>
              <a:rPr lang="en-US" sz="2585">
                <a:solidFill>
                  <a:srgbClr val="2E2C2C"/>
                </a:solidFill>
                <a:latin typeface="Garet"/>
                <a:ea typeface="Garet"/>
                <a:cs typeface="Garet"/>
                <a:sym typeface="Garet"/>
              </a:rPr>
              <a:t>, this mobile OS is completely</a:t>
            </a:r>
            <a:r>
              <a:rPr lang="en-US" sz="2585" b="1" i="1">
                <a:solidFill>
                  <a:srgbClr val="2E2C2C"/>
                </a:solidFill>
                <a:latin typeface="Garet Bold Italics"/>
                <a:ea typeface="Garet Bold Italics"/>
                <a:cs typeface="Garet Bold Italics"/>
                <a:sym typeface="Garet Bold Italics"/>
              </a:rPr>
              <a:t> closed-source </a:t>
            </a:r>
            <a:r>
              <a:rPr lang="en-US" sz="2585">
                <a:solidFill>
                  <a:srgbClr val="2E2C2C"/>
                </a:solidFill>
                <a:latin typeface="Garet"/>
                <a:ea typeface="Garet"/>
                <a:cs typeface="Garet"/>
                <a:sym typeface="Garet"/>
              </a:rPr>
              <a:t>and is exclusively designed for Apple devices such as the </a:t>
            </a:r>
            <a:r>
              <a:rPr lang="en-US" sz="2585" b="1" i="1">
                <a:solidFill>
                  <a:srgbClr val="2E2C2C"/>
                </a:solidFill>
                <a:latin typeface="Garet Bold Italics"/>
                <a:ea typeface="Garet Bold Italics"/>
                <a:cs typeface="Garet Bold Italics"/>
                <a:sym typeface="Garet Bold Italics"/>
              </a:rPr>
              <a:t>iPhone, iPad and iPod Touch, etc.</a:t>
            </a:r>
            <a:endParaRPr lang="en-US" sz="2585" b="1" i="1">
              <a:solidFill>
                <a:srgbClr val="2E2C2C"/>
              </a:solidFill>
              <a:latin typeface="Garet Bold Italics"/>
              <a:ea typeface="Garet Bold Italics"/>
              <a:cs typeface="Garet Bold Italics"/>
              <a:sym typeface="Garet Bold Italics"/>
            </a:endParaRPr>
          </a:p>
        </p:txBody>
      </p:sp>
      <p:sp>
        <p:nvSpPr>
          <p:cNvPr id="8" name="TextBox 8"/>
          <p:cNvSpPr txBox="1"/>
          <p:nvPr/>
        </p:nvSpPr>
        <p:spPr>
          <a:xfrm>
            <a:off x="1087957" y="5401418"/>
            <a:ext cx="16398423" cy="2899155"/>
          </a:xfrm>
          <a:prstGeom prst="rect">
            <a:avLst/>
          </a:prstGeom>
        </p:spPr>
        <p:txBody>
          <a:bodyPr lIns="0" tIns="0" rIns="0" bIns="0" rtlCol="0" anchor="t">
            <a:spAutoFit/>
          </a:bodyPr>
          <a:lstStyle/>
          <a:p>
            <a:pPr algn="l">
              <a:lnSpc>
                <a:spcPts val="4215"/>
              </a:lnSpc>
            </a:pPr>
            <a:r>
              <a:rPr lang="en-US" sz="3010" b="1" u="sng">
                <a:solidFill>
                  <a:srgbClr val="2E2C2C">
                    <a:alpha val="94902"/>
                  </a:srgbClr>
                </a:solidFill>
                <a:latin typeface="Garet Bold"/>
                <a:ea typeface="Garet Bold"/>
                <a:cs typeface="Garet Bold"/>
                <a:sym typeface="Garet Bold"/>
              </a:rPr>
              <a:t>Apps, UI, and User Experience on ios</a:t>
            </a:r>
            <a:endParaRPr lang="en-US" sz="3010" b="1" u="sng">
              <a:solidFill>
                <a:srgbClr val="2E2C2C">
                  <a:alpha val="94902"/>
                </a:srgbClr>
              </a:solidFill>
              <a:latin typeface="Garet Bold"/>
              <a:ea typeface="Garet Bold"/>
              <a:cs typeface="Garet Bold"/>
              <a:sym typeface="Garet Bold"/>
            </a:endParaRPr>
          </a:p>
          <a:p>
            <a:pPr algn="l">
              <a:lnSpc>
                <a:spcPts val="3795"/>
              </a:lnSpc>
            </a:pPr>
            <a:r>
              <a:rPr lang="en-US" sz="2710">
                <a:solidFill>
                  <a:srgbClr val="2E2C2C">
                    <a:alpha val="94902"/>
                  </a:srgbClr>
                </a:solidFill>
                <a:latin typeface="Garet"/>
                <a:ea typeface="Garet"/>
                <a:cs typeface="Garet"/>
                <a:sym typeface="Garet"/>
              </a:rPr>
              <a:t>OS offers a smooth, easy-to-use interface and a rich selection of apps through the Apple App Store, making it popular among individuals and enterprises. Unlike the open-source Android, iOS is closed-source and designed exclusively for Apple devices, providing a consistent and unified user experience. Its multitasking approach differs by allowing only certain app features to run in the background, optimizing performance and resource use.</a:t>
            </a:r>
            <a:endParaRPr lang="en-US" sz="2710">
              <a:solidFill>
                <a:srgbClr val="2E2C2C">
                  <a:alpha val="94902"/>
                </a:srgbClr>
              </a:solidFill>
              <a:latin typeface="Garet"/>
              <a:ea typeface="Garet"/>
              <a:cs typeface="Garet"/>
              <a:sym typeface="Garet"/>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11</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786662" y="1769697"/>
            <a:ext cx="16472638" cy="2491740"/>
          </a:xfrm>
          <a:prstGeom prst="rect">
            <a:avLst/>
          </a:prstGeom>
        </p:spPr>
        <p:txBody>
          <a:bodyPr lIns="0" tIns="0" rIns="0" bIns="0" rtlCol="0" anchor="t">
            <a:spAutoFit/>
          </a:bodyPr>
          <a:lstStyle/>
          <a:p>
            <a:pPr algn="l">
              <a:lnSpc>
                <a:spcPts val="3360"/>
              </a:lnSpc>
              <a:spcBef>
                <a:spcPct val="0"/>
              </a:spcBef>
            </a:pPr>
            <a:r>
              <a:rPr lang="en-US" sz="2400">
                <a:solidFill>
                  <a:srgbClr val="000000"/>
                </a:solidFill>
                <a:latin typeface="Garet"/>
                <a:ea typeface="Garet"/>
                <a:cs typeface="Garet"/>
                <a:sym typeface="Garet"/>
              </a:rPr>
              <a:t>Among the top  mobile operating systems,</a:t>
            </a:r>
            <a:r>
              <a:rPr lang="en-US" sz="2400" b="1" i="1">
                <a:solidFill>
                  <a:srgbClr val="000000"/>
                </a:solidFill>
                <a:latin typeface="Garet Bold Italics"/>
                <a:ea typeface="Garet Bold Italics"/>
                <a:cs typeface="Garet Bold Italics"/>
                <a:sym typeface="Garet Bold Italics"/>
              </a:rPr>
              <a:t> Apple's iOS is the one which has gained most reputation for security.</a:t>
            </a:r>
            <a:r>
              <a:rPr lang="en-US" sz="2400">
                <a:solidFill>
                  <a:srgbClr val="000000"/>
                </a:solidFill>
                <a:latin typeface="Garet"/>
                <a:ea typeface="Garet"/>
                <a:cs typeface="Garet"/>
                <a:sym typeface="Garet"/>
              </a:rPr>
              <a:t> On the one hand, the tight guard that the Apple mobile OS has on its exclusive apps and the capability to roll out updates to all its devices timely bring up its</a:t>
            </a:r>
            <a:r>
              <a:rPr lang="en-US" sz="2400" b="1" i="1">
                <a:solidFill>
                  <a:srgbClr val="000000"/>
                </a:solidFill>
                <a:latin typeface="Garet Bold Italics"/>
                <a:ea typeface="Garet Bold Italics"/>
                <a:cs typeface="Garet Bold Italics"/>
                <a:sym typeface="Garet Bold Italics"/>
              </a:rPr>
              <a:t> strength in security.</a:t>
            </a:r>
            <a:endParaRPr lang="en-US" sz="2400" b="1" i="1">
              <a:solidFill>
                <a:srgbClr val="000000"/>
              </a:solidFill>
              <a:latin typeface="Garet Bold Italics"/>
              <a:ea typeface="Garet Bold Italics"/>
              <a:cs typeface="Garet Bold Italics"/>
              <a:sym typeface="Garet Bold Italics"/>
            </a:endParaRPr>
          </a:p>
          <a:p>
            <a:pPr algn="l">
              <a:lnSpc>
                <a:spcPts val="3360"/>
              </a:lnSpc>
              <a:spcBef>
                <a:spcPct val="0"/>
              </a:spcBef>
            </a:pPr>
            <a:r>
              <a:rPr lang="en-US" sz="2400">
                <a:solidFill>
                  <a:srgbClr val="000000"/>
                </a:solidFill>
                <a:latin typeface="Garet"/>
                <a:ea typeface="Garet"/>
                <a:cs typeface="Garet"/>
                <a:sym typeface="Garet"/>
              </a:rPr>
              <a:t>On the other hand, Apple's iOS prioritizes user privacy by encrypting personal data in its apps such as</a:t>
            </a:r>
            <a:r>
              <a:rPr lang="en-US" sz="2400" b="1" i="1">
                <a:solidFill>
                  <a:srgbClr val="000000"/>
                </a:solidFill>
                <a:latin typeface="Garet Bold Italics"/>
                <a:ea typeface="Garet Bold Italics"/>
                <a:cs typeface="Garet Bold Italics"/>
                <a:sym typeface="Garet Bold Italics"/>
              </a:rPr>
              <a:t> iMessage</a:t>
            </a:r>
            <a:r>
              <a:rPr lang="en-US" sz="2400">
                <a:solidFill>
                  <a:srgbClr val="000000"/>
                </a:solidFill>
                <a:latin typeface="Garet"/>
                <a:ea typeface="Garet"/>
                <a:cs typeface="Garet"/>
                <a:sym typeface="Garet"/>
              </a:rPr>
              <a:t> and has been offering innovative security features to its users, most notably </a:t>
            </a:r>
            <a:r>
              <a:rPr lang="en-US" sz="2400" b="1" i="1">
                <a:solidFill>
                  <a:srgbClr val="000000"/>
                </a:solidFill>
                <a:latin typeface="Garet Bold Italics"/>
                <a:ea typeface="Garet Bold Italics"/>
                <a:cs typeface="Garet Bold Italics"/>
                <a:sym typeface="Garet Bold Italics"/>
              </a:rPr>
              <a:t>Touch ID and Face ID</a:t>
            </a:r>
            <a:r>
              <a:rPr lang="en-US" sz="2400">
                <a:solidFill>
                  <a:srgbClr val="000000"/>
                </a:solidFill>
                <a:latin typeface="Garet"/>
                <a:ea typeface="Garet"/>
                <a:cs typeface="Garet"/>
                <a:sym typeface="Garet"/>
              </a:rPr>
              <a:t> in the iPhone X and later.</a:t>
            </a:r>
            <a:endParaRPr lang="en-US" sz="2400">
              <a:solidFill>
                <a:srgbClr val="000000"/>
              </a:solidFill>
              <a:latin typeface="Garet"/>
              <a:ea typeface="Garet"/>
              <a:cs typeface="Garet"/>
              <a:sym typeface="Garet"/>
            </a:endParaRPr>
          </a:p>
        </p:txBody>
      </p:sp>
      <p:sp>
        <p:nvSpPr>
          <p:cNvPr id="3" name="TextBox 3"/>
          <p:cNvSpPr txBox="1"/>
          <p:nvPr/>
        </p:nvSpPr>
        <p:spPr>
          <a:xfrm>
            <a:off x="786662" y="4917464"/>
            <a:ext cx="16472638" cy="3749040"/>
          </a:xfrm>
          <a:prstGeom prst="rect">
            <a:avLst/>
          </a:prstGeom>
        </p:spPr>
        <p:txBody>
          <a:bodyPr lIns="0" tIns="0" rIns="0" bIns="0" rtlCol="0" anchor="t">
            <a:spAutoFit/>
          </a:bodyPr>
          <a:lstStyle/>
          <a:p>
            <a:pPr algn="l">
              <a:lnSpc>
                <a:spcPts val="3360"/>
              </a:lnSpc>
            </a:pPr>
            <a:r>
              <a:rPr lang="en-US" sz="2400" b="1" u="sng">
                <a:solidFill>
                  <a:srgbClr val="000000"/>
                </a:solidFill>
                <a:latin typeface="Garet Bold"/>
                <a:ea typeface="Garet Bold"/>
                <a:cs typeface="Garet Bold"/>
                <a:sym typeface="Garet Bold"/>
              </a:rPr>
              <a:t>1. </a:t>
            </a:r>
            <a:r>
              <a:rPr lang="en-US" sz="2400" b="1" u="sng">
                <a:solidFill>
                  <a:srgbClr val="000000"/>
                </a:solidFill>
                <a:latin typeface="Garet Bold"/>
                <a:ea typeface="Garet Bold"/>
                <a:cs typeface="Garet Bold"/>
                <a:sym typeface="Garet Bold"/>
              </a:rPr>
              <a:t>CVE-2025-31200: Memory Corruption in CoreAudio</a:t>
            </a:r>
            <a:endParaRPr lang="en-US" sz="2400" b="1" u="sng">
              <a:solidFill>
                <a:srgbClr val="000000"/>
              </a:solidFill>
              <a:latin typeface="Garet Bold"/>
              <a:ea typeface="Garet Bold"/>
              <a:cs typeface="Garet Bold"/>
              <a:sym typeface="Garet Bold"/>
            </a:endParaRPr>
          </a:p>
          <a:p>
            <a:pPr marL="518160" lvl="1" indent="-259080" algn="l">
              <a:lnSpc>
                <a:spcPts val="3360"/>
              </a:lnSpc>
              <a:buFont typeface="Arial" panose="020B0604020202020204"/>
              <a:buChar char="•"/>
            </a:pPr>
            <a:r>
              <a:rPr lang="en-US" sz="2400" b="1">
                <a:solidFill>
                  <a:srgbClr val="66809B"/>
                </a:solidFill>
                <a:latin typeface="Garet Bold"/>
                <a:ea typeface="Garet Bold"/>
                <a:cs typeface="Garet Bold"/>
                <a:sym typeface="Garet Bold"/>
              </a:rPr>
              <a:t>Type: </a:t>
            </a:r>
            <a:r>
              <a:rPr lang="en-US" sz="2400">
                <a:solidFill>
                  <a:srgbClr val="000000"/>
                </a:solidFill>
                <a:latin typeface="Garet"/>
                <a:ea typeface="Garet"/>
                <a:cs typeface="Garet"/>
                <a:sym typeface="Garet"/>
              </a:rPr>
              <a:t> Remote Code Execution</a:t>
            </a:r>
            <a:endParaRPr lang="en-US" sz="2400">
              <a:solidFill>
                <a:srgbClr val="000000"/>
              </a:solidFill>
              <a:latin typeface="Garet"/>
              <a:ea typeface="Garet"/>
              <a:cs typeface="Garet"/>
              <a:sym typeface="Garet"/>
            </a:endParaRPr>
          </a:p>
          <a:p>
            <a:pPr marL="518160" lvl="1" indent="-259080" algn="l">
              <a:lnSpc>
                <a:spcPts val="3360"/>
              </a:lnSpc>
              <a:buFont typeface="Arial" panose="020B0604020202020204"/>
              <a:buChar char="•"/>
            </a:pPr>
            <a:r>
              <a:rPr lang="en-US" sz="2400" b="1">
                <a:solidFill>
                  <a:srgbClr val="66809B"/>
                </a:solidFill>
                <a:latin typeface="Garet Bold"/>
                <a:ea typeface="Garet Bold"/>
                <a:cs typeface="Garet Bold"/>
                <a:sym typeface="Garet Bold"/>
              </a:rPr>
              <a:t>How it works:</a:t>
            </a:r>
            <a:r>
              <a:rPr lang="en-US" sz="2400">
                <a:solidFill>
                  <a:srgbClr val="000000"/>
                </a:solidFill>
                <a:latin typeface="Garet"/>
                <a:ea typeface="Garet"/>
                <a:cs typeface="Garet"/>
                <a:sym typeface="Garet"/>
              </a:rPr>
              <a:t> Attackers craft a </a:t>
            </a:r>
            <a:r>
              <a:rPr lang="en-US" sz="2400" b="1" i="1">
                <a:solidFill>
                  <a:srgbClr val="000000"/>
                </a:solidFill>
                <a:latin typeface="Garet Bold Italics"/>
                <a:ea typeface="Garet Bold Italics"/>
                <a:cs typeface="Garet Bold Italics"/>
                <a:sym typeface="Garet Bold Italics"/>
              </a:rPr>
              <a:t>malicious audio file or stream</a:t>
            </a:r>
            <a:r>
              <a:rPr lang="en-US" sz="2400">
                <a:solidFill>
                  <a:srgbClr val="000000"/>
                </a:solidFill>
                <a:latin typeface="Garet"/>
                <a:ea typeface="Garet"/>
                <a:cs typeface="Garet"/>
                <a:sym typeface="Garet"/>
              </a:rPr>
              <a:t>. When a vulnerable iOS device processes this file (for example, by playing a song or receiving a media message), the flaw in CoreAudio memory management allows the attacker to execute arbitrary code on the device.</a:t>
            </a:r>
            <a:endParaRPr lang="en-US" sz="2400">
              <a:solidFill>
                <a:srgbClr val="000000"/>
              </a:solidFill>
              <a:latin typeface="Garet"/>
              <a:ea typeface="Garet"/>
              <a:cs typeface="Garet"/>
              <a:sym typeface="Garet"/>
            </a:endParaRPr>
          </a:p>
          <a:p>
            <a:pPr marL="518160" lvl="1" indent="-259080" algn="l">
              <a:lnSpc>
                <a:spcPts val="3360"/>
              </a:lnSpc>
              <a:buFont typeface="Arial" panose="020B0604020202020204"/>
              <a:buChar char="•"/>
            </a:pPr>
            <a:r>
              <a:rPr lang="en-US" sz="2400" b="1">
                <a:solidFill>
                  <a:srgbClr val="66809B"/>
                </a:solidFill>
                <a:latin typeface="Garet Bold"/>
                <a:ea typeface="Garet Bold"/>
                <a:cs typeface="Garet Bold"/>
                <a:sym typeface="Garet Bold"/>
              </a:rPr>
              <a:t>Impact: </a:t>
            </a:r>
            <a:r>
              <a:rPr lang="en-US" sz="2400">
                <a:solidFill>
                  <a:srgbClr val="000000"/>
                </a:solidFill>
                <a:latin typeface="Garet"/>
                <a:ea typeface="Garet"/>
                <a:cs typeface="Garet"/>
                <a:sym typeface="Garet"/>
              </a:rPr>
              <a:t>The attacker can gain control over the device, steal data, or install malware—often without any user interaction.</a:t>
            </a:r>
            <a:endParaRPr lang="en-US" sz="2400">
              <a:solidFill>
                <a:srgbClr val="000000"/>
              </a:solidFill>
              <a:latin typeface="Garet"/>
              <a:ea typeface="Garet"/>
              <a:cs typeface="Garet"/>
              <a:sym typeface="Garet"/>
            </a:endParaRPr>
          </a:p>
          <a:p>
            <a:pPr marL="518160" lvl="1" indent="-259080" algn="l">
              <a:lnSpc>
                <a:spcPts val="3360"/>
              </a:lnSpc>
              <a:buFont typeface="Arial" panose="020B0604020202020204"/>
              <a:buChar char="•"/>
            </a:pPr>
            <a:r>
              <a:rPr lang="en-US" sz="2400" b="1">
                <a:solidFill>
                  <a:srgbClr val="66809B"/>
                </a:solidFill>
                <a:latin typeface="Garet Bold"/>
                <a:ea typeface="Garet Bold"/>
                <a:cs typeface="Garet Bold"/>
                <a:sym typeface="Garet Bold"/>
              </a:rPr>
              <a:t>Real-world status:</a:t>
            </a:r>
            <a:r>
              <a:rPr lang="en-US" sz="2400">
                <a:solidFill>
                  <a:srgbClr val="000000"/>
                </a:solidFill>
                <a:latin typeface="Garet"/>
                <a:ea typeface="Garet"/>
                <a:cs typeface="Garet"/>
                <a:sym typeface="Garet"/>
              </a:rPr>
              <a:t> Actively exploited in the wild in targeted attacks; patched in iOS 18.4.1</a:t>
            </a:r>
            <a:endParaRPr lang="en-US" sz="2400">
              <a:solidFill>
                <a:srgbClr val="000000"/>
              </a:solidFill>
              <a:latin typeface="Garet"/>
              <a:ea typeface="Garet"/>
              <a:cs typeface="Garet"/>
              <a:sym typeface="Garet"/>
            </a:endParaRPr>
          </a:p>
          <a:p>
            <a:pPr algn="l">
              <a:lnSpc>
                <a:spcPts val="3360"/>
              </a:lnSpc>
              <a:spcBef>
                <a:spcPct val="0"/>
              </a:spcBef>
            </a:pPr>
          </a:p>
        </p:txBody>
      </p:sp>
      <p:sp>
        <p:nvSpPr>
          <p:cNvPr id="4" name="TextBox 4"/>
          <p:cNvSpPr txBox="1"/>
          <p:nvPr/>
        </p:nvSpPr>
        <p:spPr>
          <a:xfrm>
            <a:off x="786765" y="688340"/>
            <a:ext cx="2518410" cy="645795"/>
          </a:xfrm>
          <a:prstGeom prst="rect">
            <a:avLst/>
          </a:prstGeom>
        </p:spPr>
        <p:txBody>
          <a:bodyPr wrap="square" lIns="0" tIns="0" rIns="0" bIns="0" rtlCol="0" anchor="t">
            <a:spAutoFit/>
          </a:bodyPr>
          <a:lstStyle/>
          <a:p>
            <a:pPr algn="l">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Security</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5" name="Group 5"/>
          <p:cNvGrpSpPr/>
          <p:nvPr/>
        </p:nvGrpSpPr>
        <p:grpSpPr>
          <a:xfrm rot="0">
            <a:off x="16887867" y="-180033"/>
            <a:ext cx="1061929" cy="1137100"/>
            <a:chOff x="0" y="0"/>
            <a:chExt cx="1415905" cy="1516133"/>
          </a:xfrm>
        </p:grpSpPr>
        <p:grpSp>
          <p:nvGrpSpPr>
            <p:cNvPr id="6" name="Group 6"/>
            <p:cNvGrpSpPr/>
            <p:nvPr/>
          </p:nvGrpSpPr>
          <p:grpSpPr>
            <a:xfrm rot="0">
              <a:off x="51376" y="0"/>
              <a:ext cx="1313152" cy="1516133"/>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12</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0" y="-353942"/>
            <a:ext cx="9370922" cy="10943563"/>
            <a:chOff x="0" y="0"/>
            <a:chExt cx="2468062" cy="2882255"/>
          </a:xfrm>
        </p:grpSpPr>
        <p:sp>
          <p:nvSpPr>
            <p:cNvPr id="3" name="Freeform 3"/>
            <p:cNvSpPr/>
            <p:nvPr/>
          </p:nvSpPr>
          <p:spPr>
            <a:xfrm>
              <a:off x="0" y="0"/>
              <a:ext cx="2468062" cy="2882255"/>
            </a:xfrm>
            <a:custGeom>
              <a:avLst/>
              <a:gdLst/>
              <a:ahLst/>
              <a:cxnLst/>
              <a:rect l="l" t="t" r="r" b="b"/>
              <a:pathLst>
                <a:path w="2468062" h="2882255">
                  <a:moveTo>
                    <a:pt x="0" y="0"/>
                  </a:moveTo>
                  <a:lnTo>
                    <a:pt x="2468062" y="0"/>
                  </a:lnTo>
                  <a:lnTo>
                    <a:pt x="2468062" y="2882255"/>
                  </a:lnTo>
                  <a:lnTo>
                    <a:pt x="0" y="2882255"/>
                  </a:lnTo>
                  <a:close/>
                </a:path>
              </a:pathLst>
            </a:custGeom>
            <a:solidFill>
              <a:srgbClr val="A4A4A4">
                <a:alpha val="33725"/>
              </a:srgbClr>
            </a:solidFill>
          </p:spPr>
        </p:sp>
        <p:sp>
          <p:nvSpPr>
            <p:cNvPr id="4" name="TextBox 4"/>
            <p:cNvSpPr txBox="1"/>
            <p:nvPr/>
          </p:nvSpPr>
          <p:spPr>
            <a:xfrm>
              <a:off x="0" y="-38100"/>
              <a:ext cx="2468062" cy="2920355"/>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726138" y="554990"/>
            <a:ext cx="8417862" cy="9119870"/>
          </a:xfrm>
          <a:prstGeom prst="rect">
            <a:avLst/>
          </a:prstGeom>
        </p:spPr>
        <p:txBody>
          <a:bodyPr lIns="0" tIns="0" rIns="0" bIns="0" rtlCol="0" anchor="t">
            <a:spAutoFit/>
          </a:bodyPr>
          <a:lstStyle/>
          <a:p>
            <a:pPr algn="ctr">
              <a:lnSpc>
                <a:spcPts val="3920"/>
              </a:lnSpc>
              <a:spcBef>
                <a:spcPct val="0"/>
              </a:spcBef>
            </a:pPr>
            <a:r>
              <a:rPr lang="en-US" sz="2800">
                <a:solidFill>
                  <a:srgbClr val="000000"/>
                </a:solidFill>
                <a:latin typeface="League Spartan" panose="00000800000000000000"/>
                <a:ea typeface="League Spartan" panose="00000800000000000000"/>
                <a:cs typeface="League Spartan" panose="00000800000000000000"/>
                <a:sym typeface="League Spartan" panose="00000800000000000000"/>
              </a:rPr>
              <a:t>✅ Pros of iOS</a:t>
            </a:r>
            <a:endParaRPr lang="en-US" sz="2800">
              <a:solidFill>
                <a:srgbClr val="000000"/>
              </a:solidFill>
              <a:latin typeface="League Spartan" panose="00000800000000000000"/>
              <a:ea typeface="League Spartan" panose="00000800000000000000"/>
              <a:cs typeface="League Spartan" panose="00000800000000000000"/>
              <a:sym typeface="League Spartan" panose="00000800000000000000"/>
            </a:endParaRPr>
          </a:p>
          <a:p>
            <a:pPr algn="ctr">
              <a:lnSpc>
                <a:spcPts val="3920"/>
              </a:lnSpc>
              <a:spcBef>
                <a:spcPct val="0"/>
              </a:spcBef>
            </a:pPr>
          </a:p>
          <a:p>
            <a:pPr algn="l">
              <a:lnSpc>
                <a:spcPts val="2660"/>
              </a:lnSpc>
              <a:spcBef>
                <a:spcPct val="0"/>
              </a:spcBef>
            </a:pPr>
          </a:p>
          <a:p>
            <a:pPr algn="l">
              <a:lnSpc>
                <a:spcPts val="2940"/>
              </a:lnSpc>
              <a:spcBef>
                <a:spcPct val="0"/>
              </a:spcBef>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Strong Security </a:t>
            </a:r>
            <a:endParaRPr lang="en-US" sz="2100" b="1" u="sng">
              <a:solidFill>
                <a:srgbClr val="000000"/>
              </a:solidFill>
              <a:latin typeface="Garet Bold"/>
              <a:ea typeface="Garet Bold"/>
              <a:cs typeface="Garet Bold"/>
              <a:sym typeface="Garet Bold"/>
            </a:endParaRPr>
          </a:p>
          <a:p>
            <a:pPr algn="l">
              <a:lnSpc>
                <a:spcPts val="2940"/>
              </a:lnSpc>
              <a:spcBef>
                <a:spcPct val="0"/>
              </a:spcBef>
            </a:pPr>
            <a:r>
              <a:rPr lang="en-US" sz="2100">
                <a:solidFill>
                  <a:srgbClr val="000000"/>
                </a:solidFill>
                <a:latin typeface="Garet"/>
                <a:ea typeface="Garet"/>
                <a:cs typeface="Garet"/>
                <a:sym typeface="Garet"/>
              </a:rPr>
              <a:t>iOS is known for tight security, with strict app store review processes, regular updates, and effective sandboxing of apps.</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Seamless Ecosystem</a:t>
            </a:r>
            <a:r>
              <a:rPr lang="en-US" sz="2100">
                <a:solidFill>
                  <a:srgbClr val="000000"/>
                </a:solidFill>
                <a:latin typeface="Garet"/>
                <a:ea typeface="Garet"/>
                <a:cs typeface="Garet"/>
                <a:sym typeface="Garet"/>
              </a:rPr>
              <a:t> </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Deep integration with Apple’s ecosystem (Mac, iPad, Apple Watch, AirPods, etc.) enables features like Handoff, iCloud sync, and AirDrop.</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Uniform User Experience Consistent</a:t>
            </a:r>
            <a:r>
              <a:rPr lang="en-US" sz="2100">
                <a:solidFill>
                  <a:srgbClr val="000000"/>
                </a:solidFill>
                <a:latin typeface="Garet"/>
                <a:ea typeface="Garet"/>
                <a:cs typeface="Garet"/>
                <a:sym typeface="Garet"/>
              </a:rPr>
              <a:t> </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UI/UX across all iOS devices, providing a smooth and intuitive experience for users.</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a:t>
            </a:r>
            <a:r>
              <a:rPr lang="en-US" sz="2100" b="1" u="sng">
                <a:solidFill>
                  <a:srgbClr val="000000"/>
                </a:solidFill>
                <a:latin typeface="Garet Bold"/>
                <a:ea typeface="Garet Bold"/>
                <a:cs typeface="Garet Bold"/>
                <a:sym typeface="Garet Bold"/>
              </a:rPr>
              <a:t> Fast &amp; Regular Updates </a:t>
            </a:r>
            <a:endParaRPr lang="en-US" sz="2100" b="1" u="sng">
              <a:solidFill>
                <a:srgbClr val="000000"/>
              </a:solidFill>
              <a:latin typeface="Garet Bold"/>
              <a:ea typeface="Garet Bold"/>
              <a:cs typeface="Garet Bold"/>
              <a:sym typeface="Garet Bold"/>
            </a:endParaRPr>
          </a:p>
          <a:p>
            <a:pPr algn="l">
              <a:lnSpc>
                <a:spcPts val="2940"/>
              </a:lnSpc>
              <a:spcBef>
                <a:spcPct val="0"/>
              </a:spcBef>
            </a:pPr>
            <a:r>
              <a:rPr lang="en-US" sz="2100">
                <a:solidFill>
                  <a:srgbClr val="000000"/>
                </a:solidFill>
                <a:latin typeface="Garet"/>
                <a:ea typeface="Garet"/>
                <a:cs typeface="Garet"/>
                <a:sym typeface="Garet"/>
              </a:rPr>
              <a:t>Apple directly controls hardware and software, enabling timely updates across all supported devices.</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Excellent Optimization </a:t>
            </a:r>
            <a:endParaRPr lang="en-US" sz="2100" b="1" u="sng">
              <a:solidFill>
                <a:srgbClr val="000000"/>
              </a:solidFill>
              <a:latin typeface="Garet Bold"/>
              <a:ea typeface="Garet Bold"/>
              <a:cs typeface="Garet Bold"/>
              <a:sym typeface="Garet Bold"/>
            </a:endParaRPr>
          </a:p>
          <a:p>
            <a:pPr algn="l">
              <a:lnSpc>
                <a:spcPts val="2940"/>
              </a:lnSpc>
              <a:spcBef>
                <a:spcPct val="0"/>
              </a:spcBef>
            </a:pPr>
            <a:r>
              <a:rPr lang="en-US" sz="2100">
                <a:solidFill>
                  <a:srgbClr val="000000"/>
                </a:solidFill>
                <a:latin typeface="Garet"/>
                <a:ea typeface="Garet"/>
                <a:cs typeface="Garet"/>
                <a:sym typeface="Garet"/>
              </a:rPr>
              <a:t>Hardware and software integration leads to high performance, efficient battery usage, and long device longevity.</a:t>
            </a:r>
            <a:endParaRPr lang="en-US" sz="2100">
              <a:solidFill>
                <a:srgbClr val="000000"/>
              </a:solidFill>
              <a:latin typeface="Garet"/>
              <a:ea typeface="Garet"/>
              <a:cs typeface="Garet"/>
              <a:sym typeface="Garet"/>
            </a:endParaRPr>
          </a:p>
          <a:p>
            <a:pPr algn="l">
              <a:lnSpc>
                <a:spcPts val="2940"/>
              </a:lnSpc>
              <a:spcBef>
                <a:spcPct val="0"/>
              </a:spcBef>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High-Quality Native Apps </a:t>
            </a:r>
            <a:endParaRPr lang="en-US" sz="2100" b="1" u="sng">
              <a:solidFill>
                <a:srgbClr val="000000"/>
              </a:solidFill>
              <a:latin typeface="Garet Bold"/>
              <a:ea typeface="Garet Bold"/>
              <a:cs typeface="Garet Bold"/>
              <a:sym typeface="Garet Bold"/>
            </a:endParaRPr>
          </a:p>
          <a:p>
            <a:pPr algn="l">
              <a:lnSpc>
                <a:spcPts val="2940"/>
              </a:lnSpc>
              <a:spcBef>
                <a:spcPct val="0"/>
              </a:spcBef>
            </a:pPr>
            <a:r>
              <a:rPr lang="en-US" sz="2100">
                <a:solidFill>
                  <a:srgbClr val="000000"/>
                </a:solidFill>
                <a:latin typeface="Garet"/>
                <a:ea typeface="Garet"/>
                <a:cs typeface="Garet"/>
                <a:sym typeface="Garet"/>
              </a:rPr>
              <a:t>Default apps (Photos, Mail, Safari, etc.) are polished, stable, and well integrated with the system.</a:t>
            </a:r>
            <a:endParaRPr lang="en-US" sz="2100">
              <a:solidFill>
                <a:srgbClr val="000000"/>
              </a:solidFill>
              <a:latin typeface="Garet"/>
              <a:ea typeface="Garet"/>
              <a:cs typeface="Garet"/>
              <a:sym typeface="Garet"/>
            </a:endParaRPr>
          </a:p>
        </p:txBody>
      </p:sp>
      <p:sp>
        <p:nvSpPr>
          <p:cNvPr id="6" name="TextBox 6"/>
          <p:cNvSpPr txBox="1"/>
          <p:nvPr/>
        </p:nvSpPr>
        <p:spPr>
          <a:xfrm>
            <a:off x="9712262" y="595630"/>
            <a:ext cx="7849601" cy="8662670"/>
          </a:xfrm>
          <a:prstGeom prst="rect">
            <a:avLst/>
          </a:prstGeom>
        </p:spPr>
        <p:txBody>
          <a:bodyPr lIns="0" tIns="0" rIns="0" bIns="0" rtlCol="0" anchor="t">
            <a:spAutoFit/>
          </a:bodyPr>
          <a:lstStyle/>
          <a:p>
            <a:pPr algn="ctr">
              <a:lnSpc>
                <a:spcPts val="3920"/>
              </a:lnSpc>
            </a:pPr>
            <a:r>
              <a:rPr lang="en-US" sz="2800">
                <a:solidFill>
                  <a:srgbClr val="000000"/>
                </a:solidFill>
                <a:latin typeface="League Spartan" panose="00000800000000000000"/>
                <a:ea typeface="League Spartan" panose="00000800000000000000"/>
                <a:cs typeface="League Spartan" panose="00000800000000000000"/>
                <a:sym typeface="League Spartan" panose="00000800000000000000"/>
              </a:rPr>
              <a:t>❌ Cons of iOS</a:t>
            </a:r>
            <a:endParaRPr lang="en-US" sz="2800">
              <a:solidFill>
                <a:srgbClr val="000000"/>
              </a:solidFill>
              <a:latin typeface="League Spartan" panose="00000800000000000000"/>
              <a:ea typeface="League Spartan" panose="00000800000000000000"/>
              <a:cs typeface="League Spartan" panose="00000800000000000000"/>
              <a:sym typeface="League Spartan" panose="00000800000000000000"/>
            </a:endParaRPr>
          </a:p>
          <a:p>
            <a:pPr algn="l">
              <a:lnSpc>
                <a:spcPts val="2940"/>
              </a:lnSpc>
            </a:pPr>
          </a:p>
          <a:p>
            <a:pPr algn="l">
              <a:lnSpc>
                <a:spcPts val="2940"/>
              </a:lnSpc>
            </a:pPr>
          </a:p>
          <a:p>
            <a:pPr algn="l">
              <a:lnSpc>
                <a:spcPts val="2940"/>
              </a:lnSpc>
            </a:pPr>
            <a:r>
              <a:rPr lang="en-US" sz="2100">
                <a:solidFill>
                  <a:srgbClr val="000000"/>
                </a:solidFill>
                <a:latin typeface="Garet"/>
                <a:ea typeface="Garet"/>
                <a:cs typeface="Garet"/>
                <a:sym typeface="Garet"/>
              </a:rPr>
              <a:t>🚫</a:t>
            </a:r>
            <a:r>
              <a:rPr lang="en-US" sz="2100" b="1" u="sng">
                <a:solidFill>
                  <a:srgbClr val="000000"/>
                </a:solidFill>
                <a:latin typeface="Garet Bold"/>
                <a:ea typeface="Garet Bold"/>
                <a:cs typeface="Garet Bold"/>
                <a:sym typeface="Garet Bold"/>
              </a:rPr>
              <a:t> Limited Customization</a:t>
            </a:r>
            <a:endParaRPr lang="en-US" sz="2100" b="1" u="sng">
              <a:solidFill>
                <a:srgbClr val="000000"/>
              </a:solidFill>
              <a:latin typeface="Garet Bold"/>
              <a:ea typeface="Garet Bold"/>
              <a:cs typeface="Garet Bold"/>
              <a:sym typeface="Garet Bold"/>
            </a:endParaRPr>
          </a:p>
          <a:p>
            <a:pPr algn="l">
              <a:lnSpc>
                <a:spcPts val="2940"/>
              </a:lnSpc>
            </a:pPr>
            <a:r>
              <a:rPr lang="en-US" sz="2100">
                <a:solidFill>
                  <a:srgbClr val="000000"/>
                </a:solidFill>
                <a:latin typeface="Garet"/>
                <a:ea typeface="Garet"/>
                <a:cs typeface="Garet"/>
                <a:sym typeface="Garet"/>
              </a:rPr>
              <a:t>Users have minimal control over UI changes, default apps, and widgets compared to Android.</a:t>
            </a:r>
            <a:endParaRPr lang="en-US" sz="2100">
              <a:solidFill>
                <a:srgbClr val="000000"/>
              </a:solidFill>
              <a:latin typeface="Garet"/>
              <a:ea typeface="Garet"/>
              <a:cs typeface="Garet"/>
              <a:sym typeface="Garet"/>
            </a:endParaRPr>
          </a:p>
          <a:p>
            <a:pPr algn="l">
              <a:lnSpc>
                <a:spcPts val="2940"/>
              </a:lnSpc>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Closed Ecosystem</a:t>
            </a:r>
            <a:endParaRPr lang="en-US" sz="2100" b="1" u="sng">
              <a:solidFill>
                <a:srgbClr val="000000"/>
              </a:solidFill>
              <a:latin typeface="Garet Bold"/>
              <a:ea typeface="Garet Bold"/>
              <a:cs typeface="Garet Bold"/>
              <a:sym typeface="Garet Bold"/>
            </a:endParaRPr>
          </a:p>
          <a:p>
            <a:pPr algn="l">
              <a:lnSpc>
                <a:spcPts val="2940"/>
              </a:lnSpc>
            </a:pPr>
            <a:r>
              <a:rPr lang="en-US" sz="2100">
                <a:solidFill>
                  <a:srgbClr val="000000"/>
                </a:solidFill>
                <a:latin typeface="Garet"/>
                <a:ea typeface="Garet"/>
                <a:cs typeface="Garet"/>
                <a:sym typeface="Garet"/>
              </a:rPr>
              <a:t>Less freedom for developers and users to modify the OS or sideload apps. Apple restricts access to the file system and advanced settings.</a:t>
            </a:r>
            <a:endParaRPr lang="en-US" sz="2100">
              <a:solidFill>
                <a:srgbClr val="000000"/>
              </a:solidFill>
              <a:latin typeface="Garet"/>
              <a:ea typeface="Garet"/>
              <a:cs typeface="Garet"/>
              <a:sym typeface="Garet"/>
            </a:endParaRPr>
          </a:p>
          <a:p>
            <a:pPr algn="l">
              <a:lnSpc>
                <a:spcPts val="2940"/>
              </a:lnSpc>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Expensive Hardware</a:t>
            </a:r>
            <a:endParaRPr lang="en-US" sz="2100" b="1" u="sng">
              <a:solidFill>
                <a:srgbClr val="000000"/>
              </a:solidFill>
              <a:latin typeface="Garet Bold"/>
              <a:ea typeface="Garet Bold"/>
              <a:cs typeface="Garet Bold"/>
              <a:sym typeface="Garet Bold"/>
            </a:endParaRPr>
          </a:p>
          <a:p>
            <a:pPr algn="l">
              <a:lnSpc>
                <a:spcPts val="2940"/>
              </a:lnSpc>
            </a:pPr>
            <a:r>
              <a:rPr lang="en-US" sz="2100">
                <a:solidFill>
                  <a:srgbClr val="000000"/>
                </a:solidFill>
                <a:latin typeface="Garet"/>
                <a:ea typeface="Garet"/>
                <a:cs typeface="Garet"/>
                <a:sym typeface="Garet"/>
              </a:rPr>
              <a:t>iOS runs only on Apple devices, which tend to be pricier than equivalent Android hardware.</a:t>
            </a:r>
            <a:endParaRPr lang="en-US" sz="2100">
              <a:solidFill>
                <a:srgbClr val="000000"/>
              </a:solidFill>
              <a:latin typeface="Garet"/>
              <a:ea typeface="Garet"/>
              <a:cs typeface="Garet"/>
              <a:sym typeface="Garet"/>
            </a:endParaRPr>
          </a:p>
          <a:p>
            <a:pPr algn="l">
              <a:lnSpc>
                <a:spcPts val="2940"/>
              </a:lnSpc>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App Store Restrictions</a:t>
            </a:r>
            <a:endParaRPr lang="en-US" sz="2100" b="1" u="sng">
              <a:solidFill>
                <a:srgbClr val="000000"/>
              </a:solidFill>
              <a:latin typeface="Garet Bold"/>
              <a:ea typeface="Garet Bold"/>
              <a:cs typeface="Garet Bold"/>
              <a:sym typeface="Garet Bold"/>
            </a:endParaRPr>
          </a:p>
          <a:p>
            <a:pPr algn="l">
              <a:lnSpc>
                <a:spcPts val="2940"/>
              </a:lnSpc>
            </a:pPr>
            <a:r>
              <a:rPr lang="en-US" sz="2100">
                <a:solidFill>
                  <a:srgbClr val="000000"/>
                </a:solidFill>
                <a:latin typeface="Garet"/>
                <a:ea typeface="Garet"/>
                <a:cs typeface="Garet"/>
                <a:sym typeface="Garet"/>
              </a:rPr>
              <a:t>Developers must comply with strict App Store guidelines and pay a 15–30% commission on app revenue.</a:t>
            </a:r>
            <a:endParaRPr lang="en-US" sz="2100">
              <a:solidFill>
                <a:srgbClr val="000000"/>
              </a:solidFill>
              <a:latin typeface="Garet"/>
              <a:ea typeface="Garet"/>
              <a:cs typeface="Garet"/>
              <a:sym typeface="Garet"/>
            </a:endParaRPr>
          </a:p>
          <a:p>
            <a:pPr algn="l">
              <a:lnSpc>
                <a:spcPts val="2940"/>
              </a:lnSpc>
            </a:pPr>
            <a:r>
              <a:rPr lang="en-US" sz="2100">
                <a:solidFill>
                  <a:srgbClr val="000000"/>
                </a:solidFill>
                <a:latin typeface="Garet"/>
                <a:ea typeface="Garet"/>
                <a:cs typeface="Garet"/>
                <a:sym typeface="Garet"/>
              </a:rPr>
              <a:t>🔧 </a:t>
            </a:r>
            <a:r>
              <a:rPr lang="en-US" sz="2100" b="1" u="sng">
                <a:solidFill>
                  <a:srgbClr val="000000"/>
                </a:solidFill>
                <a:latin typeface="Garet Bold"/>
                <a:ea typeface="Garet Bold"/>
                <a:cs typeface="Garet Bold"/>
                <a:sym typeface="Garet Bold"/>
              </a:rPr>
              <a:t>Limited File Management</a:t>
            </a:r>
            <a:endParaRPr lang="en-US" sz="2100" b="1" u="sng">
              <a:solidFill>
                <a:srgbClr val="000000"/>
              </a:solidFill>
              <a:latin typeface="Garet Bold"/>
              <a:ea typeface="Garet Bold"/>
              <a:cs typeface="Garet Bold"/>
              <a:sym typeface="Garet Bold"/>
            </a:endParaRPr>
          </a:p>
          <a:p>
            <a:pPr algn="l">
              <a:lnSpc>
                <a:spcPts val="2940"/>
              </a:lnSpc>
            </a:pPr>
            <a:r>
              <a:rPr lang="en-US" sz="2100">
                <a:solidFill>
                  <a:srgbClr val="000000"/>
                </a:solidFill>
                <a:latin typeface="Garet"/>
                <a:ea typeface="Garet"/>
                <a:cs typeface="Garet"/>
                <a:sym typeface="Garet"/>
              </a:rPr>
              <a:t>File sharing and management are more restricted, especially with non-Apple devices.</a:t>
            </a:r>
            <a:endParaRPr lang="en-US" sz="2100">
              <a:solidFill>
                <a:srgbClr val="000000"/>
              </a:solidFill>
              <a:latin typeface="Garet"/>
              <a:ea typeface="Garet"/>
              <a:cs typeface="Garet"/>
              <a:sym typeface="Garet"/>
            </a:endParaRPr>
          </a:p>
          <a:p>
            <a:pPr algn="l">
              <a:lnSpc>
                <a:spcPts val="2940"/>
              </a:lnSpc>
            </a:pPr>
            <a:r>
              <a:rPr lang="en-US" sz="2100">
                <a:solidFill>
                  <a:srgbClr val="000000"/>
                </a:solidFill>
                <a:latin typeface="Garet"/>
                <a:ea typeface="Garet"/>
                <a:cs typeface="Garet"/>
                <a:sym typeface="Garet"/>
              </a:rPr>
              <a:t>🧱</a:t>
            </a:r>
            <a:r>
              <a:rPr lang="en-US" sz="2100" b="1" u="sng">
                <a:solidFill>
                  <a:srgbClr val="000000"/>
                </a:solidFill>
                <a:latin typeface="Garet Bold"/>
                <a:ea typeface="Garet Bold"/>
                <a:cs typeface="Garet Bold"/>
                <a:sym typeface="Garet Bold"/>
              </a:rPr>
              <a:t> Slower Innovation Adoption</a:t>
            </a:r>
            <a:endParaRPr lang="en-US" sz="2100" b="1" u="sng">
              <a:solidFill>
                <a:srgbClr val="000000"/>
              </a:solidFill>
              <a:latin typeface="Garet Bold"/>
              <a:ea typeface="Garet Bold"/>
              <a:cs typeface="Garet Bold"/>
              <a:sym typeface="Garet Bold"/>
            </a:endParaRPr>
          </a:p>
          <a:p>
            <a:pPr algn="l">
              <a:lnSpc>
                <a:spcPts val="2940"/>
              </a:lnSpc>
            </a:pPr>
            <a:r>
              <a:rPr lang="en-US" sz="2100">
                <a:solidFill>
                  <a:srgbClr val="000000"/>
                </a:solidFill>
                <a:latin typeface="Garet"/>
                <a:ea typeface="Garet"/>
                <a:cs typeface="Garet"/>
                <a:sym typeface="Garet"/>
              </a:rPr>
              <a:t>iOS tends to adopt new features (like widgets, split-screen, etc.) later than Android.</a:t>
            </a:r>
            <a:endParaRPr lang="en-US" sz="2100">
              <a:solidFill>
                <a:srgbClr val="000000"/>
              </a:solidFill>
              <a:latin typeface="Garet"/>
              <a:ea typeface="Garet"/>
              <a:cs typeface="Garet"/>
              <a:sym typeface="Garet"/>
            </a:endParaRPr>
          </a:p>
          <a:p>
            <a:pPr algn="l">
              <a:lnSpc>
                <a:spcPts val="2940"/>
              </a:lnSpc>
              <a:spcBef>
                <a:spcPct val="0"/>
              </a:spcBef>
            </a:pPr>
          </a:p>
        </p:txBody>
      </p:sp>
      <p:grpSp>
        <p:nvGrpSpPr>
          <p:cNvPr id="7" name="Group 7"/>
          <p:cNvGrpSpPr/>
          <p:nvPr/>
        </p:nvGrpSpPr>
        <p:grpSpPr>
          <a:xfrm rot="0">
            <a:off x="16887867" y="-180033"/>
            <a:ext cx="1061929" cy="1137100"/>
            <a:chOff x="0" y="0"/>
            <a:chExt cx="1415905" cy="1516133"/>
          </a:xfrm>
        </p:grpSpPr>
        <p:grpSp>
          <p:nvGrpSpPr>
            <p:cNvPr id="8" name="Group 8"/>
            <p:cNvGrpSpPr/>
            <p:nvPr/>
          </p:nvGrpSpPr>
          <p:grpSpPr>
            <a:xfrm rot="0">
              <a:off x="51376" y="0"/>
              <a:ext cx="1313152" cy="1516133"/>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13</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621840" y="1839635"/>
            <a:ext cx="16985341" cy="2658461"/>
            <a:chOff x="0" y="0"/>
            <a:chExt cx="4473505" cy="700171"/>
          </a:xfrm>
        </p:grpSpPr>
        <p:sp>
          <p:nvSpPr>
            <p:cNvPr id="3" name="Freeform 3"/>
            <p:cNvSpPr/>
            <p:nvPr/>
          </p:nvSpPr>
          <p:spPr>
            <a:xfrm>
              <a:off x="0" y="0"/>
              <a:ext cx="4473505" cy="700171"/>
            </a:xfrm>
            <a:custGeom>
              <a:avLst/>
              <a:gdLst/>
              <a:ahLst/>
              <a:cxnLst/>
              <a:rect l="l" t="t" r="r" b="b"/>
              <a:pathLst>
                <a:path w="4473505" h="700171">
                  <a:moveTo>
                    <a:pt x="23246" y="0"/>
                  </a:moveTo>
                  <a:lnTo>
                    <a:pt x="4450259" y="0"/>
                  </a:lnTo>
                  <a:cubicBezTo>
                    <a:pt x="4456424" y="0"/>
                    <a:pt x="4462337" y="2449"/>
                    <a:pt x="4466697" y="6809"/>
                  </a:cubicBezTo>
                  <a:cubicBezTo>
                    <a:pt x="4471056" y="11168"/>
                    <a:pt x="4473505" y="17081"/>
                    <a:pt x="4473505" y="23246"/>
                  </a:cubicBezTo>
                  <a:lnTo>
                    <a:pt x="4473505" y="676925"/>
                  </a:lnTo>
                  <a:cubicBezTo>
                    <a:pt x="4473505" y="689763"/>
                    <a:pt x="4463098" y="700171"/>
                    <a:pt x="4450259" y="700171"/>
                  </a:cubicBezTo>
                  <a:lnTo>
                    <a:pt x="23246" y="700171"/>
                  </a:lnTo>
                  <a:cubicBezTo>
                    <a:pt x="10408" y="700171"/>
                    <a:pt x="0" y="689763"/>
                    <a:pt x="0" y="676925"/>
                  </a:cubicBezTo>
                  <a:lnTo>
                    <a:pt x="0" y="23246"/>
                  </a:lnTo>
                  <a:cubicBezTo>
                    <a:pt x="0" y="10408"/>
                    <a:pt x="10408" y="0"/>
                    <a:pt x="23246" y="0"/>
                  </a:cubicBezTo>
                  <a:close/>
                </a:path>
              </a:pathLst>
            </a:custGeom>
            <a:solidFill>
              <a:srgbClr val="1C78D3">
                <a:alpha val="12941"/>
              </a:srgbClr>
            </a:solidFill>
          </p:spPr>
        </p:sp>
        <p:sp>
          <p:nvSpPr>
            <p:cNvPr id="4" name="TextBox 4"/>
            <p:cNvSpPr txBox="1"/>
            <p:nvPr/>
          </p:nvSpPr>
          <p:spPr>
            <a:xfrm>
              <a:off x="0" y="-38100"/>
              <a:ext cx="4473505" cy="738271"/>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6080278" y="160450"/>
            <a:ext cx="4638521" cy="1395160"/>
          </a:xfrm>
          <a:custGeom>
            <a:avLst/>
            <a:gdLst/>
            <a:ahLst/>
            <a:cxnLst/>
            <a:rect l="l" t="t" r="r" b="b"/>
            <a:pathLst>
              <a:path w="4638521" h="1395160">
                <a:moveTo>
                  <a:pt x="0" y="0"/>
                </a:moveTo>
                <a:lnTo>
                  <a:pt x="4638521" y="0"/>
                </a:lnTo>
                <a:lnTo>
                  <a:pt x="4638521" y="1395160"/>
                </a:lnTo>
                <a:lnTo>
                  <a:pt x="0" y="1395160"/>
                </a:lnTo>
                <a:lnTo>
                  <a:pt x="0" y="0"/>
                </a:lnTo>
                <a:close/>
              </a:path>
            </a:pathLst>
          </a:custGeom>
          <a:blipFill>
            <a:blip r:embed="rId1"/>
            <a:stretch>
              <a:fillRect l="-1252" t="-1547" b="-1547"/>
            </a:stretch>
          </a:blipFill>
        </p:spPr>
      </p:sp>
      <p:sp>
        <p:nvSpPr>
          <p:cNvPr id="6" name="TextBox 6"/>
          <p:cNvSpPr txBox="1"/>
          <p:nvPr/>
        </p:nvSpPr>
        <p:spPr>
          <a:xfrm>
            <a:off x="907681" y="1994430"/>
            <a:ext cx="16472638" cy="2072640"/>
          </a:xfrm>
          <a:prstGeom prst="rect">
            <a:avLst/>
          </a:prstGeom>
        </p:spPr>
        <p:txBody>
          <a:bodyPr lIns="0" tIns="0" rIns="0" bIns="0" rtlCol="0" anchor="t">
            <a:spAutoFit/>
          </a:bodyPr>
          <a:lstStyle/>
          <a:p>
            <a:pPr algn="l">
              <a:lnSpc>
                <a:spcPts val="3360"/>
              </a:lnSpc>
              <a:spcBef>
                <a:spcPct val="0"/>
              </a:spcBef>
            </a:pPr>
            <a:r>
              <a:rPr lang="en-US" sz="2400">
                <a:solidFill>
                  <a:srgbClr val="000000"/>
                </a:solidFill>
                <a:latin typeface="Garet"/>
                <a:ea typeface="Garet"/>
                <a:cs typeface="Garet"/>
                <a:sym typeface="Garet"/>
              </a:rPr>
              <a:t>GrapheneOS is an </a:t>
            </a:r>
            <a:r>
              <a:rPr lang="en-US" sz="2400" b="1" i="1">
                <a:solidFill>
                  <a:srgbClr val="000000"/>
                </a:solidFill>
                <a:latin typeface="Garet Bold Italics"/>
                <a:ea typeface="Garet Bold Italics"/>
                <a:cs typeface="Garet Bold Italics"/>
                <a:sym typeface="Garet Bold Italics"/>
              </a:rPr>
              <a:t>open-source mobile operating system </a:t>
            </a:r>
            <a:r>
              <a:rPr lang="en-US" sz="2400">
                <a:solidFill>
                  <a:srgbClr val="000000"/>
                </a:solidFill>
                <a:latin typeface="Garet"/>
                <a:ea typeface="Garet"/>
                <a:cs typeface="Garet"/>
                <a:sym typeface="Garet"/>
              </a:rPr>
              <a:t>built on the </a:t>
            </a:r>
            <a:r>
              <a:rPr lang="en-US" sz="2400" b="1" i="1">
                <a:solidFill>
                  <a:srgbClr val="000000"/>
                </a:solidFill>
                <a:latin typeface="Garet Bold Italics"/>
                <a:ea typeface="Garet Bold Italics"/>
                <a:cs typeface="Garet Bold Italics"/>
                <a:sym typeface="Garet Bold Italics"/>
              </a:rPr>
              <a:t>Android Open Source Project (AOSP)</a:t>
            </a:r>
            <a:r>
              <a:rPr lang="en-US" sz="2400">
                <a:solidFill>
                  <a:srgbClr val="000000"/>
                </a:solidFill>
                <a:latin typeface="Garet"/>
                <a:ea typeface="Garet"/>
                <a:cs typeface="Garet"/>
                <a:sym typeface="Garet"/>
              </a:rPr>
              <a:t>, designed for high security and privacy.it uses </a:t>
            </a:r>
            <a:r>
              <a:rPr lang="en-US" sz="2400" b="1" i="1">
                <a:solidFill>
                  <a:srgbClr val="000000"/>
                </a:solidFill>
                <a:latin typeface="Garet Bold Italics"/>
                <a:ea typeface="Garet Bold Italics"/>
                <a:cs typeface="Garet Bold Italics"/>
                <a:sym typeface="Garet Bold Italics"/>
              </a:rPr>
              <a:t>Monolithic Linux kernel</a:t>
            </a:r>
            <a:r>
              <a:rPr lang="en-US" sz="2400">
                <a:solidFill>
                  <a:srgbClr val="000000"/>
                </a:solidFill>
                <a:latin typeface="Garet"/>
                <a:ea typeface="Garet"/>
                <a:cs typeface="Garet"/>
                <a:sym typeface="Garet"/>
              </a:rPr>
              <a:t> (LTS versions, e.g., 6.1, 6.6, 6.12) It focuses on providing a hardened, secure environment with advanced security features, making it a top choice for users who prioritize privacy and data protection. GrapheneOS is known for its minimalistic approach and lack of Google services, which enhances its security and privacy capabilities.</a:t>
            </a:r>
            <a:endParaRPr lang="en-US" sz="2400">
              <a:solidFill>
                <a:srgbClr val="000000"/>
              </a:solidFill>
              <a:latin typeface="Garet"/>
              <a:ea typeface="Garet"/>
              <a:cs typeface="Garet"/>
              <a:sym typeface="Garet"/>
            </a:endParaRPr>
          </a:p>
        </p:txBody>
      </p:sp>
      <p:sp>
        <p:nvSpPr>
          <p:cNvPr id="7" name="TextBox 7"/>
          <p:cNvSpPr txBox="1"/>
          <p:nvPr/>
        </p:nvSpPr>
        <p:spPr>
          <a:xfrm>
            <a:off x="1028700" y="4642090"/>
            <a:ext cx="16699500" cy="4789953"/>
          </a:xfrm>
          <a:prstGeom prst="rect">
            <a:avLst/>
          </a:prstGeom>
        </p:spPr>
        <p:txBody>
          <a:bodyPr lIns="0" tIns="0" rIns="0" bIns="0" rtlCol="0" anchor="t">
            <a:spAutoFit/>
          </a:bodyPr>
          <a:lstStyle/>
          <a:p>
            <a:pPr algn="l">
              <a:lnSpc>
                <a:spcPts val="3210"/>
              </a:lnSpc>
            </a:pPr>
            <a:r>
              <a:rPr lang="en-US" sz="2295" b="1" u="sng">
                <a:solidFill>
                  <a:srgbClr val="1C78D3"/>
                </a:solidFill>
                <a:latin typeface="Garet Bold"/>
                <a:ea typeface="Garet Bold"/>
                <a:cs typeface="Garet Bold"/>
                <a:sym typeface="Garet Bold"/>
              </a:rPr>
              <a:t>Apps:</a:t>
            </a:r>
            <a:endParaRPr lang="en-US" sz="2295" b="1" u="sng">
              <a:solidFill>
                <a:srgbClr val="1C78D3"/>
              </a:solidFill>
              <a:latin typeface="Garet Bold"/>
              <a:ea typeface="Garet Bold"/>
              <a:cs typeface="Garet Bold"/>
              <a:sym typeface="Garet Bold"/>
            </a:endParaRPr>
          </a:p>
          <a:p>
            <a:pPr marL="495300" lvl="1" indent="-247650" algn="l">
              <a:lnSpc>
                <a:spcPts val="3210"/>
              </a:lnSpc>
              <a:buFont typeface="Arial" panose="020B0604020202020204"/>
              <a:buChar char="•"/>
            </a:pPr>
            <a:r>
              <a:rPr lang="en-US" sz="2295">
                <a:solidFill>
                  <a:srgbClr val="000000"/>
                </a:solidFill>
                <a:latin typeface="Garet"/>
                <a:ea typeface="Garet"/>
                <a:cs typeface="Garet"/>
                <a:sym typeface="Garet"/>
              </a:rPr>
              <a:t>GrapheneOS supports most Android apps, but it does not include Google apps or services by default. You can install apps from alternative app stores (like F-Droid or Aurora Store) or even install Google services in a sandbox if needed.</a:t>
            </a:r>
            <a:endParaRPr lang="en-US" sz="2295">
              <a:solidFill>
                <a:srgbClr val="000000"/>
              </a:solidFill>
              <a:latin typeface="Garet"/>
              <a:ea typeface="Garet"/>
              <a:cs typeface="Garet"/>
              <a:sym typeface="Garet"/>
            </a:endParaRPr>
          </a:p>
          <a:p>
            <a:pPr algn="l">
              <a:lnSpc>
                <a:spcPts val="3210"/>
              </a:lnSpc>
            </a:pPr>
            <a:r>
              <a:rPr lang="en-US" sz="2295" b="1" u="sng">
                <a:solidFill>
                  <a:srgbClr val="1C78D3"/>
                </a:solidFill>
                <a:latin typeface="Garet Bold"/>
                <a:ea typeface="Garet Bold"/>
                <a:cs typeface="Garet Bold"/>
                <a:sym typeface="Garet Bold"/>
              </a:rPr>
              <a:t>User Interface:</a:t>
            </a:r>
            <a:endParaRPr lang="en-US" sz="2295" b="1" u="sng">
              <a:solidFill>
                <a:srgbClr val="1C78D3"/>
              </a:solidFill>
              <a:latin typeface="Garet Bold"/>
              <a:ea typeface="Garet Bold"/>
              <a:cs typeface="Garet Bold"/>
              <a:sym typeface="Garet Bold"/>
            </a:endParaRPr>
          </a:p>
          <a:p>
            <a:pPr marL="495300" lvl="1" indent="-247650" algn="l">
              <a:lnSpc>
                <a:spcPts val="3210"/>
              </a:lnSpc>
              <a:buFont typeface="Arial" panose="020B0604020202020204"/>
              <a:buChar char="•"/>
            </a:pPr>
            <a:r>
              <a:rPr lang="en-US" sz="2295">
                <a:solidFill>
                  <a:srgbClr val="000000"/>
                </a:solidFill>
                <a:latin typeface="Garet"/>
                <a:ea typeface="Garet"/>
                <a:cs typeface="Garet"/>
                <a:sym typeface="Garet"/>
              </a:rPr>
              <a:t>The user interface is very similar to standard Android, making it familiar and easy to use for most people. The design is clean and simple, focusing on usability and privacy rather than flashy features or branding.</a:t>
            </a:r>
            <a:endParaRPr lang="en-US" sz="2295">
              <a:solidFill>
                <a:srgbClr val="000000"/>
              </a:solidFill>
              <a:latin typeface="Garet"/>
              <a:ea typeface="Garet"/>
              <a:cs typeface="Garet"/>
              <a:sym typeface="Garet"/>
            </a:endParaRPr>
          </a:p>
          <a:p>
            <a:pPr algn="l">
              <a:lnSpc>
                <a:spcPts val="3210"/>
              </a:lnSpc>
            </a:pPr>
            <a:r>
              <a:rPr lang="en-US" sz="2295" b="1" u="sng">
                <a:solidFill>
                  <a:srgbClr val="1C78D3"/>
                </a:solidFill>
                <a:latin typeface="Garet Bold"/>
                <a:ea typeface="Garet Bold"/>
                <a:cs typeface="Garet Bold"/>
                <a:sym typeface="Garet Bold"/>
              </a:rPr>
              <a:t>User Experience:</a:t>
            </a:r>
            <a:endParaRPr lang="en-US" sz="2295" b="1" u="sng">
              <a:solidFill>
                <a:srgbClr val="1C78D3"/>
              </a:solidFill>
              <a:latin typeface="Garet Bold"/>
              <a:ea typeface="Garet Bold"/>
              <a:cs typeface="Garet Bold"/>
              <a:sym typeface="Garet Bold"/>
            </a:endParaRPr>
          </a:p>
          <a:p>
            <a:pPr marL="495300" lvl="1" indent="-247650" algn="l">
              <a:lnSpc>
                <a:spcPts val="3210"/>
              </a:lnSpc>
              <a:buFont typeface="Arial" panose="020B0604020202020204"/>
              <a:buChar char="•"/>
            </a:pPr>
            <a:r>
              <a:rPr lang="en-US" sz="2295">
                <a:solidFill>
                  <a:srgbClr val="000000"/>
                </a:solidFill>
                <a:latin typeface="Garet"/>
                <a:ea typeface="Garet"/>
                <a:cs typeface="Garet"/>
                <a:sym typeface="Garet"/>
              </a:rPr>
              <a:t>GrapheneOS is fast, stable, and smooth in daily use. It emphasizes privacy and security, so some features (like app permissions and notifications about sensor access) are more transparent and customizable. The OS avoids unnecessary pre-installed apps, giving users more control and less bloat</a:t>
            </a:r>
            <a:endParaRPr lang="en-US" sz="2295">
              <a:solidFill>
                <a:srgbClr val="000000"/>
              </a:solidFill>
              <a:latin typeface="Garet"/>
              <a:ea typeface="Garet"/>
              <a:cs typeface="Garet"/>
              <a:sym typeface="Garet"/>
            </a:endParaRPr>
          </a:p>
          <a:p>
            <a:pPr algn="l">
              <a:lnSpc>
                <a:spcPts val="3210"/>
              </a:lnSpc>
              <a:spcBef>
                <a:spcPct val="0"/>
              </a:spcBef>
            </a:pPr>
          </a:p>
        </p:txBody>
      </p:sp>
      <p:grpSp>
        <p:nvGrpSpPr>
          <p:cNvPr id="8" name="Group 8"/>
          <p:cNvGrpSpPr/>
          <p:nvPr/>
        </p:nvGrpSpPr>
        <p:grpSpPr>
          <a:xfrm rot="0">
            <a:off x="16887867" y="-180033"/>
            <a:ext cx="1061929" cy="1137100"/>
            <a:chOff x="0" y="0"/>
            <a:chExt cx="1415905" cy="1516133"/>
          </a:xfrm>
        </p:grpSpPr>
        <p:grpSp>
          <p:nvGrpSpPr>
            <p:cNvPr id="9" name="Group 9"/>
            <p:cNvGrpSpPr/>
            <p:nvPr/>
          </p:nvGrpSpPr>
          <p:grpSpPr>
            <a:xfrm rot="0">
              <a:off x="51376" y="0"/>
              <a:ext cx="1313152" cy="1516133"/>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14</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643286" y="1415191"/>
            <a:ext cx="16472638" cy="4789805"/>
          </a:xfrm>
          <a:prstGeom prst="rect">
            <a:avLst/>
          </a:prstGeom>
        </p:spPr>
        <p:txBody>
          <a:bodyPr lIns="0" tIns="0" rIns="0" bIns="0" rtlCol="0" anchor="t">
            <a:spAutoFit/>
          </a:bodyPr>
          <a:lstStyle/>
          <a:p>
            <a:pPr marL="496570" lvl="1" indent="-248285" algn="l">
              <a:lnSpc>
                <a:spcPts val="3220"/>
              </a:lnSpc>
              <a:buFont typeface="Arial" panose="020B0604020202020204"/>
              <a:buChar char="•"/>
            </a:pPr>
            <a:r>
              <a:rPr lang="en-US" sz="2300">
                <a:solidFill>
                  <a:srgbClr val="000000"/>
                </a:solidFill>
                <a:latin typeface="Garet"/>
                <a:ea typeface="Garet"/>
                <a:cs typeface="Garet"/>
                <a:sym typeface="Garet"/>
              </a:rPr>
              <a:t>GrapheneOS builds security into its operating system through a </a:t>
            </a:r>
            <a:r>
              <a:rPr lang="en-US" sz="2300" b="1" i="1">
                <a:solidFill>
                  <a:srgbClr val="000000"/>
                </a:solidFill>
                <a:latin typeface="Garet Bold Italics"/>
                <a:ea typeface="Garet Bold Italics"/>
                <a:cs typeface="Garet Bold Italics"/>
                <a:sym typeface="Garet Bold Italics"/>
              </a:rPr>
              <a:t>comprehensive, layered approach</a:t>
            </a:r>
            <a:r>
              <a:rPr lang="en-US" sz="2300">
                <a:solidFill>
                  <a:srgbClr val="000000"/>
                </a:solidFill>
                <a:latin typeface="Garet"/>
                <a:ea typeface="Garet"/>
                <a:cs typeface="Garet"/>
                <a:sym typeface="Garet"/>
              </a:rPr>
              <a:t> that addresses both known and unknown threats. First, it reduces the attack surface by disabling unnecessary features and code by default, so only</a:t>
            </a:r>
            <a:r>
              <a:rPr lang="en-US" sz="2300" b="1" i="1">
                <a:solidFill>
                  <a:srgbClr val="000000"/>
                </a:solidFill>
                <a:latin typeface="Garet Bold Italics"/>
                <a:ea typeface="Garet Bold Italics"/>
                <a:cs typeface="Garet Bold Italics"/>
                <a:sym typeface="Garet Bold Italics"/>
              </a:rPr>
              <a:t> essential components are active,</a:t>
            </a:r>
            <a:r>
              <a:rPr lang="en-US" sz="2300">
                <a:solidFill>
                  <a:srgbClr val="000000"/>
                </a:solidFill>
                <a:latin typeface="Garet"/>
                <a:ea typeface="Garet"/>
                <a:cs typeface="Garet"/>
                <a:sym typeface="Garet"/>
              </a:rPr>
              <a:t> minimizing opportunities for exploitation</a:t>
            </a:r>
            <a:r>
              <a:rPr lang="en-US" sz="2300">
                <a:solidFill>
                  <a:srgbClr val="000000"/>
                </a:solidFill>
                <a:latin typeface="Garet"/>
                <a:ea typeface="Garet"/>
                <a:cs typeface="Garet"/>
                <a:sym typeface="Garet"/>
              </a:rPr>
              <a:t>. Next, it implements advanced exploit mitigations—such as</a:t>
            </a:r>
            <a:r>
              <a:rPr lang="en-US" sz="2300" b="1" i="1">
                <a:solidFill>
                  <a:srgbClr val="000000"/>
                </a:solidFill>
                <a:latin typeface="Garet Bold Italics"/>
                <a:ea typeface="Garet Bold Italics"/>
                <a:cs typeface="Garet Bold Italics"/>
                <a:sym typeface="Garet Bold Italics"/>
              </a:rPr>
              <a:t> hardened memory allocators, stricter SELinux and seccomp-bpf policies, </a:t>
            </a:r>
            <a:r>
              <a:rPr lang="en-US" sz="2300">
                <a:solidFill>
                  <a:srgbClr val="000000"/>
                </a:solidFill>
                <a:latin typeface="Garet"/>
                <a:ea typeface="Garet"/>
                <a:cs typeface="Garet"/>
                <a:sym typeface="Garet"/>
              </a:rPr>
              <a:t>and the use of memory-safe languages and libraries—to make it much harder for attackers to exploit vulnerabilities, even if they exist.</a:t>
            </a:r>
            <a:endParaRPr lang="en-US" sz="2300">
              <a:solidFill>
                <a:srgbClr val="000000"/>
              </a:solidFill>
              <a:latin typeface="Garet"/>
              <a:ea typeface="Garet"/>
              <a:cs typeface="Garet"/>
              <a:sym typeface="Garet"/>
            </a:endParaRPr>
          </a:p>
          <a:p>
            <a:pPr algn="l">
              <a:lnSpc>
                <a:spcPts val="3220"/>
              </a:lnSpc>
            </a:pPr>
          </a:p>
          <a:p>
            <a:pPr marL="496570" lvl="1" indent="-248285" algn="l">
              <a:lnSpc>
                <a:spcPts val="3220"/>
              </a:lnSpc>
              <a:buFont typeface="Arial" panose="020B0604020202020204"/>
              <a:buChar char="•"/>
            </a:pPr>
            <a:r>
              <a:rPr lang="en-US" sz="2300">
                <a:solidFill>
                  <a:srgbClr val="000000"/>
                </a:solidFill>
                <a:latin typeface="Garet"/>
                <a:ea typeface="Garet"/>
                <a:cs typeface="Garet"/>
                <a:sym typeface="Garet"/>
              </a:rPr>
              <a:t>GrapheneOS  further strengthens security through</a:t>
            </a:r>
            <a:r>
              <a:rPr lang="en-US" sz="2300" b="1" i="1">
                <a:solidFill>
                  <a:srgbClr val="000000"/>
                </a:solidFill>
                <a:latin typeface="Garet Bold Italics"/>
                <a:ea typeface="Garet Bold Italics"/>
                <a:cs typeface="Garet Bold Italics"/>
                <a:sym typeface="Garet Bold Italics"/>
              </a:rPr>
              <a:t> robust sandboxing, </a:t>
            </a:r>
            <a:r>
              <a:rPr lang="en-US" sz="2300">
                <a:solidFill>
                  <a:srgbClr val="000000"/>
                </a:solidFill>
                <a:latin typeface="Garet"/>
                <a:ea typeface="Garet"/>
                <a:cs typeface="Garet"/>
                <a:sym typeface="Garet"/>
              </a:rPr>
              <a:t>isolating apps and system components so that a compromise in one area cannot easily spread to others</a:t>
            </a:r>
            <a:r>
              <a:rPr lang="en-US" sz="2300">
                <a:solidFill>
                  <a:srgbClr val="000000"/>
                </a:solidFill>
                <a:latin typeface="Garet"/>
                <a:ea typeface="Garet"/>
                <a:cs typeface="Garet"/>
                <a:sym typeface="Garet"/>
              </a:rPr>
              <a:t>. The OS also enhances verified boot and anti-persistence protections, ensuring only trusted software runs and preventing attackers from downgrading or persisting malicious changes. </a:t>
            </a:r>
            <a:r>
              <a:rPr lang="en-US" sz="2300" b="1" i="1">
                <a:solidFill>
                  <a:srgbClr val="000000"/>
                </a:solidFill>
                <a:latin typeface="Garet Bold Italics"/>
                <a:ea typeface="Garet Bold Italics"/>
                <a:cs typeface="Garet Bold Italics"/>
                <a:sym typeface="Garet Bold Italics"/>
              </a:rPr>
              <a:t>Hardware-based security features, like attestation and encryption, are leveraged for device integrity and data protection.</a:t>
            </a:r>
            <a:endParaRPr lang="en-US" sz="2300" b="1" i="1">
              <a:solidFill>
                <a:srgbClr val="000000"/>
              </a:solidFill>
              <a:latin typeface="Garet Bold Italics"/>
              <a:ea typeface="Garet Bold Italics"/>
              <a:cs typeface="Garet Bold Italics"/>
              <a:sym typeface="Garet Bold Italics"/>
            </a:endParaRPr>
          </a:p>
        </p:txBody>
      </p:sp>
      <p:sp>
        <p:nvSpPr>
          <p:cNvPr id="3" name="TextBox 3"/>
          <p:cNvSpPr txBox="1"/>
          <p:nvPr/>
        </p:nvSpPr>
        <p:spPr>
          <a:xfrm>
            <a:off x="332819" y="6937147"/>
            <a:ext cx="3819371" cy="613411"/>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vulnerabilites</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4" name="TextBox 4"/>
          <p:cNvSpPr txBox="1"/>
          <p:nvPr/>
        </p:nvSpPr>
        <p:spPr>
          <a:xfrm>
            <a:off x="786662" y="7788684"/>
            <a:ext cx="16472638" cy="789305"/>
          </a:xfrm>
          <a:prstGeom prst="rect">
            <a:avLst/>
          </a:prstGeom>
        </p:spPr>
        <p:txBody>
          <a:bodyPr lIns="0" tIns="0" rIns="0" bIns="0" rtlCol="0" anchor="t">
            <a:spAutoFit/>
          </a:bodyPr>
          <a:lstStyle/>
          <a:p>
            <a:pPr marL="496570" lvl="1" indent="-248285" algn="l">
              <a:lnSpc>
                <a:spcPts val="3220"/>
              </a:lnSpc>
              <a:buFont typeface="Arial" panose="020B0604020202020204"/>
              <a:buChar char="•"/>
            </a:pPr>
            <a:r>
              <a:rPr lang="en-US" sz="2300">
                <a:solidFill>
                  <a:srgbClr val="000000"/>
                </a:solidFill>
                <a:latin typeface="Garet"/>
                <a:ea typeface="Garet"/>
                <a:cs typeface="Garet"/>
                <a:sym typeface="Garet"/>
              </a:rPr>
              <a:t>The most significant vulnerabilities in 2025 for GrapheneOS (and similar systems) are kernel-level flaws related to USB handling: CVE-2024-53104, CVE-2024-53197, CVE-2024-53150, and CVE-2024-50302. </a:t>
            </a:r>
            <a:endParaRPr lang="en-US" sz="2300">
              <a:solidFill>
                <a:srgbClr val="000000"/>
              </a:solidFill>
              <a:latin typeface="Garet"/>
              <a:ea typeface="Garet"/>
              <a:cs typeface="Garet"/>
              <a:sym typeface="Garet"/>
            </a:endParaRPr>
          </a:p>
        </p:txBody>
      </p:sp>
      <p:sp>
        <p:nvSpPr>
          <p:cNvPr id="5" name="TextBox 5"/>
          <p:cNvSpPr txBox="1"/>
          <p:nvPr/>
        </p:nvSpPr>
        <p:spPr>
          <a:xfrm>
            <a:off x="643286" y="567092"/>
            <a:ext cx="2783227" cy="613411"/>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Security</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6" name="Group 6"/>
          <p:cNvGrpSpPr/>
          <p:nvPr/>
        </p:nvGrpSpPr>
        <p:grpSpPr>
          <a:xfrm rot="0">
            <a:off x="16887867" y="-180033"/>
            <a:ext cx="1061929" cy="1137100"/>
            <a:chOff x="0" y="0"/>
            <a:chExt cx="1415905" cy="1516133"/>
          </a:xfrm>
        </p:grpSpPr>
        <p:grpSp>
          <p:nvGrpSpPr>
            <p:cNvPr id="7" name="Group 7"/>
            <p:cNvGrpSpPr/>
            <p:nvPr/>
          </p:nvGrpSpPr>
          <p:grpSpPr>
            <a:xfrm rot="0">
              <a:off x="51376" y="0"/>
              <a:ext cx="1313152" cy="1516133"/>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15</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16887867" y="-180033"/>
            <a:ext cx="1061929" cy="1137100"/>
            <a:chOff x="0" y="0"/>
            <a:chExt cx="1415905" cy="1516133"/>
          </a:xfrm>
        </p:grpSpPr>
        <p:grpSp>
          <p:nvGrpSpPr>
            <p:cNvPr id="3" name="Group 3"/>
            <p:cNvGrpSpPr/>
            <p:nvPr/>
          </p:nvGrpSpPr>
          <p:grpSpPr>
            <a:xfrm rot="0">
              <a:off x="51376" y="0"/>
              <a:ext cx="1313152" cy="1516133"/>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16</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graphicFrame>
        <p:nvGraphicFramePr>
          <p:cNvPr id="7" name="Table 7"/>
          <p:cNvGraphicFramePr>
            <a:graphicFrameLocks noGrp="1"/>
          </p:cNvGraphicFramePr>
          <p:nvPr/>
        </p:nvGraphicFramePr>
        <p:xfrm>
          <a:off x="1028700" y="1028700"/>
          <a:ext cx="16390131" cy="8630151"/>
        </p:xfrm>
        <a:graphic>
          <a:graphicData uri="http://schemas.openxmlformats.org/drawingml/2006/table">
            <a:tbl>
              <a:tblPr/>
              <a:tblGrid>
                <a:gridCol w="2940017"/>
                <a:gridCol w="13450114"/>
              </a:tblGrid>
              <a:tr h="1866115">
                <a:tc>
                  <a:txBody>
                    <a:bodyPr rtlCol="0"/>
                    <a:lstStyle/>
                    <a:p>
                      <a:pPr algn="ctr">
                        <a:lnSpc>
                          <a:spcPts val="2630"/>
                        </a:lnSpc>
                        <a:defRPr/>
                      </a:pPr>
                      <a:r>
                        <a:rPr lang="en-US" sz="1880" b="1">
                          <a:solidFill>
                            <a:srgbClr val="000000"/>
                          </a:solidFill>
                          <a:latin typeface="Canva Sans Bold" panose="020B0803030501040103"/>
                          <a:ea typeface="Canva Sans Bold" panose="020B0803030501040103"/>
                          <a:cs typeface="Canva Sans Bold" panose="020B0803030501040103"/>
                          <a:sym typeface="Canva Sans Bold" panose="020B0803030501040103"/>
                        </a:rPr>
                        <a:t>(CVE-2024-53104)</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630"/>
                        </a:lnSpc>
                        <a:defRPr/>
                      </a:pPr>
                      <a:r>
                        <a:rPr lang="en-US" sz="1880">
                          <a:solidFill>
                            <a:srgbClr val="000000"/>
                          </a:solidFill>
                          <a:latin typeface="Canva Sans" panose="020B0503030501040103"/>
                          <a:ea typeface="Canva Sans" panose="020B0503030501040103"/>
                          <a:cs typeface="Canva Sans" panose="020B0503030501040103"/>
                          <a:sym typeface="Canva Sans" panose="020B0503030501040103"/>
                        </a:rPr>
                        <a:t>In the Linux kernel, the following vulnerability has been resolved: media: uvcvideo: Skip parsing frames of type UVC_VS_UNDEFINED in uvc_parse_format This can lead to out of bounds writes since frames of this type were not taken into account when calculating the size of the frames buffer in uvc_parse_streaming.</a:t>
                      </a:r>
                      <a:endParaRPr lang="en-US" sz="1100"/>
                    </a:p>
                    <a:p>
                      <a:pPr algn="ctr">
                        <a:lnSpc>
                          <a:spcPts val="2630"/>
                        </a:lnSpc>
                      </a:p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808208">
                <a:tc>
                  <a:txBody>
                    <a:bodyPr rtlCol="0"/>
                    <a:lstStyle/>
                    <a:p>
                      <a:pPr algn="ctr">
                        <a:lnSpc>
                          <a:spcPts val="2630"/>
                        </a:lnSpc>
                        <a:defRPr/>
                      </a:pPr>
                      <a:r>
                        <a:rPr lang="en-US" sz="1880" b="1">
                          <a:solidFill>
                            <a:srgbClr val="000000"/>
                          </a:solidFill>
                          <a:latin typeface="Canva Sans Bold" panose="020B0803030501040103"/>
                          <a:ea typeface="Canva Sans Bold" panose="020B0803030501040103"/>
                          <a:cs typeface="Canva Sans Bold" panose="020B0803030501040103"/>
                          <a:sym typeface="Canva Sans Bold" panose="020B0803030501040103"/>
                        </a:rPr>
                        <a:t>(CVE-2024-53197)</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630"/>
                        </a:lnSpc>
                        <a:defRPr/>
                      </a:pPr>
                      <a:r>
                        <a:rPr lang="en-US" sz="1880">
                          <a:solidFill>
                            <a:srgbClr val="000000"/>
                          </a:solidFill>
                          <a:latin typeface="Canva Sans" panose="020B0503030501040103"/>
                          <a:ea typeface="Canva Sans" panose="020B0503030501040103"/>
                          <a:cs typeface="Canva Sans" panose="020B0503030501040103"/>
                          <a:sym typeface="Canva Sans" panose="020B0503030501040103"/>
                        </a:rPr>
                        <a:t>In the Linux kernel, the following vulnerability has been resolved: ALSA: usb-audio: Fix potential out-of-bound accesses for Extigy and Mbox devices A bogus device can provide a bNumConfigurations value that exceeds the initial value used in usb_get_configuration for allocating dev-&gt;config. This can lead to out-of-bounds accesses later, e.g. in usb_destroy_configuration</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3482474">
                <a:tc>
                  <a:txBody>
                    <a:bodyPr rtlCol="0"/>
                    <a:lstStyle/>
                    <a:p>
                      <a:pPr algn="ctr">
                        <a:lnSpc>
                          <a:spcPts val="2630"/>
                        </a:lnSpc>
                        <a:defRPr/>
                      </a:pPr>
                      <a:r>
                        <a:rPr lang="en-US" sz="1880" b="1">
                          <a:solidFill>
                            <a:srgbClr val="000000"/>
                          </a:solidFill>
                          <a:latin typeface="Canva Sans Bold" panose="020B0803030501040103"/>
                          <a:ea typeface="Canva Sans Bold" panose="020B0803030501040103"/>
                          <a:cs typeface="Canva Sans Bold" panose="020B0803030501040103"/>
                          <a:sym typeface="Canva Sans Bold" panose="020B0803030501040103"/>
                        </a:rPr>
                        <a:t>(CVE-2024-53150)</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630"/>
                        </a:lnSpc>
                        <a:defRPr/>
                      </a:pPr>
                      <a:r>
                        <a:rPr lang="en-US" sz="1880">
                          <a:solidFill>
                            <a:srgbClr val="000000"/>
                          </a:solidFill>
                          <a:latin typeface="Canva Sans" panose="020B0503030501040103"/>
                          <a:ea typeface="Canva Sans" panose="020B0503030501040103"/>
                          <a:cs typeface="Canva Sans" panose="020B0503030501040103"/>
                          <a:sym typeface="Canva Sans" panose="020B0503030501040103"/>
                        </a:rPr>
                        <a:t>In the Linux kernel, the following vulnerability has been resolved: ALSA: usb-audio: Fix out of bounds reads when finding clock sources The current USB-audio driver code doesn't check bLength of each descriptor at traversing for clock descriptors. That is, when a device provides a bogus descriptor with a shorter bLength, the driver might hit out-of-bounds reads. For addressing it, this patch adds sanity checks to the validator functions for the clock descriptor traversal. When the descriptor length is shorter than expected, it's skipped in the loop. For the clock source and clock multiplier descriptors, we can just check bLength against the sizeof() of each descriptor type. OTOH, the clock selector descriptor of UAC2 and UAC3 has an array of bNrInPins elements and two more fields at its tail, hence those have to be checked in addition to the sizeof() check.</a:t>
                      </a:r>
                      <a:endParaRPr lang="en-US" sz="1100"/>
                    </a:p>
                    <a:p>
                      <a:pPr algn="ctr">
                        <a:lnSpc>
                          <a:spcPts val="2630"/>
                        </a:lnSpc>
                      </a:pPr>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1473354">
                <a:tc>
                  <a:txBody>
                    <a:bodyPr rtlCol="0"/>
                    <a:lstStyle/>
                    <a:p>
                      <a:pPr algn="ctr">
                        <a:lnSpc>
                          <a:spcPts val="2630"/>
                        </a:lnSpc>
                        <a:defRPr/>
                      </a:pPr>
                      <a:r>
                        <a:rPr lang="en-US" sz="1880" b="1">
                          <a:solidFill>
                            <a:srgbClr val="000000"/>
                          </a:solidFill>
                          <a:latin typeface="Canva Sans Bold" panose="020B0803030501040103"/>
                          <a:ea typeface="Canva Sans Bold" panose="020B0803030501040103"/>
                          <a:cs typeface="Canva Sans Bold" panose="020B0803030501040103"/>
                          <a:sym typeface="Canva Sans Bold" panose="020B0803030501040103"/>
                        </a:rPr>
                        <a:t>(CVE-2024-53302)</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rtlCol="0"/>
                    <a:lstStyle/>
                    <a:p>
                      <a:pPr algn="ctr">
                        <a:lnSpc>
                          <a:spcPts val="2630"/>
                        </a:lnSpc>
                        <a:defRPr/>
                      </a:pPr>
                      <a:r>
                        <a:rPr lang="en-US" sz="1880">
                          <a:solidFill>
                            <a:srgbClr val="000000"/>
                          </a:solidFill>
                          <a:latin typeface="Canva Sans" panose="020B0503030501040103"/>
                          <a:ea typeface="Canva Sans" panose="020B0503030501040103"/>
                          <a:cs typeface="Canva Sans" panose="020B0503030501040103"/>
                          <a:sym typeface="Canva Sans" panose="020B0503030501040103"/>
                        </a:rPr>
                        <a:t>In the Linux kernel, the following vulnerability has been resolved: HID: core: zero-initialize the report buffer Since the report buffer is used by all kinds of drivers in various ways, let's zero-initialize it during allocation to make sure that it can't be ever used to leak kernel memory via specially-crafted report.</a:t>
                      </a:r>
                      <a:endParaRPr lang="en-US" sz="1100"/>
                    </a:p>
                  </a:txBody>
                  <a:tcPr marL="190500" marR="190500" marT="190500" marB="190500" anchor="t">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30591" y="1330140"/>
            <a:ext cx="8325975" cy="8813261"/>
          </a:xfrm>
          <a:prstGeom prst="rect">
            <a:avLst/>
          </a:prstGeom>
        </p:spPr>
        <p:txBody>
          <a:bodyPr lIns="0" tIns="0" rIns="0" bIns="0" rtlCol="0" anchor="t">
            <a:spAutoFit/>
          </a:bodyPr>
          <a:lstStyle/>
          <a:p>
            <a:pPr algn="l">
              <a:lnSpc>
                <a:spcPts val="2845"/>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Strong Privacy &amp; Security Focus</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GrapheneOS is built with enhanced security hardening, including improved memory safety, stronger sandboxing, and minimized attack surfaces.</a:t>
            </a:r>
            <a:endParaRPr lang="en-US" sz="2030">
              <a:solidFill>
                <a:srgbClr val="2E2C2C"/>
              </a:solidFill>
              <a:latin typeface="Garet"/>
              <a:ea typeface="Garet"/>
              <a:cs typeface="Garet"/>
              <a:sym typeface="Garet"/>
            </a:endParaRPr>
          </a:p>
          <a:p>
            <a:pPr algn="l">
              <a:lnSpc>
                <a:spcPts val="2845"/>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No Google Services by Default</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It runs without Google Play Services or proprietary apps by default, helping users avoid tracking and data collection.</a:t>
            </a:r>
            <a:endParaRPr lang="en-US" sz="2030">
              <a:solidFill>
                <a:srgbClr val="2E2C2C"/>
              </a:solidFill>
              <a:latin typeface="Garet"/>
              <a:ea typeface="Garet"/>
              <a:cs typeface="Garet"/>
              <a:sym typeface="Garet"/>
            </a:endParaRPr>
          </a:p>
          <a:p>
            <a:pPr algn="l">
              <a:lnSpc>
                <a:spcPts val="2845"/>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Regular Security Updates</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Maintained by a focused team with frequent patches and updates specifically targeting Android's security flaws.</a:t>
            </a:r>
            <a:endParaRPr lang="en-US" sz="2030">
              <a:solidFill>
                <a:srgbClr val="2E2C2C"/>
              </a:solidFill>
              <a:latin typeface="Garet"/>
              <a:ea typeface="Garet"/>
              <a:cs typeface="Garet"/>
              <a:sym typeface="Garet"/>
            </a:endParaRPr>
          </a:p>
          <a:p>
            <a:pPr algn="l">
              <a:lnSpc>
                <a:spcPts val="2845"/>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Supports Sandboxed Google Play</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Users can optionally install Google Play in a sandboxed user space, retaining compatibility with most apps while limiting Google’s control.</a:t>
            </a:r>
            <a:endParaRPr lang="en-US" sz="2030">
              <a:solidFill>
                <a:srgbClr val="2E2C2C"/>
              </a:solidFill>
              <a:latin typeface="Garet"/>
              <a:ea typeface="Garet"/>
              <a:cs typeface="Garet"/>
              <a:sym typeface="Garet"/>
            </a:endParaRPr>
          </a:p>
          <a:p>
            <a:pPr algn="l">
              <a:lnSpc>
                <a:spcPts val="2845"/>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Open Source &amp; Transparent</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Entirely open source, allowing independent audits and community trust in its integrity.</a:t>
            </a:r>
            <a:endParaRPr lang="en-US" sz="2030">
              <a:solidFill>
                <a:srgbClr val="2E2C2C"/>
              </a:solidFill>
              <a:latin typeface="Garet"/>
              <a:ea typeface="Garet"/>
              <a:cs typeface="Garet"/>
              <a:sym typeface="Garet"/>
            </a:endParaRPr>
          </a:p>
          <a:p>
            <a:pPr algn="l">
              <a:lnSpc>
                <a:spcPts val="2845"/>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Minimal Background Tracking</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No built-in telemetry or data collection, which protects user privacy out of the box.</a:t>
            </a:r>
            <a:endParaRPr lang="en-US" sz="2030">
              <a:solidFill>
                <a:srgbClr val="2E2C2C"/>
              </a:solidFill>
              <a:latin typeface="Garet"/>
              <a:ea typeface="Garet"/>
              <a:cs typeface="Garet"/>
              <a:sym typeface="Garet"/>
            </a:endParaRPr>
          </a:p>
          <a:p>
            <a:pPr algn="l">
              <a:lnSpc>
                <a:spcPts val="2845"/>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Advanced Security Features</a:t>
            </a:r>
            <a:endParaRPr lang="en-US" sz="2030" b="1" u="sng">
              <a:solidFill>
                <a:srgbClr val="2E2C2C"/>
              </a:solidFill>
              <a:latin typeface="Garet Bold"/>
              <a:ea typeface="Garet Bold"/>
              <a:cs typeface="Garet Bold"/>
              <a:sym typeface="Garet Bold"/>
            </a:endParaRPr>
          </a:p>
          <a:p>
            <a:pPr algn="l">
              <a:lnSpc>
                <a:spcPts val="2845"/>
              </a:lnSpc>
            </a:pPr>
            <a:r>
              <a:rPr lang="en-US" sz="2030">
                <a:solidFill>
                  <a:srgbClr val="2E2C2C"/>
                </a:solidFill>
                <a:latin typeface="Garet"/>
                <a:ea typeface="Garet"/>
                <a:cs typeface="Garet"/>
                <a:sym typeface="Garet"/>
              </a:rPr>
              <a:t>Includes features like hardened malloc, app spawning restrictions, and enhanced exec/spawn policies beyond standard Android.</a:t>
            </a:r>
            <a:endParaRPr lang="en-US" sz="2030">
              <a:solidFill>
                <a:srgbClr val="2E2C2C"/>
              </a:solidFill>
              <a:latin typeface="Garet"/>
              <a:ea typeface="Garet"/>
              <a:cs typeface="Garet"/>
              <a:sym typeface="Garet"/>
            </a:endParaRPr>
          </a:p>
          <a:p>
            <a:pPr algn="l">
              <a:lnSpc>
                <a:spcPts val="2845"/>
              </a:lnSpc>
            </a:pPr>
          </a:p>
        </p:txBody>
      </p:sp>
      <p:sp>
        <p:nvSpPr>
          <p:cNvPr id="3" name="TextBox 3"/>
          <p:cNvSpPr txBox="1"/>
          <p:nvPr/>
        </p:nvSpPr>
        <p:spPr>
          <a:xfrm>
            <a:off x="1345969" y="589914"/>
            <a:ext cx="3917156"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Grapheneos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4" name="Group 4"/>
          <p:cNvGrpSpPr/>
          <p:nvPr/>
        </p:nvGrpSpPr>
        <p:grpSpPr>
          <a:xfrm rot="0">
            <a:off x="9144000" y="0"/>
            <a:ext cx="10142402" cy="10503958"/>
            <a:chOff x="0" y="0"/>
            <a:chExt cx="2671250" cy="2766474"/>
          </a:xfrm>
        </p:grpSpPr>
        <p:sp>
          <p:nvSpPr>
            <p:cNvPr id="5" name="Freeform 5"/>
            <p:cNvSpPr/>
            <p:nvPr/>
          </p:nvSpPr>
          <p:spPr>
            <a:xfrm>
              <a:off x="0" y="0"/>
              <a:ext cx="2671250" cy="2766475"/>
            </a:xfrm>
            <a:custGeom>
              <a:avLst/>
              <a:gdLst/>
              <a:ahLst/>
              <a:cxnLst/>
              <a:rect l="l" t="t" r="r" b="b"/>
              <a:pathLst>
                <a:path w="2671250" h="2766475">
                  <a:moveTo>
                    <a:pt x="0" y="0"/>
                  </a:moveTo>
                  <a:lnTo>
                    <a:pt x="2671250" y="0"/>
                  </a:lnTo>
                  <a:lnTo>
                    <a:pt x="2671250" y="2766475"/>
                  </a:lnTo>
                  <a:lnTo>
                    <a:pt x="0" y="2766475"/>
                  </a:lnTo>
                  <a:close/>
                </a:path>
              </a:pathLst>
            </a:custGeom>
            <a:solidFill>
              <a:srgbClr val="1C78D3">
                <a:alpha val="12941"/>
              </a:srgbClr>
            </a:solidFill>
          </p:spPr>
        </p:sp>
        <p:sp>
          <p:nvSpPr>
            <p:cNvPr id="6" name="TextBox 6"/>
            <p:cNvSpPr txBox="1"/>
            <p:nvPr/>
          </p:nvSpPr>
          <p:spPr>
            <a:xfrm>
              <a:off x="0" y="-38100"/>
              <a:ext cx="2671250" cy="2804574"/>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11064092" y="589914"/>
            <a:ext cx="4978912"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Grapheneos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9755776" y="1534571"/>
            <a:ext cx="8049276" cy="810183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Device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supports only Pixel devices (currently Pixel 5 and newer), due to the need for secure boot and firmware validation.</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Requires Manual Setup</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Installation is more technical than standard Android — suitable for advanced users.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App Compatibility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Some apps (especially those relying heavily on Google APIs like Google Maps, banking apps, or push notifications) may not work without sandboxed Google Play.</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Missing Features for Casual Users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Lacks conveniences like Google Assistant, built-in Google backup, or auto-sync — features many everyday users rely on.</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Smaller Community &amp; Support Base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Compared to Android/iOS, fewer tutorials, forums, and community help resources exist.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Some Features May Break</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Because of its security restrictions, a few apps or features may behave unexpectedly (e.g., push notifications, location services).</a:t>
            </a:r>
            <a:endParaRPr lang="en-US" sz="2030">
              <a:solidFill>
                <a:srgbClr val="2E2C2C"/>
              </a:solidFill>
              <a:latin typeface="Garet"/>
              <a:ea typeface="Garet"/>
              <a:cs typeface="Garet"/>
              <a:sym typeface="Garet"/>
            </a:endParaRPr>
          </a:p>
          <a:p>
            <a:pPr algn="l">
              <a:lnSpc>
                <a:spcPts val="2840"/>
              </a:lnSpc>
            </a:pPr>
          </a:p>
          <a:p>
            <a:pPr algn="l">
              <a:lnSpc>
                <a:spcPts val="2840"/>
              </a:lnSpc>
            </a:p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17</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797435" y="368826"/>
            <a:ext cx="1187147" cy="1242014"/>
          </a:xfrm>
          <a:custGeom>
            <a:avLst/>
            <a:gdLst/>
            <a:ahLst/>
            <a:cxnLst/>
            <a:rect l="l" t="t" r="r" b="b"/>
            <a:pathLst>
              <a:path w="1187147" h="1242014">
                <a:moveTo>
                  <a:pt x="0" y="0"/>
                </a:moveTo>
                <a:lnTo>
                  <a:pt x="1187147" y="0"/>
                </a:lnTo>
                <a:lnTo>
                  <a:pt x="1187147" y="1242014"/>
                </a:lnTo>
                <a:lnTo>
                  <a:pt x="0" y="1242014"/>
                </a:lnTo>
                <a:lnTo>
                  <a:pt x="0" y="0"/>
                </a:lnTo>
                <a:close/>
              </a:path>
            </a:pathLst>
          </a:custGeom>
          <a:blipFill>
            <a:blip r:embed="rId1"/>
            <a:stretch>
              <a:fillRect l="-69943" t="-10752" r="-52824" b="-49088"/>
            </a:stretch>
          </a:blipFill>
        </p:spPr>
      </p:sp>
      <p:sp>
        <p:nvSpPr>
          <p:cNvPr id="3" name="Freeform 3"/>
          <p:cNvSpPr/>
          <p:nvPr/>
        </p:nvSpPr>
        <p:spPr>
          <a:xfrm>
            <a:off x="1212156" y="833498"/>
            <a:ext cx="4689491" cy="777342"/>
          </a:xfrm>
          <a:custGeom>
            <a:avLst/>
            <a:gdLst/>
            <a:ahLst/>
            <a:cxnLst/>
            <a:rect l="l" t="t" r="r" b="b"/>
            <a:pathLst>
              <a:path w="4689491" h="777342">
                <a:moveTo>
                  <a:pt x="0" y="0"/>
                </a:moveTo>
                <a:lnTo>
                  <a:pt x="4689491" y="0"/>
                </a:lnTo>
                <a:lnTo>
                  <a:pt x="4689491" y="777342"/>
                </a:lnTo>
                <a:lnTo>
                  <a:pt x="0" y="777342"/>
                </a:lnTo>
                <a:lnTo>
                  <a:pt x="0" y="0"/>
                </a:lnTo>
                <a:close/>
              </a:path>
            </a:pathLst>
          </a:custGeom>
          <a:blipFill>
            <a:blip r:embed="rId2"/>
            <a:stretch>
              <a:fillRect l="-2492" t="-344049" r="-8531" b="-58744"/>
            </a:stretch>
          </a:blipFill>
        </p:spPr>
      </p:sp>
      <p:sp>
        <p:nvSpPr>
          <p:cNvPr id="4" name="Freeform 4"/>
          <p:cNvSpPr/>
          <p:nvPr/>
        </p:nvSpPr>
        <p:spPr>
          <a:xfrm rot="4479781">
            <a:off x="14015140" y="332005"/>
            <a:ext cx="1060971" cy="616047"/>
          </a:xfrm>
          <a:custGeom>
            <a:avLst/>
            <a:gdLst/>
            <a:ahLst/>
            <a:cxnLst/>
            <a:rect l="l" t="t" r="r" b="b"/>
            <a:pathLst>
              <a:path w="1060971" h="616047">
                <a:moveTo>
                  <a:pt x="0" y="0"/>
                </a:moveTo>
                <a:lnTo>
                  <a:pt x="1060970" y="0"/>
                </a:lnTo>
                <a:lnTo>
                  <a:pt x="1060970" y="616048"/>
                </a:lnTo>
                <a:lnTo>
                  <a:pt x="0" y="616048"/>
                </a:lnTo>
                <a:lnTo>
                  <a:pt x="0" y="0"/>
                </a:lnTo>
                <a:close/>
              </a:path>
            </a:pathLst>
          </a:custGeom>
          <a:blipFill>
            <a:blip r:embed="rId3"/>
            <a:stretch>
              <a:fillRect l="-22797" t="-48214" r="-27815" b="-111172"/>
            </a:stretch>
          </a:blipFill>
        </p:spPr>
      </p:sp>
      <p:sp>
        <p:nvSpPr>
          <p:cNvPr id="5" name="Freeform 5"/>
          <p:cNvSpPr/>
          <p:nvPr/>
        </p:nvSpPr>
        <p:spPr>
          <a:xfrm>
            <a:off x="11274080" y="789117"/>
            <a:ext cx="3453083" cy="821723"/>
          </a:xfrm>
          <a:custGeom>
            <a:avLst/>
            <a:gdLst/>
            <a:ahLst/>
            <a:cxnLst/>
            <a:rect l="l" t="t" r="r" b="b"/>
            <a:pathLst>
              <a:path w="3453083" h="821723">
                <a:moveTo>
                  <a:pt x="0" y="0"/>
                </a:moveTo>
                <a:lnTo>
                  <a:pt x="3453082" y="0"/>
                </a:lnTo>
                <a:lnTo>
                  <a:pt x="3453082" y="821723"/>
                </a:lnTo>
                <a:lnTo>
                  <a:pt x="0" y="821723"/>
                </a:lnTo>
                <a:lnTo>
                  <a:pt x="0" y="0"/>
                </a:lnTo>
                <a:close/>
              </a:path>
            </a:pathLst>
          </a:custGeom>
          <a:blipFill>
            <a:blip r:embed="rId4"/>
            <a:stretch>
              <a:fillRect l="-7915" t="-278773" r="-4439" b="-93371"/>
            </a:stretch>
          </a:blipFill>
        </p:spPr>
      </p:sp>
      <p:sp>
        <p:nvSpPr>
          <p:cNvPr id="6" name="TextBox 6"/>
          <p:cNvSpPr txBox="1"/>
          <p:nvPr/>
        </p:nvSpPr>
        <p:spPr>
          <a:xfrm>
            <a:off x="1212156" y="1976042"/>
            <a:ext cx="6212935" cy="7042577"/>
          </a:xfrm>
          <a:prstGeom prst="rect">
            <a:avLst/>
          </a:prstGeom>
        </p:spPr>
        <p:txBody>
          <a:bodyPr lIns="0" tIns="0" rIns="0" bIns="0" rtlCol="0" anchor="t">
            <a:spAutoFit/>
          </a:bodyPr>
          <a:lstStyle/>
          <a:p>
            <a:pPr marL="0" lvl="0" indent="0" algn="l">
              <a:lnSpc>
                <a:spcPts val="2950"/>
              </a:lnSpc>
              <a:spcBef>
                <a:spcPct val="0"/>
              </a:spcBef>
            </a:pPr>
            <a:r>
              <a:rPr lang="en-US" sz="2110" b="1" i="1" u="none" strike="noStrike">
                <a:solidFill>
                  <a:srgbClr val="000000"/>
                </a:solidFill>
                <a:latin typeface="Garet Bold Italics"/>
                <a:ea typeface="Garet Bold Italics"/>
                <a:cs typeface="Garet Bold Italics"/>
                <a:sym typeface="Garet Bold Italics"/>
              </a:rPr>
              <a:t>Sailfish OS</a:t>
            </a:r>
            <a:r>
              <a:rPr lang="en-US" sz="2110" u="none" strike="noStrike">
                <a:solidFill>
                  <a:srgbClr val="000000"/>
                </a:solidFill>
                <a:latin typeface="Garet"/>
                <a:ea typeface="Garet"/>
                <a:cs typeface="Garet"/>
                <a:sym typeface="Garet"/>
              </a:rPr>
              <a:t> is an </a:t>
            </a:r>
            <a:r>
              <a:rPr lang="en-US" sz="2110" b="1" i="1" u="none" strike="noStrike">
                <a:solidFill>
                  <a:srgbClr val="000000"/>
                </a:solidFill>
                <a:latin typeface="Garet Bold Italics"/>
                <a:ea typeface="Garet Bold Italics"/>
                <a:cs typeface="Garet Bold Italics"/>
                <a:sym typeface="Garet Bold Italics"/>
              </a:rPr>
              <a:t>open-source </a:t>
            </a:r>
            <a:r>
              <a:rPr lang="en-US" sz="2110" u="none" strike="noStrike">
                <a:solidFill>
                  <a:srgbClr val="000000"/>
                </a:solidFill>
                <a:latin typeface="Garet"/>
                <a:ea typeface="Garet"/>
                <a:cs typeface="Garet"/>
                <a:sym typeface="Garet"/>
              </a:rPr>
              <a:t>and independent mobile operating system based on </a:t>
            </a:r>
            <a:r>
              <a:rPr lang="en-US" sz="2110" b="1" i="1" u="none" strike="noStrike">
                <a:solidFill>
                  <a:srgbClr val="000000"/>
                </a:solidFill>
                <a:latin typeface="Garet Bold Italics"/>
                <a:ea typeface="Garet Bold Italics"/>
                <a:cs typeface="Garet Bold Italics"/>
                <a:sym typeface="Garet Bold Italics"/>
              </a:rPr>
              <a:t>Linux</a:t>
            </a:r>
            <a:r>
              <a:rPr lang="en-US" sz="2110" u="none" strike="noStrike">
                <a:solidFill>
                  <a:srgbClr val="000000"/>
                </a:solidFill>
                <a:latin typeface="Garet"/>
                <a:ea typeface="Garet"/>
                <a:cs typeface="Garet"/>
                <a:sym typeface="Garet"/>
              </a:rPr>
              <a:t>. It's primarily targeted for smartphones. It has been an excellent alternative to the current dominant mobile operating systems.</a:t>
            </a:r>
            <a:endParaRPr lang="en-US" sz="2110" u="none" strike="noStrike">
              <a:solidFill>
                <a:srgbClr val="000000"/>
              </a:solidFill>
              <a:latin typeface="Garet"/>
              <a:ea typeface="Garet"/>
              <a:cs typeface="Garet"/>
              <a:sym typeface="Garet"/>
            </a:endParaRPr>
          </a:p>
          <a:p>
            <a:pPr marL="0" lvl="0" indent="0" algn="l">
              <a:lnSpc>
                <a:spcPts val="2950"/>
              </a:lnSpc>
              <a:spcBef>
                <a:spcPct val="0"/>
              </a:spcBef>
            </a:pPr>
          </a:p>
          <a:p>
            <a:pPr marL="0" lvl="0" indent="0" algn="l">
              <a:lnSpc>
                <a:spcPts val="2950"/>
              </a:lnSpc>
              <a:spcBef>
                <a:spcPct val="0"/>
              </a:spcBef>
            </a:pPr>
            <a:r>
              <a:rPr lang="en-US" sz="2110" b="1" u="sng" strike="noStrike">
                <a:solidFill>
                  <a:srgbClr val="000000"/>
                </a:solidFill>
                <a:latin typeface="Garet Bold"/>
                <a:ea typeface="Garet Bold"/>
                <a:cs typeface="Garet Bold"/>
                <a:sym typeface="Garet Bold"/>
              </a:rPr>
              <a:t>Apps, UI and Customizability</a:t>
            </a:r>
            <a:endParaRPr lang="en-US" sz="2110" b="1" u="sng" strike="noStrike">
              <a:solidFill>
                <a:srgbClr val="000000"/>
              </a:solidFill>
              <a:latin typeface="Garet Bold"/>
              <a:ea typeface="Garet Bold"/>
              <a:cs typeface="Garet Bold"/>
              <a:sym typeface="Garet Bold"/>
            </a:endParaRPr>
          </a:p>
          <a:p>
            <a:pPr marL="0" lvl="0" indent="0" algn="l">
              <a:lnSpc>
                <a:spcPts val="2950"/>
              </a:lnSpc>
              <a:spcBef>
                <a:spcPct val="0"/>
              </a:spcBef>
            </a:pPr>
            <a:r>
              <a:rPr lang="en-US" sz="2110" u="none" strike="noStrike">
                <a:solidFill>
                  <a:srgbClr val="000000"/>
                </a:solidFill>
                <a:latin typeface="Garet"/>
                <a:ea typeface="Garet"/>
                <a:cs typeface="Garet"/>
                <a:sym typeface="Garet"/>
              </a:rPr>
              <a:t>Just like the other mobile operating systems, Sailfish mobile OS is very easy to operate and control with </a:t>
            </a:r>
            <a:r>
              <a:rPr lang="en-US" sz="2110" b="1" i="1" u="none" strike="noStrike">
                <a:solidFill>
                  <a:srgbClr val="000000"/>
                </a:solidFill>
                <a:latin typeface="Garet Bold Italics"/>
                <a:ea typeface="Garet Bold Italics"/>
                <a:cs typeface="Garet Bold Italics"/>
                <a:sym typeface="Garet Bold Italics"/>
              </a:rPr>
              <a:t>simple user interface.</a:t>
            </a:r>
            <a:r>
              <a:rPr lang="en-US" sz="2110" u="none" strike="noStrike">
                <a:solidFill>
                  <a:srgbClr val="000000"/>
                </a:solidFill>
                <a:latin typeface="Garet"/>
                <a:ea typeface="Garet"/>
                <a:cs typeface="Garet"/>
                <a:sym typeface="Garet"/>
              </a:rPr>
              <a:t> But in terms of apps, it installs very few apps and for better access to different apps, you need the support of the </a:t>
            </a:r>
            <a:r>
              <a:rPr lang="en-US" sz="2110" b="1" i="1" u="none" strike="noStrike">
                <a:solidFill>
                  <a:srgbClr val="000000"/>
                </a:solidFill>
                <a:latin typeface="Garet Bold Italics"/>
                <a:ea typeface="Garet Bold Italics"/>
                <a:cs typeface="Garet Bold Italics"/>
                <a:sym typeface="Garet Bold Italics"/>
              </a:rPr>
              <a:t>Android mobile OS</a:t>
            </a:r>
            <a:r>
              <a:rPr lang="en-US" sz="2110" u="none" strike="noStrike">
                <a:solidFill>
                  <a:srgbClr val="000000"/>
                </a:solidFill>
                <a:latin typeface="Garet"/>
                <a:ea typeface="Garet"/>
                <a:cs typeface="Garet"/>
                <a:sym typeface="Garet"/>
              </a:rPr>
              <a:t>.</a:t>
            </a:r>
            <a:endParaRPr lang="en-US" sz="2110" u="none" strike="noStrike">
              <a:solidFill>
                <a:srgbClr val="000000"/>
              </a:solidFill>
              <a:latin typeface="Garet"/>
              <a:ea typeface="Garet"/>
              <a:cs typeface="Garet"/>
              <a:sym typeface="Garet"/>
            </a:endParaRPr>
          </a:p>
          <a:p>
            <a:pPr marL="0" lvl="0" indent="0" algn="l">
              <a:lnSpc>
                <a:spcPts val="2950"/>
              </a:lnSpc>
              <a:spcBef>
                <a:spcPct val="0"/>
              </a:spcBef>
            </a:pPr>
            <a:r>
              <a:rPr lang="en-US" sz="2110" u="none" strike="noStrike">
                <a:solidFill>
                  <a:srgbClr val="000000"/>
                </a:solidFill>
                <a:latin typeface="Garet"/>
                <a:ea typeface="Garet"/>
                <a:cs typeface="Garet"/>
                <a:sym typeface="Garet"/>
              </a:rPr>
              <a:t>Just like Android, Sailfish OS is an open-source mobile OS, making it customizable to other third-party manufacturers. Hence, it has </a:t>
            </a:r>
            <a:r>
              <a:rPr lang="en-US" sz="2110" b="1" i="1" u="none" strike="noStrike">
                <a:solidFill>
                  <a:srgbClr val="000000"/>
                </a:solidFill>
                <a:latin typeface="Garet Bold Italics"/>
                <a:ea typeface="Garet Bold Italics"/>
                <a:cs typeface="Garet Bold Italics"/>
                <a:sym typeface="Garet Bold Italics"/>
              </a:rPr>
              <a:t>flexible user interfaces </a:t>
            </a:r>
            <a:r>
              <a:rPr lang="en-US" sz="2110" u="none" strike="noStrike">
                <a:solidFill>
                  <a:srgbClr val="000000"/>
                </a:solidFill>
                <a:latin typeface="Garet"/>
                <a:ea typeface="Garet"/>
                <a:cs typeface="Garet"/>
                <a:sym typeface="Garet"/>
              </a:rPr>
              <a:t>and personally-tailored home screen.</a:t>
            </a:r>
            <a:endParaRPr lang="en-US" sz="2110" u="none" strike="noStrike">
              <a:solidFill>
                <a:srgbClr val="000000"/>
              </a:solidFill>
              <a:latin typeface="Garet"/>
              <a:ea typeface="Garet"/>
              <a:cs typeface="Garet"/>
              <a:sym typeface="Garet"/>
            </a:endParaRPr>
          </a:p>
        </p:txBody>
      </p:sp>
      <p:grpSp>
        <p:nvGrpSpPr>
          <p:cNvPr id="7" name="Group 7"/>
          <p:cNvGrpSpPr/>
          <p:nvPr/>
        </p:nvGrpSpPr>
        <p:grpSpPr>
          <a:xfrm rot="0">
            <a:off x="9287085" y="1610840"/>
            <a:ext cx="8485738" cy="8177796"/>
            <a:chOff x="0" y="0"/>
            <a:chExt cx="2234927" cy="2153823"/>
          </a:xfrm>
        </p:grpSpPr>
        <p:sp>
          <p:nvSpPr>
            <p:cNvPr id="8" name="Freeform 8"/>
            <p:cNvSpPr/>
            <p:nvPr/>
          </p:nvSpPr>
          <p:spPr>
            <a:xfrm>
              <a:off x="0" y="0"/>
              <a:ext cx="2234927" cy="2153823"/>
            </a:xfrm>
            <a:custGeom>
              <a:avLst/>
              <a:gdLst/>
              <a:ahLst/>
              <a:cxnLst/>
              <a:rect l="l" t="t" r="r" b="b"/>
              <a:pathLst>
                <a:path w="2234927" h="2153823">
                  <a:moveTo>
                    <a:pt x="71163" y="0"/>
                  </a:moveTo>
                  <a:lnTo>
                    <a:pt x="2163764" y="0"/>
                  </a:lnTo>
                  <a:cubicBezTo>
                    <a:pt x="2182638" y="0"/>
                    <a:pt x="2200738" y="7497"/>
                    <a:pt x="2214084" y="20843"/>
                  </a:cubicBezTo>
                  <a:cubicBezTo>
                    <a:pt x="2227429" y="34189"/>
                    <a:pt x="2234927" y="52289"/>
                    <a:pt x="2234927" y="71163"/>
                  </a:cubicBezTo>
                  <a:lnTo>
                    <a:pt x="2234927" y="2082660"/>
                  </a:lnTo>
                  <a:cubicBezTo>
                    <a:pt x="2234927" y="2121962"/>
                    <a:pt x="2203066" y="2153823"/>
                    <a:pt x="2163764" y="2153823"/>
                  </a:cubicBezTo>
                  <a:lnTo>
                    <a:pt x="71163" y="2153823"/>
                  </a:lnTo>
                  <a:cubicBezTo>
                    <a:pt x="52289" y="2153823"/>
                    <a:pt x="34189" y="2146325"/>
                    <a:pt x="20843" y="2132980"/>
                  </a:cubicBezTo>
                  <a:cubicBezTo>
                    <a:pt x="7497" y="2119634"/>
                    <a:pt x="0" y="2101534"/>
                    <a:pt x="0" y="2082660"/>
                  </a:cubicBezTo>
                  <a:lnTo>
                    <a:pt x="0" y="71163"/>
                  </a:lnTo>
                  <a:cubicBezTo>
                    <a:pt x="0" y="52289"/>
                    <a:pt x="7497" y="34189"/>
                    <a:pt x="20843" y="20843"/>
                  </a:cubicBezTo>
                  <a:cubicBezTo>
                    <a:pt x="34189" y="7497"/>
                    <a:pt x="52289" y="0"/>
                    <a:pt x="71163" y="0"/>
                  </a:cubicBezTo>
                  <a:close/>
                </a:path>
              </a:pathLst>
            </a:custGeom>
            <a:solidFill>
              <a:srgbClr val="1499AB">
                <a:alpha val="8627"/>
              </a:srgbClr>
            </a:solidFill>
          </p:spPr>
        </p:sp>
        <p:sp>
          <p:nvSpPr>
            <p:cNvPr id="9" name="TextBox 9"/>
            <p:cNvSpPr txBox="1"/>
            <p:nvPr/>
          </p:nvSpPr>
          <p:spPr>
            <a:xfrm>
              <a:off x="0" y="-38100"/>
              <a:ext cx="2234927" cy="2191923"/>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9651953" y="1976042"/>
            <a:ext cx="7937540" cy="7785527"/>
          </a:xfrm>
          <a:prstGeom prst="rect">
            <a:avLst/>
          </a:prstGeom>
        </p:spPr>
        <p:txBody>
          <a:bodyPr lIns="0" tIns="0" rIns="0" bIns="0" rtlCol="0" anchor="t">
            <a:spAutoFit/>
          </a:bodyPr>
          <a:lstStyle/>
          <a:p>
            <a:pPr algn="l">
              <a:lnSpc>
                <a:spcPts val="2950"/>
              </a:lnSpc>
            </a:pPr>
            <a:r>
              <a:rPr lang="en-US" sz="2110" b="1" i="1">
                <a:solidFill>
                  <a:srgbClr val="000000"/>
                </a:solidFill>
                <a:latin typeface="Garet Bold Italics"/>
                <a:ea typeface="Garet Bold Italics"/>
                <a:cs typeface="Garet Bold Italics"/>
                <a:sym typeface="Garet Bold Italics"/>
              </a:rPr>
              <a:t>Aurora OS</a:t>
            </a:r>
            <a:r>
              <a:rPr lang="en-US" sz="2110">
                <a:solidFill>
                  <a:srgbClr val="000000"/>
                </a:solidFill>
                <a:latin typeface="Garet"/>
                <a:ea typeface="Garet"/>
                <a:cs typeface="Garet"/>
                <a:sym typeface="Garet"/>
              </a:rPr>
              <a:t> is a </a:t>
            </a:r>
            <a:r>
              <a:rPr lang="en-US" sz="2110" b="1" i="1">
                <a:solidFill>
                  <a:srgbClr val="000000"/>
                </a:solidFill>
                <a:latin typeface="Garet Bold Italics"/>
                <a:ea typeface="Garet Bold Italics"/>
                <a:cs typeface="Garet Bold Italics"/>
                <a:sym typeface="Garet Bold Italics"/>
              </a:rPr>
              <a:t>Russian Linux-based</a:t>
            </a:r>
            <a:r>
              <a:rPr lang="en-US" sz="2110">
                <a:solidFill>
                  <a:srgbClr val="000000"/>
                </a:solidFill>
                <a:latin typeface="Garet"/>
                <a:ea typeface="Garet"/>
                <a:cs typeface="Garet"/>
                <a:sym typeface="Garet"/>
              </a:rPr>
              <a:t> mobile operating system, originally branched from </a:t>
            </a:r>
            <a:r>
              <a:rPr lang="en-US" sz="2110" b="1" i="1">
                <a:solidFill>
                  <a:srgbClr val="000000"/>
                </a:solidFill>
                <a:latin typeface="Garet Bold Italics"/>
                <a:ea typeface="Garet Bold Italics"/>
                <a:cs typeface="Garet Bold Italics"/>
                <a:sym typeface="Garet Bold Italics"/>
              </a:rPr>
              <a:t>Sailfish OS </a:t>
            </a:r>
            <a:r>
              <a:rPr lang="en-US" sz="2110">
                <a:solidFill>
                  <a:srgbClr val="000000"/>
                </a:solidFill>
                <a:latin typeface="Garet"/>
                <a:ea typeface="Garet"/>
                <a:cs typeface="Garet"/>
                <a:sym typeface="Garet"/>
              </a:rPr>
              <a:t>and developed primarily for </a:t>
            </a:r>
            <a:r>
              <a:rPr lang="en-US" sz="2110" b="1" i="1">
                <a:solidFill>
                  <a:srgbClr val="000000"/>
                </a:solidFill>
                <a:latin typeface="Garet Bold Italics"/>
                <a:ea typeface="Garet Bold Italics"/>
                <a:cs typeface="Garet Bold Italics"/>
                <a:sym typeface="Garet Bold Italics"/>
              </a:rPr>
              <a:t>business and government use.</a:t>
            </a:r>
            <a:endParaRPr lang="en-US" sz="2110" b="1" i="1">
              <a:solidFill>
                <a:srgbClr val="000000"/>
              </a:solidFill>
              <a:latin typeface="Garet Bold Italics"/>
              <a:ea typeface="Garet Bold Italics"/>
              <a:cs typeface="Garet Bold Italics"/>
              <a:sym typeface="Garet Bold Italics"/>
            </a:endParaRPr>
          </a:p>
          <a:p>
            <a:pPr algn="l">
              <a:lnSpc>
                <a:spcPts val="2950"/>
              </a:lnSpc>
            </a:pPr>
          </a:p>
          <a:p>
            <a:pPr algn="l">
              <a:lnSpc>
                <a:spcPts val="2950"/>
              </a:lnSpc>
            </a:pPr>
            <a:r>
              <a:rPr lang="en-US" sz="2110" b="1" u="sng">
                <a:solidFill>
                  <a:srgbClr val="000000"/>
                </a:solidFill>
                <a:latin typeface="Garet Bold"/>
                <a:ea typeface="Garet Bold"/>
                <a:cs typeface="Garet Bold"/>
                <a:sym typeface="Garet Bold"/>
              </a:rPr>
              <a:t>Apps, UI, and Customizability</a:t>
            </a:r>
            <a:endParaRPr lang="en-US" sz="2110" b="1" u="sng">
              <a:solidFill>
                <a:srgbClr val="000000"/>
              </a:solidFill>
              <a:latin typeface="Garet Bold"/>
              <a:ea typeface="Garet Bold"/>
              <a:cs typeface="Garet Bold"/>
              <a:sym typeface="Garet Bold"/>
            </a:endParaRPr>
          </a:p>
          <a:p>
            <a:pPr algn="l">
              <a:lnSpc>
                <a:spcPts val="2950"/>
              </a:lnSpc>
            </a:pPr>
            <a:r>
              <a:rPr lang="en-US" sz="2110">
                <a:solidFill>
                  <a:srgbClr val="000000"/>
                </a:solidFill>
                <a:latin typeface="Garet"/>
                <a:ea typeface="Garet"/>
                <a:cs typeface="Garet"/>
                <a:sym typeface="Garet"/>
              </a:rPr>
              <a:t>Just like other mobile operating systems, Aurora OS is designed to be </a:t>
            </a:r>
            <a:r>
              <a:rPr lang="en-US" sz="2110" b="1" i="1">
                <a:solidFill>
                  <a:srgbClr val="000000"/>
                </a:solidFill>
                <a:latin typeface="Garet Bold Italics"/>
                <a:ea typeface="Garet Bold Italics"/>
                <a:cs typeface="Garet Bold Italics"/>
                <a:sym typeface="Garet Bold Italics"/>
              </a:rPr>
              <a:t>easy to operate with a straightforward</a:t>
            </a:r>
            <a:r>
              <a:rPr lang="en-US" sz="2110">
                <a:solidFill>
                  <a:srgbClr val="000000"/>
                </a:solidFill>
                <a:latin typeface="Garet"/>
                <a:ea typeface="Garet"/>
                <a:cs typeface="Garet"/>
                <a:sym typeface="Garet"/>
              </a:rPr>
              <a:t> and intuitive user interface. However, in terms of apps, Aurora OS comes with a </a:t>
            </a:r>
            <a:r>
              <a:rPr lang="en-US" sz="2110" b="1" i="1">
                <a:solidFill>
                  <a:srgbClr val="000000"/>
                </a:solidFill>
                <a:latin typeface="Garet Bold Italics"/>
                <a:ea typeface="Garet Bold Italics"/>
                <a:cs typeface="Garet Bold Italics"/>
                <a:sym typeface="Garet Bold Italics"/>
              </a:rPr>
              <a:t>limited selection of pre-installed applications, </a:t>
            </a:r>
            <a:r>
              <a:rPr lang="en-US" sz="2110">
                <a:solidFill>
                  <a:srgbClr val="000000"/>
                </a:solidFill>
                <a:latin typeface="Garet"/>
                <a:ea typeface="Garet"/>
                <a:cs typeface="Garet"/>
                <a:sym typeface="Garet"/>
              </a:rPr>
              <a:t>mainly focused on essential tools and productivity. For broader app access, users rely on Aurora’s own app store, but the app ecosystem is </a:t>
            </a:r>
            <a:r>
              <a:rPr lang="en-US" sz="2110" b="1" i="1">
                <a:solidFill>
                  <a:srgbClr val="000000"/>
                </a:solidFill>
                <a:latin typeface="Garet Bold Italics"/>
                <a:ea typeface="Garet Bold Italics"/>
                <a:cs typeface="Garet Bold Italics"/>
                <a:sym typeface="Garet Bold Italics"/>
              </a:rPr>
              <a:t>smaller compared to Android or iOS.</a:t>
            </a:r>
            <a:endParaRPr lang="en-US" sz="2110" b="1" i="1">
              <a:solidFill>
                <a:srgbClr val="000000"/>
              </a:solidFill>
              <a:latin typeface="Garet Bold Italics"/>
              <a:ea typeface="Garet Bold Italics"/>
              <a:cs typeface="Garet Bold Italics"/>
              <a:sym typeface="Garet Bold Italics"/>
            </a:endParaRPr>
          </a:p>
          <a:p>
            <a:pPr algn="l">
              <a:lnSpc>
                <a:spcPts val="2950"/>
              </a:lnSpc>
            </a:pPr>
            <a:r>
              <a:rPr lang="en-US" sz="2110">
                <a:solidFill>
                  <a:srgbClr val="000000"/>
                </a:solidFill>
                <a:latin typeface="Garet"/>
                <a:ea typeface="Garet"/>
                <a:cs typeface="Garet"/>
                <a:sym typeface="Garet"/>
              </a:rPr>
              <a:t>Aurora OS is a Linux-based mobile OS, and while it is not fully open-source like Android, it is designed for flexibility and can be </a:t>
            </a:r>
            <a:r>
              <a:rPr lang="en-US" sz="2110" b="1" i="1">
                <a:solidFill>
                  <a:srgbClr val="000000"/>
                </a:solidFill>
                <a:latin typeface="Garet Bold Italics"/>
                <a:ea typeface="Garet Bold Italics"/>
                <a:cs typeface="Garet Bold Italics"/>
                <a:sym typeface="Garet Bold Italics"/>
              </a:rPr>
              <a:t>adapted by third-party manufacturers,</a:t>
            </a:r>
            <a:r>
              <a:rPr lang="en-US" sz="2110">
                <a:solidFill>
                  <a:srgbClr val="000000"/>
                </a:solidFill>
                <a:latin typeface="Garet"/>
                <a:ea typeface="Garet"/>
                <a:cs typeface="Garet"/>
                <a:sym typeface="Garet"/>
              </a:rPr>
              <a:t> especially for enterprise and government needs. The user interface is clean and can be customized to some extent, allowing organizations or users to tailor the home screen and system settings for </a:t>
            </a:r>
            <a:r>
              <a:rPr lang="en-US" sz="2110" b="1" i="1">
                <a:solidFill>
                  <a:srgbClr val="000000"/>
                </a:solidFill>
                <a:latin typeface="Garet Bold Italics"/>
                <a:ea typeface="Garet Bold Italics"/>
                <a:cs typeface="Garet Bold Italics"/>
                <a:sym typeface="Garet Bold Italics"/>
              </a:rPr>
              <a:t>specific requirements.</a:t>
            </a:r>
            <a:endParaRPr lang="en-US" sz="2110" b="1" i="1">
              <a:solidFill>
                <a:srgbClr val="000000"/>
              </a:solidFill>
              <a:latin typeface="Garet Bold Italics"/>
              <a:ea typeface="Garet Bold Italics"/>
              <a:cs typeface="Garet Bold Italics"/>
              <a:sym typeface="Garet Bold Italics"/>
            </a:endParaRPr>
          </a:p>
          <a:p>
            <a:pPr marL="0" lvl="0" indent="0" algn="l">
              <a:lnSpc>
                <a:spcPts val="2950"/>
              </a:lnSpc>
              <a:spcBef>
                <a:spcPct val="0"/>
              </a:spcBef>
            </a:pPr>
          </a:p>
        </p:txBody>
      </p:sp>
      <p:grpSp>
        <p:nvGrpSpPr>
          <p:cNvPr id="11" name="Group 11"/>
          <p:cNvGrpSpPr/>
          <p:nvPr/>
        </p:nvGrpSpPr>
        <p:grpSpPr>
          <a:xfrm rot="0">
            <a:off x="347488" y="1610840"/>
            <a:ext cx="8485738" cy="8177796"/>
            <a:chOff x="0" y="0"/>
            <a:chExt cx="2234927" cy="2153823"/>
          </a:xfrm>
        </p:grpSpPr>
        <p:sp>
          <p:nvSpPr>
            <p:cNvPr id="12" name="Freeform 12"/>
            <p:cNvSpPr/>
            <p:nvPr/>
          </p:nvSpPr>
          <p:spPr>
            <a:xfrm>
              <a:off x="0" y="0"/>
              <a:ext cx="2234927" cy="2153823"/>
            </a:xfrm>
            <a:custGeom>
              <a:avLst/>
              <a:gdLst/>
              <a:ahLst/>
              <a:cxnLst/>
              <a:rect l="l" t="t" r="r" b="b"/>
              <a:pathLst>
                <a:path w="2234927" h="2153823">
                  <a:moveTo>
                    <a:pt x="91234" y="0"/>
                  </a:moveTo>
                  <a:lnTo>
                    <a:pt x="2143692" y="0"/>
                  </a:lnTo>
                  <a:cubicBezTo>
                    <a:pt x="2194080" y="0"/>
                    <a:pt x="2234927" y="40847"/>
                    <a:pt x="2234927" y="91234"/>
                  </a:cubicBezTo>
                  <a:lnTo>
                    <a:pt x="2234927" y="2062588"/>
                  </a:lnTo>
                  <a:cubicBezTo>
                    <a:pt x="2234927" y="2112976"/>
                    <a:pt x="2194080" y="2153823"/>
                    <a:pt x="2143692" y="2153823"/>
                  </a:cubicBezTo>
                  <a:lnTo>
                    <a:pt x="91234" y="2153823"/>
                  </a:lnTo>
                  <a:cubicBezTo>
                    <a:pt x="40847" y="2153823"/>
                    <a:pt x="0" y="2112976"/>
                    <a:pt x="0" y="2062588"/>
                  </a:cubicBezTo>
                  <a:lnTo>
                    <a:pt x="0" y="91234"/>
                  </a:lnTo>
                  <a:cubicBezTo>
                    <a:pt x="0" y="40847"/>
                    <a:pt x="40847" y="0"/>
                    <a:pt x="91234" y="0"/>
                  </a:cubicBezTo>
                  <a:close/>
                </a:path>
              </a:pathLst>
            </a:custGeom>
            <a:solidFill>
              <a:srgbClr val="343031">
                <a:alpha val="8627"/>
              </a:srgbClr>
            </a:solidFill>
          </p:spPr>
        </p:sp>
        <p:sp>
          <p:nvSpPr>
            <p:cNvPr id="13" name="TextBox 13"/>
            <p:cNvSpPr txBox="1"/>
            <p:nvPr/>
          </p:nvSpPr>
          <p:spPr>
            <a:xfrm>
              <a:off x="0" y="-38100"/>
              <a:ext cx="2234927" cy="2191923"/>
            </a:xfrm>
            <a:prstGeom prst="rect">
              <a:avLst/>
            </a:prstGeom>
          </p:spPr>
          <p:txBody>
            <a:bodyPr lIns="50800" tIns="50800" rIns="50800" bIns="50800" rtlCol="0" anchor="ctr"/>
            <a:lstStyle/>
            <a:p>
              <a:pPr algn="ctr">
                <a:lnSpc>
                  <a:spcPts val="2660"/>
                </a:lnSpc>
              </a:pPr>
            </a:p>
          </p:txBody>
        </p:sp>
      </p:grpSp>
      <p:grpSp>
        <p:nvGrpSpPr>
          <p:cNvPr id="14" name="Group 14"/>
          <p:cNvGrpSpPr/>
          <p:nvPr/>
        </p:nvGrpSpPr>
        <p:grpSpPr>
          <a:xfrm rot="0">
            <a:off x="16887867" y="-180033"/>
            <a:ext cx="1061929" cy="1137100"/>
            <a:chOff x="0" y="0"/>
            <a:chExt cx="1415905" cy="1516133"/>
          </a:xfrm>
        </p:grpSpPr>
        <p:grpSp>
          <p:nvGrpSpPr>
            <p:cNvPr id="15" name="Group 15"/>
            <p:cNvGrpSpPr/>
            <p:nvPr/>
          </p:nvGrpSpPr>
          <p:grpSpPr>
            <a:xfrm rot="0">
              <a:off x="51376" y="0"/>
              <a:ext cx="1313152" cy="1516133"/>
              <a:chOff x="0" y="0"/>
              <a:chExt cx="703982" cy="812800"/>
            </a:xfrm>
          </p:grpSpPr>
          <p:sp>
            <p:nvSpPr>
              <p:cNvPr id="16" name="Freeform 1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7" name="TextBox 1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8" name="TextBox 18"/>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18</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882109" y="1352090"/>
            <a:ext cx="13735264" cy="920108"/>
          </a:xfrm>
          <a:prstGeom prst="rect">
            <a:avLst/>
          </a:prstGeom>
        </p:spPr>
        <p:txBody>
          <a:bodyPr lIns="0" tIns="0" rIns="0" bIns="0" rtlCol="0" anchor="t">
            <a:spAutoFit/>
          </a:bodyPr>
          <a:lstStyle/>
          <a:p>
            <a:pPr algn="ctr">
              <a:lnSpc>
                <a:spcPts val="7560"/>
              </a:lnSpc>
            </a:pPr>
            <a:r>
              <a:rPr lang="en-US" sz="5400">
                <a:solidFill>
                  <a:srgbClr val="000000">
                    <a:alpha val="90980"/>
                  </a:srgbClr>
                </a:solidFill>
                <a:latin typeface="League Spartan" panose="00000800000000000000"/>
                <a:ea typeface="League Spartan" panose="00000800000000000000"/>
                <a:cs typeface="League Spartan" panose="00000800000000000000"/>
                <a:sym typeface="League Spartan" panose="00000800000000000000"/>
              </a:rPr>
              <a:t>WHAT IS MOBILE OPERATING SYSTEM</a:t>
            </a:r>
            <a:endParaRPr lang="en-US" sz="5400">
              <a:solidFill>
                <a:srgbClr val="000000">
                  <a:alpha val="90980"/>
                </a:srgbClr>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3" name="Group 3"/>
          <p:cNvGrpSpPr/>
          <p:nvPr/>
        </p:nvGrpSpPr>
        <p:grpSpPr>
          <a:xfrm rot="0">
            <a:off x="16494536" y="-125067"/>
            <a:ext cx="1273790" cy="1363958"/>
            <a:chOff x="0" y="0"/>
            <a:chExt cx="1698386" cy="1818611"/>
          </a:xfrm>
        </p:grpSpPr>
        <p:grpSp>
          <p:nvGrpSpPr>
            <p:cNvPr id="4" name="Group 4"/>
            <p:cNvGrpSpPr/>
            <p:nvPr/>
          </p:nvGrpSpPr>
          <p:grpSpPr>
            <a:xfrm rot="0">
              <a:off x="61626" y="0"/>
              <a:ext cx="1575134" cy="1818611"/>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364151"/>
              <a:ext cx="1698386" cy="1004585"/>
            </a:xfrm>
            <a:prstGeom prst="rect">
              <a:avLst/>
            </a:prstGeom>
          </p:spPr>
          <p:txBody>
            <a:bodyPr lIns="0" tIns="0" rIns="0" bIns="0" rtlCol="0" anchor="t">
              <a:spAutoFit/>
            </a:bodyPr>
            <a:lstStyle/>
            <a:p>
              <a:pPr algn="ctr">
                <a:lnSpc>
                  <a:spcPts val="6360"/>
                </a:lnSpc>
              </a:pPr>
              <a:r>
                <a:rPr lang="en-US" sz="4545" b="1">
                  <a:solidFill>
                    <a:srgbClr val="000000"/>
                  </a:solidFill>
                  <a:latin typeface="Open Sans Bold" panose="020B0806030504020204"/>
                  <a:ea typeface="Open Sans Bold" panose="020B0806030504020204"/>
                  <a:cs typeface="Open Sans Bold" panose="020B0806030504020204"/>
                  <a:sym typeface="Open Sans Bold" panose="020B0806030504020204"/>
                </a:rPr>
                <a:t>1</a:t>
              </a:r>
              <a:endParaRPr lang="en-US" sz="454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8" name="TextBox 8"/>
          <p:cNvSpPr txBox="1"/>
          <p:nvPr/>
        </p:nvSpPr>
        <p:spPr>
          <a:xfrm>
            <a:off x="1882109" y="2675651"/>
            <a:ext cx="14889885" cy="5580640"/>
          </a:xfrm>
          <a:prstGeom prst="rect">
            <a:avLst/>
          </a:prstGeom>
        </p:spPr>
        <p:txBody>
          <a:bodyPr lIns="0" tIns="0" rIns="0" bIns="0" rtlCol="0" anchor="t">
            <a:spAutoFit/>
          </a:bodyPr>
          <a:lstStyle/>
          <a:p>
            <a:pPr algn="l">
              <a:lnSpc>
                <a:spcPts val="3730"/>
              </a:lnSpc>
            </a:pPr>
            <a:r>
              <a:rPr lang="en-US" sz="2665" b="1">
                <a:solidFill>
                  <a:srgbClr val="2E2C2C">
                    <a:alpha val="94902"/>
                  </a:srgbClr>
                </a:solidFill>
                <a:latin typeface="Garet Bold"/>
                <a:ea typeface="Garet Bold"/>
                <a:cs typeface="Garet Bold"/>
                <a:sym typeface="Garet Bold"/>
              </a:rPr>
              <a:t>“</a:t>
            </a:r>
            <a:r>
              <a:rPr lang="en-US" sz="2665">
                <a:solidFill>
                  <a:srgbClr val="2E2C2C">
                    <a:alpha val="94902"/>
                  </a:srgbClr>
                </a:solidFill>
                <a:latin typeface="Garet"/>
                <a:ea typeface="Garet"/>
                <a:cs typeface="Garet"/>
                <a:sym typeface="Garet"/>
              </a:rPr>
              <a:t>Mobile ope­rating systems (Mobile OS) manage mobile­ gadgets like phones and     table­ts. These systems run apps. The­y are not like desktops as mobile­s have different ne­eds. </a:t>
            </a:r>
            <a:r>
              <a:rPr lang="en-US" sz="2665" b="1">
                <a:solidFill>
                  <a:srgbClr val="2E2C2C">
                    <a:alpha val="94902"/>
                  </a:srgbClr>
                </a:solidFill>
                <a:latin typeface="Garet Bold"/>
                <a:ea typeface="Garet Bold"/>
                <a:cs typeface="Garet Bold"/>
                <a:sym typeface="Garet Bold"/>
              </a:rPr>
              <a:t>An operating syste­m (OS) for mobile devices manage­s the basic functions. It runs apps, controls memory, and connects to ne­tworks.</a:t>
            </a:r>
            <a:r>
              <a:rPr lang="en-US" sz="2665">
                <a:solidFill>
                  <a:srgbClr val="2E2C2C">
                    <a:alpha val="94902"/>
                  </a:srgbClr>
                </a:solidFill>
                <a:latin typeface="Garet"/>
                <a:ea typeface="Garet"/>
                <a:cs typeface="Garet"/>
                <a:sym typeface="Garet"/>
              </a:rPr>
              <a:t> These systems provide­ an easy-to-use interface­.</a:t>
            </a:r>
            <a:r>
              <a:rPr lang="en-US" sz="2665" b="1">
                <a:solidFill>
                  <a:srgbClr val="2E2C2C">
                    <a:alpha val="94902"/>
                  </a:srgbClr>
                </a:solidFill>
                <a:latin typeface="Garet Bold"/>
                <a:ea typeface="Garet Bold"/>
                <a:cs typeface="Garet Bold"/>
                <a:sym typeface="Garet Bold"/>
              </a:rPr>
              <a:t>”</a:t>
            </a:r>
            <a:endParaRPr lang="en-US" sz="2665" b="1">
              <a:solidFill>
                <a:srgbClr val="2E2C2C">
                  <a:alpha val="94902"/>
                </a:srgbClr>
              </a:solidFill>
              <a:latin typeface="Garet Bold"/>
              <a:ea typeface="Garet Bold"/>
              <a:cs typeface="Garet Bold"/>
              <a:sym typeface="Garet Bold"/>
            </a:endParaRPr>
          </a:p>
          <a:p>
            <a:pPr algn="l">
              <a:lnSpc>
                <a:spcPts val="3730"/>
              </a:lnSpc>
            </a:pPr>
          </a:p>
          <a:p>
            <a:pPr algn="l">
              <a:lnSpc>
                <a:spcPts val="3730"/>
              </a:lnSpc>
            </a:pPr>
            <a:r>
              <a:rPr lang="en-US" sz="2665" b="1">
                <a:solidFill>
                  <a:srgbClr val="2E2C2C">
                    <a:alpha val="94902"/>
                  </a:srgbClr>
                </a:solidFill>
                <a:latin typeface="Garet Bold"/>
                <a:ea typeface="Garet Bold"/>
                <a:cs typeface="Garet Bold"/>
                <a:sym typeface="Garet Bold"/>
              </a:rPr>
              <a:t>“</a:t>
            </a:r>
            <a:r>
              <a:rPr lang="en-US" sz="2665">
                <a:solidFill>
                  <a:srgbClr val="2E2C2C">
                    <a:alpha val="94902"/>
                  </a:srgbClr>
                </a:solidFill>
                <a:latin typeface="Garet"/>
                <a:ea typeface="Garet"/>
                <a:cs typeface="Garet"/>
                <a:sym typeface="Garet"/>
              </a:rPr>
              <a:t>They're designe­d for </a:t>
            </a:r>
            <a:r>
              <a:rPr lang="en-US" sz="2665" b="1">
                <a:solidFill>
                  <a:srgbClr val="2E2C2C">
                    <a:alpha val="94902"/>
                  </a:srgbClr>
                </a:solidFill>
                <a:latin typeface="Garet Bold"/>
                <a:ea typeface="Garet Bold"/>
                <a:cs typeface="Garet Bold"/>
                <a:sym typeface="Garet Bold"/>
              </a:rPr>
              <a:t>smartphones, tablets,</a:t>
            </a:r>
            <a:r>
              <a:rPr lang="en-US" sz="2665">
                <a:solidFill>
                  <a:srgbClr val="2E2C2C">
                    <a:alpha val="94902"/>
                  </a:srgbClr>
                </a:solidFill>
                <a:latin typeface="Garet"/>
                <a:ea typeface="Garet"/>
                <a:cs typeface="Garet"/>
                <a:sym typeface="Garet"/>
              </a:rPr>
              <a:t> </a:t>
            </a:r>
            <a:r>
              <a:rPr lang="en-US" sz="2665" b="1">
                <a:solidFill>
                  <a:srgbClr val="2E2C2C">
                    <a:alpha val="94902"/>
                  </a:srgbClr>
                </a:solidFill>
                <a:latin typeface="Garet Bold"/>
                <a:ea typeface="Garet Bold"/>
                <a:cs typeface="Garet Bold"/>
                <a:sym typeface="Garet Bold"/>
              </a:rPr>
              <a:t>and wearable­ tech</a:t>
            </a:r>
            <a:r>
              <a:rPr lang="en-US" sz="2665">
                <a:solidFill>
                  <a:srgbClr val="2E2C2C">
                    <a:alpha val="94902"/>
                  </a:srgbClr>
                </a:solidFill>
                <a:latin typeface="Garet"/>
                <a:ea typeface="Garet"/>
                <a:cs typeface="Garet"/>
                <a:sym typeface="Garet"/>
              </a:rPr>
              <a:t>. Mobile OSes le­t you multitask, browse the web and download apps. Popular options include­ iOS from Apple, Android from Google, and Huawei's HarmonyOS. Mobile­ operating systems power mode­rn gadgets. </a:t>
            </a:r>
            <a:r>
              <a:rPr lang="en-US" sz="2665" b="1">
                <a:solidFill>
                  <a:srgbClr val="2E2C2C">
                    <a:alpha val="94902"/>
                  </a:srgbClr>
                </a:solidFill>
                <a:latin typeface="Garet Bold"/>
                <a:ea typeface="Garet Bold"/>
                <a:cs typeface="Garet Bold"/>
                <a:sym typeface="Garet Bold"/>
              </a:rPr>
              <a:t>With them, phones be­come portable computers, communication tools, and e­ntertainment hubs.”</a:t>
            </a:r>
            <a:endParaRPr lang="en-US" sz="2665" b="1">
              <a:solidFill>
                <a:srgbClr val="2E2C2C">
                  <a:alpha val="94902"/>
                </a:srgbClr>
              </a:solidFill>
              <a:latin typeface="Garet Bold"/>
              <a:ea typeface="Garet Bold"/>
              <a:cs typeface="Garet Bold"/>
              <a:sym typeface="Garet Bold"/>
            </a:endParaRPr>
          </a:p>
          <a:p>
            <a:pPr algn="l">
              <a:lnSpc>
                <a:spcPts val="3730"/>
              </a:lnSpc>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120364" y="-672387"/>
            <a:ext cx="9105991" cy="11581622"/>
            <a:chOff x="0" y="0"/>
            <a:chExt cx="2398286" cy="3050304"/>
          </a:xfrm>
        </p:grpSpPr>
        <p:sp>
          <p:nvSpPr>
            <p:cNvPr id="3" name="Freeform 3"/>
            <p:cNvSpPr/>
            <p:nvPr/>
          </p:nvSpPr>
          <p:spPr>
            <a:xfrm>
              <a:off x="0" y="0"/>
              <a:ext cx="2398286" cy="3050304"/>
            </a:xfrm>
            <a:custGeom>
              <a:avLst/>
              <a:gdLst/>
              <a:ahLst/>
              <a:cxnLst/>
              <a:rect l="l" t="t" r="r" b="b"/>
              <a:pathLst>
                <a:path w="2398286" h="3050304">
                  <a:moveTo>
                    <a:pt x="0" y="0"/>
                  </a:moveTo>
                  <a:lnTo>
                    <a:pt x="2398286" y="0"/>
                  </a:lnTo>
                  <a:lnTo>
                    <a:pt x="2398286" y="3050304"/>
                  </a:lnTo>
                  <a:lnTo>
                    <a:pt x="0" y="3050304"/>
                  </a:lnTo>
                  <a:close/>
                </a:path>
              </a:pathLst>
            </a:custGeom>
            <a:solidFill>
              <a:srgbClr val="343031">
                <a:alpha val="8627"/>
              </a:srgbClr>
            </a:solidFill>
          </p:spPr>
        </p:sp>
        <p:sp>
          <p:nvSpPr>
            <p:cNvPr id="4" name="TextBox 4"/>
            <p:cNvSpPr txBox="1"/>
            <p:nvPr/>
          </p:nvSpPr>
          <p:spPr>
            <a:xfrm>
              <a:off x="0" y="-38100"/>
              <a:ext cx="2398286" cy="3088404"/>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463861" y="1182724"/>
            <a:ext cx="7852583" cy="1660427"/>
          </a:xfrm>
          <a:prstGeom prst="rect">
            <a:avLst/>
          </a:prstGeom>
        </p:spPr>
        <p:txBody>
          <a:bodyPr lIns="0" tIns="0" rIns="0" bIns="0" rtlCol="0" anchor="t">
            <a:spAutoFit/>
          </a:bodyPr>
          <a:lstStyle/>
          <a:p>
            <a:pPr marL="0" lvl="0" indent="0" algn="l">
              <a:lnSpc>
                <a:spcPts val="2670"/>
              </a:lnSpc>
              <a:spcBef>
                <a:spcPct val="0"/>
              </a:spcBef>
            </a:pPr>
            <a:r>
              <a:rPr lang="en-US" sz="1905">
                <a:solidFill>
                  <a:srgbClr val="000000"/>
                </a:solidFill>
                <a:latin typeface="Garet"/>
                <a:ea typeface="Garet"/>
                <a:cs typeface="Garet"/>
                <a:sym typeface="Garet"/>
              </a:rPr>
              <a:t>Sailfish OS builds security with full device encryption, app sandboxing, secure boot, a built-in firewall, VPN support, and regular security updates. It also offers privacy by design, giving users control over their data and strong protection for both personal and enterprise use.</a:t>
            </a:r>
            <a:endParaRPr lang="en-US" sz="1905">
              <a:solidFill>
                <a:srgbClr val="000000"/>
              </a:solidFill>
              <a:latin typeface="Garet"/>
              <a:ea typeface="Garet"/>
              <a:cs typeface="Garet"/>
              <a:sym typeface="Garet"/>
            </a:endParaRPr>
          </a:p>
        </p:txBody>
      </p:sp>
      <p:sp>
        <p:nvSpPr>
          <p:cNvPr id="6" name="TextBox 6"/>
          <p:cNvSpPr txBox="1"/>
          <p:nvPr/>
        </p:nvSpPr>
        <p:spPr>
          <a:xfrm>
            <a:off x="8014335" y="250190"/>
            <a:ext cx="2655570" cy="645795"/>
          </a:xfrm>
          <a:prstGeom prst="rect">
            <a:avLst/>
          </a:prstGeom>
        </p:spPr>
        <p:txBody>
          <a:bodyPr wrap="square" lIns="0" tIns="0" rIns="0" bIns="0" rtlCol="0" anchor="t">
            <a:spAutoFit/>
          </a:bodyPr>
          <a:lstStyle/>
          <a:p>
            <a:pPr algn="ctr">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Security</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7" name="TextBox 7"/>
          <p:cNvSpPr txBox="1"/>
          <p:nvPr/>
        </p:nvSpPr>
        <p:spPr>
          <a:xfrm>
            <a:off x="463861" y="2998232"/>
            <a:ext cx="8110659" cy="6792653"/>
          </a:xfrm>
          <a:prstGeom prst="rect">
            <a:avLst/>
          </a:prstGeom>
        </p:spPr>
        <p:txBody>
          <a:bodyPr lIns="0" tIns="0" rIns="0" bIns="0" rtlCol="0" anchor="t">
            <a:spAutoFit/>
          </a:bodyPr>
          <a:lstStyle/>
          <a:p>
            <a:pPr algn="l">
              <a:lnSpc>
                <a:spcPts val="2550"/>
              </a:lnSpc>
            </a:pPr>
            <a:r>
              <a:rPr lang="en-US" sz="1820">
                <a:solidFill>
                  <a:srgbClr val="000000"/>
                </a:solidFill>
                <a:latin typeface="Garet"/>
                <a:ea typeface="Garet"/>
                <a:cs typeface="Garet"/>
                <a:sym typeface="Garet"/>
              </a:rPr>
              <a:t>I</a:t>
            </a:r>
            <a:r>
              <a:rPr lang="en-US" sz="1820" b="1" u="sng">
                <a:solidFill>
                  <a:srgbClr val="000000"/>
                </a:solidFill>
                <a:latin typeface="Garet Bold"/>
                <a:ea typeface="Garet Bold"/>
                <a:cs typeface="Garet Bold"/>
                <a:sym typeface="Garet Bold"/>
              </a:rPr>
              <a:t>n 2025, the main vulnerabilities affecting Sailfish OS are largely related to underlying Linux kernel issues and some app-specific flaws include:</a:t>
            </a:r>
            <a:endParaRPr lang="en-US" sz="1820" b="1" u="sng">
              <a:solidFill>
                <a:srgbClr val="000000"/>
              </a:solidFill>
              <a:latin typeface="Garet Bold"/>
              <a:ea typeface="Garet Bold"/>
              <a:cs typeface="Garet Bold"/>
              <a:sym typeface="Garet Bold"/>
            </a:endParaRPr>
          </a:p>
          <a:p>
            <a:pPr marL="393700" lvl="1" indent="-196850" algn="l">
              <a:lnSpc>
                <a:spcPts val="2550"/>
              </a:lnSpc>
              <a:buFont typeface="Arial" panose="020B0604020202020204"/>
              <a:buChar char="•"/>
            </a:pPr>
            <a:r>
              <a:rPr lang="en-US" sz="1820" b="1">
                <a:solidFill>
                  <a:srgbClr val="6584A5"/>
                </a:solidFill>
                <a:latin typeface="Garet Bold"/>
                <a:ea typeface="Garet Bold"/>
                <a:cs typeface="Garet Bold"/>
                <a:sym typeface="Garet Bold"/>
              </a:rPr>
              <a:t>Linux Kernel Vulnerabilities:</a:t>
            </a:r>
            <a:endParaRPr lang="en-US" sz="1820" b="1">
              <a:solidFill>
                <a:srgbClr val="6584A5"/>
              </a:solidFill>
              <a:latin typeface="Garet Bold"/>
              <a:ea typeface="Garet Bold"/>
              <a:cs typeface="Garet Bold"/>
              <a:sym typeface="Garet Bold"/>
            </a:endParaRPr>
          </a:p>
          <a:p>
            <a:pPr algn="l">
              <a:lnSpc>
                <a:spcPts val="2550"/>
              </a:lnSpc>
            </a:pPr>
            <a:r>
              <a:rPr lang="en-US" sz="1820">
                <a:solidFill>
                  <a:srgbClr val="000000"/>
                </a:solidFill>
                <a:latin typeface="Garet"/>
                <a:ea typeface="Garet"/>
                <a:cs typeface="Garet"/>
                <a:sym typeface="Garet"/>
              </a:rPr>
              <a:t>       </a:t>
            </a:r>
            <a:r>
              <a:rPr lang="en-US" sz="1820">
                <a:solidFill>
                  <a:srgbClr val="000000"/>
                </a:solidFill>
                <a:latin typeface="Garet"/>
                <a:ea typeface="Garet"/>
                <a:cs typeface="Garet"/>
                <a:sym typeface="Garet"/>
              </a:rPr>
              <a:t>Several CVEs impacted Sailfish OS due to its Linux base, such as:</a:t>
            </a:r>
            <a:endParaRPr lang="en-US" sz="1820">
              <a:solidFill>
                <a:srgbClr val="000000"/>
              </a:solidFill>
              <a:latin typeface="Garet"/>
              <a:ea typeface="Garet"/>
              <a:cs typeface="Garet"/>
              <a:sym typeface="Garet"/>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CVE-2024-45018: Denial of service via missing initialization in flow offload.</a:t>
            </a:r>
            <a:endParaRPr lang="en-US" sz="1820">
              <a:solidFill>
                <a:srgbClr val="000000"/>
              </a:solidFill>
              <a:latin typeface="Garet"/>
              <a:ea typeface="Garet"/>
              <a:cs typeface="Garet"/>
              <a:sym typeface="Garet"/>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CVE-2024-40961: Denial of service from NULL pointer dereference in fib6_nh_init().</a:t>
            </a:r>
            <a:endParaRPr lang="en-US" sz="1820">
              <a:solidFill>
                <a:srgbClr val="000000"/>
              </a:solidFill>
              <a:latin typeface="Garet"/>
              <a:ea typeface="Garet"/>
              <a:cs typeface="Garet"/>
              <a:sym typeface="Garet"/>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CVE-2024-35839, CVE-2024-38608, CVE-2024-35939, CVE-2024-41066: Various denial of service vulnerabilities caused by memory management issues in the kernel.</a:t>
            </a:r>
            <a:endParaRPr lang="en-US" sz="1820">
              <a:solidFill>
                <a:srgbClr val="000000"/>
              </a:solidFill>
              <a:latin typeface="Garet"/>
              <a:ea typeface="Garet"/>
              <a:cs typeface="Garet"/>
              <a:sym typeface="Garet"/>
            </a:endParaRPr>
          </a:p>
          <a:p>
            <a:pPr marL="393700" lvl="1" indent="-196850" algn="l">
              <a:lnSpc>
                <a:spcPts val="2550"/>
              </a:lnSpc>
              <a:buFont typeface="Arial" panose="020B0604020202020204"/>
              <a:buChar char="•"/>
            </a:pPr>
            <a:r>
              <a:rPr lang="en-US" sz="1820" b="1">
                <a:solidFill>
                  <a:srgbClr val="66809B"/>
                </a:solidFill>
                <a:latin typeface="Garet Bold"/>
                <a:ea typeface="Garet Bold"/>
                <a:cs typeface="Garet Bold"/>
                <a:sym typeface="Garet Bold"/>
              </a:rPr>
              <a:t>OpenSSH Vulnerability:</a:t>
            </a:r>
            <a:endParaRPr lang="en-US" sz="1820" b="1">
              <a:solidFill>
                <a:srgbClr val="66809B"/>
              </a:solidFill>
              <a:latin typeface="Garet Bold"/>
              <a:ea typeface="Garet Bold"/>
              <a:cs typeface="Garet Bold"/>
              <a:sym typeface="Garet Bold"/>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CVE-2024-6387: Remote code execution vulnerability in the OpenSSH server, relevant for devices running SSH services.</a:t>
            </a:r>
            <a:endParaRPr lang="en-US" sz="1820">
              <a:solidFill>
                <a:srgbClr val="000000"/>
              </a:solidFill>
              <a:latin typeface="Garet"/>
              <a:ea typeface="Garet"/>
              <a:cs typeface="Garet"/>
              <a:sym typeface="Garet"/>
            </a:endParaRPr>
          </a:p>
          <a:p>
            <a:pPr marL="393700" lvl="1" indent="-196850" algn="l">
              <a:lnSpc>
                <a:spcPts val="2550"/>
              </a:lnSpc>
              <a:buFont typeface="Arial" panose="020B0604020202020204"/>
              <a:buChar char="•"/>
            </a:pPr>
            <a:r>
              <a:rPr lang="en-US" sz="1820" b="1">
                <a:solidFill>
                  <a:srgbClr val="66809B"/>
                </a:solidFill>
                <a:latin typeface="Garet Bold"/>
                <a:ea typeface="Garet Bold"/>
                <a:cs typeface="Garet Bold"/>
                <a:sym typeface="Garet Bold"/>
              </a:rPr>
              <a:t>App-Specific Vulnerabilities:</a:t>
            </a:r>
            <a:endParaRPr lang="en-US" sz="1820" b="1">
              <a:solidFill>
                <a:srgbClr val="66809B"/>
              </a:solidFill>
              <a:latin typeface="Garet Bold"/>
              <a:ea typeface="Garet Bold"/>
              <a:cs typeface="Garet Bold"/>
              <a:sym typeface="Garet Bold"/>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CVE-2025-24903, CVE-2025-24904: These CVEs were associated with the unofficial Whisperfish Signal client, potentially bypassing end-to-end encryption and compromising message privacy</a:t>
            </a:r>
            <a:endParaRPr lang="en-US" sz="1820">
              <a:solidFill>
                <a:srgbClr val="000000"/>
              </a:solidFill>
              <a:latin typeface="Garet"/>
              <a:ea typeface="Garet"/>
              <a:cs typeface="Garet"/>
              <a:sym typeface="Garet"/>
            </a:endParaRPr>
          </a:p>
          <a:p>
            <a:pPr marL="0" lvl="0" indent="0" algn="l">
              <a:lnSpc>
                <a:spcPts val="2550"/>
              </a:lnSpc>
              <a:spcBef>
                <a:spcPct val="0"/>
              </a:spcBef>
            </a:pPr>
          </a:p>
        </p:txBody>
      </p:sp>
      <p:grpSp>
        <p:nvGrpSpPr>
          <p:cNvPr id="8" name="Group 8"/>
          <p:cNvGrpSpPr/>
          <p:nvPr/>
        </p:nvGrpSpPr>
        <p:grpSpPr>
          <a:xfrm rot="0">
            <a:off x="8915141" y="-655317"/>
            <a:ext cx="9733336" cy="11672390"/>
            <a:chOff x="0" y="0"/>
            <a:chExt cx="2563512" cy="3074210"/>
          </a:xfrm>
        </p:grpSpPr>
        <p:sp>
          <p:nvSpPr>
            <p:cNvPr id="9" name="Freeform 9"/>
            <p:cNvSpPr/>
            <p:nvPr/>
          </p:nvSpPr>
          <p:spPr>
            <a:xfrm>
              <a:off x="0" y="0"/>
              <a:ext cx="2563512" cy="3074210"/>
            </a:xfrm>
            <a:custGeom>
              <a:avLst/>
              <a:gdLst/>
              <a:ahLst/>
              <a:cxnLst/>
              <a:rect l="l" t="t" r="r" b="b"/>
              <a:pathLst>
                <a:path w="2563512" h="3074210">
                  <a:moveTo>
                    <a:pt x="0" y="0"/>
                  </a:moveTo>
                  <a:lnTo>
                    <a:pt x="2563512" y="0"/>
                  </a:lnTo>
                  <a:lnTo>
                    <a:pt x="2563512" y="3074210"/>
                  </a:lnTo>
                  <a:lnTo>
                    <a:pt x="0" y="3074210"/>
                  </a:lnTo>
                  <a:close/>
                </a:path>
              </a:pathLst>
            </a:custGeom>
            <a:solidFill>
              <a:srgbClr val="1499AB">
                <a:alpha val="8627"/>
              </a:srgbClr>
            </a:solidFill>
          </p:spPr>
        </p:sp>
        <p:sp>
          <p:nvSpPr>
            <p:cNvPr id="10" name="TextBox 10"/>
            <p:cNvSpPr txBox="1"/>
            <p:nvPr/>
          </p:nvSpPr>
          <p:spPr>
            <a:xfrm>
              <a:off x="0" y="-38100"/>
              <a:ext cx="2563512" cy="3112310"/>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9406717" y="1182724"/>
            <a:ext cx="7852583" cy="1660427"/>
          </a:xfrm>
          <a:prstGeom prst="rect">
            <a:avLst/>
          </a:prstGeom>
        </p:spPr>
        <p:txBody>
          <a:bodyPr lIns="0" tIns="0" rIns="0" bIns="0" rtlCol="0" anchor="t">
            <a:spAutoFit/>
          </a:bodyPr>
          <a:lstStyle/>
          <a:p>
            <a:pPr marL="0" lvl="0" indent="0" algn="l">
              <a:lnSpc>
                <a:spcPts val="2670"/>
              </a:lnSpc>
              <a:spcBef>
                <a:spcPct val="0"/>
              </a:spcBef>
            </a:pPr>
            <a:r>
              <a:rPr lang="en-US" sz="1905">
                <a:solidFill>
                  <a:srgbClr val="000000"/>
                </a:solidFill>
                <a:latin typeface="Garet"/>
                <a:ea typeface="Garet"/>
                <a:cs typeface="Garet"/>
                <a:sym typeface="Garet"/>
              </a:rPr>
              <a:t>Aurora OS builds security with full device encryption, strict app sandboxing, secure boot, a built-in firewall, GOST-standard VPN, and robust remote management tools. Regular security updates and compliance with Russian certifications ensure strong protection for enterprise and government use.</a:t>
            </a:r>
            <a:endParaRPr lang="en-US" sz="1905">
              <a:solidFill>
                <a:srgbClr val="000000"/>
              </a:solidFill>
              <a:latin typeface="Garet"/>
              <a:ea typeface="Garet"/>
              <a:cs typeface="Garet"/>
              <a:sym typeface="Garet"/>
            </a:endParaRPr>
          </a:p>
        </p:txBody>
      </p:sp>
      <p:sp>
        <p:nvSpPr>
          <p:cNvPr id="12" name="TextBox 12"/>
          <p:cNvSpPr txBox="1"/>
          <p:nvPr/>
        </p:nvSpPr>
        <p:spPr>
          <a:xfrm>
            <a:off x="9277679" y="2998232"/>
            <a:ext cx="8776296" cy="7116503"/>
          </a:xfrm>
          <a:prstGeom prst="rect">
            <a:avLst/>
          </a:prstGeom>
        </p:spPr>
        <p:txBody>
          <a:bodyPr lIns="0" tIns="0" rIns="0" bIns="0" rtlCol="0" anchor="t">
            <a:spAutoFit/>
          </a:bodyPr>
          <a:lstStyle/>
          <a:p>
            <a:pPr algn="l">
              <a:lnSpc>
                <a:spcPts val="2550"/>
              </a:lnSpc>
            </a:pPr>
            <a:r>
              <a:rPr lang="en-US" sz="1820" b="1" u="sng">
                <a:solidFill>
                  <a:srgbClr val="000000"/>
                </a:solidFill>
                <a:latin typeface="Garet Bold"/>
                <a:ea typeface="Garet Bold"/>
                <a:cs typeface="Garet Bold"/>
                <a:sym typeface="Garet Bold"/>
              </a:rPr>
              <a:t>In 2025, the main vulnerabilities affecting Aurora OS are primarily due to its Linux foundation and enterprise-focused features include:</a:t>
            </a:r>
            <a:endParaRPr lang="en-US" sz="1820" b="1" u="sng">
              <a:solidFill>
                <a:srgbClr val="000000"/>
              </a:solidFill>
              <a:latin typeface="Garet Bold"/>
              <a:ea typeface="Garet Bold"/>
              <a:cs typeface="Garet Bold"/>
              <a:sym typeface="Garet Bold"/>
            </a:endParaRPr>
          </a:p>
          <a:p>
            <a:pPr marL="393700" lvl="1" indent="-196850" algn="l">
              <a:lnSpc>
                <a:spcPts val="2550"/>
              </a:lnSpc>
              <a:buFont typeface="Arial" panose="020B0604020202020204"/>
              <a:buChar char="•"/>
            </a:pPr>
            <a:r>
              <a:rPr lang="en-US" sz="1820" b="1">
                <a:solidFill>
                  <a:srgbClr val="6584A5"/>
                </a:solidFill>
                <a:latin typeface="Garet Bold"/>
                <a:ea typeface="Garet Bold"/>
                <a:cs typeface="Garet Bold"/>
                <a:sym typeface="Garet Bold"/>
              </a:rPr>
              <a:t>Linux Kernel Vulnerabilities:</a:t>
            </a:r>
            <a:endParaRPr lang="en-US" sz="1820" b="1">
              <a:solidFill>
                <a:srgbClr val="6584A5"/>
              </a:solidFill>
              <a:latin typeface="Garet Bold"/>
              <a:ea typeface="Garet Bold"/>
              <a:cs typeface="Garet Bold"/>
              <a:sym typeface="Garet Bold"/>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CVE-2025-23153: A vulnerability in the Linux kernel that could impact systems running Aurora OS.</a:t>
            </a:r>
            <a:endParaRPr lang="en-US" sz="1820">
              <a:solidFill>
                <a:srgbClr val="000000"/>
              </a:solidFill>
              <a:latin typeface="Garet"/>
              <a:ea typeface="Garet"/>
              <a:cs typeface="Garet"/>
              <a:sym typeface="Garet"/>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CVE-2023-52926: A flaw in the Linux kernel's IORING_OP_READ, which could allow improper buffer handling.</a:t>
            </a:r>
            <a:endParaRPr lang="en-US" sz="1820">
              <a:solidFill>
                <a:srgbClr val="000000"/>
              </a:solidFill>
              <a:latin typeface="Garet"/>
              <a:ea typeface="Garet"/>
              <a:cs typeface="Garet"/>
              <a:sym typeface="Garet"/>
            </a:endParaRPr>
          </a:p>
          <a:p>
            <a:pPr marL="393700" lvl="1" indent="-196850" algn="l">
              <a:lnSpc>
                <a:spcPts val="2550"/>
              </a:lnSpc>
              <a:buFont typeface="Arial" panose="020B0604020202020204"/>
              <a:buChar char="•"/>
            </a:pPr>
            <a:r>
              <a:rPr lang="en-US" sz="1820" b="1">
                <a:solidFill>
                  <a:srgbClr val="66809B"/>
                </a:solidFill>
                <a:latin typeface="Garet Bold"/>
                <a:ea typeface="Garet Bold"/>
                <a:cs typeface="Garet Bold"/>
                <a:sym typeface="Garet Bold"/>
              </a:rPr>
              <a:t>X.Org and Xwayland Vulnerabilities:</a:t>
            </a:r>
            <a:endParaRPr lang="en-US" sz="1820" b="1">
              <a:solidFill>
                <a:srgbClr val="66809B"/>
              </a:solidFill>
              <a:latin typeface="Garet Bold"/>
              <a:ea typeface="Garet Bold"/>
              <a:cs typeface="Garet Bold"/>
              <a:sym typeface="Garet Bold"/>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CVE-2025-26601, CVE-2025-26600, CVE-2025-26599, CVE-2025-26598, CVE-2025-26597: Multiple use-after-free, buffer overflow, and out-of-bounds write vulnerabilities in X.Org and Xwayland, potentially leading to privilege escalation or system crashes.</a:t>
            </a:r>
            <a:endParaRPr lang="en-US" sz="1820">
              <a:solidFill>
                <a:srgbClr val="000000"/>
              </a:solidFill>
              <a:latin typeface="Garet"/>
              <a:ea typeface="Garet"/>
              <a:cs typeface="Garet"/>
              <a:sym typeface="Garet"/>
            </a:endParaRPr>
          </a:p>
          <a:p>
            <a:pPr marL="393700" lvl="1" indent="-196850" algn="l">
              <a:lnSpc>
                <a:spcPts val="2550"/>
              </a:lnSpc>
              <a:buFont typeface="Arial" panose="020B0604020202020204"/>
              <a:buChar char="•"/>
            </a:pPr>
            <a:r>
              <a:rPr lang="en-US" sz="1820" b="1">
                <a:solidFill>
                  <a:srgbClr val="66809B"/>
                </a:solidFill>
                <a:latin typeface="Garet Bold"/>
                <a:ea typeface="Garet Bold"/>
                <a:cs typeface="Garet Bold"/>
                <a:sym typeface="Garet Bold"/>
              </a:rPr>
              <a:t>GRUB2 Bootloader Vulnerabilities:</a:t>
            </a:r>
            <a:endParaRPr lang="en-US" sz="1820" b="1">
              <a:solidFill>
                <a:srgbClr val="66809B"/>
              </a:solidFill>
              <a:latin typeface="Garet Bold"/>
              <a:ea typeface="Garet Bold"/>
              <a:cs typeface="Garet Bold"/>
              <a:sym typeface="Garet Bold"/>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CVE-2025-0678, CVE-2025-0689, CVE-2025-0686, CVE-2025-0685, CVE-2025-0684, CVE-2024-45778, CVE-2024-45779, CVE-2024-45780: Integer overflows and buffer overflows in GRUB2 could allow arbitrary code execution or denial of service during boot.</a:t>
            </a:r>
            <a:endParaRPr lang="en-US" sz="1820">
              <a:solidFill>
                <a:srgbClr val="000000"/>
              </a:solidFill>
              <a:latin typeface="Garet"/>
              <a:ea typeface="Garet"/>
              <a:cs typeface="Garet"/>
              <a:sym typeface="Garet"/>
            </a:endParaRPr>
          </a:p>
          <a:p>
            <a:pPr marL="393700" lvl="1" indent="-196850" algn="l">
              <a:lnSpc>
                <a:spcPts val="2550"/>
              </a:lnSpc>
              <a:buFont typeface="Arial" panose="020B0604020202020204"/>
              <a:buChar char="•"/>
            </a:pPr>
            <a:r>
              <a:rPr lang="en-US" sz="1820" b="1">
                <a:solidFill>
                  <a:srgbClr val="66809B"/>
                </a:solidFill>
                <a:latin typeface="Garet Bold"/>
                <a:ea typeface="Garet Bold"/>
                <a:cs typeface="Garet Bold"/>
                <a:sym typeface="Garet Bold"/>
              </a:rPr>
              <a:t>libarchive Vulnerability:</a:t>
            </a:r>
            <a:endParaRPr lang="en-US" sz="1820" b="1">
              <a:solidFill>
                <a:srgbClr val="66809B"/>
              </a:solidFill>
              <a:latin typeface="Garet Bold"/>
              <a:ea typeface="Garet Bold"/>
              <a:cs typeface="Garet Bold"/>
              <a:sym typeface="Garet Bold"/>
            </a:endParaRPr>
          </a:p>
          <a:p>
            <a:pPr marL="786765" lvl="2" indent="-262255" algn="l">
              <a:lnSpc>
                <a:spcPts val="2550"/>
              </a:lnSpc>
              <a:buFont typeface="Arial" panose="020B0604020202020204"/>
              <a:buChar char="⚬"/>
            </a:pPr>
            <a:r>
              <a:rPr lang="en-US" sz="1820">
                <a:solidFill>
                  <a:srgbClr val="000000"/>
                </a:solidFill>
                <a:latin typeface="Garet"/>
                <a:ea typeface="Garet"/>
                <a:cs typeface="Garet"/>
                <a:sym typeface="Garet"/>
              </a:rPr>
              <a:t>CVE-2025-1632: Null pointer dereference in libarchive, possibly leading to local denial of service.</a:t>
            </a:r>
            <a:endParaRPr lang="en-US" sz="1820">
              <a:solidFill>
                <a:srgbClr val="000000"/>
              </a:solidFill>
              <a:latin typeface="Garet"/>
              <a:ea typeface="Garet"/>
              <a:cs typeface="Garet"/>
              <a:sym typeface="Garet"/>
            </a:endParaRPr>
          </a:p>
          <a:p>
            <a:pPr algn="l">
              <a:lnSpc>
                <a:spcPts val="2550"/>
              </a:lnSpc>
            </a:pPr>
          </a:p>
          <a:p>
            <a:pPr algn="l">
              <a:lnSpc>
                <a:spcPts val="2550"/>
              </a:lnSpc>
              <a:spcBef>
                <a:spcPct val="0"/>
              </a:spcBef>
            </a:pPr>
          </a:p>
        </p:txBody>
      </p:sp>
      <p:grpSp>
        <p:nvGrpSpPr>
          <p:cNvPr id="13" name="Group 13"/>
          <p:cNvGrpSpPr/>
          <p:nvPr/>
        </p:nvGrpSpPr>
        <p:grpSpPr>
          <a:xfrm rot="0">
            <a:off x="16887867" y="-180033"/>
            <a:ext cx="1061929" cy="1137100"/>
            <a:chOff x="0" y="0"/>
            <a:chExt cx="1415905" cy="1516133"/>
          </a:xfrm>
        </p:grpSpPr>
        <p:grpSp>
          <p:nvGrpSpPr>
            <p:cNvPr id="14" name="Group 14"/>
            <p:cNvGrpSpPr/>
            <p:nvPr/>
          </p:nvGrpSpPr>
          <p:grpSpPr>
            <a:xfrm rot="0">
              <a:off x="51376" y="0"/>
              <a:ext cx="1313152" cy="1516133"/>
              <a:chOff x="0" y="0"/>
              <a:chExt cx="703982" cy="812800"/>
            </a:xfrm>
          </p:grpSpPr>
          <p:sp>
            <p:nvSpPr>
              <p:cNvPr id="15" name="Freeform 1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6" name="TextBox 1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7" name="TextBox 17"/>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19</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14344" y="1773619"/>
            <a:ext cx="8049276" cy="669213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Privacy-Focused</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Designed with privacy and user control in mind; minimal data collection and no mandatory cloud services.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Independent from Google &amp; Apple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Not reliant on Google Play Services or Apple infrastructure, giving users more freedom and independence.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Android App Compatibility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Includes a built-in Android runtime that allows many Android apps to run smoothly on Sailfish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Gesture-Based Interface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Intuitive swipe and gesture navigation system that’s different from traditional Android/iOS UI.</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Linux-Based &amp; Open Source Core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Built on a Linux kernel with open-source components, appealing to developers and open-source enthusiasts.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Multilingual &amp; Government-Backed</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supported in regions like Russia and parts of the EU, and supports numerous languages.</a:t>
            </a:r>
            <a:endParaRPr lang="en-US" sz="2030">
              <a:solidFill>
                <a:srgbClr val="2E2C2C"/>
              </a:solidFill>
              <a:latin typeface="Garet"/>
              <a:ea typeface="Garet"/>
              <a:cs typeface="Garet"/>
              <a:sym typeface="Garet"/>
            </a:endParaRPr>
          </a:p>
          <a:p>
            <a:pPr algn="l">
              <a:lnSpc>
                <a:spcPts val="2840"/>
              </a:lnSpc>
            </a:pPr>
          </a:p>
        </p:txBody>
      </p:sp>
      <p:grpSp>
        <p:nvGrpSpPr>
          <p:cNvPr id="3" name="Group 3"/>
          <p:cNvGrpSpPr/>
          <p:nvPr/>
        </p:nvGrpSpPr>
        <p:grpSpPr>
          <a:xfrm rot="0">
            <a:off x="9182009" y="-763155"/>
            <a:ext cx="9105991" cy="11581622"/>
            <a:chOff x="0" y="0"/>
            <a:chExt cx="2398286" cy="3050304"/>
          </a:xfrm>
        </p:grpSpPr>
        <p:sp>
          <p:nvSpPr>
            <p:cNvPr id="4" name="Freeform 4"/>
            <p:cNvSpPr/>
            <p:nvPr/>
          </p:nvSpPr>
          <p:spPr>
            <a:xfrm>
              <a:off x="0" y="0"/>
              <a:ext cx="2398286" cy="3050304"/>
            </a:xfrm>
            <a:custGeom>
              <a:avLst/>
              <a:gdLst/>
              <a:ahLst/>
              <a:cxnLst/>
              <a:rect l="l" t="t" r="r" b="b"/>
              <a:pathLst>
                <a:path w="2398286" h="3050304">
                  <a:moveTo>
                    <a:pt x="0" y="0"/>
                  </a:moveTo>
                  <a:lnTo>
                    <a:pt x="2398286" y="0"/>
                  </a:lnTo>
                  <a:lnTo>
                    <a:pt x="2398286" y="3050304"/>
                  </a:lnTo>
                  <a:lnTo>
                    <a:pt x="0" y="3050304"/>
                  </a:lnTo>
                  <a:close/>
                </a:path>
              </a:pathLst>
            </a:custGeom>
            <a:solidFill>
              <a:srgbClr val="343031">
                <a:alpha val="8627"/>
              </a:srgbClr>
            </a:solidFill>
            <a:ln cap="sq">
              <a:noFill/>
              <a:prstDash val="solid"/>
              <a:miter/>
            </a:ln>
          </p:spPr>
        </p:sp>
        <p:sp>
          <p:nvSpPr>
            <p:cNvPr id="5" name="TextBox 5"/>
            <p:cNvSpPr txBox="1"/>
            <p:nvPr/>
          </p:nvSpPr>
          <p:spPr>
            <a:xfrm>
              <a:off x="0" y="-38100"/>
              <a:ext cx="2398286" cy="3088404"/>
            </a:xfrm>
            <a:prstGeom prst="rect">
              <a:avLst/>
            </a:prstGeom>
          </p:spPr>
          <p:txBody>
            <a:bodyPr lIns="50800" tIns="50800" rIns="50800" bIns="50800" rtlCol="0" anchor="ctr"/>
            <a:lstStyle/>
            <a:p>
              <a:pPr marL="0" lvl="0" indent="0" algn="ctr">
                <a:lnSpc>
                  <a:spcPts val="2660"/>
                </a:lnSpc>
                <a:spcBef>
                  <a:spcPct val="0"/>
                </a:spcBef>
              </a:pPr>
            </a:p>
          </p:txBody>
        </p:sp>
      </p:grpSp>
      <p:sp>
        <p:nvSpPr>
          <p:cNvPr id="6" name="TextBox 6"/>
          <p:cNvSpPr txBox="1"/>
          <p:nvPr/>
        </p:nvSpPr>
        <p:spPr>
          <a:xfrm>
            <a:off x="9667973" y="1864387"/>
            <a:ext cx="8049276" cy="669213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Limited Hardware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supports only a few devices (e.g., Sony Xperia phones); porting to others requires technical expertise.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Small App Ecosystem</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Native Sailfish apps are limited; users must rely on Android compatibility for many popular apps.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Complex Setup for Android Apps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Android app compatibility works, but may require setup tweaks and lacks Play Store access unless manually installed.</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Less Mainstream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Niche OS with minimal attention from major app developers and limited global user base.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Slower Updates &amp; Development Pace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Smaller development team compared to iOS or Android; updates may take longer and have limited new features.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Limited Documentation &amp; Resources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Fewer tutorials, guides, and community forums compared to more mainstream platforms.</a:t>
            </a:r>
            <a:endParaRPr lang="en-US" sz="2030">
              <a:solidFill>
                <a:srgbClr val="2E2C2C"/>
              </a:solidFill>
              <a:latin typeface="Garet"/>
              <a:ea typeface="Garet"/>
              <a:cs typeface="Garet"/>
              <a:sym typeface="Garet"/>
            </a:endParaRPr>
          </a:p>
          <a:p>
            <a:pPr algn="l">
              <a:lnSpc>
                <a:spcPts val="2840"/>
              </a:lnSpc>
            </a:pPr>
          </a:p>
        </p:txBody>
      </p:sp>
      <p:sp>
        <p:nvSpPr>
          <p:cNvPr id="7" name="TextBox 7"/>
          <p:cNvSpPr txBox="1"/>
          <p:nvPr/>
        </p:nvSpPr>
        <p:spPr>
          <a:xfrm>
            <a:off x="2175125" y="680683"/>
            <a:ext cx="3529608"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Sailfish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1121788" y="680683"/>
            <a:ext cx="5198189"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Sailfish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20</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27686" y="-692695"/>
            <a:ext cx="9733336" cy="11672390"/>
            <a:chOff x="0" y="0"/>
            <a:chExt cx="2563512" cy="3074210"/>
          </a:xfrm>
        </p:grpSpPr>
        <p:sp>
          <p:nvSpPr>
            <p:cNvPr id="3" name="Freeform 3"/>
            <p:cNvSpPr/>
            <p:nvPr/>
          </p:nvSpPr>
          <p:spPr>
            <a:xfrm>
              <a:off x="0" y="0"/>
              <a:ext cx="2563512" cy="3074210"/>
            </a:xfrm>
            <a:custGeom>
              <a:avLst/>
              <a:gdLst/>
              <a:ahLst/>
              <a:cxnLst/>
              <a:rect l="l" t="t" r="r" b="b"/>
              <a:pathLst>
                <a:path w="2563512" h="3074210">
                  <a:moveTo>
                    <a:pt x="0" y="0"/>
                  </a:moveTo>
                  <a:lnTo>
                    <a:pt x="2563512" y="0"/>
                  </a:lnTo>
                  <a:lnTo>
                    <a:pt x="2563512" y="3074210"/>
                  </a:lnTo>
                  <a:lnTo>
                    <a:pt x="0" y="3074210"/>
                  </a:lnTo>
                  <a:close/>
                </a:path>
              </a:pathLst>
            </a:custGeom>
            <a:solidFill>
              <a:srgbClr val="1499AB">
                <a:alpha val="8627"/>
              </a:srgbClr>
            </a:solidFill>
          </p:spPr>
        </p:sp>
        <p:sp>
          <p:nvSpPr>
            <p:cNvPr id="4" name="TextBox 4"/>
            <p:cNvSpPr txBox="1"/>
            <p:nvPr/>
          </p:nvSpPr>
          <p:spPr>
            <a:xfrm>
              <a:off x="0" y="-38100"/>
              <a:ext cx="2563512" cy="311231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514344" y="1773619"/>
            <a:ext cx="8049276" cy="7044563"/>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Privacy-Oriented</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Built with strong emphasis on data sovereignty and privacy, especially for enterprise and government use.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Russian Government Endorsed</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backed and developed for state and enterprise use in Russia, often replacing foreign platforms in sensitive environments.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Independence from Google/Apple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No dependence on Google services or Apple infrastructure, providing greater control over data and software behavior.</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Linux-Based Architecture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Built on open-source Linux principles, offering strong customization potential and transparency.</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Android App Compatibility (partial)</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Inherited from Sailfish OS, some versions include support for Android apps via a compatibility layer.</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Gesture-Based UI</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Uses a gesture-driven interface similar to Sailfish OS, designed for one-handed navigation.</a:t>
            </a:r>
            <a:endParaRPr lang="en-US" sz="2030">
              <a:solidFill>
                <a:srgbClr val="2E2C2C"/>
              </a:solidFill>
              <a:latin typeface="Garet"/>
              <a:ea typeface="Garet"/>
              <a:cs typeface="Garet"/>
              <a:sym typeface="Garet"/>
            </a:endParaRPr>
          </a:p>
          <a:p>
            <a:pPr algn="l">
              <a:lnSpc>
                <a:spcPts val="2840"/>
              </a:lnSpc>
            </a:pPr>
          </a:p>
        </p:txBody>
      </p:sp>
      <p:sp>
        <p:nvSpPr>
          <p:cNvPr id="6" name="TextBox 6"/>
          <p:cNvSpPr txBox="1"/>
          <p:nvPr/>
        </p:nvSpPr>
        <p:spPr>
          <a:xfrm>
            <a:off x="9667973" y="1864387"/>
            <a:ext cx="8049276" cy="739698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Very Limited Device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runs on only a small number of sanctioned or state-approved devices; no broad commercial hardware support.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Small App Ecosystem</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Very few native apps available; limited third-party support and minimal developer interest outside official circles.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Android App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Android compatibility, if available, may be outdated or restricted, reducing access to essential apps.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Geopolitical Constraints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Mostly used within Russia and sometimes associated with state surveillance concerns or restricted access to foreign content.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Slow Development Pace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Slower to adopt new features compared to mainstream mobile OSes due to smaller development teams and limited funding.</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Not Widely Available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Lacks global distribution; typically unavailable to average consumers outside government/enterprise channels.</a:t>
            </a:r>
            <a:endParaRPr lang="en-US" sz="2030">
              <a:solidFill>
                <a:srgbClr val="2E2C2C"/>
              </a:solidFill>
              <a:latin typeface="Garet"/>
              <a:ea typeface="Garet"/>
              <a:cs typeface="Garet"/>
              <a:sym typeface="Garet"/>
            </a:endParaRPr>
          </a:p>
          <a:p>
            <a:pPr algn="l">
              <a:lnSpc>
                <a:spcPts val="2840"/>
              </a:lnSpc>
            </a:pPr>
          </a:p>
        </p:txBody>
      </p:sp>
      <p:sp>
        <p:nvSpPr>
          <p:cNvPr id="7" name="TextBox 7"/>
          <p:cNvSpPr txBox="1"/>
          <p:nvPr/>
        </p:nvSpPr>
        <p:spPr>
          <a:xfrm>
            <a:off x="2175125" y="680683"/>
            <a:ext cx="3529608"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Aurora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1121788" y="680683"/>
            <a:ext cx="4995864"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Aurora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a:t>
              </a: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3624603" y="629482"/>
            <a:ext cx="795292" cy="798435"/>
          </a:xfrm>
          <a:custGeom>
            <a:avLst/>
            <a:gdLst/>
            <a:ahLst/>
            <a:cxnLst/>
            <a:rect l="l" t="t" r="r" b="b"/>
            <a:pathLst>
              <a:path w="795292" h="798435">
                <a:moveTo>
                  <a:pt x="0" y="0"/>
                </a:moveTo>
                <a:lnTo>
                  <a:pt x="795292" y="0"/>
                </a:lnTo>
                <a:lnTo>
                  <a:pt x="795292" y="798436"/>
                </a:lnTo>
                <a:lnTo>
                  <a:pt x="0" y="798436"/>
                </a:lnTo>
                <a:lnTo>
                  <a:pt x="0" y="0"/>
                </a:lnTo>
                <a:close/>
              </a:path>
            </a:pathLst>
          </a:custGeom>
          <a:blipFill>
            <a:blip r:embed="rId1"/>
            <a:stretch>
              <a:fillRect l="-50992" t="-954" r="-35181" b="-59219"/>
            </a:stretch>
          </a:blipFill>
        </p:spPr>
      </p:sp>
      <p:sp>
        <p:nvSpPr>
          <p:cNvPr id="3" name="Freeform 3"/>
          <p:cNvSpPr/>
          <p:nvPr/>
        </p:nvSpPr>
        <p:spPr>
          <a:xfrm>
            <a:off x="1028700" y="620542"/>
            <a:ext cx="2490006" cy="816316"/>
          </a:xfrm>
          <a:custGeom>
            <a:avLst/>
            <a:gdLst/>
            <a:ahLst/>
            <a:cxnLst/>
            <a:rect l="l" t="t" r="r" b="b"/>
            <a:pathLst>
              <a:path w="2490006" h="816316">
                <a:moveTo>
                  <a:pt x="0" y="0"/>
                </a:moveTo>
                <a:lnTo>
                  <a:pt x="2490006" y="0"/>
                </a:lnTo>
                <a:lnTo>
                  <a:pt x="2490006" y="816316"/>
                </a:lnTo>
                <a:lnTo>
                  <a:pt x="0" y="816316"/>
                </a:lnTo>
                <a:lnTo>
                  <a:pt x="0" y="0"/>
                </a:lnTo>
                <a:close/>
              </a:path>
            </a:pathLst>
          </a:custGeom>
          <a:blipFill>
            <a:blip r:embed="rId2"/>
            <a:stretch>
              <a:fillRect t="-163469"/>
            </a:stretch>
          </a:blipFill>
        </p:spPr>
      </p:sp>
      <p:grpSp>
        <p:nvGrpSpPr>
          <p:cNvPr id="4" name="Group 4"/>
          <p:cNvGrpSpPr/>
          <p:nvPr/>
        </p:nvGrpSpPr>
        <p:grpSpPr>
          <a:xfrm rot="0">
            <a:off x="588438" y="1867055"/>
            <a:ext cx="16771067" cy="3657572"/>
            <a:chOff x="0" y="0"/>
            <a:chExt cx="4417071" cy="963311"/>
          </a:xfrm>
        </p:grpSpPr>
        <p:sp>
          <p:nvSpPr>
            <p:cNvPr id="5" name="Freeform 5"/>
            <p:cNvSpPr/>
            <p:nvPr/>
          </p:nvSpPr>
          <p:spPr>
            <a:xfrm>
              <a:off x="0" y="0"/>
              <a:ext cx="4417071" cy="963311"/>
            </a:xfrm>
            <a:custGeom>
              <a:avLst/>
              <a:gdLst/>
              <a:ahLst/>
              <a:cxnLst/>
              <a:rect l="l" t="t" r="r" b="b"/>
              <a:pathLst>
                <a:path w="4417071" h="963311">
                  <a:moveTo>
                    <a:pt x="20773" y="0"/>
                  </a:moveTo>
                  <a:lnTo>
                    <a:pt x="4396298" y="0"/>
                  </a:lnTo>
                  <a:cubicBezTo>
                    <a:pt x="4407770" y="0"/>
                    <a:pt x="4417071" y="9300"/>
                    <a:pt x="4417071" y="20773"/>
                  </a:cubicBezTo>
                  <a:lnTo>
                    <a:pt x="4417071" y="942538"/>
                  </a:lnTo>
                  <a:cubicBezTo>
                    <a:pt x="4417071" y="954011"/>
                    <a:pt x="4407770" y="963311"/>
                    <a:pt x="4396298" y="963311"/>
                  </a:cubicBezTo>
                  <a:lnTo>
                    <a:pt x="20773" y="963311"/>
                  </a:lnTo>
                  <a:cubicBezTo>
                    <a:pt x="15264" y="963311"/>
                    <a:pt x="9980" y="961123"/>
                    <a:pt x="6084" y="957227"/>
                  </a:cubicBezTo>
                  <a:cubicBezTo>
                    <a:pt x="2189" y="953331"/>
                    <a:pt x="0" y="948048"/>
                    <a:pt x="0" y="942538"/>
                  </a:cubicBezTo>
                  <a:lnTo>
                    <a:pt x="0" y="20773"/>
                  </a:lnTo>
                  <a:cubicBezTo>
                    <a:pt x="0" y="9300"/>
                    <a:pt x="9300" y="0"/>
                    <a:pt x="20773" y="0"/>
                  </a:cubicBezTo>
                  <a:close/>
                </a:path>
              </a:pathLst>
            </a:custGeom>
            <a:solidFill>
              <a:srgbClr val="DE4815">
                <a:alpha val="4706"/>
              </a:srgbClr>
            </a:solidFill>
          </p:spPr>
        </p:sp>
        <p:sp>
          <p:nvSpPr>
            <p:cNvPr id="6" name="TextBox 6"/>
            <p:cNvSpPr txBox="1"/>
            <p:nvPr/>
          </p:nvSpPr>
          <p:spPr>
            <a:xfrm>
              <a:off x="0" y="-38100"/>
              <a:ext cx="4417071" cy="1001411"/>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874460" y="2196775"/>
            <a:ext cx="16384840" cy="3327852"/>
          </a:xfrm>
          <a:prstGeom prst="rect">
            <a:avLst/>
          </a:prstGeom>
        </p:spPr>
        <p:txBody>
          <a:bodyPr lIns="0" tIns="0" rIns="0" bIns="0" rtlCol="0" anchor="t">
            <a:spAutoFit/>
          </a:bodyPr>
          <a:lstStyle/>
          <a:p>
            <a:pPr algn="l">
              <a:lnSpc>
                <a:spcPts val="2950"/>
              </a:lnSpc>
            </a:pPr>
            <a:r>
              <a:rPr lang="en-US" sz="2105">
                <a:solidFill>
                  <a:srgbClr val="000000"/>
                </a:solidFill>
                <a:latin typeface="Garet"/>
                <a:ea typeface="Garet"/>
                <a:cs typeface="Garet"/>
                <a:sym typeface="Garet"/>
              </a:rPr>
              <a:t>Ubuntu Touch is a mobile operating system developed by </a:t>
            </a:r>
            <a:r>
              <a:rPr lang="en-US" sz="2105" b="1" i="1">
                <a:solidFill>
                  <a:srgbClr val="000000"/>
                </a:solidFill>
                <a:latin typeface="Garet Bold Italics"/>
                <a:ea typeface="Garet Bold Italics"/>
                <a:cs typeface="Garet Bold Italics"/>
                <a:sym typeface="Garet Bold Italics"/>
              </a:rPr>
              <a:t>UBports,</a:t>
            </a:r>
            <a:r>
              <a:rPr lang="en-US" sz="2105">
                <a:solidFill>
                  <a:srgbClr val="000000"/>
                </a:solidFill>
                <a:latin typeface="Garet"/>
                <a:ea typeface="Garet"/>
                <a:cs typeface="Garet"/>
                <a:sym typeface="Garet"/>
              </a:rPr>
              <a:t> based on the</a:t>
            </a:r>
            <a:r>
              <a:rPr lang="en-US" sz="2105" b="1" i="1">
                <a:solidFill>
                  <a:srgbClr val="000000"/>
                </a:solidFill>
                <a:latin typeface="Garet Bold Italics"/>
                <a:ea typeface="Garet Bold Italics"/>
                <a:cs typeface="Garet Bold Italics"/>
                <a:sym typeface="Garet Bold Italics"/>
              </a:rPr>
              <a:t> Linux distribution</a:t>
            </a:r>
            <a:r>
              <a:rPr lang="en-US" sz="2105">
                <a:solidFill>
                  <a:srgbClr val="000000"/>
                </a:solidFill>
                <a:latin typeface="Garet"/>
                <a:ea typeface="Garet"/>
                <a:cs typeface="Garet"/>
                <a:sym typeface="Garet"/>
              </a:rPr>
              <a:t> Ubuntu. Designed for smartphones and tablets, it aims to offer a convergence experience, meaning the same system is used across both </a:t>
            </a:r>
            <a:r>
              <a:rPr lang="en-US" sz="2105" b="1" i="1">
                <a:solidFill>
                  <a:srgbClr val="000000"/>
                </a:solidFill>
                <a:latin typeface="Garet Bold Italics"/>
                <a:ea typeface="Garet Bold Italics"/>
                <a:cs typeface="Garet Bold Italics"/>
                <a:sym typeface="Garet Bold Italics"/>
              </a:rPr>
              <a:t>mobile and desktop environments</a:t>
            </a:r>
            <a:r>
              <a:rPr lang="en-US" sz="2105">
                <a:solidFill>
                  <a:srgbClr val="000000"/>
                </a:solidFill>
                <a:latin typeface="Garet"/>
                <a:ea typeface="Garet"/>
                <a:cs typeface="Garet"/>
                <a:sym typeface="Garet"/>
              </a:rPr>
              <a:t>. Ubuntu Touch is known for its</a:t>
            </a:r>
            <a:r>
              <a:rPr lang="en-US" sz="2105" b="1" i="1">
                <a:solidFill>
                  <a:srgbClr val="000000"/>
                </a:solidFill>
                <a:latin typeface="Garet Bold Italics"/>
                <a:ea typeface="Garet Bold Italics"/>
                <a:cs typeface="Garet Bold Italics"/>
                <a:sym typeface="Garet Bold Italics"/>
              </a:rPr>
              <a:t> open-source nature</a:t>
            </a:r>
            <a:r>
              <a:rPr lang="en-US" sz="2105">
                <a:solidFill>
                  <a:srgbClr val="000000"/>
                </a:solidFill>
                <a:latin typeface="Garet"/>
                <a:ea typeface="Garet"/>
                <a:cs typeface="Garet"/>
                <a:sym typeface="Garet"/>
              </a:rPr>
              <a:t>, providing users with the ability to control and modify the operating system to their needs, while also focusing on security and privacy.</a:t>
            </a:r>
            <a:endParaRPr lang="en-US" sz="2105">
              <a:solidFill>
                <a:srgbClr val="000000"/>
              </a:solidFill>
              <a:latin typeface="Garet"/>
              <a:ea typeface="Garet"/>
              <a:cs typeface="Garet"/>
              <a:sym typeface="Garet"/>
            </a:endParaRPr>
          </a:p>
          <a:p>
            <a:pPr algn="l">
              <a:lnSpc>
                <a:spcPts val="2950"/>
              </a:lnSpc>
            </a:pPr>
            <a:r>
              <a:rPr lang="en-US" sz="2105">
                <a:solidFill>
                  <a:srgbClr val="000000"/>
                </a:solidFill>
                <a:latin typeface="Garet"/>
                <a:ea typeface="Garet"/>
                <a:cs typeface="Garet"/>
                <a:sym typeface="Garet"/>
              </a:rPr>
              <a:t>Key features of Ubuntu Touch include its</a:t>
            </a:r>
            <a:r>
              <a:rPr lang="en-US" sz="2105" b="1" i="1">
                <a:solidFill>
                  <a:srgbClr val="000000"/>
                </a:solidFill>
                <a:latin typeface="Garet Bold Italics"/>
                <a:ea typeface="Garet Bold Italics"/>
                <a:cs typeface="Garet Bold Italics"/>
                <a:sym typeface="Garet Bold Italics"/>
              </a:rPr>
              <a:t> clean and minimalistic user interface, extensive customization options,</a:t>
            </a:r>
            <a:r>
              <a:rPr lang="en-US" sz="2105">
                <a:solidFill>
                  <a:srgbClr val="000000"/>
                </a:solidFill>
                <a:latin typeface="Garet"/>
                <a:ea typeface="Garet"/>
                <a:cs typeface="Garet"/>
                <a:sym typeface="Garet"/>
              </a:rPr>
              <a:t> and its support for both native and web-based apps. The system is built to work with a range of devices. It provides a more desktop-like experience on mobile, including the </a:t>
            </a:r>
            <a:r>
              <a:rPr lang="en-US" sz="2105" b="1" i="1">
                <a:solidFill>
                  <a:srgbClr val="000000"/>
                </a:solidFill>
                <a:latin typeface="Garet Bold Italics"/>
                <a:ea typeface="Garet Bold Italics"/>
                <a:cs typeface="Garet Bold Italics"/>
                <a:sym typeface="Garet Bold Italics"/>
              </a:rPr>
              <a:t>ability to run desktop applications </a:t>
            </a:r>
            <a:r>
              <a:rPr lang="en-US" sz="2105">
                <a:solidFill>
                  <a:srgbClr val="000000"/>
                </a:solidFill>
                <a:latin typeface="Garet"/>
                <a:ea typeface="Garet"/>
                <a:cs typeface="Garet"/>
                <a:sym typeface="Garet"/>
              </a:rPr>
              <a:t>when connected to a larger display.</a:t>
            </a:r>
            <a:endParaRPr lang="en-US" sz="2105">
              <a:solidFill>
                <a:srgbClr val="000000"/>
              </a:solidFill>
              <a:latin typeface="Garet"/>
              <a:ea typeface="Garet"/>
              <a:cs typeface="Garet"/>
              <a:sym typeface="Garet"/>
            </a:endParaRPr>
          </a:p>
          <a:p>
            <a:pPr marL="0" lvl="0" indent="0" algn="l">
              <a:lnSpc>
                <a:spcPts val="2950"/>
              </a:lnSpc>
              <a:spcBef>
                <a:spcPct val="0"/>
              </a:spcBef>
            </a:pPr>
          </a:p>
        </p:txBody>
      </p:sp>
      <p:sp>
        <p:nvSpPr>
          <p:cNvPr id="8" name="TextBox 8"/>
          <p:cNvSpPr txBox="1"/>
          <p:nvPr/>
        </p:nvSpPr>
        <p:spPr>
          <a:xfrm>
            <a:off x="874460" y="5800385"/>
            <a:ext cx="16384840" cy="3327852"/>
          </a:xfrm>
          <a:prstGeom prst="rect">
            <a:avLst/>
          </a:prstGeom>
        </p:spPr>
        <p:txBody>
          <a:bodyPr lIns="0" tIns="0" rIns="0" bIns="0" rtlCol="0" anchor="t">
            <a:spAutoFit/>
          </a:bodyPr>
          <a:lstStyle/>
          <a:p>
            <a:pPr algn="l">
              <a:lnSpc>
                <a:spcPts val="2950"/>
              </a:lnSpc>
            </a:pPr>
            <a:r>
              <a:rPr lang="en-US" sz="2105" b="1" u="sng">
                <a:solidFill>
                  <a:srgbClr val="000000"/>
                </a:solidFill>
                <a:latin typeface="Garet Bold"/>
                <a:ea typeface="Garet Bold"/>
                <a:cs typeface="Garet Bold"/>
                <a:sym typeface="Garet Bold"/>
              </a:rPr>
              <a:t>Apps, UI, and User Experience on Ubuntu Touch</a:t>
            </a:r>
            <a:endParaRPr lang="en-US" sz="2105" b="1" u="sng">
              <a:solidFill>
                <a:srgbClr val="000000"/>
              </a:solidFill>
              <a:latin typeface="Garet Bold"/>
              <a:ea typeface="Garet Bold"/>
              <a:cs typeface="Garet Bold"/>
              <a:sym typeface="Garet Bold"/>
            </a:endParaRPr>
          </a:p>
          <a:p>
            <a:pPr algn="l">
              <a:lnSpc>
                <a:spcPts val="2950"/>
              </a:lnSpc>
            </a:pPr>
            <a:r>
              <a:rPr lang="en-US" sz="2105">
                <a:solidFill>
                  <a:srgbClr val="000000"/>
                </a:solidFill>
                <a:latin typeface="Garet"/>
                <a:ea typeface="Garet"/>
                <a:cs typeface="Garet"/>
                <a:sym typeface="Garet"/>
              </a:rPr>
              <a:t>Ubuntu Touch offers a </a:t>
            </a:r>
            <a:r>
              <a:rPr lang="en-US" sz="2105" b="1" i="1">
                <a:solidFill>
                  <a:srgbClr val="000000"/>
                </a:solidFill>
                <a:latin typeface="Garet Bold Italics"/>
                <a:ea typeface="Garet Bold Italics"/>
                <a:cs typeface="Garet Bold Italics"/>
                <a:sym typeface="Garet Bold Italics"/>
              </a:rPr>
              <a:t>clean, gesture-based interface </a:t>
            </a:r>
            <a:r>
              <a:rPr lang="en-US" sz="2105">
                <a:solidFill>
                  <a:srgbClr val="000000"/>
                </a:solidFill>
                <a:latin typeface="Garet"/>
                <a:ea typeface="Garet"/>
                <a:cs typeface="Garet"/>
                <a:sym typeface="Garet"/>
              </a:rPr>
              <a:t>that is intuitive and easy to use, aiming for a seamless experience across </a:t>
            </a:r>
            <a:r>
              <a:rPr lang="en-US" sz="2105" b="1" i="1">
                <a:solidFill>
                  <a:srgbClr val="000000"/>
                </a:solidFill>
                <a:latin typeface="Garet Bold Italics"/>
                <a:ea typeface="Garet Bold Italics"/>
                <a:cs typeface="Garet Bold Italics"/>
                <a:sym typeface="Garet Bold Italics"/>
              </a:rPr>
              <a:t>smartphones and tablets. </a:t>
            </a:r>
            <a:r>
              <a:rPr lang="en-US" sz="2105">
                <a:solidFill>
                  <a:srgbClr val="000000"/>
                </a:solidFill>
                <a:latin typeface="Garet"/>
                <a:ea typeface="Garet"/>
                <a:cs typeface="Garet"/>
                <a:sym typeface="Garet"/>
              </a:rPr>
              <a:t>The OS provides access to a curated selection of native and web apps through the</a:t>
            </a:r>
            <a:r>
              <a:rPr lang="en-US" sz="2105" b="1" i="1">
                <a:solidFill>
                  <a:srgbClr val="000000"/>
                </a:solidFill>
                <a:latin typeface="Garet Bold Italics"/>
                <a:ea typeface="Garet Bold Italics"/>
                <a:cs typeface="Garet Bold Italics"/>
                <a:sym typeface="Garet Bold Italics"/>
              </a:rPr>
              <a:t> OpenStore,</a:t>
            </a:r>
            <a:r>
              <a:rPr lang="en-US" sz="2105">
                <a:solidFill>
                  <a:srgbClr val="000000"/>
                </a:solidFill>
                <a:latin typeface="Garet"/>
                <a:ea typeface="Garet"/>
                <a:cs typeface="Garet"/>
                <a:sym typeface="Garet"/>
              </a:rPr>
              <a:t> though its app ecosystem is smaller compared to Android or iOS. Unlike iOS, Ubuntu Touch is open-source and designed to run on a variety of supported devices, allowing for greater flexibility and community-driven development. Its multitasking approach enables</a:t>
            </a:r>
            <a:r>
              <a:rPr lang="en-US" sz="2105" b="1" i="1">
                <a:solidFill>
                  <a:srgbClr val="000000"/>
                </a:solidFill>
                <a:latin typeface="Garet Bold Italics"/>
                <a:ea typeface="Garet Bold Italics"/>
                <a:cs typeface="Garet Bold Italics"/>
                <a:sym typeface="Garet Bold Italics"/>
              </a:rPr>
              <a:t> real-time switching between apps using edge gestures,</a:t>
            </a:r>
            <a:r>
              <a:rPr lang="en-US" sz="2105">
                <a:solidFill>
                  <a:srgbClr val="000000"/>
                </a:solidFill>
                <a:latin typeface="Garet"/>
                <a:ea typeface="Garet"/>
                <a:cs typeface="Garet"/>
                <a:sym typeface="Garet"/>
              </a:rPr>
              <a:t> and its "Scopes" feature provides unified views for content like </a:t>
            </a:r>
            <a:r>
              <a:rPr lang="en-US" sz="2105" b="1" i="1">
                <a:solidFill>
                  <a:srgbClr val="000000"/>
                </a:solidFill>
                <a:latin typeface="Garet Bold Italics"/>
                <a:ea typeface="Garet Bold Italics"/>
                <a:cs typeface="Garet Bold Italics"/>
                <a:sym typeface="Garet Bold Italics"/>
              </a:rPr>
              <a:t>news, music, and contacts, enhancing productivity and personalization.</a:t>
            </a:r>
            <a:endParaRPr lang="en-US" sz="2105" b="1" i="1">
              <a:solidFill>
                <a:srgbClr val="000000"/>
              </a:solidFill>
              <a:latin typeface="Garet Bold Italics"/>
              <a:ea typeface="Garet Bold Italics"/>
              <a:cs typeface="Garet Bold Italics"/>
              <a:sym typeface="Garet Bold Italics"/>
            </a:endParaRPr>
          </a:p>
          <a:p>
            <a:pPr marL="0" lvl="0" indent="0" algn="l">
              <a:lnSpc>
                <a:spcPts val="2950"/>
              </a:lnSpc>
              <a:spcBef>
                <a:spcPct val="0"/>
              </a:spcBef>
            </a:p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22</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73648" y="1293237"/>
            <a:ext cx="13774976" cy="7652900"/>
          </a:xfrm>
          <a:prstGeom prst="rect">
            <a:avLst/>
          </a:prstGeom>
        </p:spPr>
        <p:txBody>
          <a:bodyPr lIns="0" tIns="0" rIns="0" bIns="0" rtlCol="0" anchor="t">
            <a:spAutoFit/>
          </a:bodyPr>
          <a:lstStyle/>
          <a:p>
            <a:pPr algn="l">
              <a:lnSpc>
                <a:spcPts val="3715"/>
              </a:lnSpc>
            </a:pPr>
            <a:r>
              <a:rPr lang="en-US" sz="2655" b="1" u="sng">
                <a:solidFill>
                  <a:srgbClr val="000000"/>
                </a:solidFill>
                <a:latin typeface="Garet Bold"/>
                <a:ea typeface="Garet Bold"/>
                <a:cs typeface="Garet Bold"/>
                <a:sym typeface="Garet Bold"/>
              </a:rPr>
              <a:t>Certainly! Here are the security features of Ubuntu Touch :</a:t>
            </a:r>
            <a:endParaRPr lang="en-US" sz="2655" b="1" u="sng">
              <a:solidFill>
                <a:srgbClr val="000000"/>
              </a:solidFill>
              <a:latin typeface="Garet Bold"/>
              <a:ea typeface="Garet Bold"/>
              <a:cs typeface="Garet Bold"/>
              <a:sym typeface="Garet Bold"/>
            </a:endParaRPr>
          </a:p>
          <a:p>
            <a:pPr algn="l">
              <a:lnSpc>
                <a:spcPts val="3155"/>
              </a:lnSpc>
            </a:pPr>
          </a:p>
          <a:p>
            <a:pPr algn="l">
              <a:lnSpc>
                <a:spcPts val="3155"/>
              </a:lnSpc>
            </a:pPr>
            <a:r>
              <a:rPr lang="en-US" sz="2255" b="1" u="sng">
                <a:solidFill>
                  <a:srgbClr val="000000"/>
                </a:solidFill>
                <a:latin typeface="Garet Bold"/>
                <a:ea typeface="Garet Bold"/>
                <a:cs typeface="Garet Bold"/>
                <a:sym typeface="Garet Bold"/>
              </a:rPr>
              <a:t>AppArmor:</a:t>
            </a:r>
            <a:endParaRPr lang="en-US" sz="2255" b="1" u="sng">
              <a:solidFill>
                <a:srgbClr val="000000"/>
              </a:solidFill>
              <a:latin typeface="Garet Bold"/>
              <a:ea typeface="Garet Bold"/>
              <a:cs typeface="Garet Bold"/>
              <a:sym typeface="Garet Bold"/>
            </a:endParaRPr>
          </a:p>
          <a:p>
            <a:pPr algn="l">
              <a:lnSpc>
                <a:spcPts val="3155"/>
              </a:lnSpc>
            </a:pPr>
            <a:r>
              <a:rPr lang="en-US" sz="2255">
                <a:solidFill>
                  <a:srgbClr val="000000"/>
                </a:solidFill>
                <a:latin typeface="Garet"/>
                <a:ea typeface="Garet"/>
                <a:cs typeface="Garet"/>
                <a:sym typeface="Garet"/>
              </a:rPr>
              <a:t>Restricts apps to their own files and resources, minimizing the attack surface.</a:t>
            </a:r>
            <a:endParaRPr lang="en-US" sz="2255">
              <a:solidFill>
                <a:srgbClr val="000000"/>
              </a:solidFill>
              <a:latin typeface="Garet"/>
              <a:ea typeface="Garet"/>
              <a:cs typeface="Garet"/>
              <a:sym typeface="Garet"/>
            </a:endParaRPr>
          </a:p>
          <a:p>
            <a:pPr algn="l">
              <a:lnSpc>
                <a:spcPts val="3155"/>
              </a:lnSpc>
            </a:pPr>
          </a:p>
          <a:p>
            <a:pPr algn="l">
              <a:lnSpc>
                <a:spcPts val="3155"/>
              </a:lnSpc>
            </a:pPr>
            <a:r>
              <a:rPr lang="en-US" sz="2255" b="1" u="sng">
                <a:solidFill>
                  <a:srgbClr val="000000"/>
                </a:solidFill>
                <a:latin typeface="Garet Bold"/>
                <a:ea typeface="Garet Bold"/>
                <a:cs typeface="Garet Bold"/>
                <a:sym typeface="Garet Bold"/>
              </a:rPr>
              <a:t>VPN Integration:</a:t>
            </a:r>
            <a:endParaRPr lang="en-US" sz="2255" b="1" u="sng">
              <a:solidFill>
                <a:srgbClr val="000000"/>
              </a:solidFill>
              <a:latin typeface="Garet Bold"/>
              <a:ea typeface="Garet Bold"/>
              <a:cs typeface="Garet Bold"/>
              <a:sym typeface="Garet Bold"/>
            </a:endParaRPr>
          </a:p>
          <a:p>
            <a:pPr algn="l">
              <a:lnSpc>
                <a:spcPts val="3155"/>
              </a:lnSpc>
            </a:pPr>
            <a:r>
              <a:rPr lang="en-US" sz="2255">
                <a:solidFill>
                  <a:srgbClr val="000000"/>
                </a:solidFill>
                <a:latin typeface="Garet"/>
                <a:ea typeface="Garet"/>
                <a:cs typeface="Garet"/>
                <a:sym typeface="Garet"/>
              </a:rPr>
              <a:t>Built-in support for VPN protocols to encrypt internet connections and protect user data.</a:t>
            </a:r>
            <a:endParaRPr lang="en-US" sz="2255">
              <a:solidFill>
                <a:srgbClr val="000000"/>
              </a:solidFill>
              <a:latin typeface="Garet"/>
              <a:ea typeface="Garet"/>
              <a:cs typeface="Garet"/>
              <a:sym typeface="Garet"/>
            </a:endParaRPr>
          </a:p>
          <a:p>
            <a:pPr algn="l">
              <a:lnSpc>
                <a:spcPts val="3155"/>
              </a:lnSpc>
            </a:pPr>
          </a:p>
          <a:p>
            <a:pPr algn="l">
              <a:lnSpc>
                <a:spcPts val="3155"/>
              </a:lnSpc>
            </a:pPr>
            <a:r>
              <a:rPr lang="en-US" sz="2255" b="1" u="sng">
                <a:solidFill>
                  <a:srgbClr val="000000"/>
                </a:solidFill>
                <a:latin typeface="Garet Bold"/>
                <a:ea typeface="Garet Bold"/>
                <a:cs typeface="Garet Bold"/>
                <a:sym typeface="Garet Bold"/>
              </a:rPr>
              <a:t>Periodic Security Updates:</a:t>
            </a:r>
            <a:endParaRPr lang="en-US" sz="2255" b="1" u="sng">
              <a:solidFill>
                <a:srgbClr val="000000"/>
              </a:solidFill>
              <a:latin typeface="Garet Bold"/>
              <a:ea typeface="Garet Bold"/>
              <a:cs typeface="Garet Bold"/>
              <a:sym typeface="Garet Bold"/>
            </a:endParaRPr>
          </a:p>
          <a:p>
            <a:pPr algn="l">
              <a:lnSpc>
                <a:spcPts val="3155"/>
              </a:lnSpc>
            </a:pPr>
            <a:r>
              <a:rPr lang="en-US" sz="2255">
                <a:solidFill>
                  <a:srgbClr val="000000"/>
                </a:solidFill>
                <a:latin typeface="Garet"/>
                <a:ea typeface="Garet"/>
                <a:cs typeface="Garet"/>
                <a:sym typeface="Garet"/>
              </a:rPr>
              <a:t>Regular security and performance updates from the Ubuntu community to keep devices safe.</a:t>
            </a:r>
            <a:endParaRPr lang="en-US" sz="2255">
              <a:solidFill>
                <a:srgbClr val="000000"/>
              </a:solidFill>
              <a:latin typeface="Garet"/>
              <a:ea typeface="Garet"/>
              <a:cs typeface="Garet"/>
              <a:sym typeface="Garet"/>
            </a:endParaRPr>
          </a:p>
          <a:p>
            <a:pPr algn="l">
              <a:lnSpc>
                <a:spcPts val="3155"/>
              </a:lnSpc>
            </a:pPr>
          </a:p>
          <a:p>
            <a:pPr algn="l">
              <a:lnSpc>
                <a:spcPts val="3155"/>
              </a:lnSpc>
            </a:pPr>
            <a:r>
              <a:rPr lang="en-US" sz="2255" b="1" u="sng">
                <a:solidFill>
                  <a:srgbClr val="000000"/>
                </a:solidFill>
                <a:latin typeface="Garet Bold"/>
                <a:ea typeface="Garet Bold"/>
                <a:cs typeface="Garet Bold"/>
                <a:sym typeface="Garet Bold"/>
              </a:rPr>
              <a:t>Read-only File System:</a:t>
            </a:r>
            <a:endParaRPr lang="en-US" sz="2255" b="1" u="sng">
              <a:solidFill>
                <a:srgbClr val="000000"/>
              </a:solidFill>
              <a:latin typeface="Garet Bold"/>
              <a:ea typeface="Garet Bold"/>
              <a:cs typeface="Garet Bold"/>
              <a:sym typeface="Garet Bold"/>
            </a:endParaRPr>
          </a:p>
          <a:p>
            <a:pPr algn="l">
              <a:lnSpc>
                <a:spcPts val="3155"/>
              </a:lnSpc>
            </a:pPr>
            <a:r>
              <a:rPr lang="en-US" sz="2255">
                <a:solidFill>
                  <a:srgbClr val="000000"/>
                </a:solidFill>
                <a:latin typeface="Garet"/>
                <a:ea typeface="Garet"/>
                <a:cs typeface="Garet"/>
                <a:sym typeface="Garet"/>
              </a:rPr>
              <a:t>The OS runs on a read-only file system, enhancing both stability and security.</a:t>
            </a:r>
            <a:endParaRPr lang="en-US" sz="2255">
              <a:solidFill>
                <a:srgbClr val="000000"/>
              </a:solidFill>
              <a:latin typeface="Garet"/>
              <a:ea typeface="Garet"/>
              <a:cs typeface="Garet"/>
              <a:sym typeface="Garet"/>
            </a:endParaRPr>
          </a:p>
          <a:p>
            <a:pPr algn="l">
              <a:lnSpc>
                <a:spcPts val="3155"/>
              </a:lnSpc>
            </a:pPr>
          </a:p>
          <a:p>
            <a:pPr algn="l">
              <a:lnSpc>
                <a:spcPts val="3155"/>
              </a:lnSpc>
            </a:pPr>
            <a:r>
              <a:rPr lang="en-US" sz="2255" b="1" u="sng">
                <a:solidFill>
                  <a:srgbClr val="000000"/>
                </a:solidFill>
                <a:latin typeface="Garet Bold"/>
                <a:ea typeface="Garet Bold"/>
                <a:cs typeface="Garet Bold"/>
                <a:sym typeface="Garet Bold"/>
              </a:rPr>
              <a:t>Full Disk Encryption (FDE):</a:t>
            </a:r>
            <a:endParaRPr lang="en-US" sz="2255" b="1" u="sng">
              <a:solidFill>
                <a:srgbClr val="000000"/>
              </a:solidFill>
              <a:latin typeface="Garet Bold"/>
              <a:ea typeface="Garet Bold"/>
              <a:cs typeface="Garet Bold"/>
              <a:sym typeface="Garet Bold"/>
            </a:endParaRPr>
          </a:p>
          <a:p>
            <a:pPr algn="l">
              <a:lnSpc>
                <a:spcPts val="3155"/>
              </a:lnSpc>
            </a:pPr>
            <a:r>
              <a:rPr lang="en-US" sz="2255">
                <a:solidFill>
                  <a:srgbClr val="000000"/>
                </a:solidFill>
                <a:latin typeface="Garet"/>
                <a:ea typeface="Garet"/>
                <a:cs typeface="Garet"/>
                <a:sym typeface="Garet"/>
              </a:rPr>
              <a:t>Encrypts the entire storage device, protecting data at rest.</a:t>
            </a:r>
            <a:endParaRPr lang="en-US" sz="2255">
              <a:solidFill>
                <a:srgbClr val="000000"/>
              </a:solidFill>
              <a:latin typeface="Garet"/>
              <a:ea typeface="Garet"/>
              <a:cs typeface="Garet"/>
              <a:sym typeface="Garet"/>
            </a:endParaRPr>
          </a:p>
          <a:p>
            <a:pPr algn="l">
              <a:lnSpc>
                <a:spcPts val="3155"/>
              </a:lnSpc>
            </a:pPr>
          </a:p>
          <a:p>
            <a:pPr algn="l">
              <a:lnSpc>
                <a:spcPts val="3155"/>
              </a:lnSpc>
            </a:pPr>
            <a:r>
              <a:rPr lang="en-US" sz="2255" b="1" u="sng">
                <a:solidFill>
                  <a:srgbClr val="000000"/>
                </a:solidFill>
                <a:latin typeface="Garet Bold"/>
                <a:ea typeface="Garet Bold"/>
                <a:cs typeface="Garet Bold"/>
                <a:sym typeface="Garet Bold"/>
              </a:rPr>
              <a:t>Default Secure Configuration:</a:t>
            </a:r>
            <a:endParaRPr lang="en-US" sz="2255" b="1" u="sng">
              <a:solidFill>
                <a:srgbClr val="000000"/>
              </a:solidFill>
              <a:latin typeface="Garet Bold"/>
              <a:ea typeface="Garet Bold"/>
              <a:cs typeface="Garet Bold"/>
              <a:sym typeface="Garet Bold"/>
            </a:endParaRPr>
          </a:p>
          <a:p>
            <a:pPr algn="l">
              <a:lnSpc>
                <a:spcPts val="3155"/>
              </a:lnSpc>
              <a:spcBef>
                <a:spcPct val="0"/>
              </a:spcBef>
            </a:pPr>
            <a:r>
              <a:rPr lang="en-US" sz="2255">
                <a:solidFill>
                  <a:srgbClr val="000000"/>
                </a:solidFill>
                <a:latin typeface="Garet"/>
                <a:ea typeface="Garet"/>
                <a:cs typeface="Garet"/>
                <a:sym typeface="Garet"/>
              </a:rPr>
              <a:t>Secure out-of-the-box with most network ports closed and a firewall enabled.</a:t>
            </a:r>
            <a:endParaRPr lang="en-US" sz="2255">
              <a:solidFill>
                <a:srgbClr val="000000"/>
              </a:solidFill>
              <a:latin typeface="Garet"/>
              <a:ea typeface="Garet"/>
              <a:cs typeface="Garet"/>
              <a:sym typeface="Garet"/>
            </a:endParaRPr>
          </a:p>
        </p:txBody>
      </p:sp>
      <p:grpSp>
        <p:nvGrpSpPr>
          <p:cNvPr id="3" name="Group 3"/>
          <p:cNvGrpSpPr/>
          <p:nvPr/>
        </p:nvGrpSpPr>
        <p:grpSpPr>
          <a:xfrm rot="0">
            <a:off x="16887867" y="-180033"/>
            <a:ext cx="1061929" cy="1137100"/>
            <a:chOff x="0" y="0"/>
            <a:chExt cx="1415905" cy="1516133"/>
          </a:xfrm>
        </p:grpSpPr>
        <p:grpSp>
          <p:nvGrpSpPr>
            <p:cNvPr id="4" name="Group 4"/>
            <p:cNvGrpSpPr/>
            <p:nvPr/>
          </p:nvGrpSpPr>
          <p:grpSpPr>
            <a:xfrm rot="0">
              <a:off x="51376" y="0"/>
              <a:ext cx="1313152" cy="1516133"/>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23</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442345" y="1745998"/>
            <a:ext cx="15816955" cy="7512302"/>
          </a:xfrm>
          <a:prstGeom prst="rect">
            <a:avLst/>
          </a:prstGeom>
        </p:spPr>
        <p:txBody>
          <a:bodyPr lIns="0" tIns="0" rIns="0" bIns="0" rtlCol="0" anchor="t">
            <a:spAutoFit/>
          </a:bodyPr>
          <a:lstStyle/>
          <a:p>
            <a:pPr algn="l">
              <a:lnSpc>
                <a:spcPts val="2785"/>
              </a:lnSpc>
            </a:pPr>
            <a:r>
              <a:rPr lang="en-US" sz="1990" u="sng">
                <a:solidFill>
                  <a:srgbClr val="000000"/>
                </a:solidFill>
                <a:latin typeface="Garet"/>
                <a:ea typeface="Garet"/>
                <a:cs typeface="Garet"/>
                <a:sym typeface="Garet"/>
              </a:rPr>
              <a:t>Examples of 2025 Vulnerabilities Affecting Ubuntu Touch</a:t>
            </a:r>
            <a:endParaRPr lang="en-US" sz="1990" u="sng">
              <a:solidFill>
                <a:srgbClr val="000000"/>
              </a:solidFill>
              <a:latin typeface="Garet"/>
              <a:ea typeface="Garet"/>
              <a:cs typeface="Garet"/>
              <a:sym typeface="Garet"/>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CVE-2025-3887:</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               </a:t>
            </a:r>
            <a:r>
              <a:rPr lang="en-US" sz="1990">
                <a:solidFill>
                  <a:srgbClr val="000000"/>
                </a:solidFill>
                <a:latin typeface="Garet"/>
                <a:ea typeface="Garet"/>
                <a:cs typeface="Garet"/>
                <a:sym typeface="Garet"/>
              </a:rPr>
              <a:t>Stack-based buffer overflow in GStreamer’s H265 codec parsing (remote code execution risk).</a:t>
            </a:r>
            <a:endParaRPr lang="en-US" sz="1990">
              <a:solidFill>
                <a:srgbClr val="000000"/>
              </a:solidFill>
              <a:latin typeface="Garet"/>
              <a:ea typeface="Garet"/>
              <a:cs typeface="Garet"/>
              <a:sym typeface="Garet"/>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CVE-2025-4664:</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               </a:t>
            </a:r>
            <a:r>
              <a:rPr lang="en-US" sz="1990">
                <a:solidFill>
                  <a:srgbClr val="000000"/>
                </a:solidFill>
                <a:latin typeface="Garet"/>
                <a:ea typeface="Garet"/>
                <a:cs typeface="Garet"/>
                <a:sym typeface="Garet"/>
              </a:rPr>
              <a:t>Insufficient policy enforcement in Google Chrome’s Loader (potential cross-origin data leaks).</a:t>
            </a:r>
            <a:endParaRPr lang="en-US" sz="1990">
              <a:solidFill>
                <a:srgbClr val="000000"/>
              </a:solidFill>
              <a:latin typeface="Garet"/>
              <a:ea typeface="Garet"/>
              <a:cs typeface="Garet"/>
              <a:sym typeface="Garet"/>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CVE-2025-32913:</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               </a:t>
            </a:r>
            <a:r>
              <a:rPr lang="en-US" sz="1990">
                <a:solidFill>
                  <a:srgbClr val="000000"/>
                </a:solidFill>
                <a:latin typeface="Garet"/>
                <a:ea typeface="Garet"/>
                <a:cs typeface="Garet"/>
                <a:sym typeface="Garet"/>
              </a:rPr>
              <a:t>Null pointer dereference in libsoup (can cause application/system crashes).</a:t>
            </a:r>
            <a:endParaRPr lang="en-US" sz="1990">
              <a:solidFill>
                <a:srgbClr val="000000"/>
              </a:solidFill>
              <a:latin typeface="Garet"/>
              <a:ea typeface="Garet"/>
              <a:cs typeface="Garet"/>
              <a:sym typeface="Garet"/>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CVE-2025-31115:</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               </a:t>
            </a:r>
            <a:r>
              <a:rPr lang="en-US" sz="1990">
                <a:solidFill>
                  <a:srgbClr val="000000"/>
                </a:solidFill>
                <a:latin typeface="Garet"/>
                <a:ea typeface="Garet"/>
                <a:cs typeface="Garet"/>
                <a:sym typeface="Garet"/>
              </a:rPr>
              <a:t>Bug in XZ Utils multithreaded decoder (risk of crashes and memory corruption).</a:t>
            </a:r>
            <a:endParaRPr lang="en-US" sz="1990">
              <a:solidFill>
                <a:srgbClr val="000000"/>
              </a:solidFill>
              <a:latin typeface="Garet"/>
              <a:ea typeface="Garet"/>
              <a:cs typeface="Garet"/>
              <a:sym typeface="Garet"/>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CVE-2025-2784:</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               </a:t>
            </a:r>
            <a:r>
              <a:rPr lang="en-US" sz="1990">
                <a:solidFill>
                  <a:srgbClr val="000000"/>
                </a:solidFill>
                <a:latin typeface="Garet"/>
                <a:ea typeface="Garet"/>
                <a:cs typeface="Garet"/>
                <a:sym typeface="Garet"/>
              </a:rPr>
              <a:t>Heap buffer over-read in libsoup’s skip_insight_whitespace() (potential data leakage/crashes).</a:t>
            </a:r>
            <a:endParaRPr lang="en-US" sz="1990">
              <a:solidFill>
                <a:srgbClr val="000000"/>
              </a:solidFill>
              <a:latin typeface="Garet"/>
              <a:ea typeface="Garet"/>
              <a:cs typeface="Garet"/>
              <a:sym typeface="Garet"/>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CVE-2025-30691:</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               </a:t>
            </a:r>
            <a:r>
              <a:rPr lang="en-US" sz="1990">
                <a:solidFill>
                  <a:srgbClr val="000000"/>
                </a:solidFill>
                <a:latin typeface="Garet"/>
                <a:ea typeface="Garet"/>
                <a:cs typeface="Garet"/>
                <a:sym typeface="Garet"/>
              </a:rPr>
              <a:t>Vulnerability in Oracle Java SE (allows unauthorized data access).</a:t>
            </a:r>
            <a:endParaRPr lang="en-US" sz="1990">
              <a:solidFill>
                <a:srgbClr val="000000"/>
              </a:solidFill>
              <a:latin typeface="Garet"/>
              <a:ea typeface="Garet"/>
              <a:cs typeface="Garet"/>
              <a:sym typeface="Garet"/>
            </a:endParaRPr>
          </a:p>
          <a:p>
            <a:pPr algn="l">
              <a:lnSpc>
                <a:spcPts val="2785"/>
              </a:lnSpc>
            </a:pPr>
          </a:p>
          <a:p>
            <a:pPr algn="l">
              <a:lnSpc>
                <a:spcPts val="3345"/>
              </a:lnSpc>
            </a:pPr>
            <a:r>
              <a:rPr lang="en-US" sz="2390" b="1">
                <a:solidFill>
                  <a:srgbClr val="000000"/>
                </a:solidFill>
                <a:latin typeface="Garet Bold"/>
                <a:ea typeface="Garet Bold"/>
                <a:cs typeface="Garet Bold"/>
                <a:sym typeface="Garet Bold"/>
              </a:rPr>
              <a:t>Mitigation Steps</a:t>
            </a:r>
            <a:endParaRPr lang="en-US" sz="2390" b="1">
              <a:solidFill>
                <a:srgbClr val="000000"/>
              </a:solidFill>
              <a:latin typeface="Garet Bold"/>
              <a:ea typeface="Garet Bold"/>
              <a:cs typeface="Garet Bold"/>
              <a:sym typeface="Garet Bold"/>
            </a:endParaRPr>
          </a:p>
          <a:p>
            <a:pPr algn="l">
              <a:lnSpc>
                <a:spcPts val="3345"/>
              </a:lnSpc>
            </a:pPr>
          </a:p>
          <a:p>
            <a:pPr marL="429895" lvl="1" indent="-214630" algn="l">
              <a:lnSpc>
                <a:spcPts val="2785"/>
              </a:lnSpc>
              <a:buAutoNum type="arabicPeriod"/>
            </a:pPr>
            <a:r>
              <a:rPr lang="en-US" sz="1990">
                <a:solidFill>
                  <a:srgbClr val="000000"/>
                </a:solidFill>
                <a:latin typeface="Garet"/>
                <a:ea typeface="Garet"/>
                <a:cs typeface="Garet"/>
                <a:sym typeface="Garet"/>
              </a:rPr>
              <a:t>Keep Ubuntu Touch and all installed software up-to-date.</a:t>
            </a:r>
            <a:endParaRPr lang="en-US" sz="1990">
              <a:solidFill>
                <a:srgbClr val="000000"/>
              </a:solidFill>
              <a:latin typeface="Garet"/>
              <a:ea typeface="Garet"/>
              <a:cs typeface="Garet"/>
              <a:sym typeface="Garet"/>
            </a:endParaRPr>
          </a:p>
          <a:p>
            <a:pPr marL="429895" lvl="1" indent="-214630" algn="l">
              <a:lnSpc>
                <a:spcPts val="2785"/>
              </a:lnSpc>
              <a:buAutoNum type="arabicPeriod"/>
            </a:pPr>
            <a:r>
              <a:rPr lang="en-US" sz="1990">
                <a:solidFill>
                  <a:srgbClr val="000000"/>
                </a:solidFill>
                <a:latin typeface="Garet"/>
                <a:ea typeface="Garet"/>
                <a:cs typeface="Garet"/>
                <a:sym typeface="Garet"/>
              </a:rPr>
              <a:t>Use Ubuntu Pro for early access to critical security fixes.</a:t>
            </a:r>
            <a:endParaRPr lang="en-US" sz="1990">
              <a:solidFill>
                <a:srgbClr val="000000"/>
              </a:solidFill>
              <a:latin typeface="Garet"/>
              <a:ea typeface="Garet"/>
              <a:cs typeface="Garet"/>
              <a:sym typeface="Garet"/>
            </a:endParaRPr>
          </a:p>
          <a:p>
            <a:pPr marL="429895" lvl="1" indent="-214630" algn="l">
              <a:lnSpc>
                <a:spcPts val="2785"/>
              </a:lnSpc>
              <a:buAutoNum type="arabicPeriod"/>
            </a:pPr>
            <a:r>
              <a:rPr lang="en-US" sz="1990">
                <a:solidFill>
                  <a:srgbClr val="000000"/>
                </a:solidFill>
                <a:latin typeface="Garet"/>
                <a:ea typeface="Garet"/>
                <a:cs typeface="Garet"/>
                <a:sym typeface="Garet"/>
              </a:rPr>
              <a:t>Avoid installing untrusted software or using unverified sources.</a:t>
            </a:r>
            <a:endParaRPr lang="en-US" sz="1990">
              <a:solidFill>
                <a:srgbClr val="000000"/>
              </a:solidFill>
              <a:latin typeface="Garet"/>
              <a:ea typeface="Garet"/>
              <a:cs typeface="Garet"/>
              <a:sym typeface="Garet"/>
            </a:endParaRPr>
          </a:p>
          <a:p>
            <a:pPr marL="429895" lvl="1" indent="-214630" algn="l">
              <a:lnSpc>
                <a:spcPts val="2785"/>
              </a:lnSpc>
              <a:buAutoNum type="arabicPeriod"/>
            </a:pPr>
            <a:r>
              <a:rPr lang="en-US" sz="1990">
                <a:solidFill>
                  <a:srgbClr val="000000"/>
                </a:solidFill>
                <a:latin typeface="Garet"/>
                <a:ea typeface="Garet"/>
                <a:cs typeface="Garet"/>
                <a:sym typeface="Garet"/>
              </a:rPr>
              <a:t>Follow secure coding practices when developing custom apps for Ubuntu touch.</a:t>
            </a:r>
            <a:endParaRPr lang="en-US" sz="1990">
              <a:solidFill>
                <a:srgbClr val="000000"/>
              </a:solidFill>
              <a:latin typeface="Garet"/>
              <a:ea typeface="Garet"/>
              <a:cs typeface="Garet"/>
              <a:sym typeface="Garet"/>
            </a:endParaRPr>
          </a:p>
          <a:p>
            <a:pPr algn="l">
              <a:lnSpc>
                <a:spcPts val="2785"/>
              </a:lnSpc>
              <a:spcBef>
                <a:spcPct val="0"/>
              </a:spcBef>
            </a:pPr>
          </a:p>
        </p:txBody>
      </p:sp>
      <p:sp>
        <p:nvSpPr>
          <p:cNvPr id="3" name="TextBox 3"/>
          <p:cNvSpPr txBox="1"/>
          <p:nvPr/>
        </p:nvSpPr>
        <p:spPr>
          <a:xfrm>
            <a:off x="620253" y="981075"/>
            <a:ext cx="11828295" cy="438786"/>
          </a:xfrm>
          <a:prstGeom prst="rect">
            <a:avLst/>
          </a:prstGeom>
        </p:spPr>
        <p:txBody>
          <a:bodyPr lIns="0" tIns="0" rIns="0" bIns="0" rtlCol="0" anchor="t">
            <a:spAutoFit/>
          </a:bodyPr>
          <a:lstStyle/>
          <a:p>
            <a:pPr algn="ctr">
              <a:lnSpc>
                <a:spcPts val="3640"/>
              </a:lnSpc>
              <a:spcBef>
                <a:spcPct val="0"/>
              </a:spcBef>
            </a:pPr>
            <a:r>
              <a:rPr lang="en-US" sz="2600">
                <a:solidFill>
                  <a:srgbClr val="000000"/>
                </a:solidFill>
                <a:latin typeface="League Spartan" panose="00000800000000000000"/>
                <a:ea typeface="League Spartan" panose="00000800000000000000"/>
                <a:cs typeface="League Spartan" panose="00000800000000000000"/>
                <a:sym typeface="League Spartan" panose="00000800000000000000"/>
              </a:rPr>
              <a:t> Vulnerabilities and mitigation steps for Ubuntu Touch in 2025:</a:t>
            </a:r>
            <a:endParaRPr lang="en-US" sz="2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4" name="Group 4"/>
          <p:cNvGrpSpPr/>
          <p:nvPr/>
        </p:nvGrpSpPr>
        <p:grpSpPr>
          <a:xfrm rot="0">
            <a:off x="16887867" y="-180033"/>
            <a:ext cx="1061929" cy="1137100"/>
            <a:chOff x="0" y="0"/>
            <a:chExt cx="1415905" cy="1516133"/>
          </a:xfrm>
        </p:grpSpPr>
        <p:grpSp>
          <p:nvGrpSpPr>
            <p:cNvPr id="5" name="Group 5"/>
            <p:cNvGrpSpPr/>
            <p:nvPr/>
          </p:nvGrpSpPr>
          <p:grpSpPr>
            <a:xfrm rot="0">
              <a:off x="51376" y="0"/>
              <a:ext cx="1313152" cy="1516133"/>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24</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8825943" y="-249501"/>
            <a:ext cx="9733336" cy="11672390"/>
            <a:chOff x="0" y="0"/>
            <a:chExt cx="2563512" cy="3074210"/>
          </a:xfrm>
        </p:grpSpPr>
        <p:sp>
          <p:nvSpPr>
            <p:cNvPr id="3" name="Freeform 3"/>
            <p:cNvSpPr/>
            <p:nvPr/>
          </p:nvSpPr>
          <p:spPr>
            <a:xfrm>
              <a:off x="0" y="0"/>
              <a:ext cx="2563512" cy="3074210"/>
            </a:xfrm>
            <a:custGeom>
              <a:avLst/>
              <a:gdLst/>
              <a:ahLst/>
              <a:cxnLst/>
              <a:rect l="l" t="t" r="r" b="b"/>
              <a:pathLst>
                <a:path w="2563512" h="3074210">
                  <a:moveTo>
                    <a:pt x="0" y="0"/>
                  </a:moveTo>
                  <a:lnTo>
                    <a:pt x="2563512" y="0"/>
                  </a:lnTo>
                  <a:lnTo>
                    <a:pt x="2563512" y="3074210"/>
                  </a:lnTo>
                  <a:lnTo>
                    <a:pt x="0" y="3074210"/>
                  </a:lnTo>
                  <a:close/>
                </a:path>
              </a:pathLst>
            </a:custGeom>
            <a:solidFill>
              <a:srgbClr val="DE4815">
                <a:alpha val="6667"/>
              </a:srgbClr>
            </a:solidFill>
          </p:spPr>
        </p:sp>
        <p:sp>
          <p:nvSpPr>
            <p:cNvPr id="4" name="TextBox 4"/>
            <p:cNvSpPr txBox="1"/>
            <p:nvPr/>
          </p:nvSpPr>
          <p:spPr>
            <a:xfrm>
              <a:off x="0" y="-38100"/>
              <a:ext cx="2563512" cy="311231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605113" y="1864387"/>
            <a:ext cx="8049276" cy="7044563"/>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Privacy &amp; Open Source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100% open-source, with no built-in trackers or data harvesting — ideal for privacy-conscious users.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Convergence (Desktop-Mobile Hybrid)</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Devices can transform into full desktops when connected to a monitor, keyboard, and mouse — similar to a lightweight Linux desktop.</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Google-Free Ecosystem</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No Google Play Services, offering users full control over their data and app choices.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Active Community Development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Maintained by the UBports Foundation with strong community involvement and transparency.</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Customization &amp; Root Access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Based on Ubuntu, allowing advanced users to customize the system deeply or use terminal tools.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Open App Store (OpenStore)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Users can publish and install apps freely without heavy restrictions or gatekeeping.</a:t>
            </a:r>
            <a:endParaRPr lang="en-US" sz="2030">
              <a:solidFill>
                <a:srgbClr val="2E2C2C"/>
              </a:solidFill>
              <a:latin typeface="Garet"/>
              <a:ea typeface="Garet"/>
              <a:cs typeface="Garet"/>
              <a:sym typeface="Garet"/>
            </a:endParaRPr>
          </a:p>
          <a:p>
            <a:pPr algn="l">
              <a:lnSpc>
                <a:spcPts val="2840"/>
              </a:lnSpc>
            </a:pPr>
          </a:p>
        </p:txBody>
      </p:sp>
      <p:sp>
        <p:nvSpPr>
          <p:cNvPr id="6" name="TextBox 6"/>
          <p:cNvSpPr txBox="1"/>
          <p:nvPr/>
        </p:nvSpPr>
        <p:spPr>
          <a:xfrm>
            <a:off x="9516691" y="1864387"/>
            <a:ext cx="8049276" cy="739698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App Ecosystem</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Fewer native apps and limited support for popular Android/iOS apps — no official Android compatibility.</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Hardware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supports only a few devices (e.g., Fairphone, PinePhone, select Nexus models); community ports exist but may lack full functionality.</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Incomplete Feature Set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Some features (e.g., camera, sensors, fingerprint reader, VoLTE) may not work reliably across all supported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Slower Development Cycle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Maintained by volunteers, so updates and new features arrive more slowly than on major commercial OSes.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App Compatibility Challenges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Apps built for Android or iOS may not be portable without full rewrites due to different APIs and architecture.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Not Ideal for Average Users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Ubuntu Touch requires more technical knowledge for setup, maintenance, and daily use — not as beginner-friendly as Android or iOS.</a:t>
            </a:r>
            <a:endParaRPr lang="en-US" sz="2030">
              <a:solidFill>
                <a:srgbClr val="2E2C2C"/>
              </a:solidFill>
              <a:latin typeface="Garet"/>
              <a:ea typeface="Garet"/>
              <a:cs typeface="Garet"/>
              <a:sym typeface="Garet"/>
            </a:endParaRPr>
          </a:p>
          <a:p>
            <a:pPr algn="l">
              <a:lnSpc>
                <a:spcPts val="2840"/>
              </a:lnSpc>
            </a:pPr>
          </a:p>
        </p:txBody>
      </p:sp>
      <p:sp>
        <p:nvSpPr>
          <p:cNvPr id="7" name="TextBox 7"/>
          <p:cNvSpPr txBox="1"/>
          <p:nvPr/>
        </p:nvSpPr>
        <p:spPr>
          <a:xfrm>
            <a:off x="1640832" y="680683"/>
            <a:ext cx="4598194"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Ubuntu Touch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0587421" y="680683"/>
            <a:ext cx="5955655"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Ubuntu Touch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25</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634849" y="2072122"/>
            <a:ext cx="16604657" cy="3590619"/>
            <a:chOff x="0" y="0"/>
            <a:chExt cx="4373243" cy="945677"/>
          </a:xfrm>
        </p:grpSpPr>
        <p:sp>
          <p:nvSpPr>
            <p:cNvPr id="3" name="Freeform 3"/>
            <p:cNvSpPr/>
            <p:nvPr/>
          </p:nvSpPr>
          <p:spPr>
            <a:xfrm>
              <a:off x="0" y="0"/>
              <a:ext cx="4373243" cy="945677"/>
            </a:xfrm>
            <a:custGeom>
              <a:avLst/>
              <a:gdLst/>
              <a:ahLst/>
              <a:cxnLst/>
              <a:rect l="l" t="t" r="r" b="b"/>
              <a:pathLst>
                <a:path w="4373243" h="945677">
                  <a:moveTo>
                    <a:pt x="20981" y="0"/>
                  </a:moveTo>
                  <a:lnTo>
                    <a:pt x="4352262" y="0"/>
                  </a:lnTo>
                  <a:cubicBezTo>
                    <a:pt x="4357827" y="0"/>
                    <a:pt x="4363163" y="2211"/>
                    <a:pt x="4367098" y="6145"/>
                  </a:cubicBezTo>
                  <a:cubicBezTo>
                    <a:pt x="4371033" y="10080"/>
                    <a:pt x="4373243" y="15417"/>
                    <a:pt x="4373243" y="20981"/>
                  </a:cubicBezTo>
                  <a:lnTo>
                    <a:pt x="4373243" y="924696"/>
                  </a:lnTo>
                  <a:cubicBezTo>
                    <a:pt x="4373243" y="936284"/>
                    <a:pt x="4363850" y="945677"/>
                    <a:pt x="4352262" y="945677"/>
                  </a:cubicBezTo>
                  <a:lnTo>
                    <a:pt x="20981" y="945677"/>
                  </a:lnTo>
                  <a:cubicBezTo>
                    <a:pt x="9394" y="945677"/>
                    <a:pt x="0" y="936284"/>
                    <a:pt x="0" y="924696"/>
                  </a:cubicBezTo>
                  <a:lnTo>
                    <a:pt x="0" y="20981"/>
                  </a:lnTo>
                  <a:cubicBezTo>
                    <a:pt x="0" y="9394"/>
                    <a:pt x="9394" y="0"/>
                    <a:pt x="20981" y="0"/>
                  </a:cubicBezTo>
                  <a:close/>
                </a:path>
              </a:pathLst>
            </a:custGeom>
            <a:solidFill>
              <a:srgbClr val="B0122C">
                <a:alpha val="4706"/>
              </a:srgbClr>
            </a:solidFill>
          </p:spPr>
        </p:sp>
        <p:sp>
          <p:nvSpPr>
            <p:cNvPr id="4" name="TextBox 4"/>
            <p:cNvSpPr txBox="1"/>
            <p:nvPr/>
          </p:nvSpPr>
          <p:spPr>
            <a:xfrm>
              <a:off x="0" y="-38100"/>
              <a:ext cx="4373243" cy="983777"/>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1028700" y="722550"/>
            <a:ext cx="3011937" cy="1050413"/>
          </a:xfrm>
          <a:custGeom>
            <a:avLst/>
            <a:gdLst/>
            <a:ahLst/>
            <a:cxnLst/>
            <a:rect l="l" t="t" r="r" b="b"/>
            <a:pathLst>
              <a:path w="3011937" h="1050413">
                <a:moveTo>
                  <a:pt x="0" y="0"/>
                </a:moveTo>
                <a:lnTo>
                  <a:pt x="3011937" y="0"/>
                </a:lnTo>
                <a:lnTo>
                  <a:pt x="3011937" y="1050414"/>
                </a:lnTo>
                <a:lnTo>
                  <a:pt x="0" y="1050414"/>
                </a:lnTo>
                <a:lnTo>
                  <a:pt x="0" y="0"/>
                </a:lnTo>
                <a:close/>
              </a:path>
            </a:pathLst>
          </a:custGeom>
          <a:blipFill>
            <a:blip r:embed="rId1"/>
            <a:stretch>
              <a:fillRect/>
            </a:stretch>
          </a:blipFill>
        </p:spPr>
      </p:sp>
      <p:sp>
        <p:nvSpPr>
          <p:cNvPr id="6" name="TextBox 6"/>
          <p:cNvSpPr txBox="1"/>
          <p:nvPr/>
        </p:nvSpPr>
        <p:spPr>
          <a:xfrm>
            <a:off x="1028700" y="6343198"/>
            <a:ext cx="15816955" cy="2594862"/>
          </a:xfrm>
          <a:prstGeom prst="rect">
            <a:avLst/>
          </a:prstGeom>
        </p:spPr>
        <p:txBody>
          <a:bodyPr lIns="0" tIns="0" rIns="0" bIns="0" rtlCol="0" anchor="t">
            <a:spAutoFit/>
          </a:bodyPr>
          <a:lstStyle/>
          <a:p>
            <a:pPr algn="l">
              <a:lnSpc>
                <a:spcPts val="2925"/>
              </a:lnSpc>
            </a:pPr>
            <a:r>
              <a:rPr lang="en-US" sz="2090" b="1" u="sng">
                <a:solidFill>
                  <a:srgbClr val="000000"/>
                </a:solidFill>
                <a:latin typeface="Garet Bold"/>
                <a:ea typeface="Garet Bold"/>
                <a:cs typeface="Garet Bold"/>
                <a:sym typeface="Garet Bold"/>
              </a:rPr>
              <a:t>Apps,UI &amp;User Experience:</a:t>
            </a:r>
            <a:endParaRPr lang="en-US" sz="2090" b="1" u="sng">
              <a:solidFill>
                <a:srgbClr val="000000"/>
              </a:solidFill>
              <a:latin typeface="Garet Bold"/>
              <a:ea typeface="Garet Bold"/>
              <a:cs typeface="Garet Bold"/>
              <a:sym typeface="Garet Bold"/>
            </a:endParaRPr>
          </a:p>
          <a:p>
            <a:pPr algn="l">
              <a:lnSpc>
                <a:spcPts val="2925"/>
              </a:lnSpc>
              <a:spcBef>
                <a:spcPct val="0"/>
              </a:spcBef>
            </a:pPr>
            <a:r>
              <a:rPr lang="en-US" sz="2090">
                <a:solidFill>
                  <a:srgbClr val="000000"/>
                </a:solidFill>
                <a:latin typeface="Garet"/>
                <a:ea typeface="Garet"/>
                <a:cs typeface="Garet"/>
                <a:sym typeface="Garet"/>
              </a:rPr>
              <a:t>Mobian is a Debian-based Linux distribution for mobile devices, using the Phosh graphical shell to deliver a</a:t>
            </a:r>
            <a:r>
              <a:rPr lang="en-US" sz="2090" b="1" i="1">
                <a:solidFill>
                  <a:srgbClr val="000000"/>
                </a:solidFill>
                <a:latin typeface="Garet Bold Italics"/>
                <a:ea typeface="Garet Bold Italics"/>
                <a:cs typeface="Garet Bold Italics"/>
                <a:sym typeface="Garet Bold Italics"/>
              </a:rPr>
              <a:t> GNOME-like, touch-friendly interface.</a:t>
            </a:r>
            <a:r>
              <a:rPr lang="en-US" sz="2090">
                <a:solidFill>
                  <a:srgbClr val="000000"/>
                </a:solidFill>
                <a:latin typeface="Garet"/>
                <a:ea typeface="Garet"/>
                <a:cs typeface="Garet"/>
                <a:sym typeface="Garet"/>
              </a:rPr>
              <a:t> It supports a wide range of Debian and GNOME apps, though not all are optimized for small screens. Key features include the </a:t>
            </a:r>
            <a:r>
              <a:rPr lang="en-US" sz="2090" b="1" i="1">
                <a:solidFill>
                  <a:srgbClr val="000000"/>
                </a:solidFill>
                <a:latin typeface="Garet Bold Italics"/>
                <a:ea typeface="Garet Bold Italics"/>
                <a:cs typeface="Garet Bold Italics"/>
                <a:sym typeface="Garet Bold Italics"/>
              </a:rPr>
              <a:t>Squeekboard on-screen keyboard,</a:t>
            </a:r>
            <a:r>
              <a:rPr lang="en-US" sz="2090">
                <a:solidFill>
                  <a:srgbClr val="000000"/>
                </a:solidFill>
                <a:latin typeface="Garet"/>
                <a:ea typeface="Garet"/>
                <a:cs typeface="Garet"/>
                <a:sym typeface="Garet"/>
              </a:rPr>
              <a:t> a dedicated Mobile Settings app, and support for web app launchers. The user experience is familiar for</a:t>
            </a:r>
            <a:r>
              <a:rPr lang="en-US" sz="2090" b="1" i="1">
                <a:solidFill>
                  <a:srgbClr val="000000"/>
                </a:solidFill>
                <a:latin typeface="Garet Bold Italics"/>
                <a:ea typeface="Garet Bold Italics"/>
                <a:cs typeface="Garet Bold Italics"/>
                <a:sym typeface="Garet Bold Italics"/>
              </a:rPr>
              <a:t> GNOME users, </a:t>
            </a:r>
            <a:r>
              <a:rPr lang="en-US" sz="2090">
                <a:solidFill>
                  <a:srgbClr val="000000"/>
                </a:solidFill>
                <a:latin typeface="Garet"/>
                <a:ea typeface="Garet"/>
                <a:cs typeface="Garet"/>
                <a:sym typeface="Garet"/>
              </a:rPr>
              <a:t>focusing on touch interaction and easy access to the Debian ecosystem, with software management via GNOME Software or apt. Customization is minimal, </a:t>
            </a:r>
            <a:r>
              <a:rPr lang="en-US" sz="2090" b="1" i="1">
                <a:solidFill>
                  <a:srgbClr val="000000"/>
                </a:solidFill>
                <a:latin typeface="Garet Bold Italics"/>
                <a:ea typeface="Garet Bold Italics"/>
                <a:cs typeface="Garet Bold Italics"/>
                <a:sym typeface="Garet Bold Italics"/>
              </a:rPr>
              <a:t>aiming for a straightforward, integrated mobile Debian experience.</a:t>
            </a:r>
            <a:endParaRPr lang="en-US" sz="2090" b="1" i="1">
              <a:solidFill>
                <a:srgbClr val="000000"/>
              </a:solidFill>
              <a:latin typeface="Garet Bold Italics"/>
              <a:ea typeface="Garet Bold Italics"/>
              <a:cs typeface="Garet Bold Italics"/>
              <a:sym typeface="Garet Bold Italics"/>
            </a:endParaRPr>
          </a:p>
        </p:txBody>
      </p:sp>
      <p:sp>
        <p:nvSpPr>
          <p:cNvPr id="7" name="TextBox 7"/>
          <p:cNvSpPr txBox="1"/>
          <p:nvPr/>
        </p:nvSpPr>
        <p:spPr>
          <a:xfrm>
            <a:off x="1028700" y="2357686"/>
            <a:ext cx="15816955" cy="3337812"/>
          </a:xfrm>
          <a:prstGeom prst="rect">
            <a:avLst/>
          </a:prstGeom>
        </p:spPr>
        <p:txBody>
          <a:bodyPr lIns="0" tIns="0" rIns="0" bIns="0" rtlCol="0" anchor="t">
            <a:spAutoFit/>
          </a:bodyPr>
          <a:lstStyle/>
          <a:p>
            <a:pPr algn="l">
              <a:lnSpc>
                <a:spcPts val="2925"/>
              </a:lnSpc>
            </a:pPr>
            <a:r>
              <a:rPr lang="en-US" sz="2090">
                <a:solidFill>
                  <a:srgbClr val="000000"/>
                </a:solidFill>
                <a:latin typeface="Garet"/>
                <a:ea typeface="Garet"/>
                <a:cs typeface="Garet"/>
                <a:sym typeface="Garet"/>
              </a:rPr>
              <a:t>Mobian is a Debian-based mobile operating system designed for smartphones. It focuses on</a:t>
            </a:r>
            <a:r>
              <a:rPr lang="en-US" sz="2090" b="1" i="1">
                <a:solidFill>
                  <a:srgbClr val="000000"/>
                </a:solidFill>
                <a:latin typeface="Garet Bold Italics"/>
                <a:ea typeface="Garet Bold Italics"/>
                <a:cs typeface="Garet Bold Italics"/>
                <a:sym typeface="Garet Bold Italics"/>
              </a:rPr>
              <a:t> privacy, simplicity, and open-source principles.</a:t>
            </a:r>
            <a:r>
              <a:rPr lang="en-US" sz="2090">
                <a:solidFill>
                  <a:srgbClr val="000000"/>
                </a:solidFill>
                <a:latin typeface="Garet"/>
                <a:ea typeface="Garet"/>
                <a:cs typeface="Garet"/>
                <a:sym typeface="Garet"/>
              </a:rPr>
              <a:t> It uses the</a:t>
            </a:r>
            <a:r>
              <a:rPr lang="en-US" sz="2090" b="1" i="1">
                <a:solidFill>
                  <a:srgbClr val="000000"/>
                </a:solidFill>
                <a:latin typeface="Garet Bold Italics"/>
                <a:ea typeface="Garet Bold Italics"/>
                <a:cs typeface="Garet Bold Italics"/>
                <a:sym typeface="Garet Bold Italics"/>
              </a:rPr>
              <a:t> GNOME desktop environment adapted for</a:t>
            </a:r>
            <a:r>
              <a:rPr lang="en-US" sz="2090">
                <a:solidFill>
                  <a:srgbClr val="000000"/>
                </a:solidFill>
                <a:latin typeface="Garet"/>
                <a:ea typeface="Garet"/>
                <a:cs typeface="Garet"/>
                <a:sym typeface="Garet"/>
              </a:rPr>
              <a:t> mobile devices, providing a consistent and familiar interface for</a:t>
            </a:r>
            <a:r>
              <a:rPr lang="en-US" sz="2090" b="1" i="1">
                <a:solidFill>
                  <a:srgbClr val="000000"/>
                </a:solidFill>
                <a:latin typeface="Garet Bold Italics"/>
                <a:ea typeface="Garet Bold Italics"/>
                <a:cs typeface="Garet Bold Italics"/>
                <a:sym typeface="Garet Bold Italics"/>
              </a:rPr>
              <a:t> Linux users</a:t>
            </a:r>
            <a:r>
              <a:rPr lang="en-US" sz="2090">
                <a:solidFill>
                  <a:srgbClr val="000000"/>
                </a:solidFill>
                <a:latin typeface="Garet"/>
                <a:ea typeface="Garet"/>
                <a:cs typeface="Garet"/>
                <a:sym typeface="Garet"/>
              </a:rPr>
              <a:t>. Mobian is designed to run on a variety of smartphones, allowing users to repurpose older hardware while maintaining a lightweight and secure OS.</a:t>
            </a:r>
            <a:endParaRPr lang="en-US" sz="2090">
              <a:solidFill>
                <a:srgbClr val="000000"/>
              </a:solidFill>
              <a:latin typeface="Garet"/>
              <a:ea typeface="Garet"/>
              <a:cs typeface="Garet"/>
              <a:sym typeface="Garet"/>
            </a:endParaRPr>
          </a:p>
          <a:p>
            <a:pPr algn="l">
              <a:lnSpc>
                <a:spcPts val="2925"/>
              </a:lnSpc>
            </a:pPr>
            <a:r>
              <a:rPr lang="en-US" sz="2090">
                <a:solidFill>
                  <a:srgbClr val="000000"/>
                </a:solidFill>
                <a:latin typeface="Garet"/>
                <a:ea typeface="Garet"/>
                <a:cs typeface="Garet"/>
                <a:sym typeface="Garet"/>
              </a:rPr>
              <a:t>Key features of Mobian include its full integration with Debian’s vast repositories, providing access to a wide range of software. It also offers a </a:t>
            </a:r>
            <a:r>
              <a:rPr lang="en-US" sz="2090" b="1" i="1">
                <a:solidFill>
                  <a:srgbClr val="000000"/>
                </a:solidFill>
                <a:latin typeface="Garet Bold Italics"/>
                <a:ea typeface="Garet Bold Italics"/>
                <a:cs typeface="Garet Bold Italics"/>
                <a:sym typeface="Garet Bold Italics"/>
              </a:rPr>
              <a:t>straightforward, clean user interface and strong privacy features,</a:t>
            </a:r>
            <a:r>
              <a:rPr lang="en-US" sz="2090">
                <a:solidFill>
                  <a:srgbClr val="000000"/>
                </a:solidFill>
                <a:latin typeface="Garet"/>
                <a:ea typeface="Garet"/>
                <a:cs typeface="Garet"/>
                <a:sym typeface="Garet"/>
              </a:rPr>
              <a:t> making it an appealing choice for Linux enthusiasts. Mobian is still in active development, and its user experience continues to</a:t>
            </a:r>
            <a:r>
              <a:rPr lang="en-US" sz="2090" b="1" i="1">
                <a:solidFill>
                  <a:srgbClr val="000000"/>
                </a:solidFill>
                <a:latin typeface="Garet Bold Italics"/>
                <a:ea typeface="Garet Bold Italics"/>
                <a:cs typeface="Garet Bold Italics"/>
                <a:sym typeface="Garet Bold Italics"/>
              </a:rPr>
              <a:t> improve as the project matures.</a:t>
            </a:r>
            <a:endParaRPr lang="en-US" sz="2090" b="1" i="1">
              <a:solidFill>
                <a:srgbClr val="000000"/>
              </a:solidFill>
              <a:latin typeface="Garet Bold Italics"/>
              <a:ea typeface="Garet Bold Italics"/>
              <a:cs typeface="Garet Bold Italics"/>
              <a:sym typeface="Garet Bold Italics"/>
            </a:endParaRPr>
          </a:p>
          <a:p>
            <a:pPr algn="l">
              <a:lnSpc>
                <a:spcPts val="2925"/>
              </a:lnSpc>
              <a:spcBef>
                <a:spcPct val="0"/>
              </a:spcBef>
            </a:pPr>
          </a:p>
        </p:txBody>
      </p:sp>
      <p:grpSp>
        <p:nvGrpSpPr>
          <p:cNvPr id="8" name="Group 8"/>
          <p:cNvGrpSpPr/>
          <p:nvPr/>
        </p:nvGrpSpPr>
        <p:grpSpPr>
          <a:xfrm rot="0">
            <a:off x="16887867" y="-180033"/>
            <a:ext cx="1061929" cy="1137100"/>
            <a:chOff x="0" y="0"/>
            <a:chExt cx="1415905" cy="1516133"/>
          </a:xfrm>
        </p:grpSpPr>
        <p:grpSp>
          <p:nvGrpSpPr>
            <p:cNvPr id="9" name="Group 9"/>
            <p:cNvGrpSpPr/>
            <p:nvPr/>
          </p:nvGrpSpPr>
          <p:grpSpPr>
            <a:xfrm rot="0">
              <a:off x="51376" y="0"/>
              <a:ext cx="1313152" cy="1516133"/>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26</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43499" y="1518449"/>
            <a:ext cx="14531065" cy="1851912"/>
          </a:xfrm>
          <a:prstGeom prst="rect">
            <a:avLst/>
          </a:prstGeom>
        </p:spPr>
        <p:txBody>
          <a:bodyPr lIns="0" tIns="0" rIns="0" bIns="0" rtlCol="0" anchor="t">
            <a:spAutoFit/>
          </a:bodyPr>
          <a:lstStyle/>
          <a:p>
            <a:pPr algn="l">
              <a:lnSpc>
                <a:spcPts val="2925"/>
              </a:lnSpc>
              <a:spcBef>
                <a:spcPct val="0"/>
              </a:spcBef>
            </a:pPr>
            <a:r>
              <a:rPr lang="en-US" sz="2090">
                <a:solidFill>
                  <a:srgbClr val="000000"/>
                </a:solidFill>
                <a:latin typeface="Garet"/>
                <a:ea typeface="Garet"/>
                <a:cs typeface="Garet"/>
                <a:sym typeface="Garet"/>
              </a:rPr>
              <a:t>Mobian’s security model builds on Debian’s trusted foundations, inheriting its robust package management, regular security updates, and active community vulnerability patching. By targeting the mainline Linux kernel, Mobian benefits from frequent upstream security fixes. Its open-source nature encourages community security audits, and its package management system helps maintain software integrity and safety.</a:t>
            </a:r>
            <a:endParaRPr lang="en-US" sz="2090">
              <a:solidFill>
                <a:srgbClr val="000000"/>
              </a:solidFill>
              <a:latin typeface="Garet"/>
              <a:ea typeface="Garet"/>
              <a:cs typeface="Garet"/>
              <a:sym typeface="Garet"/>
            </a:endParaRPr>
          </a:p>
        </p:txBody>
      </p:sp>
      <p:sp>
        <p:nvSpPr>
          <p:cNvPr id="3" name="TextBox 3"/>
          <p:cNvSpPr txBox="1"/>
          <p:nvPr/>
        </p:nvSpPr>
        <p:spPr>
          <a:xfrm>
            <a:off x="843499" y="4944594"/>
            <a:ext cx="16603617" cy="4080762"/>
          </a:xfrm>
          <a:prstGeom prst="rect">
            <a:avLst/>
          </a:prstGeom>
        </p:spPr>
        <p:txBody>
          <a:bodyPr lIns="0" tIns="0" rIns="0" bIns="0" rtlCol="0" anchor="t">
            <a:spAutoFit/>
          </a:bodyPr>
          <a:lstStyle/>
          <a:p>
            <a:pPr algn="l">
              <a:lnSpc>
                <a:spcPts val="2925"/>
              </a:lnSpc>
            </a:pPr>
            <a:r>
              <a:rPr lang="en-US" sz="2090">
                <a:solidFill>
                  <a:srgbClr val="000000"/>
                </a:solidFill>
                <a:latin typeface="Garet"/>
                <a:ea typeface="Garet"/>
                <a:cs typeface="Garet"/>
                <a:sym typeface="Garet"/>
              </a:rPr>
              <a:t>In 2025, Mobian’s security is primarily challenged by vulnerabilities </a:t>
            </a:r>
            <a:r>
              <a:rPr lang="en-US" sz="2090" b="1" i="1">
                <a:solidFill>
                  <a:srgbClr val="000000"/>
                </a:solidFill>
                <a:latin typeface="Garet Bold Italics"/>
                <a:ea typeface="Garet Bold Italics"/>
                <a:cs typeface="Garet Bold Italics"/>
                <a:sym typeface="Garet Bold Italics"/>
              </a:rPr>
              <a:t>inherited from its Debian base,</a:t>
            </a:r>
            <a:r>
              <a:rPr lang="en-US" sz="2090">
                <a:solidFill>
                  <a:srgbClr val="000000"/>
                </a:solidFill>
                <a:latin typeface="Garet"/>
                <a:ea typeface="Garet"/>
                <a:cs typeface="Garet"/>
                <a:sym typeface="Garet"/>
              </a:rPr>
              <a:t> </a:t>
            </a:r>
            <a:r>
              <a:rPr lang="en-US" sz="2090" b="1" i="1">
                <a:solidFill>
                  <a:srgbClr val="000000"/>
                </a:solidFill>
                <a:latin typeface="Garet Bold Italics"/>
                <a:ea typeface="Garet Bold Italics"/>
                <a:cs typeface="Garet Bold Italics"/>
                <a:sym typeface="Garet Bold Italics"/>
              </a:rPr>
              <a:t>the Linux kernel, </a:t>
            </a:r>
            <a:r>
              <a:rPr lang="en-US" sz="2090">
                <a:solidFill>
                  <a:srgbClr val="000000"/>
                </a:solidFill>
                <a:latin typeface="Garet"/>
                <a:ea typeface="Garet"/>
                <a:cs typeface="Garet"/>
                <a:sym typeface="Garet"/>
              </a:rPr>
              <a:t>and widely used open-source components. Notable threats and CVEs include:</a:t>
            </a:r>
            <a:endParaRPr lang="en-US" sz="2090">
              <a:solidFill>
                <a:srgbClr val="000000"/>
              </a:solidFill>
              <a:latin typeface="Garet"/>
              <a:ea typeface="Garet"/>
              <a:cs typeface="Garet"/>
              <a:sym typeface="Garet"/>
            </a:endParaRPr>
          </a:p>
          <a:p>
            <a:pPr marL="451485" lvl="1" indent="-225425" algn="l">
              <a:lnSpc>
                <a:spcPts val="2925"/>
              </a:lnSpc>
              <a:buFont typeface="Arial" panose="020B0604020202020204"/>
              <a:buChar char="•"/>
            </a:pPr>
            <a:r>
              <a:rPr lang="en-US" sz="2090" b="1">
                <a:solidFill>
                  <a:srgbClr val="1499AB"/>
                </a:solidFill>
                <a:latin typeface="Garet Bold"/>
                <a:ea typeface="Garet Bold"/>
                <a:cs typeface="Garet Bold"/>
                <a:sym typeface="Garet Bold"/>
              </a:rPr>
              <a:t>Linux Kernel and Driver Vulnerabilities:</a:t>
            </a:r>
            <a:endParaRPr lang="en-US" sz="2090" b="1">
              <a:solidFill>
                <a:srgbClr val="1499AB"/>
              </a:solidFill>
              <a:latin typeface="Garet Bold"/>
              <a:ea typeface="Garet Bold"/>
              <a:cs typeface="Garet Bold"/>
              <a:sym typeface="Garet Bold"/>
            </a:endParaRPr>
          </a:p>
          <a:p>
            <a:pPr algn="l">
              <a:lnSpc>
                <a:spcPts val="2925"/>
              </a:lnSpc>
            </a:pPr>
            <a:r>
              <a:rPr lang="en-US" sz="2090">
                <a:solidFill>
                  <a:srgbClr val="000000"/>
                </a:solidFill>
                <a:latin typeface="Garet"/>
                <a:ea typeface="Garet"/>
                <a:cs typeface="Garet"/>
                <a:sym typeface="Garet"/>
              </a:rPr>
              <a:t>        </a:t>
            </a:r>
            <a:r>
              <a:rPr lang="en-US" sz="2090">
                <a:solidFill>
                  <a:srgbClr val="000000"/>
                </a:solidFill>
                <a:latin typeface="Garet"/>
                <a:ea typeface="Garet"/>
                <a:cs typeface="Garet"/>
                <a:sym typeface="Garet"/>
              </a:rPr>
              <a:t>Mobian devices using Qualcomm, Arm (Mali), or Imagination Technologies (PowerVR) hardware may be impacted by   </a:t>
            </a:r>
            <a:endParaRPr lang="en-US" sz="2090">
              <a:solidFill>
                <a:srgbClr val="000000"/>
              </a:solidFill>
              <a:latin typeface="Garet"/>
              <a:ea typeface="Garet"/>
              <a:cs typeface="Garet"/>
              <a:sym typeface="Garet"/>
            </a:endParaRPr>
          </a:p>
          <a:p>
            <a:pPr algn="l">
              <a:lnSpc>
                <a:spcPts val="2925"/>
              </a:lnSpc>
            </a:pPr>
            <a:r>
              <a:rPr lang="en-US" sz="2090">
                <a:solidFill>
                  <a:srgbClr val="000000"/>
                </a:solidFill>
                <a:latin typeface="Garet"/>
                <a:ea typeface="Garet"/>
                <a:cs typeface="Garet"/>
                <a:sym typeface="Garet"/>
              </a:rPr>
              <a:t>         kernel-level and device driver flaws.    </a:t>
            </a:r>
            <a:endParaRPr lang="en-US" sz="2090">
              <a:solidFill>
                <a:srgbClr val="000000"/>
              </a:solidFill>
              <a:latin typeface="Garet"/>
              <a:ea typeface="Garet"/>
              <a:cs typeface="Garet"/>
              <a:sym typeface="Garet"/>
            </a:endParaRPr>
          </a:p>
          <a:p>
            <a:pPr marL="902335" lvl="2" indent="-300990" algn="l">
              <a:lnSpc>
                <a:spcPts val="2925"/>
              </a:lnSpc>
              <a:buFont typeface="Arial" panose="020B0604020202020204"/>
              <a:buChar char="⚬"/>
            </a:pPr>
            <a:r>
              <a:rPr lang="en-US" sz="2090">
                <a:solidFill>
                  <a:srgbClr val="000000"/>
                </a:solidFill>
                <a:latin typeface="Garet"/>
                <a:ea typeface="Garet"/>
                <a:cs typeface="Garet"/>
                <a:sym typeface="Garet"/>
              </a:rPr>
              <a:t>Examples:</a:t>
            </a:r>
            <a:endParaRPr lang="en-US" sz="2090">
              <a:solidFill>
                <a:srgbClr val="000000"/>
              </a:solidFill>
              <a:latin typeface="Garet"/>
              <a:ea typeface="Garet"/>
              <a:cs typeface="Garet"/>
              <a:sym typeface="Garet"/>
            </a:endParaRPr>
          </a:p>
          <a:p>
            <a:pPr marL="1353820" lvl="3" indent="-338455" algn="l">
              <a:lnSpc>
                <a:spcPts val="2925"/>
              </a:lnSpc>
              <a:buFont typeface="Arial" panose="020B0604020202020204"/>
              <a:buChar char="￭"/>
            </a:pPr>
            <a:r>
              <a:rPr lang="en-US" sz="2090">
                <a:solidFill>
                  <a:srgbClr val="000000"/>
                </a:solidFill>
                <a:latin typeface="Garet"/>
                <a:ea typeface="Garet"/>
                <a:cs typeface="Garet"/>
                <a:sym typeface="Garet"/>
              </a:rPr>
              <a:t>CVE-2024-45580: Kernel vulnerability affecting Qualcomm-based devices</a:t>
            </a:r>
            <a:r>
              <a:rPr lang="en-US" sz="2090" u="sng">
                <a:solidFill>
                  <a:srgbClr val="000000"/>
                </a:solidFill>
                <a:latin typeface="Garet"/>
                <a:ea typeface="Garet"/>
                <a:cs typeface="Garet"/>
                <a:sym typeface="Garet"/>
                <a:hlinkClick r:id="rId1" tooltip="https://source.android.com/docs/security/bulletin/2025-05-01"/>
              </a:rPr>
              <a:t>1</a:t>
            </a:r>
            <a:r>
              <a:rPr lang="en-US" sz="2090">
                <a:solidFill>
                  <a:srgbClr val="000000"/>
                </a:solidFill>
                <a:latin typeface="Garet"/>
                <a:ea typeface="Garet"/>
                <a:cs typeface="Garet"/>
                <a:sym typeface="Garet"/>
              </a:rPr>
              <a:t>.</a:t>
            </a:r>
            <a:endParaRPr lang="en-US" sz="2090">
              <a:solidFill>
                <a:srgbClr val="000000"/>
              </a:solidFill>
              <a:latin typeface="Garet"/>
              <a:ea typeface="Garet"/>
              <a:cs typeface="Garet"/>
              <a:sym typeface="Garet"/>
            </a:endParaRPr>
          </a:p>
          <a:p>
            <a:pPr marL="1353820" lvl="3" indent="-338455" algn="l">
              <a:lnSpc>
                <a:spcPts val="2925"/>
              </a:lnSpc>
              <a:buFont typeface="Arial" panose="020B0604020202020204"/>
              <a:buChar char="￭"/>
            </a:pPr>
            <a:r>
              <a:rPr lang="en-US" sz="2090">
                <a:solidFill>
                  <a:srgbClr val="000000"/>
                </a:solidFill>
                <a:latin typeface="Garet"/>
                <a:ea typeface="Garet"/>
                <a:cs typeface="Garet"/>
                <a:sym typeface="Garet"/>
              </a:rPr>
              <a:t>CVE-2025-0072, CVE-2025-0427: High-severity vulnerabilities in Mali GPU drivers</a:t>
            </a:r>
            <a:r>
              <a:rPr lang="en-US" sz="2090" u="sng">
                <a:solidFill>
                  <a:srgbClr val="000000"/>
                </a:solidFill>
                <a:latin typeface="Garet"/>
                <a:ea typeface="Garet"/>
                <a:cs typeface="Garet"/>
                <a:sym typeface="Garet"/>
                <a:hlinkClick r:id="rId1" tooltip="https://source.android.com/docs/security/bulletin/2025-05-01"/>
              </a:rPr>
              <a:t>1</a:t>
            </a:r>
            <a:r>
              <a:rPr lang="en-US" sz="2090">
                <a:solidFill>
                  <a:srgbClr val="000000"/>
                </a:solidFill>
                <a:latin typeface="Garet"/>
                <a:ea typeface="Garet"/>
                <a:cs typeface="Garet"/>
                <a:sym typeface="Garet"/>
              </a:rPr>
              <a:t>.</a:t>
            </a:r>
            <a:endParaRPr lang="en-US" sz="2090">
              <a:solidFill>
                <a:srgbClr val="000000"/>
              </a:solidFill>
              <a:latin typeface="Garet"/>
              <a:ea typeface="Garet"/>
              <a:cs typeface="Garet"/>
              <a:sym typeface="Garet"/>
            </a:endParaRPr>
          </a:p>
          <a:p>
            <a:pPr marL="1353820" lvl="3" indent="-338455" algn="l">
              <a:lnSpc>
                <a:spcPts val="2925"/>
              </a:lnSpc>
              <a:buFont typeface="Arial" panose="020B0604020202020204"/>
              <a:buChar char="￭"/>
            </a:pPr>
            <a:r>
              <a:rPr lang="en-US" sz="2090">
                <a:solidFill>
                  <a:srgbClr val="000000"/>
                </a:solidFill>
                <a:latin typeface="Garet"/>
                <a:ea typeface="Garet"/>
                <a:cs typeface="Garet"/>
                <a:sym typeface="Garet"/>
              </a:rPr>
              <a:t>CVE-2024-12577, CVE-2024-46974, CVE-2024-46975, CVE-2024-47891, CVE-2024-47896, CVE-2024-47900, CVE-2024-52939: Multiple PowerVR GPU vulnerabilities</a:t>
            </a:r>
            <a:r>
              <a:rPr lang="en-US" sz="2090" u="sng">
                <a:solidFill>
                  <a:srgbClr val="000000"/>
                </a:solidFill>
                <a:latin typeface="Garet"/>
                <a:ea typeface="Garet"/>
                <a:cs typeface="Garet"/>
                <a:sym typeface="Garet"/>
                <a:hlinkClick r:id="rId1" tooltip="https://source.android.com/docs/security/bulletin/2025-05-01"/>
              </a:rPr>
              <a:t>1</a:t>
            </a:r>
            <a:r>
              <a:rPr lang="en-US" sz="2090">
                <a:solidFill>
                  <a:srgbClr val="000000"/>
                </a:solidFill>
                <a:latin typeface="Garet"/>
                <a:ea typeface="Garet"/>
                <a:cs typeface="Garet"/>
                <a:sym typeface="Garet"/>
              </a:rPr>
              <a:t>.</a:t>
            </a:r>
            <a:endParaRPr lang="en-US" sz="2090">
              <a:solidFill>
                <a:srgbClr val="000000"/>
              </a:solidFill>
              <a:latin typeface="Garet"/>
              <a:ea typeface="Garet"/>
              <a:cs typeface="Garet"/>
              <a:sym typeface="Garet"/>
            </a:endParaRPr>
          </a:p>
          <a:p>
            <a:pPr algn="l">
              <a:lnSpc>
                <a:spcPts val="2925"/>
              </a:lnSpc>
              <a:spcBef>
                <a:spcPct val="0"/>
              </a:spcBef>
            </a:pPr>
          </a:p>
        </p:txBody>
      </p:sp>
      <p:sp>
        <p:nvSpPr>
          <p:cNvPr id="4" name="TextBox 4"/>
          <p:cNvSpPr txBox="1"/>
          <p:nvPr/>
        </p:nvSpPr>
        <p:spPr>
          <a:xfrm>
            <a:off x="843280" y="4017645"/>
            <a:ext cx="3895090" cy="645795"/>
          </a:xfrm>
          <a:prstGeom prst="rect">
            <a:avLst/>
          </a:prstGeom>
        </p:spPr>
        <p:txBody>
          <a:bodyPr wrap="square" lIns="0" tIns="0" rIns="0" bIns="0" rtlCol="0" anchor="t">
            <a:spAutoFit/>
          </a:bodyPr>
          <a:lstStyle/>
          <a:p>
            <a:pPr algn="l">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vulnerabilities</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5" name="TextBox 5"/>
          <p:cNvSpPr txBox="1"/>
          <p:nvPr/>
        </p:nvSpPr>
        <p:spPr>
          <a:xfrm>
            <a:off x="843280" y="688340"/>
            <a:ext cx="2618740" cy="645795"/>
          </a:xfrm>
          <a:prstGeom prst="rect">
            <a:avLst/>
          </a:prstGeom>
        </p:spPr>
        <p:txBody>
          <a:bodyPr wrap="square" lIns="0" tIns="0" rIns="0" bIns="0" rtlCol="0" anchor="t">
            <a:spAutoFit/>
          </a:bodyPr>
          <a:lstStyle/>
          <a:p>
            <a:pPr algn="l">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Security</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6" name="Group 6"/>
          <p:cNvGrpSpPr/>
          <p:nvPr/>
        </p:nvGrpSpPr>
        <p:grpSpPr>
          <a:xfrm rot="0">
            <a:off x="16887867" y="-180033"/>
            <a:ext cx="1061929" cy="1137100"/>
            <a:chOff x="0" y="0"/>
            <a:chExt cx="1415905" cy="1516133"/>
          </a:xfrm>
        </p:grpSpPr>
        <p:grpSp>
          <p:nvGrpSpPr>
            <p:cNvPr id="7" name="Group 7"/>
            <p:cNvGrpSpPr/>
            <p:nvPr/>
          </p:nvGrpSpPr>
          <p:grpSpPr>
            <a:xfrm rot="0">
              <a:off x="51376" y="0"/>
              <a:ext cx="1313152" cy="1516133"/>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27</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645289" y="1427680"/>
            <a:ext cx="14470553" cy="7052562"/>
          </a:xfrm>
          <a:prstGeom prst="rect">
            <a:avLst/>
          </a:prstGeom>
        </p:spPr>
        <p:txBody>
          <a:bodyPr lIns="0" tIns="0" rIns="0" bIns="0" rtlCol="0" anchor="t">
            <a:spAutoFit/>
          </a:bodyPr>
          <a:lstStyle/>
          <a:p>
            <a:pPr marL="451485" lvl="1" indent="-225425" algn="l">
              <a:lnSpc>
                <a:spcPts val="2925"/>
              </a:lnSpc>
              <a:buFont typeface="Arial" panose="020B0604020202020204"/>
              <a:buChar char="•"/>
            </a:pPr>
            <a:r>
              <a:rPr lang="en-US" sz="2090" b="1">
                <a:solidFill>
                  <a:srgbClr val="1499AB"/>
                </a:solidFill>
                <a:latin typeface="Garet Bold"/>
                <a:ea typeface="Garet Bold"/>
                <a:cs typeface="Garet Bold"/>
                <a:sym typeface="Garet Bold"/>
              </a:rPr>
              <a:t>Third-Party Component Vulnerabilities:</a:t>
            </a:r>
            <a:endParaRPr lang="en-US" sz="2090" b="1">
              <a:solidFill>
                <a:srgbClr val="1499AB"/>
              </a:solidFill>
              <a:latin typeface="Garet Bold"/>
              <a:ea typeface="Garet Bold"/>
              <a:cs typeface="Garet Bold"/>
              <a:sym typeface="Garet Bold"/>
            </a:endParaRPr>
          </a:p>
          <a:p>
            <a:pPr algn="l">
              <a:lnSpc>
                <a:spcPts val="2925"/>
              </a:lnSpc>
            </a:pPr>
            <a:r>
              <a:rPr lang="en-US" sz="2090">
                <a:solidFill>
                  <a:srgbClr val="000000"/>
                </a:solidFill>
                <a:latin typeface="Garet"/>
                <a:ea typeface="Garet"/>
                <a:cs typeface="Garet"/>
                <a:sym typeface="Garet"/>
              </a:rPr>
              <a:t>       </a:t>
            </a:r>
            <a:r>
              <a:rPr lang="en-US" sz="2090">
                <a:solidFill>
                  <a:srgbClr val="000000"/>
                </a:solidFill>
                <a:latin typeface="Garet"/>
                <a:ea typeface="Garet"/>
                <a:cs typeface="Garet"/>
                <a:sym typeface="Garet"/>
              </a:rPr>
              <a:t>Vulnerabilities in widely used libraries or services can affect Mobian if those packages are installed.</a:t>
            </a:r>
            <a:endParaRPr lang="en-US" sz="2090">
              <a:solidFill>
                <a:srgbClr val="000000"/>
              </a:solidFill>
              <a:latin typeface="Garet"/>
              <a:ea typeface="Garet"/>
              <a:cs typeface="Garet"/>
              <a:sym typeface="Garet"/>
            </a:endParaRPr>
          </a:p>
          <a:p>
            <a:pPr marL="902335" lvl="2" indent="-300990" algn="l">
              <a:lnSpc>
                <a:spcPts val="2925"/>
              </a:lnSpc>
              <a:buFont typeface="Arial" panose="020B0604020202020204"/>
              <a:buChar char="⚬"/>
            </a:pPr>
            <a:r>
              <a:rPr lang="en-US" sz="2090">
                <a:solidFill>
                  <a:srgbClr val="000000"/>
                </a:solidFill>
                <a:latin typeface="Garet"/>
                <a:ea typeface="Garet"/>
                <a:cs typeface="Garet"/>
                <a:sym typeface="Garet"/>
              </a:rPr>
              <a:t>Examples:</a:t>
            </a:r>
            <a:endParaRPr lang="en-US" sz="2090">
              <a:solidFill>
                <a:srgbClr val="000000"/>
              </a:solidFill>
              <a:latin typeface="Garet"/>
              <a:ea typeface="Garet"/>
              <a:cs typeface="Garet"/>
              <a:sym typeface="Garet"/>
            </a:endParaRPr>
          </a:p>
          <a:p>
            <a:pPr marL="1353820" lvl="3" indent="-338455" algn="l">
              <a:lnSpc>
                <a:spcPts val="2925"/>
              </a:lnSpc>
              <a:buFont typeface="Arial" panose="020B0604020202020204"/>
              <a:buChar char="￭"/>
            </a:pPr>
            <a:r>
              <a:rPr lang="en-US" sz="2090">
                <a:solidFill>
                  <a:srgbClr val="000000"/>
                </a:solidFill>
                <a:latin typeface="Garet"/>
                <a:ea typeface="Garet"/>
                <a:cs typeface="Garet"/>
                <a:sym typeface="Garet"/>
              </a:rPr>
              <a:t>CVE-2025-27363: Critical remote code execution in Android, also relevant to Linux-based systems using affected components.</a:t>
            </a:r>
            <a:endParaRPr lang="en-US" sz="2090">
              <a:solidFill>
                <a:srgbClr val="000000"/>
              </a:solidFill>
              <a:latin typeface="Garet"/>
              <a:ea typeface="Garet"/>
              <a:cs typeface="Garet"/>
              <a:sym typeface="Garet"/>
            </a:endParaRPr>
          </a:p>
          <a:p>
            <a:pPr marL="1353820" lvl="3" indent="-338455" algn="l">
              <a:lnSpc>
                <a:spcPts val="2925"/>
              </a:lnSpc>
              <a:buFont typeface="Arial" panose="020B0604020202020204"/>
              <a:buChar char="￭"/>
            </a:pPr>
            <a:r>
              <a:rPr lang="en-US" sz="2090">
                <a:solidFill>
                  <a:srgbClr val="000000"/>
                </a:solidFill>
                <a:latin typeface="Garet"/>
                <a:ea typeface="Garet"/>
                <a:cs typeface="Garet"/>
                <a:sym typeface="Garet"/>
              </a:rPr>
              <a:t>CVE-2025-4427, CVE-2025-4428: Authentication bypass and code injection in Ivanti EPMM (if such enterprise tools are deployed on Mobian devices).</a:t>
            </a:r>
            <a:endParaRPr lang="en-US" sz="2090">
              <a:solidFill>
                <a:srgbClr val="000000"/>
              </a:solidFill>
              <a:latin typeface="Garet"/>
              <a:ea typeface="Garet"/>
              <a:cs typeface="Garet"/>
              <a:sym typeface="Garet"/>
            </a:endParaRPr>
          </a:p>
          <a:p>
            <a:pPr marL="451485" lvl="1" indent="-225425" algn="l">
              <a:lnSpc>
                <a:spcPts val="2925"/>
              </a:lnSpc>
              <a:buFont typeface="Arial" panose="020B0604020202020204"/>
              <a:buChar char="•"/>
            </a:pPr>
            <a:r>
              <a:rPr lang="en-US" sz="2090" b="1">
                <a:solidFill>
                  <a:srgbClr val="1499AB"/>
                </a:solidFill>
                <a:latin typeface="Garet Bold"/>
                <a:ea typeface="Garet Bold"/>
                <a:cs typeface="Garet Bold"/>
                <a:sym typeface="Garet Bold"/>
              </a:rPr>
              <a:t>Application and Library Vulnerabilities:</a:t>
            </a:r>
            <a:endParaRPr lang="en-US" sz="2090" b="1">
              <a:solidFill>
                <a:srgbClr val="1499AB"/>
              </a:solidFill>
              <a:latin typeface="Garet Bold"/>
              <a:ea typeface="Garet Bold"/>
              <a:cs typeface="Garet Bold"/>
              <a:sym typeface="Garet Bold"/>
            </a:endParaRPr>
          </a:p>
          <a:p>
            <a:pPr algn="l">
              <a:lnSpc>
                <a:spcPts val="2925"/>
              </a:lnSpc>
            </a:pPr>
            <a:r>
              <a:rPr lang="en-US" sz="2090">
                <a:solidFill>
                  <a:srgbClr val="000000"/>
                </a:solidFill>
                <a:latin typeface="Garet"/>
                <a:ea typeface="Garet"/>
                <a:cs typeface="Garet"/>
                <a:sym typeface="Garet"/>
              </a:rPr>
              <a:t>         </a:t>
            </a:r>
            <a:r>
              <a:rPr lang="en-US" sz="2090">
                <a:solidFill>
                  <a:srgbClr val="000000"/>
                </a:solidFill>
                <a:latin typeface="Garet"/>
                <a:ea typeface="Garet"/>
                <a:cs typeface="Garet"/>
                <a:sym typeface="Garet"/>
              </a:rPr>
              <a:t>As Mobian uses Debian’s repositories, any vulnerabilities in Debian-packaged apps or libraries can </a:t>
            </a:r>
            <a:endParaRPr lang="en-US" sz="2090">
              <a:solidFill>
                <a:srgbClr val="000000"/>
              </a:solidFill>
              <a:latin typeface="Garet"/>
              <a:ea typeface="Garet"/>
              <a:cs typeface="Garet"/>
              <a:sym typeface="Garet"/>
            </a:endParaRPr>
          </a:p>
          <a:p>
            <a:pPr algn="l">
              <a:lnSpc>
                <a:spcPts val="2925"/>
              </a:lnSpc>
            </a:pPr>
            <a:r>
              <a:rPr lang="en-US" sz="2090">
                <a:solidFill>
                  <a:srgbClr val="000000"/>
                </a:solidFill>
                <a:latin typeface="Garet"/>
                <a:ea typeface="Garet"/>
                <a:cs typeface="Garet"/>
                <a:sym typeface="Garet"/>
              </a:rPr>
              <a:t>         affect Mobian users if not promptly patched.</a:t>
            </a:r>
            <a:endParaRPr lang="en-US" sz="2090">
              <a:solidFill>
                <a:srgbClr val="000000"/>
              </a:solidFill>
              <a:latin typeface="Garet"/>
              <a:ea typeface="Garet"/>
              <a:cs typeface="Garet"/>
              <a:sym typeface="Garet"/>
            </a:endParaRPr>
          </a:p>
          <a:p>
            <a:pPr algn="l">
              <a:lnSpc>
                <a:spcPts val="2925"/>
              </a:lnSpc>
            </a:pPr>
          </a:p>
          <a:p>
            <a:pPr algn="l">
              <a:lnSpc>
                <a:spcPts val="2925"/>
              </a:lnSpc>
            </a:pPr>
          </a:p>
          <a:p>
            <a:pPr algn="l">
              <a:lnSpc>
                <a:spcPts val="2925"/>
              </a:lnSpc>
            </a:pPr>
          </a:p>
          <a:p>
            <a:pPr algn="l">
              <a:lnSpc>
                <a:spcPts val="2925"/>
              </a:lnSpc>
            </a:pPr>
          </a:p>
          <a:p>
            <a:pPr algn="l">
              <a:lnSpc>
                <a:spcPts val="2925"/>
              </a:lnSpc>
            </a:pPr>
          </a:p>
          <a:p>
            <a:pPr algn="l">
              <a:lnSpc>
                <a:spcPts val="2925"/>
              </a:lnSpc>
            </a:pPr>
            <a:r>
              <a:rPr lang="en-US" sz="2090">
                <a:solidFill>
                  <a:srgbClr val="000000"/>
                </a:solidFill>
                <a:latin typeface="Garet"/>
                <a:ea typeface="Garet"/>
                <a:cs typeface="Garet"/>
                <a:sym typeface="Garet"/>
              </a:rPr>
              <a:t>Mobian’s main threats in 2025 are kernel and driver vulnerabilities (especially on Qualcomm, Mali, and PowerVR hardware), flaws in open-source libraries, and inherited Debian package vulnerabilities. Timely security updates and patch management remain critical for mitigating these risks</a:t>
            </a:r>
            <a:endParaRPr lang="en-US" sz="2090">
              <a:solidFill>
                <a:srgbClr val="000000"/>
              </a:solidFill>
              <a:latin typeface="Garet"/>
              <a:ea typeface="Garet"/>
              <a:cs typeface="Garet"/>
              <a:sym typeface="Garet"/>
            </a:endParaRPr>
          </a:p>
          <a:p>
            <a:pPr algn="l">
              <a:lnSpc>
                <a:spcPts val="2925"/>
              </a:lnSpc>
              <a:spcBef>
                <a:spcPct val="0"/>
              </a:spcBef>
            </a:pPr>
          </a:p>
        </p:txBody>
      </p:sp>
      <p:sp>
        <p:nvSpPr>
          <p:cNvPr id="3" name="TextBox 3"/>
          <p:cNvSpPr txBox="1"/>
          <p:nvPr/>
        </p:nvSpPr>
        <p:spPr>
          <a:xfrm>
            <a:off x="763397" y="6107134"/>
            <a:ext cx="3768586" cy="613411"/>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Summary</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4" name="Group 4"/>
          <p:cNvGrpSpPr/>
          <p:nvPr/>
        </p:nvGrpSpPr>
        <p:grpSpPr>
          <a:xfrm rot="0">
            <a:off x="16887867" y="-180033"/>
            <a:ext cx="1061929" cy="1137100"/>
            <a:chOff x="0" y="0"/>
            <a:chExt cx="1415905" cy="1516133"/>
          </a:xfrm>
        </p:grpSpPr>
        <p:grpSp>
          <p:nvGrpSpPr>
            <p:cNvPr id="5" name="Group 5"/>
            <p:cNvGrpSpPr/>
            <p:nvPr/>
          </p:nvGrpSpPr>
          <p:grpSpPr>
            <a:xfrm rot="0">
              <a:off x="51376" y="0"/>
              <a:ext cx="1313152" cy="1516133"/>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8" name="TextBox 8"/>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28</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027985" y="397930"/>
            <a:ext cx="13180039" cy="1872608"/>
          </a:xfrm>
          <a:prstGeom prst="rect">
            <a:avLst/>
          </a:prstGeom>
        </p:spPr>
        <p:txBody>
          <a:bodyPr lIns="0" tIns="0" rIns="0" bIns="0" rtlCol="0" anchor="t">
            <a:spAutoFit/>
          </a:bodyPr>
          <a:lstStyle/>
          <a:p>
            <a:pPr algn="ctr">
              <a:lnSpc>
                <a:spcPts val="7560"/>
              </a:lnSpc>
            </a:pPr>
            <a:r>
              <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rPr>
              <a:t>KEY FEATURE­S OF MOBILE OPERATING SYSTEM</a:t>
            </a:r>
            <a:endPar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3" name="Group 3"/>
          <p:cNvGrpSpPr/>
          <p:nvPr/>
        </p:nvGrpSpPr>
        <p:grpSpPr>
          <a:xfrm rot="0">
            <a:off x="16524792" y="0"/>
            <a:ext cx="1156991" cy="1238892"/>
            <a:chOff x="0" y="0"/>
            <a:chExt cx="1542655" cy="1651856"/>
          </a:xfrm>
        </p:grpSpPr>
        <p:grpSp>
          <p:nvGrpSpPr>
            <p:cNvPr id="4" name="Group 4"/>
            <p:cNvGrpSpPr/>
            <p:nvPr/>
          </p:nvGrpSpPr>
          <p:grpSpPr>
            <a:xfrm rot="0">
              <a:off x="55975" y="0"/>
              <a:ext cx="1430704" cy="1651856"/>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341950"/>
              <a:ext cx="1542655" cy="901281"/>
            </a:xfrm>
            <a:prstGeom prst="rect">
              <a:avLst/>
            </a:prstGeom>
          </p:spPr>
          <p:txBody>
            <a:bodyPr lIns="0" tIns="0" rIns="0" bIns="0" rtlCol="0" anchor="t">
              <a:spAutoFit/>
            </a:bodyPr>
            <a:lstStyle/>
            <a:p>
              <a:pPr algn="ctr">
                <a:lnSpc>
                  <a:spcPts val="5780"/>
                </a:lnSpc>
              </a:pPr>
              <a:r>
                <a:rPr lang="en-US" sz="4125" b="1">
                  <a:solidFill>
                    <a:srgbClr val="000000"/>
                  </a:solidFill>
                  <a:latin typeface="Open Sans Bold" panose="020B0806030504020204"/>
                  <a:ea typeface="Open Sans Bold" panose="020B0806030504020204"/>
                  <a:cs typeface="Open Sans Bold" panose="020B0806030504020204"/>
                  <a:sym typeface="Open Sans Bold" panose="020B0806030504020204"/>
                </a:rPr>
                <a:t>2</a:t>
              </a:r>
              <a:endParaRPr lang="en-US" sz="412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8" name="TextBox 8"/>
          <p:cNvSpPr txBox="1"/>
          <p:nvPr/>
        </p:nvSpPr>
        <p:spPr>
          <a:xfrm>
            <a:off x="709662" y="1625600"/>
            <a:ext cx="16868677" cy="8378258"/>
          </a:xfrm>
          <a:prstGeom prst="rect">
            <a:avLst/>
          </a:prstGeom>
        </p:spPr>
        <p:txBody>
          <a:bodyPr lIns="0" tIns="0" rIns="0" bIns="0" rtlCol="0" anchor="t">
            <a:spAutoFit/>
          </a:bodyPr>
          <a:lstStyle/>
          <a:p>
            <a:pPr algn="l">
              <a:lnSpc>
                <a:spcPts val="4075"/>
              </a:lnSpc>
            </a:pPr>
          </a:p>
          <a:p>
            <a:pPr algn="l">
              <a:lnSpc>
                <a:spcPts val="4075"/>
              </a:lnSpc>
            </a:pPr>
          </a:p>
          <a:p>
            <a:pPr algn="l">
              <a:lnSpc>
                <a:spcPts val="3255"/>
              </a:lnSpc>
            </a:pPr>
            <a:r>
              <a:rPr lang="en-US" sz="2325" b="1">
                <a:solidFill>
                  <a:srgbClr val="2E2C2C">
                    <a:alpha val="94902"/>
                  </a:srgbClr>
                </a:solidFill>
                <a:latin typeface="Garet Bold"/>
                <a:ea typeface="Garet Bold"/>
                <a:cs typeface="Garet Bold"/>
                <a:sym typeface="Garet Bold"/>
              </a:rPr>
              <a:t>1.</a:t>
            </a:r>
            <a:r>
              <a:rPr lang="en-US" sz="2325" b="1">
                <a:solidFill>
                  <a:srgbClr val="000000">
                    <a:alpha val="94902"/>
                  </a:srgbClr>
                </a:solidFill>
                <a:latin typeface="Garet Bold"/>
                <a:ea typeface="Garet Bold"/>
                <a:cs typeface="Garet Bold"/>
                <a:sym typeface="Garet Bold"/>
              </a:rPr>
              <a:t>User Interface (UI): </a:t>
            </a:r>
            <a:r>
              <a:rPr lang="en-US" sz="2325">
                <a:solidFill>
                  <a:srgbClr val="2E2C2C">
                    <a:alpha val="94902"/>
                  </a:srgbClr>
                </a:solidFill>
                <a:latin typeface="Garet"/>
                <a:ea typeface="Garet"/>
                <a:cs typeface="Garet"/>
                <a:sym typeface="Garet"/>
              </a:rPr>
              <a:t>Touch inputs of Graphical User Interface (GUI) provided by mobile OS are optimized. This is where users can use touch gestures, in other words, swiping, tapping, and pinching, to interact with their gadgets.</a:t>
            </a:r>
            <a:endParaRPr lang="en-US" sz="2325">
              <a:solidFill>
                <a:srgbClr val="2E2C2C">
                  <a:alpha val="94902"/>
                </a:srgbClr>
              </a:solidFill>
              <a:latin typeface="Garet"/>
              <a:ea typeface="Garet"/>
              <a:cs typeface="Garet"/>
              <a:sym typeface="Garet"/>
            </a:endParaRPr>
          </a:p>
          <a:p>
            <a:pPr algn="l">
              <a:lnSpc>
                <a:spcPts val="3255"/>
              </a:lnSpc>
            </a:pPr>
          </a:p>
          <a:p>
            <a:pPr algn="l">
              <a:lnSpc>
                <a:spcPts val="3255"/>
              </a:lnSpc>
            </a:pPr>
            <a:r>
              <a:rPr lang="en-US" sz="2325" b="1">
                <a:solidFill>
                  <a:srgbClr val="000000">
                    <a:alpha val="94902"/>
                  </a:srgbClr>
                </a:solidFill>
                <a:latin typeface="Garet Bold"/>
                <a:ea typeface="Garet Bold"/>
                <a:cs typeface="Garet Bold"/>
                <a:sym typeface="Garet Bold"/>
              </a:rPr>
              <a:t>2. Multitasking:</a:t>
            </a:r>
            <a:r>
              <a:rPr lang="en-US" sz="2325">
                <a:solidFill>
                  <a:srgbClr val="2E2C2C">
                    <a:alpha val="94902"/>
                  </a:srgbClr>
                </a:solidFill>
                <a:latin typeface="Garet"/>
                <a:ea typeface="Garet"/>
                <a:cs typeface="Garet"/>
                <a:sym typeface="Garet"/>
              </a:rPr>
              <a:t> It helps in running of many apps at the same time but what is more we can quickly switch between them without any hindrance. Such offloading is for applications that are not currently used actively.</a:t>
            </a:r>
            <a:endParaRPr lang="en-US" sz="2325">
              <a:solidFill>
                <a:srgbClr val="2E2C2C">
                  <a:alpha val="94902"/>
                </a:srgbClr>
              </a:solidFill>
              <a:latin typeface="Garet"/>
              <a:ea typeface="Garet"/>
              <a:cs typeface="Garet"/>
              <a:sym typeface="Garet"/>
            </a:endParaRPr>
          </a:p>
          <a:p>
            <a:pPr algn="l">
              <a:lnSpc>
                <a:spcPts val="3255"/>
              </a:lnSpc>
            </a:pPr>
          </a:p>
          <a:p>
            <a:pPr algn="l">
              <a:lnSpc>
                <a:spcPts val="3255"/>
              </a:lnSpc>
            </a:pPr>
            <a:r>
              <a:rPr lang="en-US" sz="2325" b="1">
                <a:solidFill>
                  <a:srgbClr val="000000">
                    <a:alpha val="94902"/>
                  </a:srgbClr>
                </a:solidFill>
                <a:latin typeface="Garet Bold"/>
                <a:ea typeface="Garet Bold"/>
                <a:cs typeface="Garet Bold"/>
                <a:sym typeface="Garet Bold"/>
              </a:rPr>
              <a:t>3. Connectivity:</a:t>
            </a:r>
            <a:r>
              <a:rPr lang="en-US" sz="2325">
                <a:solidFill>
                  <a:srgbClr val="2E2C2C">
                    <a:alpha val="94902"/>
                  </a:srgbClr>
                </a:solidFill>
                <a:latin typeface="Garet"/>
                <a:ea typeface="Garet"/>
                <a:cs typeface="Garet"/>
                <a:sym typeface="Garet"/>
              </a:rPr>
              <a:t> It provides a variety of connections such as cellular, Wi-Fi, Bluetooth, NFC (Near Field Communication) and others to facilitate the communication of the device with other devices and networks.</a:t>
            </a:r>
            <a:endParaRPr lang="en-US" sz="2325">
              <a:solidFill>
                <a:srgbClr val="2E2C2C">
                  <a:alpha val="94902"/>
                </a:srgbClr>
              </a:solidFill>
              <a:latin typeface="Garet"/>
              <a:ea typeface="Garet"/>
              <a:cs typeface="Garet"/>
              <a:sym typeface="Garet"/>
            </a:endParaRPr>
          </a:p>
          <a:p>
            <a:pPr algn="l">
              <a:lnSpc>
                <a:spcPts val="3255"/>
              </a:lnSpc>
            </a:pPr>
          </a:p>
          <a:p>
            <a:pPr algn="l">
              <a:lnSpc>
                <a:spcPts val="3255"/>
              </a:lnSpc>
            </a:pPr>
            <a:r>
              <a:rPr lang="en-US" sz="2325" b="1">
                <a:solidFill>
                  <a:srgbClr val="000000">
                    <a:alpha val="94902"/>
                  </a:srgbClr>
                </a:solidFill>
                <a:latin typeface="Garet Bold"/>
                <a:ea typeface="Garet Bold"/>
                <a:cs typeface="Garet Bold"/>
                <a:sym typeface="Garet Bold"/>
              </a:rPr>
              <a:t>4. Application Management:</a:t>
            </a:r>
            <a:r>
              <a:rPr lang="en-US" sz="2325">
                <a:solidFill>
                  <a:srgbClr val="2E2C2C">
                    <a:alpha val="94902"/>
                  </a:srgbClr>
                </a:solidFill>
                <a:latin typeface="Garet"/>
                <a:ea typeface="Garet"/>
                <a:cs typeface="Garet"/>
                <a:sym typeface="Garet"/>
              </a:rPr>
              <a:t> Is a platform that has its own app marketplace or store which the users utilize to browse, install, run and updates the applications exclusively for that platform.</a:t>
            </a:r>
            <a:endParaRPr lang="en-US" sz="2325">
              <a:solidFill>
                <a:srgbClr val="2E2C2C">
                  <a:alpha val="94902"/>
                </a:srgbClr>
              </a:solidFill>
              <a:latin typeface="Garet"/>
              <a:ea typeface="Garet"/>
              <a:cs typeface="Garet"/>
              <a:sym typeface="Garet"/>
            </a:endParaRPr>
          </a:p>
          <a:p>
            <a:pPr algn="l">
              <a:lnSpc>
                <a:spcPts val="3255"/>
              </a:lnSpc>
            </a:pPr>
          </a:p>
          <a:p>
            <a:pPr algn="l">
              <a:lnSpc>
                <a:spcPts val="3255"/>
              </a:lnSpc>
            </a:pPr>
            <a:r>
              <a:rPr lang="en-US" sz="2325" b="1">
                <a:solidFill>
                  <a:srgbClr val="000000">
                    <a:alpha val="94902"/>
                  </a:srgbClr>
                </a:solidFill>
                <a:latin typeface="Garet Bold"/>
                <a:ea typeface="Garet Bold"/>
                <a:cs typeface="Garet Bold"/>
                <a:sym typeface="Garet Bold"/>
              </a:rPr>
              <a:t>5.</a:t>
            </a:r>
            <a:r>
              <a:rPr lang="en-US" sz="2325">
                <a:solidFill>
                  <a:srgbClr val="2E2C2C">
                    <a:alpha val="94902"/>
                  </a:srgbClr>
                </a:solidFill>
                <a:latin typeface="Garet"/>
                <a:ea typeface="Garet"/>
                <a:cs typeface="Garet"/>
                <a:sym typeface="Garet"/>
              </a:rPr>
              <a:t> </a:t>
            </a:r>
            <a:r>
              <a:rPr lang="en-US" sz="2325" b="1">
                <a:solidFill>
                  <a:srgbClr val="000000">
                    <a:alpha val="94902"/>
                  </a:srgbClr>
                </a:solidFill>
                <a:latin typeface="Garet Bold"/>
                <a:ea typeface="Garet Bold"/>
                <a:cs typeface="Garet Bold"/>
                <a:sym typeface="Garet Bold"/>
              </a:rPr>
              <a:t>Resource Management:</a:t>
            </a:r>
            <a:r>
              <a:rPr lang="en-US" sz="2325">
                <a:solidFill>
                  <a:srgbClr val="2E2C2C">
                    <a:alpha val="94902"/>
                  </a:srgbClr>
                </a:solidFill>
                <a:latin typeface="Garet"/>
                <a:ea typeface="Garet"/>
                <a:cs typeface="Garet"/>
                <a:sym typeface="Garet"/>
              </a:rPr>
              <a:t> Efficiently allocates hardware resources like the CPU ,ram , and battery by achieving a balance between performance and battery life.</a:t>
            </a:r>
            <a:endParaRPr lang="en-US" sz="2325">
              <a:solidFill>
                <a:srgbClr val="2E2C2C">
                  <a:alpha val="94902"/>
                </a:srgbClr>
              </a:solidFill>
              <a:latin typeface="Garet"/>
              <a:ea typeface="Garet"/>
              <a:cs typeface="Garet"/>
              <a:sym typeface="Garet"/>
            </a:endParaRPr>
          </a:p>
          <a:p>
            <a:pPr algn="l">
              <a:lnSpc>
                <a:spcPts val="3255"/>
              </a:lnSpc>
            </a:pPr>
          </a:p>
          <a:p>
            <a:pPr algn="l">
              <a:lnSpc>
                <a:spcPts val="3255"/>
              </a:lnSpc>
            </a:pPr>
          </a:p>
          <a:p>
            <a:pPr algn="l">
              <a:lnSpc>
                <a:spcPts val="3255"/>
              </a:lnSpc>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0" y="0"/>
            <a:ext cx="8941823" cy="10655019"/>
            <a:chOff x="0" y="0"/>
            <a:chExt cx="2355048" cy="2806260"/>
          </a:xfrm>
        </p:grpSpPr>
        <p:sp>
          <p:nvSpPr>
            <p:cNvPr id="3" name="Freeform 3"/>
            <p:cNvSpPr/>
            <p:nvPr/>
          </p:nvSpPr>
          <p:spPr>
            <a:xfrm>
              <a:off x="0" y="0"/>
              <a:ext cx="2355048" cy="2806260"/>
            </a:xfrm>
            <a:custGeom>
              <a:avLst/>
              <a:gdLst/>
              <a:ahLst/>
              <a:cxnLst/>
              <a:rect l="l" t="t" r="r" b="b"/>
              <a:pathLst>
                <a:path w="2355048" h="2806260">
                  <a:moveTo>
                    <a:pt x="0" y="0"/>
                  </a:moveTo>
                  <a:lnTo>
                    <a:pt x="2355048" y="0"/>
                  </a:lnTo>
                  <a:lnTo>
                    <a:pt x="2355048" y="2806260"/>
                  </a:lnTo>
                  <a:lnTo>
                    <a:pt x="0" y="2806260"/>
                  </a:lnTo>
                  <a:close/>
                </a:path>
              </a:pathLst>
            </a:custGeom>
            <a:solidFill>
              <a:srgbClr val="B0122C">
                <a:alpha val="4706"/>
              </a:srgbClr>
            </a:solidFill>
          </p:spPr>
        </p:sp>
        <p:sp>
          <p:nvSpPr>
            <p:cNvPr id="4" name="TextBox 4"/>
            <p:cNvSpPr txBox="1"/>
            <p:nvPr/>
          </p:nvSpPr>
          <p:spPr>
            <a:xfrm>
              <a:off x="0" y="-38100"/>
              <a:ext cx="2355048" cy="284436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589985" y="1713106"/>
            <a:ext cx="8049276" cy="739698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Based on Debian Linux</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Built directly on Debian, one of the most stable and well-supported Linux distributions. Benefits from Debian’s vast package ecosystem.</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Open Source &amp; Privacy-Friendly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Fully open-source and privacy-respecting, with no proprietary services or trackers by default.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True Linux Desktop on Mobile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Offers a full Linux environment with access to a standard terminal, Linux tools, and desktop apps optimized for mobile use.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Rich Package Availability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Can install thousands of applications from Debian’s repositories with APT.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Convergence-Ready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Potential to use the phone as a desktop when connected to peripherals — ideal for minimalist computing setups.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Active Community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Backed by a growing group of developers and enthusiasts focused on making Linux mobile viable.</a:t>
            </a:r>
            <a:endParaRPr lang="en-US" sz="2030">
              <a:solidFill>
                <a:srgbClr val="2E2C2C"/>
              </a:solidFill>
              <a:latin typeface="Garet"/>
              <a:ea typeface="Garet"/>
              <a:cs typeface="Garet"/>
              <a:sym typeface="Garet"/>
            </a:endParaRPr>
          </a:p>
          <a:p>
            <a:pPr algn="l">
              <a:lnSpc>
                <a:spcPts val="2840"/>
              </a:lnSpc>
            </a:pPr>
          </a:p>
        </p:txBody>
      </p:sp>
      <p:sp>
        <p:nvSpPr>
          <p:cNvPr id="6" name="TextBox 6"/>
          <p:cNvSpPr txBox="1"/>
          <p:nvPr/>
        </p:nvSpPr>
        <p:spPr>
          <a:xfrm>
            <a:off x="9406689" y="1861312"/>
            <a:ext cx="8049276" cy="739698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Device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Primarily targets Linux phones like the PinePhone and PinePhone Pro; other devices may require custom porting.</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Few Mobile-Optimized Apps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Most Debian apps are not optimized for touchscreens, leading to a clunky experience on small displays.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Not Feature-Complete for Phones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Lacks full support for some phone features (e.g., cameras, mobile data, GPS, VoLTE) depending on the device.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Experimental/Non-Polished Experience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Mobian is still in development; users may face bugs, instability, and missing features compared to Android or iOS.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Slower Development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Progress can be gradual due to the complexity of adapting desktop Linux to mobile hardware.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Requires Technical Know-How</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Installation, configuration, and troubleshooting may be challenging for non-technical users.</a:t>
            </a:r>
            <a:endParaRPr lang="en-US" sz="2030">
              <a:solidFill>
                <a:srgbClr val="2E2C2C"/>
              </a:solidFill>
              <a:latin typeface="Garet"/>
              <a:ea typeface="Garet"/>
              <a:cs typeface="Garet"/>
              <a:sym typeface="Garet"/>
            </a:endParaRPr>
          </a:p>
          <a:p>
            <a:pPr algn="l">
              <a:lnSpc>
                <a:spcPts val="2840"/>
              </a:lnSpc>
            </a:pPr>
          </a:p>
          <a:p>
            <a:pPr algn="l">
              <a:lnSpc>
                <a:spcPts val="2840"/>
              </a:lnSpc>
            </a:pPr>
          </a:p>
        </p:txBody>
      </p:sp>
      <p:sp>
        <p:nvSpPr>
          <p:cNvPr id="7" name="TextBox 7"/>
          <p:cNvSpPr txBox="1"/>
          <p:nvPr/>
        </p:nvSpPr>
        <p:spPr>
          <a:xfrm>
            <a:off x="2146773" y="680683"/>
            <a:ext cx="3586311"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Mobian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1093362" y="680683"/>
            <a:ext cx="4974899"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Mobian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29</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265194" y="817436"/>
            <a:ext cx="1612176" cy="1087825"/>
          </a:xfrm>
          <a:custGeom>
            <a:avLst/>
            <a:gdLst/>
            <a:ahLst/>
            <a:cxnLst/>
            <a:rect l="l" t="t" r="r" b="b"/>
            <a:pathLst>
              <a:path w="1612176" h="1087825">
                <a:moveTo>
                  <a:pt x="0" y="0"/>
                </a:moveTo>
                <a:lnTo>
                  <a:pt x="1612177" y="0"/>
                </a:lnTo>
                <a:lnTo>
                  <a:pt x="1612177" y="1087824"/>
                </a:lnTo>
                <a:lnTo>
                  <a:pt x="0" y="1087824"/>
                </a:lnTo>
                <a:lnTo>
                  <a:pt x="0" y="0"/>
                </a:lnTo>
                <a:close/>
              </a:path>
            </a:pathLst>
          </a:custGeom>
          <a:blipFill>
            <a:blip r:embed="rId1"/>
            <a:stretch>
              <a:fillRect l="-6568" r="-208317"/>
            </a:stretch>
          </a:blipFill>
        </p:spPr>
      </p:sp>
      <p:sp>
        <p:nvSpPr>
          <p:cNvPr id="3" name="TextBox 3"/>
          <p:cNvSpPr txBox="1"/>
          <p:nvPr/>
        </p:nvSpPr>
        <p:spPr>
          <a:xfrm>
            <a:off x="9637716" y="2577213"/>
            <a:ext cx="7375467" cy="6681087"/>
          </a:xfrm>
          <a:prstGeom prst="rect">
            <a:avLst/>
          </a:prstGeom>
        </p:spPr>
        <p:txBody>
          <a:bodyPr lIns="0" tIns="0" rIns="0" bIns="0" rtlCol="0" anchor="t">
            <a:spAutoFit/>
          </a:bodyPr>
          <a:lstStyle/>
          <a:p>
            <a:pPr algn="l">
              <a:lnSpc>
                <a:spcPts val="2925"/>
              </a:lnSpc>
            </a:pPr>
            <a:r>
              <a:rPr lang="en-US" sz="2090" b="1">
                <a:solidFill>
                  <a:srgbClr val="000000"/>
                </a:solidFill>
                <a:latin typeface="Garet Bold"/>
                <a:ea typeface="Garet Bold"/>
                <a:cs typeface="Garet Bold"/>
                <a:sym typeface="Garet Bold"/>
              </a:rPr>
              <a:t>PureOS</a:t>
            </a:r>
            <a:r>
              <a:rPr lang="en-US" sz="2090">
                <a:solidFill>
                  <a:srgbClr val="000000"/>
                </a:solidFill>
                <a:latin typeface="Garet"/>
                <a:ea typeface="Garet"/>
                <a:cs typeface="Garet"/>
                <a:sym typeface="Garet"/>
              </a:rPr>
              <a:t> is a </a:t>
            </a:r>
            <a:r>
              <a:rPr lang="en-US" sz="2090" b="1" i="1">
                <a:solidFill>
                  <a:srgbClr val="000000"/>
                </a:solidFill>
                <a:latin typeface="Garet Bold Italics"/>
                <a:ea typeface="Garet Bold Italics"/>
                <a:cs typeface="Garet Bold Italics"/>
                <a:sym typeface="Garet Bold Italics"/>
              </a:rPr>
              <a:t>privacy-focused, open-source operating system developed by Purism</a:t>
            </a:r>
            <a:r>
              <a:rPr lang="en-US" sz="2090">
                <a:solidFill>
                  <a:srgbClr val="000000"/>
                </a:solidFill>
                <a:latin typeface="Garet"/>
                <a:ea typeface="Garet"/>
                <a:cs typeface="Garet"/>
                <a:sym typeface="Garet"/>
              </a:rPr>
              <a:t>. Based on Debian, PureOS is designed to put user privacy and security at the forefront, making it the default OS for Purism’s Librem laptops and the </a:t>
            </a:r>
            <a:r>
              <a:rPr lang="en-US" sz="2090" b="1" i="1">
                <a:solidFill>
                  <a:srgbClr val="000000"/>
                </a:solidFill>
                <a:latin typeface="Garet Bold Italics"/>
                <a:ea typeface="Garet Bold Italics"/>
                <a:cs typeface="Garet Bold Italics"/>
                <a:sym typeface="Garet Bold Italics"/>
              </a:rPr>
              <a:t>Librem 5 smartphone. </a:t>
            </a:r>
            <a:r>
              <a:rPr lang="en-US" sz="2090">
                <a:solidFill>
                  <a:srgbClr val="000000"/>
                </a:solidFill>
                <a:latin typeface="Garet"/>
                <a:ea typeface="Garet"/>
                <a:cs typeface="Garet"/>
                <a:sym typeface="Garet"/>
              </a:rPr>
              <a:t>It features only free/libre and open-source software, ensuring transparency and user control over the system.</a:t>
            </a:r>
            <a:endParaRPr lang="en-US" sz="2090">
              <a:solidFill>
                <a:srgbClr val="000000"/>
              </a:solidFill>
              <a:latin typeface="Garet"/>
              <a:ea typeface="Garet"/>
              <a:cs typeface="Garet"/>
              <a:sym typeface="Garet"/>
            </a:endParaRPr>
          </a:p>
          <a:p>
            <a:pPr algn="l">
              <a:lnSpc>
                <a:spcPts val="2925"/>
              </a:lnSpc>
            </a:pPr>
            <a:r>
              <a:rPr lang="en-US" sz="2090">
                <a:solidFill>
                  <a:srgbClr val="000000"/>
                </a:solidFill>
                <a:latin typeface="Garet"/>
                <a:ea typeface="Garet"/>
                <a:cs typeface="Garet"/>
                <a:sym typeface="Garet"/>
              </a:rPr>
              <a:t>PureOS integrates privacy-enhancing technologies such as </a:t>
            </a:r>
            <a:r>
              <a:rPr lang="en-US" sz="2090" b="1" i="1">
                <a:solidFill>
                  <a:srgbClr val="000000"/>
                </a:solidFill>
                <a:latin typeface="Garet Bold Italics"/>
                <a:ea typeface="Garet Bold Italics"/>
                <a:cs typeface="Garet Bold Italics"/>
                <a:sym typeface="Garet Bold Italics"/>
              </a:rPr>
              <a:t>DuckDuckGo as the default search engine, HTTPS</a:t>
            </a:r>
            <a:r>
              <a:rPr lang="en-US" sz="2090">
                <a:solidFill>
                  <a:srgbClr val="000000"/>
                </a:solidFill>
                <a:latin typeface="Garet"/>
                <a:ea typeface="Garet"/>
                <a:cs typeface="Garet"/>
                <a:sym typeface="Garet"/>
              </a:rPr>
              <a:t> Everywhere, and privacy-respecting applications. It uses </a:t>
            </a:r>
            <a:r>
              <a:rPr lang="en-US" sz="2090" b="1" i="1">
                <a:solidFill>
                  <a:srgbClr val="000000"/>
                </a:solidFill>
                <a:latin typeface="Garet Bold Italics"/>
                <a:ea typeface="Garet Bold Italics"/>
                <a:cs typeface="Garet Bold Italics"/>
                <a:sym typeface="Garet Bold Italics"/>
              </a:rPr>
              <a:t>GNOME as its primary desktop</a:t>
            </a:r>
            <a:r>
              <a:rPr lang="en-US" sz="2090">
                <a:solidFill>
                  <a:srgbClr val="000000"/>
                </a:solidFill>
                <a:latin typeface="Garet"/>
                <a:ea typeface="Garet"/>
                <a:cs typeface="Garet"/>
                <a:sym typeface="Garet"/>
              </a:rPr>
              <a:t> environment (with support for other environments) and offers a clean, user-friendly interface. On mobile devices, PureOS is optimized</a:t>
            </a:r>
            <a:r>
              <a:rPr lang="en-US" sz="2090" b="1" i="1">
                <a:solidFill>
                  <a:srgbClr val="000000"/>
                </a:solidFill>
                <a:latin typeface="Garet Bold Italics"/>
                <a:ea typeface="Garet Bold Italics"/>
                <a:cs typeface="Garet Bold Italics"/>
                <a:sym typeface="Garet Bold Italics"/>
              </a:rPr>
              <a:t> for touch interaction and convergence,</a:t>
            </a:r>
            <a:r>
              <a:rPr lang="en-US" sz="2090">
                <a:solidFill>
                  <a:srgbClr val="000000"/>
                </a:solidFill>
                <a:latin typeface="Garet"/>
                <a:ea typeface="Garet"/>
                <a:cs typeface="Garet"/>
                <a:sym typeface="Garet"/>
              </a:rPr>
              <a:t> allowing seamless switching between mobile and desktop modes.</a:t>
            </a:r>
            <a:endParaRPr lang="en-US" sz="2090">
              <a:solidFill>
                <a:srgbClr val="000000"/>
              </a:solidFill>
              <a:latin typeface="Garet"/>
              <a:ea typeface="Garet"/>
              <a:cs typeface="Garet"/>
              <a:sym typeface="Garet"/>
            </a:endParaRPr>
          </a:p>
          <a:p>
            <a:pPr algn="l">
              <a:lnSpc>
                <a:spcPts val="2925"/>
              </a:lnSpc>
              <a:spcBef>
                <a:spcPct val="0"/>
              </a:spcBef>
            </a:pPr>
          </a:p>
        </p:txBody>
      </p:sp>
      <p:grpSp>
        <p:nvGrpSpPr>
          <p:cNvPr id="4" name="Group 4"/>
          <p:cNvGrpSpPr/>
          <p:nvPr/>
        </p:nvGrpSpPr>
        <p:grpSpPr>
          <a:xfrm rot="0">
            <a:off x="9144000" y="-900427"/>
            <a:ext cx="9733336" cy="11672390"/>
            <a:chOff x="0" y="0"/>
            <a:chExt cx="2563512" cy="3074210"/>
          </a:xfrm>
        </p:grpSpPr>
        <p:sp>
          <p:nvSpPr>
            <p:cNvPr id="5" name="Freeform 5"/>
            <p:cNvSpPr/>
            <p:nvPr/>
          </p:nvSpPr>
          <p:spPr>
            <a:xfrm>
              <a:off x="0" y="0"/>
              <a:ext cx="2563512" cy="3074210"/>
            </a:xfrm>
            <a:custGeom>
              <a:avLst/>
              <a:gdLst/>
              <a:ahLst/>
              <a:cxnLst/>
              <a:rect l="l" t="t" r="r" b="b"/>
              <a:pathLst>
                <a:path w="2563512" h="3074210">
                  <a:moveTo>
                    <a:pt x="0" y="0"/>
                  </a:moveTo>
                  <a:lnTo>
                    <a:pt x="2563512" y="0"/>
                  </a:lnTo>
                  <a:lnTo>
                    <a:pt x="2563512" y="3074210"/>
                  </a:lnTo>
                  <a:lnTo>
                    <a:pt x="0" y="3074210"/>
                  </a:lnTo>
                  <a:close/>
                </a:path>
              </a:pathLst>
            </a:custGeom>
            <a:solidFill>
              <a:srgbClr val="1499AB">
                <a:alpha val="8627"/>
              </a:srgbClr>
            </a:solidFill>
          </p:spPr>
        </p:sp>
        <p:sp>
          <p:nvSpPr>
            <p:cNvPr id="6" name="TextBox 6"/>
            <p:cNvSpPr txBox="1"/>
            <p:nvPr/>
          </p:nvSpPr>
          <p:spPr>
            <a:xfrm>
              <a:off x="0" y="-38100"/>
              <a:ext cx="2563512" cy="3112310"/>
            </a:xfrm>
            <a:prstGeom prst="rect">
              <a:avLst/>
            </a:prstGeom>
          </p:spPr>
          <p:txBody>
            <a:bodyPr lIns="50800" tIns="50800" rIns="50800" bIns="50800" rtlCol="0" anchor="ctr"/>
            <a:lstStyle/>
            <a:p>
              <a:pPr algn="ctr">
                <a:lnSpc>
                  <a:spcPts val="2660"/>
                </a:lnSpc>
              </a:pPr>
            </a:p>
          </p:txBody>
        </p:sp>
      </p:grpSp>
      <p:grpSp>
        <p:nvGrpSpPr>
          <p:cNvPr id="7" name="Group 7"/>
          <p:cNvGrpSpPr/>
          <p:nvPr/>
        </p:nvGrpSpPr>
        <p:grpSpPr>
          <a:xfrm rot="0">
            <a:off x="16887867" y="-180033"/>
            <a:ext cx="1061929" cy="1137100"/>
            <a:chOff x="0" y="0"/>
            <a:chExt cx="1415905" cy="1516133"/>
          </a:xfrm>
        </p:grpSpPr>
        <p:grpSp>
          <p:nvGrpSpPr>
            <p:cNvPr id="8" name="Group 8"/>
            <p:cNvGrpSpPr/>
            <p:nvPr/>
          </p:nvGrpSpPr>
          <p:grpSpPr>
            <a:xfrm rot="0">
              <a:off x="51376" y="0"/>
              <a:ext cx="1313152" cy="1516133"/>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30</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12" name="Freeform 12"/>
          <p:cNvSpPr/>
          <p:nvPr/>
        </p:nvSpPr>
        <p:spPr>
          <a:xfrm>
            <a:off x="1541844" y="817436"/>
            <a:ext cx="3735231" cy="1424057"/>
          </a:xfrm>
          <a:custGeom>
            <a:avLst/>
            <a:gdLst/>
            <a:ahLst/>
            <a:cxnLst/>
            <a:rect l="l" t="t" r="r" b="b"/>
            <a:pathLst>
              <a:path w="3735231" h="1424057">
                <a:moveTo>
                  <a:pt x="0" y="0"/>
                </a:moveTo>
                <a:lnTo>
                  <a:pt x="3735230" y="0"/>
                </a:lnTo>
                <a:lnTo>
                  <a:pt x="3735230" y="1424056"/>
                </a:lnTo>
                <a:lnTo>
                  <a:pt x="0" y="1424056"/>
                </a:lnTo>
                <a:lnTo>
                  <a:pt x="0" y="0"/>
                </a:lnTo>
                <a:close/>
              </a:path>
            </a:pathLst>
          </a:custGeom>
          <a:blipFill>
            <a:blip r:embed="rId2"/>
            <a:stretch>
              <a:fillRect/>
            </a:stretch>
          </a:blipFill>
        </p:spPr>
      </p:sp>
      <p:sp>
        <p:nvSpPr>
          <p:cNvPr id="13" name="Freeform 13"/>
          <p:cNvSpPr/>
          <p:nvPr/>
        </p:nvSpPr>
        <p:spPr>
          <a:xfrm>
            <a:off x="10827138" y="195416"/>
            <a:ext cx="4663727" cy="2331863"/>
          </a:xfrm>
          <a:custGeom>
            <a:avLst/>
            <a:gdLst/>
            <a:ahLst/>
            <a:cxnLst/>
            <a:rect l="l" t="t" r="r" b="b"/>
            <a:pathLst>
              <a:path w="4663727" h="2331863">
                <a:moveTo>
                  <a:pt x="0" y="0"/>
                </a:moveTo>
                <a:lnTo>
                  <a:pt x="4663727" y="0"/>
                </a:lnTo>
                <a:lnTo>
                  <a:pt x="4663727" y="2331864"/>
                </a:lnTo>
                <a:lnTo>
                  <a:pt x="0" y="2331864"/>
                </a:lnTo>
                <a:lnTo>
                  <a:pt x="0" y="0"/>
                </a:lnTo>
                <a:close/>
              </a:path>
            </a:pathLst>
          </a:custGeom>
          <a:blipFill>
            <a:blip r:embed="rId3"/>
            <a:stretch>
              <a:fillRect/>
            </a:stretch>
          </a:blipFill>
        </p:spPr>
      </p:sp>
      <p:sp>
        <p:nvSpPr>
          <p:cNvPr id="14" name="TextBox 14"/>
          <p:cNvSpPr txBox="1"/>
          <p:nvPr/>
        </p:nvSpPr>
        <p:spPr>
          <a:xfrm>
            <a:off x="1028700" y="2684395"/>
            <a:ext cx="6543420" cy="5938137"/>
          </a:xfrm>
          <a:prstGeom prst="rect">
            <a:avLst/>
          </a:prstGeom>
        </p:spPr>
        <p:txBody>
          <a:bodyPr lIns="0" tIns="0" rIns="0" bIns="0" rtlCol="0" anchor="t">
            <a:spAutoFit/>
          </a:bodyPr>
          <a:lstStyle/>
          <a:p>
            <a:pPr algn="l">
              <a:lnSpc>
                <a:spcPts val="2925"/>
              </a:lnSpc>
              <a:spcBef>
                <a:spcPct val="0"/>
              </a:spcBef>
            </a:pPr>
            <a:r>
              <a:rPr lang="en-US" sz="2090" b="1">
                <a:solidFill>
                  <a:srgbClr val="000000"/>
                </a:solidFill>
                <a:latin typeface="Garet Bold"/>
                <a:ea typeface="Garet Bold"/>
                <a:cs typeface="Garet Bold"/>
                <a:sym typeface="Garet Bold"/>
              </a:rPr>
              <a:t>Plasma Mobile</a:t>
            </a:r>
            <a:r>
              <a:rPr lang="en-US" sz="2090">
                <a:solidFill>
                  <a:srgbClr val="000000"/>
                </a:solidFill>
                <a:latin typeface="Garet"/>
                <a:ea typeface="Garet"/>
                <a:cs typeface="Garet"/>
                <a:sym typeface="Garet"/>
              </a:rPr>
              <a:t> is an </a:t>
            </a:r>
            <a:r>
              <a:rPr lang="en-US" sz="2090" b="1" i="1">
                <a:solidFill>
                  <a:srgbClr val="000000"/>
                </a:solidFill>
                <a:latin typeface="Garet Bold Italics"/>
                <a:ea typeface="Garet Bold Italics"/>
                <a:cs typeface="Garet Bold Italics"/>
                <a:sym typeface="Garet Bold Italics"/>
              </a:rPr>
              <a:t>open-source </a:t>
            </a:r>
            <a:r>
              <a:rPr lang="en-US" sz="2090">
                <a:solidFill>
                  <a:srgbClr val="000000"/>
                </a:solidFill>
                <a:latin typeface="Garet"/>
                <a:ea typeface="Garet"/>
                <a:cs typeface="Garet"/>
                <a:sym typeface="Garet"/>
              </a:rPr>
              <a:t>mobile operating system built on the </a:t>
            </a:r>
            <a:r>
              <a:rPr lang="en-US" sz="2090" b="1" i="1">
                <a:solidFill>
                  <a:srgbClr val="000000"/>
                </a:solidFill>
                <a:latin typeface="Garet Bold Italics"/>
                <a:ea typeface="Garet Bold Italics"/>
                <a:cs typeface="Garet Bold Italics"/>
                <a:sym typeface="Garet Bold Italics"/>
              </a:rPr>
              <a:t>KDE Plasma desktop environment</a:t>
            </a:r>
            <a:r>
              <a:rPr lang="en-US" sz="2090">
                <a:solidFill>
                  <a:srgbClr val="000000"/>
                </a:solidFill>
                <a:latin typeface="Garet"/>
                <a:ea typeface="Garet"/>
                <a:cs typeface="Garet"/>
                <a:sym typeface="Garet"/>
              </a:rPr>
              <a:t>. It is designed for users who </a:t>
            </a:r>
            <a:r>
              <a:rPr lang="en-US" sz="2090" b="1" i="1">
                <a:solidFill>
                  <a:srgbClr val="000000"/>
                </a:solidFill>
                <a:latin typeface="Garet Bold Italics"/>
                <a:ea typeface="Garet Bold Italics"/>
                <a:cs typeface="Garet Bold Italics"/>
                <a:sym typeface="Garet Bold Italics"/>
              </a:rPr>
              <a:t>value privacy, security, and customization</a:t>
            </a:r>
            <a:r>
              <a:rPr lang="en-US" sz="2090">
                <a:solidFill>
                  <a:srgbClr val="000000"/>
                </a:solidFill>
                <a:latin typeface="Garet"/>
                <a:ea typeface="Garet"/>
                <a:cs typeface="Garet"/>
                <a:sym typeface="Garet"/>
              </a:rPr>
              <a:t>. Plasma Mobile features a highly flexible and user-friendly interface, deep integration with the KDE ecosystem, and support for a wide range of</a:t>
            </a:r>
            <a:r>
              <a:rPr lang="en-US" sz="2090" b="1" i="1">
                <a:solidFill>
                  <a:srgbClr val="000000"/>
                </a:solidFill>
                <a:latin typeface="Garet Bold Italics"/>
                <a:ea typeface="Garet Bold Italics"/>
                <a:cs typeface="Garet Bold Italics"/>
                <a:sym typeface="Garet Bold Italics"/>
              </a:rPr>
              <a:t> Linux applications.</a:t>
            </a:r>
            <a:r>
              <a:rPr lang="en-US" sz="2090">
                <a:solidFill>
                  <a:srgbClr val="000000"/>
                </a:solidFill>
                <a:latin typeface="Garet"/>
                <a:ea typeface="Garet"/>
                <a:cs typeface="Garet"/>
                <a:sym typeface="Garet"/>
              </a:rPr>
              <a:t> The OS allows users to personalize their experience extensively, from themes to app layouts, and benefits from active community development. Plasma Mobile aims to provide a </a:t>
            </a:r>
            <a:r>
              <a:rPr lang="en-US" sz="2090" b="1" i="1">
                <a:solidFill>
                  <a:srgbClr val="000000"/>
                </a:solidFill>
                <a:latin typeface="Garet Bold Italics"/>
                <a:ea typeface="Garet Bold Italics"/>
                <a:cs typeface="Garet Bold Italics"/>
                <a:sym typeface="Garet Bold Italics"/>
              </a:rPr>
              <a:t>modern, open alternative to mainstream mobile</a:t>
            </a:r>
            <a:r>
              <a:rPr lang="en-US" sz="2090">
                <a:solidFill>
                  <a:srgbClr val="000000"/>
                </a:solidFill>
                <a:latin typeface="Garet"/>
                <a:ea typeface="Garet"/>
                <a:cs typeface="Garet"/>
                <a:sym typeface="Garet"/>
              </a:rPr>
              <a:t> operating systems, focusing on user control, transparency, and compatibility with both </a:t>
            </a:r>
            <a:r>
              <a:rPr lang="en-US" sz="2090" b="1" i="1">
                <a:solidFill>
                  <a:srgbClr val="000000"/>
                </a:solidFill>
                <a:latin typeface="Garet Bold Italics"/>
                <a:ea typeface="Garet Bold Italics"/>
                <a:cs typeface="Garet Bold Italics"/>
                <a:sym typeface="Garet Bold Italics"/>
              </a:rPr>
              <a:t>touch and traditional Linux</a:t>
            </a:r>
            <a:r>
              <a:rPr lang="en-US" sz="2090">
                <a:solidFill>
                  <a:srgbClr val="000000"/>
                </a:solidFill>
                <a:latin typeface="Garet"/>
                <a:ea typeface="Garet"/>
                <a:cs typeface="Garet"/>
                <a:sym typeface="Garet"/>
              </a:rPr>
              <a:t> desktop workflows.</a:t>
            </a:r>
            <a:endParaRPr lang="en-US" sz="2090">
              <a:solidFill>
                <a:srgbClr val="000000"/>
              </a:solidFill>
              <a:latin typeface="Garet"/>
              <a:ea typeface="Garet"/>
              <a:cs typeface="Garet"/>
              <a:sym typeface="Gare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03036" y="-692695"/>
            <a:ext cx="9733336" cy="11672390"/>
            <a:chOff x="0" y="0"/>
            <a:chExt cx="2563512" cy="3074210"/>
          </a:xfrm>
        </p:grpSpPr>
        <p:sp>
          <p:nvSpPr>
            <p:cNvPr id="3" name="Freeform 3"/>
            <p:cNvSpPr/>
            <p:nvPr/>
          </p:nvSpPr>
          <p:spPr>
            <a:xfrm>
              <a:off x="0" y="0"/>
              <a:ext cx="2563512" cy="3074210"/>
            </a:xfrm>
            <a:custGeom>
              <a:avLst/>
              <a:gdLst/>
              <a:ahLst/>
              <a:cxnLst/>
              <a:rect l="l" t="t" r="r" b="b"/>
              <a:pathLst>
                <a:path w="2563512" h="3074210">
                  <a:moveTo>
                    <a:pt x="0" y="0"/>
                  </a:moveTo>
                  <a:lnTo>
                    <a:pt x="2563512" y="0"/>
                  </a:lnTo>
                  <a:lnTo>
                    <a:pt x="2563512" y="3074210"/>
                  </a:lnTo>
                  <a:lnTo>
                    <a:pt x="0" y="3074210"/>
                  </a:lnTo>
                  <a:close/>
                </a:path>
              </a:pathLst>
            </a:custGeom>
            <a:solidFill>
              <a:srgbClr val="1499AB">
                <a:alpha val="8627"/>
              </a:srgbClr>
            </a:solidFill>
          </p:spPr>
        </p:sp>
        <p:sp>
          <p:nvSpPr>
            <p:cNvPr id="4" name="TextBox 4"/>
            <p:cNvSpPr txBox="1"/>
            <p:nvPr/>
          </p:nvSpPr>
          <p:spPr>
            <a:xfrm>
              <a:off x="0" y="-38100"/>
              <a:ext cx="2563512" cy="311231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8001268" y="553206"/>
            <a:ext cx="3262712" cy="721997"/>
          </a:xfrm>
          <a:prstGeom prst="rect">
            <a:avLst/>
          </a:prstGeom>
        </p:spPr>
        <p:txBody>
          <a:bodyPr lIns="0" tIns="0" rIns="0" bIns="0" rtlCol="0" anchor="t">
            <a:spAutoFit/>
          </a:bodyPr>
          <a:lstStyle/>
          <a:p>
            <a:pPr algn="ctr">
              <a:lnSpc>
                <a:spcPts val="5880"/>
              </a:lnSpc>
              <a:spcBef>
                <a:spcPct val="0"/>
              </a:spcBef>
            </a:pPr>
            <a:r>
              <a:rPr lang="en-US" sz="4200">
                <a:solidFill>
                  <a:srgbClr val="000000"/>
                </a:solidFill>
                <a:latin typeface="League Spartan" panose="00000800000000000000"/>
                <a:ea typeface="League Spartan" panose="00000800000000000000"/>
                <a:cs typeface="League Spartan" panose="00000800000000000000"/>
                <a:sym typeface="League Spartan" panose="00000800000000000000"/>
              </a:rPr>
              <a:t>Security</a:t>
            </a:r>
            <a:endParaRPr lang="en-US" sz="42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6" name="TextBox 6"/>
          <p:cNvSpPr txBox="1"/>
          <p:nvPr/>
        </p:nvSpPr>
        <p:spPr>
          <a:xfrm>
            <a:off x="1146061" y="3370603"/>
            <a:ext cx="6543420" cy="4080762"/>
          </a:xfrm>
          <a:prstGeom prst="rect">
            <a:avLst/>
          </a:prstGeom>
        </p:spPr>
        <p:txBody>
          <a:bodyPr lIns="0" tIns="0" rIns="0" bIns="0" rtlCol="0" anchor="t">
            <a:spAutoFit/>
          </a:bodyPr>
          <a:lstStyle/>
          <a:p>
            <a:pPr algn="l">
              <a:lnSpc>
                <a:spcPts val="2925"/>
              </a:lnSpc>
            </a:pPr>
            <a:r>
              <a:rPr lang="en-US" sz="2090" b="1" i="1">
                <a:solidFill>
                  <a:srgbClr val="000000"/>
                </a:solidFill>
                <a:latin typeface="Garet Bold Italics"/>
                <a:ea typeface="Garet Bold Italics"/>
                <a:cs typeface="Garet Bold Italics"/>
                <a:sym typeface="Garet Bold Italics"/>
              </a:rPr>
              <a:t>Privacy &amp; Security are the key prorities</a:t>
            </a:r>
            <a:r>
              <a:rPr lang="en-US" sz="2090">
                <a:solidFill>
                  <a:srgbClr val="000000"/>
                </a:solidFill>
                <a:latin typeface="Garet"/>
                <a:ea typeface="Garet"/>
                <a:cs typeface="Garet"/>
                <a:sym typeface="Garet"/>
              </a:rPr>
              <a:t> for plasma mobile os, &amp; Operating System includes a range of features to protect user data.</a:t>
            </a:r>
            <a:endParaRPr lang="en-US" sz="2090">
              <a:solidFill>
                <a:srgbClr val="000000"/>
              </a:solidFill>
              <a:latin typeface="Garet"/>
              <a:ea typeface="Garet"/>
              <a:cs typeface="Garet"/>
              <a:sym typeface="Garet"/>
            </a:endParaRPr>
          </a:p>
          <a:p>
            <a:pPr algn="l">
              <a:lnSpc>
                <a:spcPts val="2925"/>
              </a:lnSpc>
              <a:spcBef>
                <a:spcPct val="0"/>
              </a:spcBef>
            </a:pPr>
            <a:r>
              <a:rPr lang="en-US" sz="2090">
                <a:solidFill>
                  <a:srgbClr val="000000"/>
                </a:solidFill>
                <a:latin typeface="Garet"/>
                <a:ea typeface="Garet"/>
                <a:cs typeface="Garet"/>
                <a:sym typeface="Garet"/>
              </a:rPr>
              <a:t>Plasma Mobile ensures security through </a:t>
            </a:r>
            <a:r>
              <a:rPr lang="en-US" sz="2090" b="1" i="1">
                <a:solidFill>
                  <a:srgbClr val="000000"/>
                </a:solidFill>
                <a:latin typeface="Garet Bold Italics"/>
                <a:ea typeface="Garet Bold Italics"/>
                <a:cs typeface="Garet Bold Italics"/>
                <a:sym typeface="Garet Bold Italics"/>
              </a:rPr>
              <a:t>end-to-end encryption, secure boot, regular security updates, and user-controlled privacy settings</a:t>
            </a:r>
            <a:r>
              <a:rPr lang="en-US" sz="2090">
                <a:solidFill>
                  <a:srgbClr val="000000"/>
                </a:solidFill>
                <a:latin typeface="Garet"/>
                <a:ea typeface="Garet"/>
                <a:cs typeface="Garet"/>
                <a:sym typeface="Garet"/>
              </a:rPr>
              <a:t>. It leverages app sandboxing (where supported), strong cryptographic protocols, and the transparency of open-source development to</a:t>
            </a:r>
            <a:r>
              <a:rPr lang="en-US" sz="2090" b="1" i="1">
                <a:solidFill>
                  <a:srgbClr val="000000"/>
                </a:solidFill>
                <a:latin typeface="Garet Bold Italics"/>
                <a:ea typeface="Garet Bold Italics"/>
                <a:cs typeface="Garet Bold Italics"/>
                <a:sym typeface="Garet Bold Italics"/>
              </a:rPr>
              <a:t> protect user data </a:t>
            </a:r>
            <a:r>
              <a:rPr lang="en-US" sz="2090">
                <a:solidFill>
                  <a:srgbClr val="000000"/>
                </a:solidFill>
                <a:latin typeface="Garet"/>
                <a:ea typeface="Garet"/>
                <a:cs typeface="Garet"/>
                <a:sym typeface="Garet"/>
              </a:rPr>
              <a:t>and system integrity.</a:t>
            </a:r>
            <a:endParaRPr lang="en-US" sz="2090">
              <a:solidFill>
                <a:srgbClr val="000000"/>
              </a:solidFill>
              <a:latin typeface="Garet"/>
              <a:ea typeface="Garet"/>
              <a:cs typeface="Garet"/>
              <a:sym typeface="Garet"/>
            </a:endParaRPr>
          </a:p>
        </p:txBody>
      </p:sp>
      <p:sp>
        <p:nvSpPr>
          <p:cNvPr id="7" name="TextBox 7"/>
          <p:cNvSpPr txBox="1"/>
          <p:nvPr/>
        </p:nvSpPr>
        <p:spPr>
          <a:xfrm>
            <a:off x="10256388" y="2813390"/>
            <a:ext cx="6603933" cy="5195187"/>
          </a:xfrm>
          <a:prstGeom prst="rect">
            <a:avLst/>
          </a:prstGeom>
        </p:spPr>
        <p:txBody>
          <a:bodyPr lIns="0" tIns="0" rIns="0" bIns="0" rtlCol="0" anchor="t">
            <a:spAutoFit/>
          </a:bodyPr>
          <a:lstStyle/>
          <a:p>
            <a:pPr algn="l">
              <a:lnSpc>
                <a:spcPts val="2925"/>
              </a:lnSpc>
              <a:spcBef>
                <a:spcPct val="0"/>
              </a:spcBef>
            </a:pPr>
            <a:r>
              <a:rPr lang="en-US" sz="2090">
                <a:solidFill>
                  <a:srgbClr val="000000"/>
                </a:solidFill>
                <a:latin typeface="Garet"/>
                <a:ea typeface="Garet"/>
                <a:cs typeface="Garet"/>
                <a:sym typeface="Garet"/>
              </a:rPr>
              <a:t>PureOS provides </a:t>
            </a:r>
            <a:r>
              <a:rPr lang="en-US" sz="2090" b="1" i="1">
                <a:solidFill>
                  <a:srgbClr val="000000"/>
                </a:solidFill>
                <a:latin typeface="Garet Bold Italics"/>
                <a:ea typeface="Garet Bold Italics"/>
                <a:cs typeface="Garet Bold Italics"/>
                <a:sym typeface="Garet Bold Italics"/>
              </a:rPr>
              <a:t>strong security by default through full disk encryption, app sandboxing,</a:t>
            </a:r>
            <a:r>
              <a:rPr lang="en-US" sz="2090">
                <a:solidFill>
                  <a:srgbClr val="000000"/>
                </a:solidFill>
                <a:latin typeface="Garet"/>
                <a:ea typeface="Garet"/>
                <a:cs typeface="Garet"/>
                <a:sym typeface="Garet"/>
              </a:rPr>
              <a:t> and a strict open-source policy that excludes proprietary code and firmware.</a:t>
            </a:r>
            <a:r>
              <a:rPr lang="en-US" sz="2090">
                <a:solidFill>
                  <a:srgbClr val="000000"/>
                </a:solidFill>
                <a:latin typeface="Garet"/>
                <a:ea typeface="Garet"/>
                <a:cs typeface="Garet"/>
                <a:sym typeface="Garet"/>
              </a:rPr>
              <a:t> It includes a preconfigured firewall, regular security updates, and privacy-focused applications like </a:t>
            </a:r>
            <a:r>
              <a:rPr lang="en-US" sz="2090" b="1" i="1">
                <a:solidFill>
                  <a:srgbClr val="000000"/>
                </a:solidFill>
                <a:latin typeface="Garet Bold Italics"/>
                <a:ea typeface="Garet Bold Italics"/>
                <a:cs typeface="Garet Bold Italics"/>
                <a:sym typeface="Garet Bold Italics"/>
              </a:rPr>
              <a:t>PureBrowser and Tor integration.</a:t>
            </a:r>
            <a:r>
              <a:rPr lang="en-US" sz="2090">
                <a:solidFill>
                  <a:srgbClr val="000000"/>
                </a:solidFill>
                <a:latin typeface="Garet"/>
                <a:ea typeface="Garet"/>
                <a:cs typeface="Garet"/>
                <a:sym typeface="Garet"/>
              </a:rPr>
              <a:t> PureOS does not track user activity by default and supports secure communications with end-to-end encrypted messaging and PGP email. Security is further strengthened by community auditing, the use of Debian’s trusted package management, and </a:t>
            </a:r>
            <a:r>
              <a:rPr lang="en-US" sz="2090" b="1" i="1">
                <a:solidFill>
                  <a:srgbClr val="000000"/>
                </a:solidFill>
                <a:latin typeface="Garet Bold Italics"/>
                <a:ea typeface="Garet Bold Italics"/>
                <a:cs typeface="Garet Bold Italics"/>
                <a:sym typeface="Garet Bold Italics"/>
              </a:rPr>
              <a:t>hardware kill switches on supported devices</a:t>
            </a:r>
            <a:endParaRPr lang="en-US" sz="2090" b="1" i="1">
              <a:solidFill>
                <a:srgbClr val="000000"/>
              </a:solidFill>
              <a:latin typeface="Garet Bold Italics"/>
              <a:ea typeface="Garet Bold Italics"/>
              <a:cs typeface="Garet Bold Italics"/>
              <a:sym typeface="Garet Bold Italics"/>
            </a:endParaRPr>
          </a:p>
        </p:txBody>
      </p:sp>
      <p:grpSp>
        <p:nvGrpSpPr>
          <p:cNvPr id="8" name="Group 8"/>
          <p:cNvGrpSpPr/>
          <p:nvPr/>
        </p:nvGrpSpPr>
        <p:grpSpPr>
          <a:xfrm rot="0">
            <a:off x="16887867" y="-180033"/>
            <a:ext cx="1061929" cy="1137100"/>
            <a:chOff x="0" y="0"/>
            <a:chExt cx="1415905" cy="1516133"/>
          </a:xfrm>
        </p:grpSpPr>
        <p:grpSp>
          <p:nvGrpSpPr>
            <p:cNvPr id="9" name="Group 9"/>
            <p:cNvGrpSpPr/>
            <p:nvPr/>
          </p:nvGrpSpPr>
          <p:grpSpPr>
            <a:xfrm rot="0">
              <a:off x="51376" y="0"/>
              <a:ext cx="1313152" cy="1516133"/>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a:t>
              </a: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1</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8349281" y="-280250"/>
            <a:ext cx="10574100" cy="11672390"/>
            <a:chOff x="0" y="0"/>
            <a:chExt cx="2784948" cy="3074210"/>
          </a:xfrm>
        </p:grpSpPr>
        <p:sp>
          <p:nvSpPr>
            <p:cNvPr id="3" name="Freeform 3"/>
            <p:cNvSpPr/>
            <p:nvPr/>
          </p:nvSpPr>
          <p:spPr>
            <a:xfrm>
              <a:off x="0" y="0"/>
              <a:ext cx="2784948" cy="3074210"/>
            </a:xfrm>
            <a:custGeom>
              <a:avLst/>
              <a:gdLst/>
              <a:ahLst/>
              <a:cxnLst/>
              <a:rect l="l" t="t" r="r" b="b"/>
              <a:pathLst>
                <a:path w="2784948" h="3074210">
                  <a:moveTo>
                    <a:pt x="0" y="0"/>
                  </a:moveTo>
                  <a:lnTo>
                    <a:pt x="2784948" y="0"/>
                  </a:lnTo>
                  <a:lnTo>
                    <a:pt x="2784948" y="3074210"/>
                  </a:lnTo>
                  <a:lnTo>
                    <a:pt x="0" y="3074210"/>
                  </a:lnTo>
                  <a:close/>
                </a:path>
              </a:pathLst>
            </a:custGeom>
            <a:solidFill>
              <a:srgbClr val="1499AB">
                <a:alpha val="8627"/>
              </a:srgbClr>
            </a:solidFill>
          </p:spPr>
        </p:sp>
        <p:sp>
          <p:nvSpPr>
            <p:cNvPr id="4" name="TextBox 4"/>
            <p:cNvSpPr txBox="1"/>
            <p:nvPr/>
          </p:nvSpPr>
          <p:spPr>
            <a:xfrm>
              <a:off x="0" y="-38100"/>
              <a:ext cx="2784948" cy="311231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6378575" y="306705"/>
            <a:ext cx="4552315" cy="753745"/>
          </a:xfrm>
          <a:prstGeom prst="rect">
            <a:avLst/>
          </a:prstGeom>
        </p:spPr>
        <p:txBody>
          <a:bodyPr wrap="square" lIns="0" tIns="0" rIns="0" bIns="0" rtlCol="0" anchor="t">
            <a:spAutoFit/>
          </a:bodyPr>
          <a:lstStyle/>
          <a:p>
            <a:pPr algn="ctr">
              <a:lnSpc>
                <a:spcPts val="5880"/>
              </a:lnSpc>
              <a:spcBef>
                <a:spcPct val="0"/>
              </a:spcBef>
            </a:pPr>
            <a:r>
              <a:rPr lang="en-US" sz="4200">
                <a:solidFill>
                  <a:srgbClr val="000000"/>
                </a:solidFill>
                <a:latin typeface="League Spartan" panose="00000800000000000000"/>
                <a:ea typeface="League Spartan" panose="00000800000000000000"/>
                <a:cs typeface="League Spartan" panose="00000800000000000000"/>
                <a:sym typeface="League Spartan" panose="00000800000000000000"/>
              </a:rPr>
              <a:t>vulnerabilities</a:t>
            </a:r>
            <a:endParaRPr lang="en-US" sz="42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6" name="TextBox 6"/>
          <p:cNvSpPr txBox="1"/>
          <p:nvPr/>
        </p:nvSpPr>
        <p:spPr>
          <a:xfrm>
            <a:off x="496671" y="1499757"/>
            <a:ext cx="7057776" cy="8083802"/>
          </a:xfrm>
          <a:prstGeom prst="rect">
            <a:avLst/>
          </a:prstGeom>
        </p:spPr>
        <p:txBody>
          <a:bodyPr lIns="0" tIns="0" rIns="0" bIns="0" rtlCol="0" anchor="t">
            <a:spAutoFit/>
          </a:bodyPr>
          <a:lstStyle/>
          <a:p>
            <a:pPr algn="l">
              <a:lnSpc>
                <a:spcPts val="2785"/>
              </a:lnSpc>
            </a:pPr>
            <a:r>
              <a:rPr lang="en-US" sz="1990">
                <a:solidFill>
                  <a:srgbClr val="000000"/>
                </a:solidFill>
                <a:latin typeface="Garet"/>
                <a:ea typeface="Garet"/>
                <a:cs typeface="Garet"/>
                <a:sym typeface="Garet"/>
              </a:rPr>
              <a:t>In 2025, there have been no publicly disclosed vulnerabilities specifically affecting KDE Plasma Workspace (the core of Plasma Mobile) itself. </a:t>
            </a:r>
            <a:r>
              <a:rPr lang="en-US" sz="1990">
                <a:solidFill>
                  <a:srgbClr val="000000"/>
                </a:solidFill>
                <a:latin typeface="Garet"/>
                <a:ea typeface="Garet"/>
                <a:cs typeface="Garet"/>
                <a:sym typeface="Garet"/>
              </a:rPr>
              <a:t>The most recent CVEs for KDE Plasma Workspace were reported in 2024, such as:</a:t>
            </a:r>
            <a:endParaRPr lang="en-US" sz="1990">
              <a:solidFill>
                <a:srgbClr val="000000"/>
              </a:solidFill>
              <a:latin typeface="Garet"/>
              <a:ea typeface="Garet"/>
              <a:cs typeface="Garet"/>
              <a:sym typeface="Garet"/>
            </a:endParaRPr>
          </a:p>
          <a:p>
            <a:pPr algn="l">
              <a:lnSpc>
                <a:spcPts val="2785"/>
              </a:lnSpc>
            </a:pPr>
            <a:r>
              <a:rPr lang="en-US" sz="1990" b="1" u="sng">
                <a:solidFill>
                  <a:srgbClr val="000000"/>
                </a:solidFill>
                <a:latin typeface="Garet Bold"/>
                <a:ea typeface="Garet Bold"/>
                <a:cs typeface="Garet Bold"/>
                <a:sym typeface="Garet Bold"/>
              </a:rPr>
              <a:t>CVE-2024-36041:</a:t>
            </a:r>
            <a:endParaRPr lang="en-US" sz="1990" b="1" u="sng">
              <a:solidFill>
                <a:srgbClr val="000000"/>
              </a:solidFill>
              <a:latin typeface="Garet Bold"/>
              <a:ea typeface="Garet Bold"/>
              <a:cs typeface="Garet Bold"/>
              <a:sym typeface="Garet Bold"/>
            </a:endParaRPr>
          </a:p>
          <a:p>
            <a:pPr algn="l">
              <a:lnSpc>
                <a:spcPts val="2785"/>
              </a:lnSpc>
            </a:pPr>
            <a:r>
              <a:rPr lang="en-US" sz="1990">
                <a:solidFill>
                  <a:srgbClr val="000000"/>
                </a:solidFill>
                <a:latin typeface="Garet"/>
                <a:ea typeface="Garet"/>
                <a:cs typeface="Garet"/>
                <a:sym typeface="Garet"/>
              </a:rPr>
              <a:t> Allowed local users to gain access to the session manager and potentially execute arbitrary code via session-restore features.</a:t>
            </a:r>
            <a:endParaRPr lang="en-US" sz="1990">
              <a:solidFill>
                <a:srgbClr val="000000"/>
              </a:solidFill>
              <a:latin typeface="Garet"/>
              <a:ea typeface="Garet"/>
              <a:cs typeface="Garet"/>
              <a:sym typeface="Garet"/>
            </a:endParaRPr>
          </a:p>
          <a:p>
            <a:pPr algn="l">
              <a:lnSpc>
                <a:spcPts val="2785"/>
              </a:lnSpc>
            </a:pPr>
          </a:p>
          <a:p>
            <a:pPr algn="l">
              <a:lnSpc>
                <a:spcPts val="2785"/>
              </a:lnSpc>
            </a:pPr>
            <a:r>
              <a:rPr lang="en-US" sz="1990" b="1" u="sng">
                <a:solidFill>
                  <a:srgbClr val="000000"/>
                </a:solidFill>
                <a:latin typeface="Garet Bold"/>
                <a:ea typeface="Garet Bold"/>
                <a:cs typeface="Garet Bold"/>
                <a:sym typeface="Garet Bold"/>
              </a:rPr>
              <a:t>CVE-2024-1433:</a:t>
            </a:r>
            <a:endParaRPr lang="en-US" sz="1990" b="1" u="sng">
              <a:solidFill>
                <a:srgbClr val="000000"/>
              </a:solidFill>
              <a:latin typeface="Garet Bold"/>
              <a:ea typeface="Garet Bold"/>
              <a:cs typeface="Garet Bold"/>
              <a:sym typeface="Garet Bold"/>
            </a:endParaRPr>
          </a:p>
          <a:p>
            <a:pPr algn="l">
              <a:lnSpc>
                <a:spcPts val="2785"/>
              </a:lnSpc>
            </a:pPr>
            <a:r>
              <a:rPr lang="en-US" sz="1990">
                <a:solidFill>
                  <a:srgbClr val="000000"/>
                </a:solidFill>
                <a:latin typeface="Garet"/>
                <a:ea typeface="Garet"/>
                <a:cs typeface="Garet"/>
                <a:sym typeface="Garet"/>
              </a:rPr>
              <a:t>Path traversal vulnerability in the Theme File Handler, requiring either write access to the user's home or installation of third-party global themes.</a:t>
            </a:r>
            <a:endParaRPr lang="en-US" sz="1990">
              <a:solidFill>
                <a:srgbClr val="000000"/>
              </a:solidFill>
              <a:latin typeface="Garet"/>
              <a:ea typeface="Garet"/>
              <a:cs typeface="Garet"/>
              <a:sym typeface="Garet"/>
            </a:endParaRPr>
          </a:p>
          <a:p>
            <a:pPr algn="l">
              <a:lnSpc>
                <a:spcPts val="2785"/>
              </a:lnSpc>
            </a:pPr>
            <a:r>
              <a:rPr lang="en-US" sz="1990">
                <a:solidFill>
                  <a:srgbClr val="000000"/>
                </a:solidFill>
                <a:latin typeface="Garet"/>
                <a:ea typeface="Garet"/>
                <a:cs typeface="Garet"/>
                <a:sym typeface="Garet"/>
              </a:rPr>
              <a:t>For 2025, no new CVEs have been published for Plasma Mobile or KDE Plasma Workspace</a:t>
            </a:r>
            <a:r>
              <a:rPr lang="en-US" sz="1990" u="sng">
                <a:solidFill>
                  <a:srgbClr val="000000"/>
                </a:solidFill>
                <a:latin typeface="Garet"/>
                <a:ea typeface="Garet"/>
                <a:cs typeface="Garet"/>
                <a:sym typeface="Garet"/>
                <a:hlinkClick r:id="rId1" tooltip="https://stack.watch/product/kde/plasma-workspace/"/>
              </a:rPr>
              <a:t>1</a:t>
            </a:r>
            <a:r>
              <a:rPr lang="en-US" sz="1990">
                <a:solidFill>
                  <a:srgbClr val="000000"/>
                </a:solidFill>
                <a:latin typeface="Garet"/>
                <a:ea typeface="Garet"/>
                <a:cs typeface="Garet"/>
                <a:sym typeface="Garet"/>
              </a:rPr>
              <a:t>. However, general threats to Plasma Mobile may still arise from vulnerabilities in third-party apps, the Linux kernel, or device-specific drivers, but no CVEs specific to Plasma Mobile have been reported as of now. Regular updates and community monitoring remain essential for maintaining security.</a:t>
            </a:r>
            <a:endParaRPr lang="en-US" sz="1990">
              <a:solidFill>
                <a:srgbClr val="000000"/>
              </a:solidFill>
              <a:latin typeface="Garet"/>
              <a:ea typeface="Garet"/>
              <a:cs typeface="Garet"/>
              <a:sym typeface="Garet"/>
            </a:endParaRPr>
          </a:p>
          <a:p>
            <a:pPr algn="l">
              <a:lnSpc>
                <a:spcPts val="2785"/>
              </a:lnSpc>
              <a:spcBef>
                <a:spcPct val="0"/>
              </a:spcBef>
            </a:pPr>
          </a:p>
        </p:txBody>
      </p:sp>
      <p:sp>
        <p:nvSpPr>
          <p:cNvPr id="7" name="TextBox 7"/>
          <p:cNvSpPr txBox="1"/>
          <p:nvPr/>
        </p:nvSpPr>
        <p:spPr>
          <a:xfrm>
            <a:off x="8500562" y="1317815"/>
            <a:ext cx="9605912" cy="8788652"/>
          </a:xfrm>
          <a:prstGeom prst="rect">
            <a:avLst/>
          </a:prstGeom>
        </p:spPr>
        <p:txBody>
          <a:bodyPr lIns="0" tIns="0" rIns="0" bIns="0" rtlCol="0" anchor="t">
            <a:spAutoFit/>
          </a:bodyPr>
          <a:lstStyle/>
          <a:p>
            <a:pPr algn="l">
              <a:lnSpc>
                <a:spcPts val="2785"/>
              </a:lnSpc>
            </a:pPr>
            <a:r>
              <a:rPr lang="en-US" sz="1990">
                <a:solidFill>
                  <a:srgbClr val="000000"/>
                </a:solidFill>
                <a:latin typeface="Garet"/>
                <a:ea typeface="Garet"/>
                <a:cs typeface="Garet"/>
                <a:sym typeface="Garet"/>
              </a:rPr>
              <a:t>In 2025, PureOS, like other Linux-based systems, is primarily exposed to vulnerabilities inherited from its open-source components and widely used applications. Notable threats and CVEs relevant to PureOS in 2025 include:</a:t>
            </a:r>
            <a:endParaRPr lang="en-US" sz="1990">
              <a:solidFill>
                <a:srgbClr val="000000"/>
              </a:solidFill>
              <a:latin typeface="Garet"/>
              <a:ea typeface="Garet"/>
              <a:cs typeface="Garet"/>
              <a:sym typeface="Garet"/>
            </a:endParaRPr>
          </a:p>
          <a:p>
            <a:pPr algn="l">
              <a:lnSpc>
                <a:spcPts val="2785"/>
              </a:lnSpc>
            </a:pPr>
            <a:r>
              <a:rPr lang="en-US" sz="1990" b="1" u="sng">
                <a:solidFill>
                  <a:srgbClr val="000000"/>
                </a:solidFill>
                <a:latin typeface="Garet Bold"/>
                <a:ea typeface="Garet Bold"/>
                <a:cs typeface="Garet Bold"/>
                <a:sym typeface="Garet Bold"/>
              </a:rPr>
              <a:t>CVE-2025-24813:</a:t>
            </a:r>
            <a:endParaRPr lang="en-US" sz="1990" b="1" u="sng">
              <a:solidFill>
                <a:srgbClr val="000000"/>
              </a:solidFill>
              <a:latin typeface="Garet Bold"/>
              <a:ea typeface="Garet Bold"/>
              <a:cs typeface="Garet Bold"/>
              <a:sym typeface="Garet Bold"/>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A critical vulnerability in Apache Tomcat (CVSS 9.8) that could allow remote code execution if Tomcat is installed or used on PureOS systems.</a:t>
            </a:r>
            <a:endParaRPr lang="en-US" sz="1990">
              <a:solidFill>
                <a:srgbClr val="000000"/>
              </a:solidFill>
              <a:latin typeface="Garet"/>
              <a:ea typeface="Garet"/>
              <a:cs typeface="Garet"/>
              <a:sym typeface="Garet"/>
            </a:endParaRPr>
          </a:p>
          <a:p>
            <a:pPr algn="l">
              <a:lnSpc>
                <a:spcPts val="2785"/>
              </a:lnSpc>
            </a:pPr>
            <a:r>
              <a:rPr lang="en-US" sz="1990" b="1" u="sng">
                <a:solidFill>
                  <a:srgbClr val="000000"/>
                </a:solidFill>
                <a:latin typeface="Garet Bold"/>
                <a:ea typeface="Garet Bold"/>
                <a:cs typeface="Garet Bold"/>
                <a:sym typeface="Garet Bold"/>
              </a:rPr>
              <a:t>CVE-2025-1308:</a:t>
            </a:r>
            <a:endParaRPr lang="en-US" sz="1990" b="1" u="sng">
              <a:solidFill>
                <a:srgbClr val="000000"/>
              </a:solidFill>
              <a:latin typeface="Garet Bold"/>
              <a:ea typeface="Garet Bold"/>
              <a:cs typeface="Garet Bold"/>
              <a:sym typeface="Garet Bold"/>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An information disclosure vulnerability in PX Backup, where sensitive information could be logged under certain conditions (CVSS 8.4). This is more relevant to enterprise deployments or if PX Backup is used on PureOS.</a:t>
            </a:r>
            <a:endParaRPr lang="en-US" sz="1990">
              <a:solidFill>
                <a:srgbClr val="000000"/>
              </a:solidFill>
              <a:latin typeface="Garet"/>
              <a:ea typeface="Garet"/>
              <a:cs typeface="Garet"/>
              <a:sym typeface="Garet"/>
            </a:endParaRPr>
          </a:p>
          <a:p>
            <a:pPr algn="l">
              <a:lnSpc>
                <a:spcPts val="2785"/>
              </a:lnSpc>
            </a:pPr>
            <a:r>
              <a:rPr lang="en-US" sz="1990" b="1" u="sng">
                <a:solidFill>
                  <a:srgbClr val="000000"/>
                </a:solidFill>
                <a:latin typeface="Garet Bold"/>
                <a:ea typeface="Garet Bold"/>
                <a:cs typeface="Garet Bold"/>
                <a:sym typeface="Garet Bold"/>
              </a:rPr>
              <a:t>Google Chrome Vulnerabilities:</a:t>
            </a:r>
            <a:endParaRPr lang="en-US" sz="1990" b="1" u="sng">
              <a:solidFill>
                <a:srgbClr val="000000"/>
              </a:solidFill>
              <a:latin typeface="Garet Bold"/>
              <a:ea typeface="Garet Bold"/>
              <a:cs typeface="Garet Bold"/>
              <a:sym typeface="Garet Bold"/>
            </a:endParaRPr>
          </a:p>
          <a:p>
            <a:pPr marL="429895" lvl="1" indent="-214630" algn="l">
              <a:lnSpc>
                <a:spcPts val="2785"/>
              </a:lnSpc>
              <a:buFont typeface="Arial" panose="020B0604020202020204"/>
              <a:buChar char="•"/>
            </a:pPr>
            <a:r>
              <a:rPr lang="en-US" sz="1990">
                <a:solidFill>
                  <a:srgbClr val="000000"/>
                </a:solidFill>
                <a:latin typeface="Garet"/>
                <a:ea typeface="Garet"/>
                <a:cs typeface="Garet"/>
                <a:sym typeface="Garet"/>
              </a:rPr>
              <a:t>If Chrome or Chromium-based browsers are installed, several high-severity vulnerabilities were reported in 2025, such as:</a:t>
            </a:r>
            <a:endParaRPr lang="en-US" sz="1990">
              <a:solidFill>
                <a:srgbClr val="000000"/>
              </a:solidFill>
              <a:latin typeface="Garet"/>
              <a:ea typeface="Garet"/>
              <a:cs typeface="Garet"/>
              <a:sym typeface="Garet"/>
            </a:endParaRPr>
          </a:p>
          <a:p>
            <a:pPr marL="859155" lvl="2" indent="-286385" algn="l">
              <a:lnSpc>
                <a:spcPts val="2785"/>
              </a:lnSpc>
              <a:buFont typeface="Arial" panose="020B0604020202020204"/>
              <a:buChar char="⚬"/>
            </a:pPr>
            <a:r>
              <a:rPr lang="en-US" sz="1990">
                <a:solidFill>
                  <a:srgbClr val="000000"/>
                </a:solidFill>
                <a:latin typeface="Garet"/>
                <a:ea typeface="Garet"/>
                <a:cs typeface="Garet"/>
                <a:sym typeface="Garet"/>
              </a:rPr>
              <a:t>CVE-2025-1914: Out of bounds read in V8, allowing remote attackers to access memory via crafted HTML (CVSS 8.8).</a:t>
            </a:r>
            <a:endParaRPr lang="en-US" sz="1990">
              <a:solidFill>
                <a:srgbClr val="000000"/>
              </a:solidFill>
              <a:latin typeface="Garet"/>
              <a:ea typeface="Garet"/>
              <a:cs typeface="Garet"/>
              <a:sym typeface="Garet"/>
            </a:endParaRPr>
          </a:p>
          <a:p>
            <a:pPr marL="859155" lvl="2" indent="-286385" algn="l">
              <a:lnSpc>
                <a:spcPts val="2785"/>
              </a:lnSpc>
              <a:buFont typeface="Arial" panose="020B0604020202020204"/>
              <a:buChar char="⚬"/>
            </a:pPr>
            <a:r>
              <a:rPr lang="en-US" sz="1990">
                <a:solidFill>
                  <a:srgbClr val="000000"/>
                </a:solidFill>
                <a:latin typeface="Garet"/>
                <a:ea typeface="Garet"/>
                <a:cs typeface="Garet"/>
                <a:sym typeface="Garet"/>
              </a:rPr>
              <a:t>CVE-2025-1915: Path traversal in DevTools, potentially bypassing file access restrictions (CVSS 8.1).</a:t>
            </a:r>
            <a:endParaRPr lang="en-US" sz="1990">
              <a:solidFill>
                <a:srgbClr val="000000"/>
              </a:solidFill>
              <a:latin typeface="Garet"/>
              <a:ea typeface="Garet"/>
              <a:cs typeface="Garet"/>
              <a:sym typeface="Garet"/>
            </a:endParaRPr>
          </a:p>
          <a:p>
            <a:pPr marL="859155" lvl="2" indent="-286385" algn="l">
              <a:lnSpc>
                <a:spcPts val="2785"/>
              </a:lnSpc>
              <a:buFont typeface="Arial" panose="020B0604020202020204"/>
              <a:buChar char="⚬"/>
            </a:pPr>
            <a:r>
              <a:rPr lang="en-US" sz="1990">
                <a:solidFill>
                  <a:srgbClr val="000000"/>
                </a:solidFill>
                <a:latin typeface="Garet"/>
                <a:ea typeface="Garet"/>
                <a:cs typeface="Garet"/>
                <a:sym typeface="Garet"/>
              </a:rPr>
              <a:t>CVE-2025-1916: Use-after-free in Profiles, possibly leading to heap corruption (CVSS 8.8).</a:t>
            </a:r>
            <a:endParaRPr lang="en-US" sz="1990">
              <a:solidFill>
                <a:srgbClr val="000000"/>
              </a:solidFill>
              <a:latin typeface="Garet"/>
              <a:ea typeface="Garet"/>
              <a:cs typeface="Garet"/>
              <a:sym typeface="Garet"/>
            </a:endParaRPr>
          </a:p>
          <a:p>
            <a:pPr marL="859155" lvl="2" indent="-286385" algn="l">
              <a:lnSpc>
                <a:spcPts val="2785"/>
              </a:lnSpc>
              <a:buFont typeface="Arial" panose="020B0604020202020204"/>
              <a:buChar char="⚬"/>
            </a:pPr>
            <a:r>
              <a:rPr lang="en-US" sz="1990">
                <a:solidFill>
                  <a:srgbClr val="000000"/>
                </a:solidFill>
                <a:latin typeface="Garet"/>
                <a:ea typeface="Garet"/>
                <a:cs typeface="Garet"/>
                <a:sym typeface="Garet"/>
              </a:rPr>
              <a:t>CVE-2025-1918: Out of bounds read in PDFium, exploitable via crafted PDFs (CVSS 8.8).</a:t>
            </a:r>
            <a:endParaRPr lang="en-US" sz="1990">
              <a:solidFill>
                <a:srgbClr val="000000"/>
              </a:solidFill>
              <a:latin typeface="Garet"/>
              <a:ea typeface="Garet"/>
              <a:cs typeface="Garet"/>
              <a:sym typeface="Garet"/>
            </a:endParaRPr>
          </a:p>
          <a:p>
            <a:pPr algn="l">
              <a:lnSpc>
                <a:spcPts val="2785"/>
              </a:lnSpc>
              <a:spcBef>
                <a:spcPct val="0"/>
              </a:spcBef>
            </a:pPr>
            <a:r>
              <a:rPr lang="en-US" sz="1990">
                <a:solidFill>
                  <a:srgbClr val="000000"/>
                </a:solidFill>
                <a:latin typeface="Garet"/>
                <a:ea typeface="Garet"/>
                <a:cs typeface="Garet"/>
                <a:sym typeface="Garet"/>
              </a:rPr>
              <a:t> </a:t>
            </a:r>
            <a:endParaRPr lang="en-US" sz="1990">
              <a:solidFill>
                <a:srgbClr val="000000"/>
              </a:solidFill>
              <a:latin typeface="Garet"/>
              <a:ea typeface="Garet"/>
              <a:cs typeface="Garet"/>
              <a:sym typeface="Garet"/>
            </a:endParaRPr>
          </a:p>
        </p:txBody>
      </p:sp>
      <p:grpSp>
        <p:nvGrpSpPr>
          <p:cNvPr id="8" name="Group 8"/>
          <p:cNvGrpSpPr/>
          <p:nvPr/>
        </p:nvGrpSpPr>
        <p:grpSpPr>
          <a:xfrm rot="0">
            <a:off x="16887867" y="-180033"/>
            <a:ext cx="1061929" cy="1137100"/>
            <a:chOff x="0" y="0"/>
            <a:chExt cx="1415905" cy="1516133"/>
          </a:xfrm>
        </p:grpSpPr>
        <p:grpSp>
          <p:nvGrpSpPr>
            <p:cNvPr id="9" name="Group 9"/>
            <p:cNvGrpSpPr/>
            <p:nvPr/>
          </p:nvGrpSpPr>
          <p:grpSpPr>
            <a:xfrm rot="0">
              <a:off x="51376" y="0"/>
              <a:ext cx="1313152" cy="1516133"/>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32</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0" y="-90769"/>
            <a:ext cx="8941823" cy="10655019"/>
            <a:chOff x="0" y="0"/>
            <a:chExt cx="2355048" cy="2806260"/>
          </a:xfrm>
        </p:grpSpPr>
        <p:sp>
          <p:nvSpPr>
            <p:cNvPr id="3" name="Freeform 3"/>
            <p:cNvSpPr/>
            <p:nvPr/>
          </p:nvSpPr>
          <p:spPr>
            <a:xfrm>
              <a:off x="0" y="0"/>
              <a:ext cx="2355048" cy="2806260"/>
            </a:xfrm>
            <a:custGeom>
              <a:avLst/>
              <a:gdLst/>
              <a:ahLst/>
              <a:cxnLst/>
              <a:rect l="l" t="t" r="r" b="b"/>
              <a:pathLst>
                <a:path w="2355048" h="2806260">
                  <a:moveTo>
                    <a:pt x="0" y="0"/>
                  </a:moveTo>
                  <a:lnTo>
                    <a:pt x="2355048" y="0"/>
                  </a:lnTo>
                  <a:lnTo>
                    <a:pt x="2355048" y="2806260"/>
                  </a:lnTo>
                  <a:lnTo>
                    <a:pt x="0" y="2806260"/>
                  </a:lnTo>
                  <a:close/>
                </a:path>
              </a:pathLst>
            </a:custGeom>
            <a:solidFill>
              <a:srgbClr val="004AAD">
                <a:alpha val="13725"/>
              </a:srgbClr>
            </a:solidFill>
          </p:spPr>
        </p:sp>
        <p:sp>
          <p:nvSpPr>
            <p:cNvPr id="4" name="TextBox 4"/>
            <p:cNvSpPr txBox="1"/>
            <p:nvPr/>
          </p:nvSpPr>
          <p:spPr>
            <a:xfrm>
              <a:off x="0" y="-38100"/>
              <a:ext cx="2355048" cy="284436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589985" y="1713106"/>
            <a:ext cx="8049276" cy="739698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Built by KDE (Trusted Open Source Org)</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Developed by the KDE community, known for KDE Plasma Desktop — well-supported and transparent.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Designed for Touch from the Ground Up</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Plasma Mobile is tailored specifically for mobile devices, with a touch-friendly UI and mobile-first design.</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100% Free and Open Source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No proprietary components, telemetry, or data collection — ideal for privacy-conscious users.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Linux at the Core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Full Linux system under the hood, allowing access to desktop-class tools, terminal, and package managers like APT or pacman.</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Convergence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Can transform into a desktop-like interface when docked to a monitor — supports mouse, keyboard, and windowed apps.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App Versatility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Supports both native Linux apps (via Kirigami framework) and web apps; also compatible with Flatpak and some Android apps through third-party tools.</a:t>
            </a:r>
            <a:endParaRPr lang="en-US" sz="2030">
              <a:solidFill>
                <a:srgbClr val="2E2C2C"/>
              </a:solidFill>
              <a:latin typeface="Garet"/>
              <a:ea typeface="Garet"/>
              <a:cs typeface="Garet"/>
              <a:sym typeface="Garet"/>
            </a:endParaRPr>
          </a:p>
          <a:p>
            <a:pPr algn="l">
              <a:lnSpc>
                <a:spcPts val="2840"/>
              </a:lnSpc>
            </a:pPr>
          </a:p>
        </p:txBody>
      </p:sp>
      <p:sp>
        <p:nvSpPr>
          <p:cNvPr id="6" name="TextBox 6"/>
          <p:cNvSpPr txBox="1"/>
          <p:nvPr/>
        </p:nvSpPr>
        <p:spPr>
          <a:xfrm>
            <a:off x="9406689" y="1861312"/>
            <a:ext cx="8049276" cy="810183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Limited Hardware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Officially supports devices like the PinePhone, PinePhone Pro, and select Android ports — limited performance on mainstream phones.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Still in Development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Not production-ready for most users; many features are experimental or incomplete.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App Ecosystem is Sparse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Fewer mobile-optimized native apps; most Linux desktop apps don’t scale well to small screens.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Inconsistent Performance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Performance and UI responsiveness can be laggy or buggy, especially on low-powered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Basic Phone Features May Be Missing</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Phone calls, SMS, camera, GPS, and mobile data might not work reliably on all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Not User-Friendly for Beginners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Requires technical knowledge to install, maintain, and troubleshoot. Not suitable for typical consumers without Linux experience.</a:t>
            </a:r>
            <a:endParaRPr lang="en-US" sz="2030">
              <a:solidFill>
                <a:srgbClr val="2E2C2C"/>
              </a:solidFill>
              <a:latin typeface="Garet"/>
              <a:ea typeface="Garet"/>
              <a:cs typeface="Garet"/>
              <a:sym typeface="Garet"/>
            </a:endParaRPr>
          </a:p>
          <a:p>
            <a:pPr algn="l">
              <a:lnSpc>
                <a:spcPts val="2840"/>
              </a:lnSpc>
            </a:pPr>
          </a:p>
          <a:p>
            <a:pPr algn="l">
              <a:lnSpc>
                <a:spcPts val="2840"/>
              </a:lnSpc>
            </a:pPr>
          </a:p>
          <a:p>
            <a:pPr algn="l">
              <a:lnSpc>
                <a:spcPts val="2840"/>
              </a:lnSpc>
            </a:pPr>
          </a:p>
        </p:txBody>
      </p:sp>
      <p:sp>
        <p:nvSpPr>
          <p:cNvPr id="7" name="TextBox 7"/>
          <p:cNvSpPr txBox="1"/>
          <p:nvPr/>
        </p:nvSpPr>
        <p:spPr>
          <a:xfrm>
            <a:off x="1547368" y="680683"/>
            <a:ext cx="4785122"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Plasma Mobile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0448862" y="680683"/>
            <a:ext cx="4956572"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Plasma Mobile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33</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8771309" y="-368019"/>
            <a:ext cx="9516691" cy="10655019"/>
            <a:chOff x="0" y="0"/>
            <a:chExt cx="2506454" cy="2806260"/>
          </a:xfrm>
        </p:grpSpPr>
        <p:sp>
          <p:nvSpPr>
            <p:cNvPr id="3" name="Freeform 3"/>
            <p:cNvSpPr/>
            <p:nvPr/>
          </p:nvSpPr>
          <p:spPr>
            <a:xfrm>
              <a:off x="0" y="0"/>
              <a:ext cx="2506454" cy="2806260"/>
            </a:xfrm>
            <a:custGeom>
              <a:avLst/>
              <a:gdLst/>
              <a:ahLst/>
              <a:cxnLst/>
              <a:rect l="l" t="t" r="r" b="b"/>
              <a:pathLst>
                <a:path w="2506454" h="2806260">
                  <a:moveTo>
                    <a:pt x="0" y="0"/>
                  </a:moveTo>
                  <a:lnTo>
                    <a:pt x="2506454" y="0"/>
                  </a:lnTo>
                  <a:lnTo>
                    <a:pt x="2506454" y="2806260"/>
                  </a:lnTo>
                  <a:lnTo>
                    <a:pt x="0" y="2806260"/>
                  </a:lnTo>
                  <a:close/>
                </a:path>
              </a:pathLst>
            </a:custGeom>
            <a:solidFill>
              <a:srgbClr val="5271FF">
                <a:alpha val="12941"/>
              </a:srgbClr>
            </a:solidFill>
          </p:spPr>
        </p:sp>
        <p:sp>
          <p:nvSpPr>
            <p:cNvPr id="4" name="TextBox 4"/>
            <p:cNvSpPr txBox="1"/>
            <p:nvPr/>
          </p:nvSpPr>
          <p:spPr>
            <a:xfrm>
              <a:off x="0" y="-38100"/>
              <a:ext cx="2506454" cy="284436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446273" y="1861312"/>
            <a:ext cx="8049276" cy="7044563"/>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Privacy &amp; Security First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Designed with privacy in mind — ships without proprietary software, tracking, or telemetry.</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100% Free &amp; Open Source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Endorsed by the Free Software Foundation (FSF); includes only libre (free/libre) software.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Used on Librem 5 (Linux Phone)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Tailored for the Librem 5 smartphone, offering a consistent mobile Linux experience with convergence in mind.</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Convergence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Switches between mobile and desktop UI when docked; ideal for those who want one OS across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Based on Debian</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Offers stability and access to a large repository of packages using APT.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GNOME-Based Mobile Interface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Uses GNOME with the Phosh shell (also developed by Purism), optimized for touchscreen usability.</a:t>
            </a:r>
            <a:endParaRPr lang="en-US" sz="2030">
              <a:solidFill>
                <a:srgbClr val="2E2C2C"/>
              </a:solidFill>
              <a:latin typeface="Garet"/>
              <a:ea typeface="Garet"/>
              <a:cs typeface="Garet"/>
              <a:sym typeface="Garet"/>
            </a:endParaRPr>
          </a:p>
          <a:p>
            <a:pPr algn="l">
              <a:lnSpc>
                <a:spcPts val="2840"/>
              </a:lnSpc>
            </a:pPr>
          </a:p>
          <a:p>
            <a:pPr algn="l">
              <a:lnSpc>
                <a:spcPts val="2840"/>
              </a:lnSpc>
            </a:pPr>
          </a:p>
        </p:txBody>
      </p:sp>
      <p:sp>
        <p:nvSpPr>
          <p:cNvPr id="6" name="TextBox 6"/>
          <p:cNvSpPr txBox="1"/>
          <p:nvPr/>
        </p:nvSpPr>
        <p:spPr>
          <a:xfrm>
            <a:off x="9406689" y="1861312"/>
            <a:ext cx="8049276" cy="6692138"/>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Limited Device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Designed primarily for Purism’s own hardware (Librem 5, Librem laptops); not easily installable on most smartphones.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Sparse Mobile App Ecosystem</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Few native mobile apps; lacks mainstream app support like Android or iOS.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Incomplete Features on Phones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Features like camera, power management, GPS, or mobile data may be partially implemented or under active development.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Can Be Slow on Librem 5</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Due to hardware limitations, performance on the Librem 5 can lag behind Android/iOS phones.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Still Maturing</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As a mobile OS, PureOS is a work in progress and may not be ready for daily use by average users.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Not Beginner-Friendly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Geared toward users comfortable with Linux, the terminal, and manual software configuration.</a:t>
            </a:r>
            <a:endParaRPr lang="en-US" sz="2030">
              <a:solidFill>
                <a:srgbClr val="2E2C2C"/>
              </a:solidFill>
              <a:latin typeface="Garet"/>
              <a:ea typeface="Garet"/>
              <a:cs typeface="Garet"/>
              <a:sym typeface="Garet"/>
            </a:endParaRPr>
          </a:p>
        </p:txBody>
      </p:sp>
      <p:sp>
        <p:nvSpPr>
          <p:cNvPr id="7" name="TextBox 7"/>
          <p:cNvSpPr txBox="1"/>
          <p:nvPr/>
        </p:nvSpPr>
        <p:spPr>
          <a:xfrm>
            <a:off x="2397474" y="680683"/>
            <a:ext cx="3084909"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Pure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1298968" y="680683"/>
            <a:ext cx="3256359"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Pure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34</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1833700"/>
            <a:ext cx="16485185" cy="3064493"/>
            <a:chOff x="0" y="0"/>
            <a:chExt cx="4341777" cy="807109"/>
          </a:xfrm>
        </p:grpSpPr>
        <p:sp>
          <p:nvSpPr>
            <p:cNvPr id="3" name="Freeform 3"/>
            <p:cNvSpPr/>
            <p:nvPr/>
          </p:nvSpPr>
          <p:spPr>
            <a:xfrm>
              <a:off x="0" y="0"/>
              <a:ext cx="4341777" cy="807109"/>
            </a:xfrm>
            <a:custGeom>
              <a:avLst/>
              <a:gdLst/>
              <a:ahLst/>
              <a:cxnLst/>
              <a:rect l="l" t="t" r="r" b="b"/>
              <a:pathLst>
                <a:path w="4341777" h="807109">
                  <a:moveTo>
                    <a:pt x="46963" y="0"/>
                  </a:moveTo>
                  <a:lnTo>
                    <a:pt x="4294814" y="0"/>
                  </a:lnTo>
                  <a:cubicBezTo>
                    <a:pt x="4320751" y="0"/>
                    <a:pt x="4341777" y="21026"/>
                    <a:pt x="4341777" y="46963"/>
                  </a:cubicBezTo>
                  <a:lnTo>
                    <a:pt x="4341777" y="760146"/>
                  </a:lnTo>
                  <a:cubicBezTo>
                    <a:pt x="4341777" y="786083"/>
                    <a:pt x="4320751" y="807109"/>
                    <a:pt x="4294814" y="807109"/>
                  </a:cubicBezTo>
                  <a:lnTo>
                    <a:pt x="46963" y="807109"/>
                  </a:lnTo>
                  <a:cubicBezTo>
                    <a:pt x="21026" y="807109"/>
                    <a:pt x="0" y="786083"/>
                    <a:pt x="0" y="760146"/>
                  </a:cubicBezTo>
                  <a:lnTo>
                    <a:pt x="0" y="46963"/>
                  </a:lnTo>
                  <a:cubicBezTo>
                    <a:pt x="0" y="21026"/>
                    <a:pt x="21026" y="0"/>
                    <a:pt x="46963" y="0"/>
                  </a:cubicBezTo>
                  <a:close/>
                </a:path>
              </a:pathLst>
            </a:custGeom>
            <a:solidFill>
              <a:srgbClr val="D9D9D9">
                <a:alpha val="75686"/>
              </a:srgbClr>
            </a:solidFill>
          </p:spPr>
        </p:sp>
        <p:sp>
          <p:nvSpPr>
            <p:cNvPr id="4" name="TextBox 4"/>
            <p:cNvSpPr txBox="1"/>
            <p:nvPr/>
          </p:nvSpPr>
          <p:spPr>
            <a:xfrm>
              <a:off x="0" y="-38100"/>
              <a:ext cx="4341777" cy="845209"/>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1439752" y="5164893"/>
            <a:ext cx="16074133" cy="4384797"/>
          </a:xfrm>
          <a:prstGeom prst="rect">
            <a:avLst/>
          </a:prstGeom>
        </p:spPr>
        <p:txBody>
          <a:bodyPr lIns="0" tIns="0" rIns="0" bIns="0" rtlCol="0" anchor="t">
            <a:spAutoFit/>
          </a:bodyPr>
          <a:lstStyle/>
          <a:p>
            <a:pPr algn="l">
              <a:lnSpc>
                <a:spcPts val="2930"/>
              </a:lnSpc>
            </a:pPr>
            <a:r>
              <a:rPr lang="en-US" sz="2095" b="1" u="sng">
                <a:solidFill>
                  <a:srgbClr val="000000"/>
                </a:solidFill>
                <a:latin typeface="Garet Bold"/>
                <a:ea typeface="Garet Bold"/>
                <a:cs typeface="Garet Bold"/>
                <a:sym typeface="Garet Bold"/>
              </a:rPr>
              <a:t>User Interface</a:t>
            </a:r>
            <a:endParaRPr lang="en-US" sz="2095" b="1" u="sng">
              <a:solidFill>
                <a:srgbClr val="000000"/>
              </a:solidFill>
              <a:latin typeface="Garet Bold"/>
              <a:ea typeface="Garet Bold"/>
              <a:cs typeface="Garet Bold"/>
              <a:sym typeface="Garet Bold"/>
            </a:endParaRPr>
          </a:p>
          <a:p>
            <a:pPr algn="l">
              <a:lnSpc>
                <a:spcPts val="2930"/>
              </a:lnSpc>
            </a:pPr>
            <a:r>
              <a:rPr lang="en-US" sz="2095">
                <a:solidFill>
                  <a:srgbClr val="000000"/>
                </a:solidFill>
                <a:latin typeface="Garet"/>
                <a:ea typeface="Garet"/>
                <a:cs typeface="Garet"/>
                <a:sym typeface="Garet"/>
              </a:rPr>
              <a:t>postmarketOS offers multiple mobile-friendly UIs like Phosh, Plasma Mobile, and Sxmo, letting users choose based on preference and device.</a:t>
            </a:r>
            <a:endParaRPr lang="en-US" sz="2095">
              <a:solidFill>
                <a:srgbClr val="000000"/>
              </a:solidFill>
              <a:latin typeface="Garet"/>
              <a:ea typeface="Garet"/>
              <a:cs typeface="Garet"/>
              <a:sym typeface="Garet"/>
            </a:endParaRPr>
          </a:p>
          <a:p>
            <a:pPr algn="l">
              <a:lnSpc>
                <a:spcPts val="2930"/>
              </a:lnSpc>
            </a:pPr>
          </a:p>
          <a:p>
            <a:pPr algn="l">
              <a:lnSpc>
                <a:spcPts val="2930"/>
              </a:lnSpc>
            </a:pPr>
            <a:r>
              <a:rPr lang="en-US" sz="2095" b="1" u="sng">
                <a:solidFill>
                  <a:srgbClr val="000000"/>
                </a:solidFill>
                <a:latin typeface="Garet Bold"/>
                <a:ea typeface="Garet Bold"/>
                <a:cs typeface="Garet Bold"/>
                <a:sym typeface="Garet Bold"/>
              </a:rPr>
              <a:t>Apps</a:t>
            </a:r>
            <a:endParaRPr lang="en-US" sz="2095" b="1" u="sng">
              <a:solidFill>
                <a:srgbClr val="000000"/>
              </a:solidFill>
              <a:latin typeface="Garet Bold"/>
              <a:ea typeface="Garet Bold"/>
              <a:cs typeface="Garet Bold"/>
              <a:sym typeface="Garet Bold"/>
            </a:endParaRPr>
          </a:p>
          <a:p>
            <a:pPr algn="l">
              <a:lnSpc>
                <a:spcPts val="2930"/>
              </a:lnSpc>
            </a:pPr>
            <a:r>
              <a:rPr lang="en-US" sz="2095">
                <a:solidFill>
                  <a:srgbClr val="000000"/>
                </a:solidFill>
                <a:latin typeface="Garet"/>
                <a:ea typeface="Garet"/>
                <a:cs typeface="Garet"/>
                <a:sym typeface="Garet"/>
              </a:rPr>
              <a:t>It supports Linux apps, mobile-optimized software, web apps, and Android apps via Waydroid, with installation through GNOME Software or Plasma Discover.</a:t>
            </a:r>
            <a:endParaRPr lang="en-US" sz="2095">
              <a:solidFill>
                <a:srgbClr val="000000"/>
              </a:solidFill>
              <a:latin typeface="Garet"/>
              <a:ea typeface="Garet"/>
              <a:cs typeface="Garet"/>
              <a:sym typeface="Garet"/>
            </a:endParaRPr>
          </a:p>
          <a:p>
            <a:pPr algn="l">
              <a:lnSpc>
                <a:spcPts val="2930"/>
              </a:lnSpc>
            </a:pPr>
          </a:p>
          <a:p>
            <a:pPr algn="l">
              <a:lnSpc>
                <a:spcPts val="2930"/>
              </a:lnSpc>
            </a:pPr>
            <a:r>
              <a:rPr lang="en-US" sz="2095" b="1" u="sng">
                <a:solidFill>
                  <a:srgbClr val="000000"/>
                </a:solidFill>
                <a:latin typeface="Garet Bold"/>
                <a:ea typeface="Garet Bold"/>
                <a:cs typeface="Garet Bold"/>
                <a:sym typeface="Garet Bold"/>
              </a:rPr>
              <a:t>User Experience</a:t>
            </a:r>
            <a:endParaRPr lang="en-US" sz="2095" b="1" u="sng">
              <a:solidFill>
                <a:srgbClr val="000000"/>
              </a:solidFill>
              <a:latin typeface="Garet Bold"/>
              <a:ea typeface="Garet Bold"/>
              <a:cs typeface="Garet Bold"/>
              <a:sym typeface="Garet Bold"/>
            </a:endParaRPr>
          </a:p>
          <a:p>
            <a:pPr algn="l">
              <a:lnSpc>
                <a:spcPts val="2930"/>
              </a:lnSpc>
            </a:pPr>
            <a:r>
              <a:rPr lang="en-US" sz="2095">
                <a:solidFill>
                  <a:srgbClr val="000000"/>
                </a:solidFill>
                <a:latin typeface="Garet"/>
                <a:ea typeface="Garet"/>
                <a:cs typeface="Garet"/>
                <a:sym typeface="Garet"/>
              </a:rPr>
              <a:t>Highly customizable and privacy-focused, postmarketOS provides a familiar smartphone feel on modern UIs but varies in app optimization and hardware support.</a:t>
            </a:r>
            <a:endParaRPr lang="en-US" sz="2095">
              <a:solidFill>
                <a:srgbClr val="000000"/>
              </a:solidFill>
              <a:latin typeface="Garet"/>
              <a:ea typeface="Garet"/>
              <a:cs typeface="Garet"/>
              <a:sym typeface="Garet"/>
            </a:endParaRPr>
          </a:p>
          <a:p>
            <a:pPr algn="l">
              <a:lnSpc>
                <a:spcPts val="2930"/>
              </a:lnSpc>
              <a:spcBef>
                <a:spcPct val="0"/>
              </a:spcBef>
            </a:pPr>
          </a:p>
        </p:txBody>
      </p:sp>
      <p:grpSp>
        <p:nvGrpSpPr>
          <p:cNvPr id="6" name="Group 6"/>
          <p:cNvGrpSpPr/>
          <p:nvPr/>
        </p:nvGrpSpPr>
        <p:grpSpPr>
          <a:xfrm rot="0">
            <a:off x="16887867" y="-180033"/>
            <a:ext cx="1061929" cy="1137100"/>
            <a:chOff x="0" y="0"/>
            <a:chExt cx="1415905" cy="1516133"/>
          </a:xfrm>
        </p:grpSpPr>
        <p:grpSp>
          <p:nvGrpSpPr>
            <p:cNvPr id="7" name="Group 7"/>
            <p:cNvGrpSpPr/>
            <p:nvPr/>
          </p:nvGrpSpPr>
          <p:grpSpPr>
            <a:xfrm rot="0">
              <a:off x="51376" y="0"/>
              <a:ext cx="1313152" cy="1516133"/>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35</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11" name="Freeform 11"/>
          <p:cNvSpPr/>
          <p:nvPr/>
        </p:nvSpPr>
        <p:spPr>
          <a:xfrm>
            <a:off x="6329680" y="341736"/>
            <a:ext cx="4184304" cy="1230661"/>
          </a:xfrm>
          <a:custGeom>
            <a:avLst/>
            <a:gdLst/>
            <a:ahLst/>
            <a:cxnLst/>
            <a:rect l="l" t="t" r="r" b="b"/>
            <a:pathLst>
              <a:path w="4184304" h="1230661">
                <a:moveTo>
                  <a:pt x="0" y="0"/>
                </a:moveTo>
                <a:lnTo>
                  <a:pt x="4184304" y="0"/>
                </a:lnTo>
                <a:lnTo>
                  <a:pt x="4184304" y="1230661"/>
                </a:lnTo>
                <a:lnTo>
                  <a:pt x="0" y="1230661"/>
                </a:lnTo>
                <a:lnTo>
                  <a:pt x="0" y="0"/>
                </a:lnTo>
                <a:close/>
              </a:path>
            </a:pathLst>
          </a:custGeom>
          <a:blipFill>
            <a:blip r:embed="rId1"/>
            <a:stretch>
              <a:fillRect l="-8158" t="-46234" r="-6799" b="-49196"/>
            </a:stretch>
          </a:blipFill>
        </p:spPr>
      </p:sp>
      <p:sp>
        <p:nvSpPr>
          <p:cNvPr id="12" name="TextBox 12"/>
          <p:cNvSpPr txBox="1"/>
          <p:nvPr/>
        </p:nvSpPr>
        <p:spPr>
          <a:xfrm>
            <a:off x="1439752" y="2115123"/>
            <a:ext cx="15408496" cy="2389757"/>
          </a:xfrm>
          <a:prstGeom prst="rect">
            <a:avLst/>
          </a:prstGeom>
        </p:spPr>
        <p:txBody>
          <a:bodyPr lIns="0" tIns="0" rIns="0" bIns="0" rtlCol="0" anchor="t">
            <a:spAutoFit/>
          </a:bodyPr>
          <a:lstStyle/>
          <a:p>
            <a:pPr algn="l">
              <a:lnSpc>
                <a:spcPts val="3205"/>
              </a:lnSpc>
              <a:spcBef>
                <a:spcPct val="0"/>
              </a:spcBef>
            </a:pPr>
            <a:r>
              <a:rPr lang="en-US" sz="2290" b="1" i="1">
                <a:solidFill>
                  <a:srgbClr val="000000"/>
                </a:solidFill>
                <a:latin typeface="Garet Bold Italics"/>
                <a:ea typeface="Garet Bold Italics"/>
                <a:cs typeface="Garet Bold Italics"/>
                <a:sym typeface="Garet Bold Italics"/>
              </a:rPr>
              <a:t>postmarketOS</a:t>
            </a:r>
            <a:r>
              <a:rPr lang="en-US" sz="2290">
                <a:solidFill>
                  <a:srgbClr val="000000"/>
                </a:solidFill>
                <a:latin typeface="Garet"/>
                <a:ea typeface="Garet"/>
                <a:cs typeface="Garet"/>
                <a:sym typeface="Garet"/>
              </a:rPr>
              <a:t> is a mobile phone operating system for phones (and other mobile devices), based on </a:t>
            </a:r>
            <a:r>
              <a:rPr lang="en-US" sz="2290" b="1" i="1">
                <a:solidFill>
                  <a:srgbClr val="000000"/>
                </a:solidFill>
                <a:latin typeface="Garet Bold Italics"/>
                <a:ea typeface="Garet Bold Italics"/>
                <a:cs typeface="Garet Bold Italics"/>
                <a:sym typeface="Garet Bold Italics"/>
              </a:rPr>
              <a:t>Alpine Linux</a:t>
            </a:r>
            <a:r>
              <a:rPr lang="en-US" sz="2290">
                <a:solidFill>
                  <a:srgbClr val="000000"/>
                </a:solidFill>
                <a:latin typeface="Garet"/>
                <a:ea typeface="Garet"/>
                <a:cs typeface="Garet"/>
                <a:sym typeface="Garet"/>
              </a:rPr>
              <a:t>. Just like desktop Linux distributions, we have a package manager and a carefully crafted repository of trustworthy and</a:t>
            </a:r>
            <a:r>
              <a:rPr lang="en-US" sz="2290" b="1" i="1">
                <a:solidFill>
                  <a:srgbClr val="000000"/>
                </a:solidFill>
                <a:latin typeface="Garet Bold Italics"/>
                <a:ea typeface="Garet Bold Italics"/>
                <a:cs typeface="Garet Bold Italics"/>
                <a:sym typeface="Garet Bold Italics"/>
              </a:rPr>
              <a:t> privacy focused free software</a:t>
            </a:r>
            <a:r>
              <a:rPr lang="en-US" sz="2290">
                <a:solidFill>
                  <a:srgbClr val="000000"/>
                </a:solidFill>
                <a:latin typeface="Garet"/>
                <a:ea typeface="Garet"/>
                <a:cs typeface="Garet"/>
                <a:sym typeface="Garet"/>
              </a:rPr>
              <a:t> that will actually serve the users and not exploit them for their data. By sharing as much code as possible between various</a:t>
            </a:r>
            <a:r>
              <a:rPr lang="en-US" sz="2290" b="1" i="1">
                <a:solidFill>
                  <a:srgbClr val="000000"/>
                </a:solidFill>
                <a:latin typeface="Garet Bold Italics"/>
                <a:ea typeface="Garet Bold Italics"/>
                <a:cs typeface="Garet Bold Italics"/>
                <a:sym typeface="Garet Bold Italics"/>
              </a:rPr>
              <a:t> phone models,</a:t>
            </a:r>
            <a:r>
              <a:rPr lang="en-US" sz="2290">
                <a:solidFill>
                  <a:srgbClr val="000000"/>
                </a:solidFill>
                <a:latin typeface="Garet"/>
                <a:ea typeface="Garet"/>
                <a:cs typeface="Garet"/>
                <a:sym typeface="Garet"/>
              </a:rPr>
              <a:t> postmarketOS scales well and it becomes feasible to maintain devices even after </a:t>
            </a:r>
            <a:r>
              <a:rPr lang="en-US" sz="2290" b="1" i="1">
                <a:solidFill>
                  <a:srgbClr val="000000"/>
                </a:solidFill>
                <a:latin typeface="Garet Bold Italics"/>
                <a:ea typeface="Garet Bold Italics"/>
                <a:cs typeface="Garet Bold Italics"/>
                <a:sym typeface="Garet Bold Italics"/>
              </a:rPr>
              <a:t>OEMs(original equipment manufacturer) </a:t>
            </a:r>
            <a:r>
              <a:rPr lang="en-US" sz="2290">
                <a:solidFill>
                  <a:srgbClr val="000000"/>
                </a:solidFill>
                <a:latin typeface="Garet"/>
                <a:ea typeface="Garet"/>
                <a:cs typeface="Garet"/>
                <a:sym typeface="Garet"/>
              </a:rPr>
              <a:t>have abandoned them.</a:t>
            </a:r>
            <a:endParaRPr lang="en-US" sz="2290">
              <a:solidFill>
                <a:srgbClr val="000000"/>
              </a:solidFill>
              <a:latin typeface="Garet"/>
              <a:ea typeface="Garet"/>
              <a:cs typeface="Garet"/>
              <a:sym typeface="Gare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884197" y="1701673"/>
            <a:ext cx="16633873" cy="1851803"/>
          </a:xfrm>
          <a:prstGeom prst="rect">
            <a:avLst/>
          </a:prstGeom>
        </p:spPr>
        <p:txBody>
          <a:bodyPr lIns="0" tIns="0" rIns="0" bIns="0" rtlCol="0" anchor="t">
            <a:spAutoFit/>
          </a:bodyPr>
          <a:lstStyle/>
          <a:p>
            <a:pPr algn="l">
              <a:lnSpc>
                <a:spcPts val="2930"/>
              </a:lnSpc>
              <a:spcBef>
                <a:spcPct val="0"/>
              </a:spcBef>
            </a:pPr>
            <a:r>
              <a:rPr lang="en-US" sz="2095">
                <a:solidFill>
                  <a:srgbClr val="000000"/>
                </a:solidFill>
                <a:latin typeface="Garet"/>
                <a:ea typeface="Garet"/>
                <a:cs typeface="Garet"/>
                <a:sym typeface="Garet"/>
              </a:rPr>
              <a:t>postmarketOS builds security by using the mainline</a:t>
            </a:r>
            <a:r>
              <a:rPr lang="en-US" sz="2095" b="1" i="1">
                <a:solidFill>
                  <a:srgbClr val="000000"/>
                </a:solidFill>
                <a:latin typeface="Garet Bold Italics"/>
                <a:ea typeface="Garet Bold Italics"/>
                <a:cs typeface="Garet Bold Italics"/>
                <a:sym typeface="Garet Bold Italics"/>
              </a:rPr>
              <a:t> Linux kernel,</a:t>
            </a:r>
            <a:r>
              <a:rPr lang="en-US" sz="2095">
                <a:solidFill>
                  <a:srgbClr val="000000"/>
                </a:solidFill>
                <a:latin typeface="Garet"/>
                <a:ea typeface="Garet"/>
                <a:cs typeface="Garet"/>
                <a:sym typeface="Garet"/>
              </a:rPr>
              <a:t> enabling </a:t>
            </a:r>
            <a:r>
              <a:rPr lang="en-US" sz="2095" b="1" i="1">
                <a:solidFill>
                  <a:srgbClr val="000000"/>
                </a:solidFill>
                <a:latin typeface="Garet Bold Italics"/>
                <a:ea typeface="Garet Bold Italics"/>
                <a:cs typeface="Garet Bold Italics"/>
                <a:sym typeface="Garet Bold Italics"/>
              </a:rPr>
              <a:t>full disk encryption, and activating a default firewall.</a:t>
            </a:r>
            <a:r>
              <a:rPr lang="en-US" sz="2095">
                <a:solidFill>
                  <a:srgbClr val="000000"/>
                </a:solidFill>
                <a:latin typeface="Garet"/>
                <a:ea typeface="Garet"/>
                <a:cs typeface="Garet"/>
                <a:sym typeface="Garet"/>
              </a:rPr>
              <a:t> It delivers regular security updates and benefits from open-source transparency and community audits to quickly address vulnerabilities. Privacy is managed by </a:t>
            </a:r>
            <a:r>
              <a:rPr lang="en-US" sz="2095" b="1" i="1">
                <a:solidFill>
                  <a:srgbClr val="000000"/>
                </a:solidFill>
                <a:latin typeface="Garet Bold Italics"/>
                <a:ea typeface="Garet Bold Italics"/>
                <a:cs typeface="Garet Bold Italics"/>
                <a:sym typeface="Garet Bold Italics"/>
              </a:rPr>
              <a:t>avoiding proprietary services, minimizing tracking, </a:t>
            </a:r>
            <a:r>
              <a:rPr lang="en-US" sz="2095">
                <a:solidFill>
                  <a:srgbClr val="000000"/>
                </a:solidFill>
                <a:latin typeface="Garet"/>
                <a:ea typeface="Garet"/>
                <a:cs typeface="Garet"/>
                <a:sym typeface="Garet"/>
              </a:rPr>
              <a:t>and giving users full control over software and settings. The system also encourages the use of end-to-end encrypted communication tools to </a:t>
            </a:r>
            <a:r>
              <a:rPr lang="en-US" sz="2095" b="1" i="1">
                <a:solidFill>
                  <a:srgbClr val="000000"/>
                </a:solidFill>
                <a:latin typeface="Garet Bold Italics"/>
                <a:ea typeface="Garet Bold Italics"/>
                <a:cs typeface="Garet Bold Italics"/>
                <a:sym typeface="Garet Bold Italics"/>
              </a:rPr>
              <a:t>protect user data.</a:t>
            </a:r>
            <a:endParaRPr lang="en-US" sz="2095" b="1" i="1">
              <a:solidFill>
                <a:srgbClr val="000000"/>
              </a:solidFill>
              <a:latin typeface="Garet Bold Italics"/>
              <a:ea typeface="Garet Bold Italics"/>
              <a:cs typeface="Garet Bold Italics"/>
              <a:sym typeface="Garet Bold Italics"/>
            </a:endParaRPr>
          </a:p>
        </p:txBody>
      </p:sp>
      <p:sp>
        <p:nvSpPr>
          <p:cNvPr id="3" name="TextBox 3"/>
          <p:cNvSpPr txBox="1"/>
          <p:nvPr/>
        </p:nvSpPr>
        <p:spPr>
          <a:xfrm>
            <a:off x="884197" y="3815133"/>
            <a:ext cx="16633873" cy="5938028"/>
          </a:xfrm>
          <a:prstGeom prst="rect">
            <a:avLst/>
          </a:prstGeom>
        </p:spPr>
        <p:txBody>
          <a:bodyPr lIns="0" tIns="0" rIns="0" bIns="0" rtlCol="0" anchor="t">
            <a:spAutoFit/>
          </a:bodyPr>
          <a:lstStyle/>
          <a:p>
            <a:pPr algn="l">
              <a:lnSpc>
                <a:spcPts val="2930"/>
              </a:lnSpc>
            </a:pPr>
            <a:r>
              <a:rPr lang="en-US" sz="2095" b="1" u="sng">
                <a:solidFill>
                  <a:srgbClr val="000000"/>
                </a:solidFill>
                <a:latin typeface="Garet Bold"/>
                <a:ea typeface="Garet Bold"/>
                <a:cs typeface="Garet Bold"/>
                <a:sym typeface="Garet Bold"/>
              </a:rPr>
              <a:t>In 2025, postmarketOS is primarily affected by vulnerabilities in widely used open-source components rather than OS-specific flaws. Notable CVEs that could impact postmarketOS if the relevant software is installed or used include:</a:t>
            </a:r>
            <a:endParaRPr lang="en-US" sz="2095" b="1" u="sng">
              <a:solidFill>
                <a:srgbClr val="000000"/>
              </a:solidFill>
              <a:latin typeface="Garet Bold"/>
              <a:ea typeface="Garet Bold"/>
              <a:cs typeface="Garet Bold"/>
              <a:sym typeface="Garet Bold"/>
            </a:endParaRPr>
          </a:p>
          <a:p>
            <a:pPr algn="l">
              <a:lnSpc>
                <a:spcPts val="2930"/>
              </a:lnSpc>
            </a:pPr>
          </a:p>
          <a:p>
            <a:pPr marL="452120" lvl="1" indent="-226060" algn="l">
              <a:lnSpc>
                <a:spcPts val="2930"/>
              </a:lnSpc>
              <a:buFont typeface="Arial" panose="020B0604020202020204"/>
              <a:buChar char="•"/>
            </a:pPr>
            <a:r>
              <a:rPr lang="en-US" sz="2095" b="1">
                <a:solidFill>
                  <a:srgbClr val="000000"/>
                </a:solidFill>
                <a:latin typeface="Garet Bold"/>
                <a:ea typeface="Garet Bold"/>
                <a:cs typeface="Garet Bold"/>
                <a:sym typeface="Garet Bold"/>
              </a:rPr>
              <a:t>CVE-2025-24813:</a:t>
            </a:r>
            <a:r>
              <a:rPr lang="en-US" sz="2095">
                <a:solidFill>
                  <a:srgbClr val="000000"/>
                </a:solidFill>
                <a:latin typeface="Garet"/>
                <a:ea typeface="Garet"/>
                <a:cs typeface="Garet"/>
                <a:sym typeface="Garet"/>
              </a:rPr>
              <a:t> Critical remote code execution vulnerability in Apache Tomcat, allowing unauthenticated attackers to upload and execute malicious files on servers running vulnerable Tomcat versions.</a:t>
            </a:r>
            <a:endParaRPr lang="en-US" sz="2095">
              <a:solidFill>
                <a:srgbClr val="000000"/>
              </a:solidFill>
              <a:latin typeface="Garet"/>
              <a:ea typeface="Garet"/>
              <a:cs typeface="Garet"/>
              <a:sym typeface="Garet"/>
            </a:endParaRPr>
          </a:p>
          <a:p>
            <a:pPr marL="452120" lvl="1" indent="-226060" algn="l">
              <a:lnSpc>
                <a:spcPts val="2930"/>
              </a:lnSpc>
              <a:buFont typeface="Arial" panose="020B0604020202020204"/>
              <a:buChar char="•"/>
            </a:pPr>
            <a:r>
              <a:rPr lang="en-US" sz="2095" b="1">
                <a:solidFill>
                  <a:srgbClr val="000000"/>
                </a:solidFill>
                <a:latin typeface="Garet Bold"/>
                <a:ea typeface="Garet Bold"/>
                <a:cs typeface="Garet Bold"/>
                <a:sym typeface="Garet Bold"/>
              </a:rPr>
              <a:t>CVE-2025-21893:</a:t>
            </a:r>
            <a:r>
              <a:rPr lang="en-US" sz="2095">
                <a:solidFill>
                  <a:srgbClr val="000000"/>
                </a:solidFill>
                <a:latin typeface="Garet"/>
                <a:ea typeface="Garet"/>
                <a:cs typeface="Garet"/>
                <a:sym typeface="Garet"/>
              </a:rPr>
              <a:t> Linux kernel vulnerability (use-after-free in key management), which could potentially allow privilege escalation or system compromise if not patched.</a:t>
            </a:r>
            <a:endParaRPr lang="en-US" sz="2095">
              <a:solidFill>
                <a:srgbClr val="000000"/>
              </a:solidFill>
              <a:latin typeface="Garet"/>
              <a:ea typeface="Garet"/>
              <a:cs typeface="Garet"/>
              <a:sym typeface="Garet"/>
            </a:endParaRPr>
          </a:p>
          <a:p>
            <a:pPr marL="452120" lvl="1" indent="-226060" algn="l">
              <a:lnSpc>
                <a:spcPts val="2930"/>
              </a:lnSpc>
              <a:buFont typeface="Arial" panose="020B0604020202020204"/>
              <a:buChar char="•"/>
            </a:pPr>
            <a:r>
              <a:rPr lang="en-US" sz="2095" b="1">
                <a:solidFill>
                  <a:srgbClr val="000000"/>
                </a:solidFill>
                <a:latin typeface="Garet Bold"/>
                <a:ea typeface="Garet Bold"/>
                <a:cs typeface="Garet Bold"/>
                <a:sym typeface="Garet Bold"/>
              </a:rPr>
              <a:t>CVE-2025-30406:</a:t>
            </a:r>
            <a:r>
              <a:rPr lang="en-US" sz="2095">
                <a:solidFill>
                  <a:srgbClr val="000000"/>
                </a:solidFill>
                <a:latin typeface="Garet"/>
                <a:ea typeface="Garet"/>
                <a:cs typeface="Garet"/>
                <a:sym typeface="Garet"/>
              </a:rPr>
              <a:t> Remote code execution in CentreStack and Triofox due to hardcoded cryptographic keys, though this is more relevant to enterprise file-sharing deployments.</a:t>
            </a:r>
            <a:endParaRPr lang="en-US" sz="2095">
              <a:solidFill>
                <a:srgbClr val="000000"/>
              </a:solidFill>
              <a:latin typeface="Garet"/>
              <a:ea typeface="Garet"/>
              <a:cs typeface="Garet"/>
              <a:sym typeface="Garet"/>
            </a:endParaRPr>
          </a:p>
          <a:p>
            <a:pPr marL="452120" lvl="1" indent="-226060" algn="l">
              <a:lnSpc>
                <a:spcPts val="2930"/>
              </a:lnSpc>
              <a:buFont typeface="Arial" panose="020B0604020202020204"/>
              <a:buChar char="•"/>
            </a:pPr>
            <a:r>
              <a:rPr lang="en-US" sz="2095" b="1">
                <a:solidFill>
                  <a:srgbClr val="000000"/>
                </a:solidFill>
                <a:latin typeface="Garet Bold"/>
                <a:ea typeface="Garet Bold"/>
                <a:cs typeface="Garet Bold"/>
                <a:sym typeface="Garet Bold"/>
              </a:rPr>
              <a:t>CVE-2025-22457:</a:t>
            </a:r>
            <a:r>
              <a:rPr lang="en-US" sz="2095">
                <a:solidFill>
                  <a:srgbClr val="000000"/>
                </a:solidFill>
                <a:latin typeface="Garet"/>
                <a:ea typeface="Garet"/>
                <a:cs typeface="Garet"/>
                <a:sym typeface="Garet"/>
              </a:rPr>
              <a:t> Critical stack-based buffer overflow in Ivanti Connect Secure and related products, leading to possible remote code execution if such software is present.</a:t>
            </a:r>
            <a:endParaRPr lang="en-US" sz="2095">
              <a:solidFill>
                <a:srgbClr val="000000"/>
              </a:solidFill>
              <a:latin typeface="Garet"/>
              <a:ea typeface="Garet"/>
              <a:cs typeface="Garet"/>
              <a:sym typeface="Garet"/>
            </a:endParaRPr>
          </a:p>
          <a:p>
            <a:pPr algn="l">
              <a:lnSpc>
                <a:spcPts val="2930"/>
              </a:lnSpc>
            </a:pPr>
          </a:p>
          <a:p>
            <a:pPr algn="l">
              <a:lnSpc>
                <a:spcPts val="2930"/>
              </a:lnSpc>
            </a:pPr>
            <a:r>
              <a:rPr lang="en-US" sz="2095">
                <a:solidFill>
                  <a:srgbClr val="000000"/>
                </a:solidFill>
                <a:latin typeface="Garet"/>
                <a:ea typeface="Garet"/>
                <a:cs typeface="Garet"/>
                <a:sym typeface="Garet"/>
              </a:rPr>
              <a:t>There are no reports of vulnerabilities unique to postmarketOS itself in 2025; the main threats come from unpatched third-party applications, the Linux kernel, and server software. Regular updates and prompt patching are essential to mitigate these risks.</a:t>
            </a:r>
            <a:endParaRPr lang="en-US" sz="2095">
              <a:solidFill>
                <a:srgbClr val="000000"/>
              </a:solidFill>
              <a:latin typeface="Garet"/>
              <a:ea typeface="Garet"/>
              <a:cs typeface="Garet"/>
              <a:sym typeface="Garet"/>
            </a:endParaRPr>
          </a:p>
          <a:p>
            <a:pPr algn="l">
              <a:lnSpc>
                <a:spcPts val="2930"/>
              </a:lnSpc>
              <a:spcBef>
                <a:spcPct val="0"/>
              </a:spcBef>
            </a:pPr>
          </a:p>
        </p:txBody>
      </p:sp>
      <p:sp>
        <p:nvSpPr>
          <p:cNvPr id="4" name="TextBox 4"/>
          <p:cNvSpPr txBox="1"/>
          <p:nvPr/>
        </p:nvSpPr>
        <p:spPr>
          <a:xfrm>
            <a:off x="453843" y="627252"/>
            <a:ext cx="7877588" cy="721997"/>
          </a:xfrm>
          <a:prstGeom prst="rect">
            <a:avLst/>
          </a:prstGeom>
        </p:spPr>
        <p:txBody>
          <a:bodyPr lIns="0" tIns="0" rIns="0" bIns="0" rtlCol="0" anchor="t">
            <a:spAutoFit/>
          </a:bodyPr>
          <a:lstStyle/>
          <a:p>
            <a:pPr algn="ctr">
              <a:lnSpc>
                <a:spcPts val="5880"/>
              </a:lnSpc>
              <a:spcBef>
                <a:spcPct val="0"/>
              </a:spcBef>
            </a:pPr>
            <a:r>
              <a:rPr lang="en-US" sz="4200">
                <a:solidFill>
                  <a:srgbClr val="000000"/>
                </a:solidFill>
                <a:latin typeface="League Spartan" panose="00000800000000000000"/>
                <a:ea typeface="League Spartan" panose="00000800000000000000"/>
                <a:cs typeface="League Spartan" panose="00000800000000000000"/>
                <a:sym typeface="League Spartan" panose="00000800000000000000"/>
              </a:rPr>
              <a:t>Security / Vulnerabilities</a:t>
            </a:r>
            <a:endParaRPr lang="en-US" sz="42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5" name="Group 5"/>
          <p:cNvGrpSpPr/>
          <p:nvPr/>
        </p:nvGrpSpPr>
        <p:grpSpPr>
          <a:xfrm rot="0">
            <a:off x="16887867" y="-180033"/>
            <a:ext cx="1061929" cy="1137100"/>
            <a:chOff x="0" y="0"/>
            <a:chExt cx="1415905" cy="1516133"/>
          </a:xfrm>
        </p:grpSpPr>
        <p:grpSp>
          <p:nvGrpSpPr>
            <p:cNvPr id="6" name="Group 6"/>
            <p:cNvGrpSpPr/>
            <p:nvPr/>
          </p:nvGrpSpPr>
          <p:grpSpPr>
            <a:xfrm rot="0">
              <a:off x="51376" y="0"/>
              <a:ext cx="1313152" cy="1516133"/>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9" name="TextBox 9"/>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36</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372691" y="0"/>
            <a:ext cx="9516691" cy="10655019"/>
            <a:chOff x="0" y="0"/>
            <a:chExt cx="2506454" cy="2806260"/>
          </a:xfrm>
        </p:grpSpPr>
        <p:sp>
          <p:nvSpPr>
            <p:cNvPr id="3" name="Freeform 3"/>
            <p:cNvSpPr/>
            <p:nvPr/>
          </p:nvSpPr>
          <p:spPr>
            <a:xfrm>
              <a:off x="0" y="0"/>
              <a:ext cx="2506454" cy="2806260"/>
            </a:xfrm>
            <a:custGeom>
              <a:avLst/>
              <a:gdLst/>
              <a:ahLst/>
              <a:cxnLst/>
              <a:rect l="l" t="t" r="r" b="b"/>
              <a:pathLst>
                <a:path w="2506454" h="2806260">
                  <a:moveTo>
                    <a:pt x="0" y="0"/>
                  </a:moveTo>
                  <a:lnTo>
                    <a:pt x="2506454" y="0"/>
                  </a:lnTo>
                  <a:lnTo>
                    <a:pt x="2506454" y="2806260"/>
                  </a:lnTo>
                  <a:lnTo>
                    <a:pt x="0" y="2806260"/>
                  </a:lnTo>
                  <a:close/>
                </a:path>
              </a:pathLst>
            </a:custGeom>
            <a:solidFill>
              <a:srgbClr val="A6A6A6">
                <a:alpha val="48627"/>
              </a:srgbClr>
            </a:solidFill>
          </p:spPr>
        </p:sp>
        <p:sp>
          <p:nvSpPr>
            <p:cNvPr id="4" name="TextBox 4"/>
            <p:cNvSpPr txBox="1"/>
            <p:nvPr/>
          </p:nvSpPr>
          <p:spPr>
            <a:xfrm>
              <a:off x="0" y="-38100"/>
              <a:ext cx="2506454" cy="2844360"/>
            </a:xfrm>
            <a:prstGeom prst="rect">
              <a:avLst/>
            </a:prstGeom>
          </p:spPr>
          <p:txBody>
            <a:bodyPr lIns="50800" tIns="50800" rIns="50800" bIns="50800" rtlCol="0" anchor="ctr"/>
            <a:lstStyle/>
            <a:p>
              <a:pPr algn="ctr">
                <a:lnSpc>
                  <a:spcPts val="2660"/>
                </a:lnSpc>
              </a:pPr>
            </a:p>
          </p:txBody>
        </p:sp>
      </p:grpSp>
      <p:sp>
        <p:nvSpPr>
          <p:cNvPr id="5" name="TextBox 5"/>
          <p:cNvSpPr txBox="1"/>
          <p:nvPr/>
        </p:nvSpPr>
        <p:spPr>
          <a:xfrm>
            <a:off x="794220" y="1846184"/>
            <a:ext cx="8049276" cy="7749413"/>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Designed for Longevity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Aims to make phones sustainable by supporting them long after official vendors stop providing updates.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Lightweight Alpine Linux Base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Built on Alpine Linux, making it minimal, fast, and highly customizable.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Privacy &amp; Open Source</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100% open-source with no proprietary software by default; ideal for privacy-conscious users.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Runs on Older Devices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Designed to work on hundreds of old Android phones (some with mainline Linux kernel support).</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Multiple Desktop Environments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Offers a choice of interfaces (Phosh, Plasma Mobile, SXMO, etc.) tailored for different use cases and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Convergence-Friendly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Some environments support a desktop-like experience when docked — turning phones into portable PCs.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Active Community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Developer-driven and transparent, with a strong community pushing Linux on mobile forward.</a:t>
            </a:r>
            <a:endParaRPr lang="en-US" sz="2030">
              <a:solidFill>
                <a:srgbClr val="2E2C2C"/>
              </a:solidFill>
              <a:latin typeface="Garet"/>
              <a:ea typeface="Garet"/>
              <a:cs typeface="Garet"/>
              <a:sym typeface="Garet"/>
            </a:endParaRPr>
          </a:p>
          <a:p>
            <a:pPr algn="l">
              <a:lnSpc>
                <a:spcPts val="2840"/>
              </a:lnSpc>
            </a:pPr>
          </a:p>
        </p:txBody>
      </p:sp>
      <p:sp>
        <p:nvSpPr>
          <p:cNvPr id="6" name="TextBox 6"/>
          <p:cNvSpPr txBox="1"/>
          <p:nvPr/>
        </p:nvSpPr>
        <p:spPr>
          <a:xfrm>
            <a:off x="9391561" y="2012593"/>
            <a:ext cx="8049276" cy="7044563"/>
          </a:xfrm>
          <a:prstGeom prst="rect">
            <a:avLst/>
          </a:prstGeom>
        </p:spPr>
        <p:txBody>
          <a:bodyPr lIns="0" tIns="0" rIns="0" bIns="0" rtlCol="0" anchor="t">
            <a:spAutoFit/>
          </a:bodyPr>
          <a:lstStyle/>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Limited Hardware Functionality</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Many supported devices lack full support (e.g., modem, camera, sensors); intended more for experimentation than daily use.</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Not Daily-Driver Ready (for Most)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Still in early stages for most users; lacks stability, performance, and app support compared to Android/iOS.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Complex Setup</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Requires Linux knowledge to install and configure, especially for unsupported or community-ported devices.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Sparse Mobile App Ecosystem</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Very few native mobile apps; no direct compatibility with Android apps without third-party layers.</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 </a:t>
            </a:r>
            <a:r>
              <a:rPr lang="en-US" sz="2030" b="1" u="sng">
                <a:solidFill>
                  <a:srgbClr val="2E2C2C"/>
                </a:solidFill>
                <a:latin typeface="Garet Bold"/>
                <a:ea typeface="Garet Bold"/>
                <a:cs typeface="Garet Bold"/>
                <a:sym typeface="Garet Bold"/>
              </a:rPr>
              <a:t>Slower UI Performance on Older Devices</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While lightweight, some desktop environments may still lag on older phones with limited RAM or CPU power.</a:t>
            </a:r>
            <a:endParaRPr lang="en-US" sz="2030">
              <a:solidFill>
                <a:srgbClr val="2E2C2C"/>
              </a:solidFill>
              <a:latin typeface="Garet"/>
              <a:ea typeface="Garet"/>
              <a:cs typeface="Garet"/>
              <a:sym typeface="Garet"/>
            </a:endParaRPr>
          </a:p>
          <a:p>
            <a:pPr algn="l">
              <a:lnSpc>
                <a:spcPts val="2840"/>
              </a:lnSpc>
            </a:pPr>
            <a:r>
              <a:rPr lang="en-US" sz="2030">
                <a:solidFill>
                  <a:srgbClr val="2E2C2C"/>
                </a:solidFill>
                <a:latin typeface="Garet"/>
                <a:ea typeface="Garet"/>
                <a:cs typeface="Garet"/>
                <a:sym typeface="Garet"/>
              </a:rPr>
              <a:t>🔧</a:t>
            </a:r>
            <a:r>
              <a:rPr lang="en-US" sz="2030" b="1" u="sng">
                <a:solidFill>
                  <a:srgbClr val="2E2C2C"/>
                </a:solidFill>
                <a:latin typeface="Garet Bold"/>
                <a:ea typeface="Garet Bold"/>
                <a:cs typeface="Garet Bold"/>
                <a:sym typeface="Garet Bold"/>
              </a:rPr>
              <a:t> Minimal Vendor Support</a:t>
            </a:r>
            <a:endParaRPr lang="en-US" sz="2030" b="1" u="sng">
              <a:solidFill>
                <a:srgbClr val="2E2C2C"/>
              </a:solidFill>
              <a:latin typeface="Garet Bold"/>
              <a:ea typeface="Garet Bold"/>
              <a:cs typeface="Garet Bold"/>
              <a:sym typeface="Garet Bold"/>
            </a:endParaRPr>
          </a:p>
          <a:p>
            <a:pPr algn="l">
              <a:lnSpc>
                <a:spcPts val="2840"/>
              </a:lnSpc>
            </a:pPr>
            <a:r>
              <a:rPr lang="en-US" sz="2030">
                <a:solidFill>
                  <a:srgbClr val="2E2C2C"/>
                </a:solidFill>
                <a:latin typeface="Garet"/>
                <a:ea typeface="Garet"/>
                <a:cs typeface="Garet"/>
                <a:sym typeface="Garet"/>
              </a:rPr>
              <a:t>No official support from major hardware manufacturers — users must rely on the community for device ports.</a:t>
            </a:r>
            <a:endParaRPr lang="en-US" sz="2030">
              <a:solidFill>
                <a:srgbClr val="2E2C2C"/>
              </a:solidFill>
              <a:latin typeface="Garet"/>
              <a:ea typeface="Garet"/>
              <a:cs typeface="Garet"/>
              <a:sym typeface="Garet"/>
            </a:endParaRPr>
          </a:p>
          <a:p>
            <a:pPr algn="l">
              <a:lnSpc>
                <a:spcPts val="2840"/>
              </a:lnSpc>
            </a:pPr>
          </a:p>
        </p:txBody>
      </p:sp>
      <p:sp>
        <p:nvSpPr>
          <p:cNvPr id="7" name="TextBox 7"/>
          <p:cNvSpPr txBox="1"/>
          <p:nvPr/>
        </p:nvSpPr>
        <p:spPr>
          <a:xfrm>
            <a:off x="1697237" y="680683"/>
            <a:ext cx="4485382"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Pros of Post Markets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8" name="TextBox 8"/>
          <p:cNvSpPr txBox="1"/>
          <p:nvPr/>
        </p:nvSpPr>
        <p:spPr>
          <a:xfrm>
            <a:off x="10598732" y="680683"/>
            <a:ext cx="5995287" cy="438786"/>
          </a:xfrm>
          <a:prstGeom prst="rect">
            <a:avLst/>
          </a:prstGeom>
        </p:spPr>
        <p:txBody>
          <a:bodyPr lIns="0" tIns="0" rIns="0" bIns="0" rtlCol="0" anchor="t">
            <a:spAutoFit/>
          </a:bodyPr>
          <a:lstStyle/>
          <a:p>
            <a:pPr algn="ctr">
              <a:lnSpc>
                <a:spcPts val="3640"/>
              </a:lnSpc>
              <a:spcBef>
                <a:spcPct val="0"/>
              </a:spcBef>
            </a:pPr>
            <a:r>
              <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rPr>
              <a:t>❌ Cons of  Post Markets os</a:t>
            </a:r>
            <a:endParaRPr lang="en-US" sz="2600">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9" name="Group 9"/>
          <p:cNvGrpSpPr/>
          <p:nvPr/>
        </p:nvGrpSpPr>
        <p:grpSpPr>
          <a:xfrm rot="0">
            <a:off x="16887867" y="-180033"/>
            <a:ext cx="1061929" cy="1137100"/>
            <a:chOff x="0" y="0"/>
            <a:chExt cx="1415905" cy="1516133"/>
          </a:xfrm>
        </p:grpSpPr>
        <p:grpSp>
          <p:nvGrpSpPr>
            <p:cNvPr id="10" name="Group 10"/>
            <p:cNvGrpSpPr/>
            <p:nvPr/>
          </p:nvGrpSpPr>
          <p:grpSpPr>
            <a:xfrm rot="0">
              <a:off x="51376" y="0"/>
              <a:ext cx="1313152" cy="1516133"/>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3" name="TextBox 13"/>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37</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05387" y="435118"/>
          <a:ext cx="17749162" cy="8954412"/>
        </p:xfrm>
        <a:graphic>
          <a:graphicData uri="http://schemas.openxmlformats.org/drawingml/2006/table">
            <a:tbl>
              <a:tblPr/>
              <a:tblGrid>
                <a:gridCol w="1675497"/>
                <a:gridCol w="1631428"/>
                <a:gridCol w="1763040"/>
                <a:gridCol w="1841741"/>
                <a:gridCol w="1769794"/>
                <a:gridCol w="1803036"/>
                <a:gridCol w="1959558"/>
                <a:gridCol w="1550311"/>
                <a:gridCol w="1786415"/>
                <a:gridCol w="1968342"/>
              </a:tblGrid>
              <a:tr h="984374">
                <a:tc>
                  <a:txBody>
                    <a:bodyPr rtlCol="0"/>
                    <a:lstStyle/>
                    <a:p>
                      <a:pPr algn="l">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Feature / 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Android 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iOS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GrapheneOS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Sailfish 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Ubuntu Touch</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l">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Mobian 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Plasma Mobile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ctr">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PureOS (Mobile)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c>
                  <a:txBody>
                    <a:bodyPr rtlCol="0"/>
                    <a:lstStyle/>
                    <a:p>
                      <a:pPr algn="l">
                        <a:lnSpc>
                          <a:spcPts val="2100"/>
                        </a:lnSpc>
                        <a:defRPr/>
                      </a:pPr>
                      <a:r>
                        <a:rPr lang="en-US" sz="1500" b="1">
                          <a:solidFill>
                            <a:srgbClr val="000000"/>
                          </a:solidFill>
                          <a:latin typeface="Canva Sans Bold" panose="020B0803030501040103"/>
                          <a:ea typeface="Canva Sans Bold" panose="020B0803030501040103"/>
                          <a:cs typeface="Canva Sans Bold" panose="020B0803030501040103"/>
                          <a:sym typeface="Canva Sans Bold" panose="020B0803030501040103"/>
                        </a:rPr>
                        <a:t>postmarketOS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AFCB8B"/>
                    </a:solidFill>
                  </a:tcPr>
                </a:tc>
              </a:tr>
              <a:tr h="1752340">
                <a:tc>
                  <a:txBody>
                    <a:bodyPr rtlCol="0"/>
                    <a:lstStyle/>
                    <a:p>
                      <a:pPr algn="l">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 OS Definition</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Google's open-source mobile OS with broad support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Apple's proprietary OS with high security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Hardened Android fork with privacy as core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Linux-based with Android app support and proprietary UI</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Ubuntu-based mobile OS focused on convergence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Debian-based OS for mobile devices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KDE Plasma UI adapted for phones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FSF-endorsed Debian fork focused on freedom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Alpine Linux-based mobile OS built for longevity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201428">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 Kernel Type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Modified Linux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XNU (Hybrid: Mach + BSD)</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Hardened Linux (Pixel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Linux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Linux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Linux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Linux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Linux Kernel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Alpine Linux (musl libc + Hardened Linux)</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183744">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 Common Vulnerabilities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CVE-2022-20465 (Intent Hijack), CVE-2023-20954 (Privilege escalation)</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CVE-2021-30883 (Memory corruption), CVE-2023-28205 (WebKit exploit)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Fewer CVEs due to limited attack surface; based on AOSP — inherits Android CVEs but mitigated</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CVE-2018-9862 (Lipstick), CVE-2020-12321 (SELinux bypass risk)</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CVE-2020-11932 (QML bug), susceptible to Ubuntu base flaws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Inherits from Debian: CVE-2022-0492 (Kernel), CVE-2023-0386</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Same as Mobian (Debian base), plus KDE/Qt-related</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Same as Debian, CVE-2022-29500 (APT), CVE-2023-0215</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CVE-2023-0386, Alpine-based CVEs (low footprint but limited scrutiny)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92089">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 Language Used</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Java, Kotlin, C++, C, some Rust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Objective-C, Swift, C, C++</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Java, Kotlin, Rust, C</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 Qt/QML, C</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 QML, Python</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 Shell, GTK, GNOME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 Qt, QML, C</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 Shell, GTK, GNOME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C, Shell, musl-libc</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96262">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 Privacy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Moderate🟡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Low🟡</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Very 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Moderate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Very 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Very 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44175">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 Security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Very 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Very 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Medium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Medium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Medium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Medium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High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1960"/>
                        </a:lnSpc>
                        <a:defRPr/>
                      </a:pPr>
                      <a:r>
                        <a:rPr lang="en-US" sz="1400">
                          <a:solidFill>
                            <a:srgbClr val="000000"/>
                          </a:solidFill>
                          <a:latin typeface="Canva Sans" panose="020B0503030501040103"/>
                          <a:ea typeface="Canva Sans" panose="020B0503030501040103"/>
                          <a:cs typeface="Canva Sans" panose="020B0503030501040103"/>
                          <a:sym typeface="Canva Sans" panose="020B0503030501040103"/>
                        </a:rPr>
                        <a:t>Medium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027985" y="397930"/>
            <a:ext cx="13180039" cy="920108"/>
          </a:xfrm>
          <a:prstGeom prst="rect">
            <a:avLst/>
          </a:prstGeom>
        </p:spPr>
        <p:txBody>
          <a:bodyPr lIns="0" tIns="0" rIns="0" bIns="0" rtlCol="0" anchor="t">
            <a:spAutoFit/>
          </a:bodyPr>
          <a:lstStyle/>
          <a:p>
            <a:pPr algn="ctr">
              <a:lnSpc>
                <a:spcPts val="7560"/>
              </a:lnSpc>
            </a:pPr>
            <a:r>
              <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rPr>
              <a:t>DIFFERENT TYPES OF MOBILE OS’</a:t>
            </a:r>
            <a:r>
              <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rPr>
              <a:t>ES</a:t>
            </a:r>
            <a:endPar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3" name="Group 3"/>
          <p:cNvGrpSpPr/>
          <p:nvPr/>
        </p:nvGrpSpPr>
        <p:grpSpPr>
          <a:xfrm rot="0">
            <a:off x="16609589" y="0"/>
            <a:ext cx="1156991" cy="1238892"/>
            <a:chOff x="0" y="0"/>
            <a:chExt cx="1542655" cy="1651856"/>
          </a:xfrm>
        </p:grpSpPr>
        <p:grpSp>
          <p:nvGrpSpPr>
            <p:cNvPr id="4" name="Group 4"/>
            <p:cNvGrpSpPr/>
            <p:nvPr/>
          </p:nvGrpSpPr>
          <p:grpSpPr>
            <a:xfrm rot="0">
              <a:off x="55975" y="0"/>
              <a:ext cx="1430704" cy="1651856"/>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341950"/>
              <a:ext cx="1542655" cy="901281"/>
            </a:xfrm>
            <a:prstGeom prst="rect">
              <a:avLst/>
            </a:prstGeom>
          </p:spPr>
          <p:txBody>
            <a:bodyPr lIns="0" tIns="0" rIns="0" bIns="0" rtlCol="0" anchor="t">
              <a:spAutoFit/>
            </a:bodyPr>
            <a:lstStyle/>
            <a:p>
              <a:pPr algn="ctr">
                <a:lnSpc>
                  <a:spcPts val="5780"/>
                </a:lnSpc>
              </a:pPr>
              <a:r>
                <a:rPr lang="en-US" sz="4125" b="1">
                  <a:solidFill>
                    <a:srgbClr val="000000"/>
                  </a:solidFill>
                  <a:latin typeface="Open Sans Bold" panose="020B0806030504020204"/>
                  <a:ea typeface="Open Sans Bold" panose="020B0806030504020204"/>
                  <a:cs typeface="Open Sans Bold" panose="020B0806030504020204"/>
                  <a:sym typeface="Open Sans Bold" panose="020B0806030504020204"/>
                </a:rPr>
                <a:t>3</a:t>
              </a:r>
              <a:endParaRPr lang="en-US" sz="412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8" name="Freeform 8"/>
          <p:cNvSpPr/>
          <p:nvPr/>
        </p:nvSpPr>
        <p:spPr>
          <a:xfrm>
            <a:off x="1569833" y="4021200"/>
            <a:ext cx="8743570" cy="4881706"/>
          </a:xfrm>
          <a:custGeom>
            <a:avLst/>
            <a:gdLst/>
            <a:ahLst/>
            <a:cxnLst/>
            <a:rect l="l" t="t" r="r" b="b"/>
            <a:pathLst>
              <a:path w="8743570" h="4881706">
                <a:moveTo>
                  <a:pt x="0" y="0"/>
                </a:moveTo>
                <a:lnTo>
                  <a:pt x="8743570" y="0"/>
                </a:lnTo>
                <a:lnTo>
                  <a:pt x="8743570" y="4881706"/>
                </a:lnTo>
                <a:lnTo>
                  <a:pt x="0" y="4881706"/>
                </a:lnTo>
                <a:lnTo>
                  <a:pt x="0" y="0"/>
                </a:lnTo>
                <a:close/>
              </a:path>
            </a:pathLst>
          </a:custGeom>
          <a:blipFill>
            <a:blip r:embed="rId1"/>
            <a:stretch>
              <a:fillRect t="-19331"/>
            </a:stretch>
          </a:blipFill>
          <a:ln w="38100" cap="rnd">
            <a:solidFill>
              <a:srgbClr val="9FC3D0"/>
            </a:solidFill>
            <a:prstDash val="solid"/>
            <a:round/>
          </a:ln>
        </p:spPr>
      </p:sp>
      <p:sp>
        <p:nvSpPr>
          <p:cNvPr id="9" name="Freeform 9"/>
          <p:cNvSpPr/>
          <p:nvPr/>
        </p:nvSpPr>
        <p:spPr>
          <a:xfrm>
            <a:off x="8328807" y="7629390"/>
            <a:ext cx="1155056" cy="1171191"/>
          </a:xfrm>
          <a:custGeom>
            <a:avLst/>
            <a:gdLst/>
            <a:ahLst/>
            <a:cxnLst/>
            <a:rect l="l" t="t" r="r" b="b"/>
            <a:pathLst>
              <a:path w="1155056" h="1171191">
                <a:moveTo>
                  <a:pt x="0" y="0"/>
                </a:moveTo>
                <a:lnTo>
                  <a:pt x="1155056" y="0"/>
                </a:lnTo>
                <a:lnTo>
                  <a:pt x="1155056" y="1171191"/>
                </a:lnTo>
                <a:lnTo>
                  <a:pt x="0" y="1171191"/>
                </a:lnTo>
                <a:lnTo>
                  <a:pt x="0" y="0"/>
                </a:lnTo>
                <a:close/>
              </a:path>
            </a:pathLst>
          </a:custGeom>
          <a:blipFill>
            <a:blip r:embed="rId2"/>
            <a:stretch>
              <a:fillRect l="-434920" t="-73329" r="-40741" b="-204921"/>
            </a:stretch>
          </a:blipFill>
        </p:spPr>
      </p:sp>
      <p:sp>
        <p:nvSpPr>
          <p:cNvPr id="10" name="TextBox 10"/>
          <p:cNvSpPr txBox="1"/>
          <p:nvPr/>
        </p:nvSpPr>
        <p:spPr>
          <a:xfrm>
            <a:off x="10885879" y="3752012"/>
            <a:ext cx="3997266" cy="6117930"/>
          </a:xfrm>
          <a:prstGeom prst="rect">
            <a:avLst/>
          </a:prstGeom>
        </p:spPr>
        <p:txBody>
          <a:bodyPr lIns="0" tIns="0" rIns="0" bIns="0" rtlCol="0" anchor="t">
            <a:spAutoFit/>
          </a:bodyPr>
          <a:lstStyle/>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Android OS</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iOS</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Graphene OS</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Sailfish OS</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Aurora OS</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Ubuntu Touch</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Mobian</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Plasma Mobile</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PureOS</a:t>
            </a:r>
            <a:endParaRPr lang="en-US" sz="2910">
              <a:solidFill>
                <a:srgbClr val="2E2C2C">
                  <a:alpha val="94902"/>
                </a:srgbClr>
              </a:solidFill>
              <a:latin typeface="Garet"/>
              <a:ea typeface="Garet"/>
              <a:cs typeface="Garet"/>
              <a:sym typeface="Garet"/>
            </a:endParaRPr>
          </a:p>
          <a:p>
            <a:pPr marL="628015" lvl="1" indent="-314325" algn="l">
              <a:lnSpc>
                <a:spcPts val="4075"/>
              </a:lnSpc>
              <a:buFont typeface="Arial" panose="020B0604020202020204"/>
              <a:buChar char="•"/>
            </a:pPr>
            <a:r>
              <a:rPr lang="en-US" sz="2910">
                <a:solidFill>
                  <a:srgbClr val="2E2C2C">
                    <a:alpha val="94902"/>
                  </a:srgbClr>
                </a:solidFill>
                <a:latin typeface="Garet"/>
                <a:ea typeface="Garet"/>
                <a:cs typeface="Garet"/>
                <a:sym typeface="Garet"/>
              </a:rPr>
              <a:t>postmarketOS</a:t>
            </a:r>
            <a:endParaRPr lang="en-US" sz="2910">
              <a:solidFill>
                <a:srgbClr val="2E2C2C">
                  <a:alpha val="94902"/>
                </a:srgbClr>
              </a:solidFill>
              <a:latin typeface="Garet"/>
              <a:ea typeface="Garet"/>
              <a:cs typeface="Garet"/>
              <a:sym typeface="Garet"/>
            </a:endParaRPr>
          </a:p>
          <a:p>
            <a:pPr algn="l">
              <a:lnSpc>
                <a:spcPts val="4075"/>
              </a:lnSpc>
            </a:pPr>
            <a:r>
              <a:rPr lang="en-US" sz="2910">
                <a:solidFill>
                  <a:srgbClr val="2E2C2C">
                    <a:alpha val="94902"/>
                  </a:srgbClr>
                </a:solidFill>
                <a:latin typeface="Garet"/>
                <a:ea typeface="Garet"/>
                <a:cs typeface="Garet"/>
                <a:sym typeface="Garet"/>
              </a:rPr>
              <a:t> </a:t>
            </a:r>
            <a:endParaRPr lang="en-US" sz="2910">
              <a:solidFill>
                <a:srgbClr val="2E2C2C">
                  <a:alpha val="94902"/>
                </a:srgbClr>
              </a:solidFill>
              <a:latin typeface="Garet"/>
              <a:ea typeface="Garet"/>
              <a:cs typeface="Garet"/>
              <a:sym typeface="Garet"/>
            </a:endParaRPr>
          </a:p>
          <a:p>
            <a:pPr algn="l">
              <a:lnSpc>
                <a:spcPts val="4075"/>
              </a:lnSpc>
            </a:pPr>
          </a:p>
        </p:txBody>
      </p:sp>
      <p:sp>
        <p:nvSpPr>
          <p:cNvPr id="11" name="TextBox 11"/>
          <p:cNvSpPr txBox="1"/>
          <p:nvPr/>
        </p:nvSpPr>
        <p:spPr>
          <a:xfrm>
            <a:off x="1388057" y="1616075"/>
            <a:ext cx="14331524" cy="1966975"/>
          </a:xfrm>
          <a:prstGeom prst="rect">
            <a:avLst/>
          </a:prstGeom>
        </p:spPr>
        <p:txBody>
          <a:bodyPr lIns="0" tIns="0" rIns="0" bIns="0" rtlCol="0" anchor="t">
            <a:spAutoFit/>
          </a:bodyPr>
          <a:lstStyle/>
          <a:p>
            <a:pPr algn="l">
              <a:lnSpc>
                <a:spcPts val="3935"/>
              </a:lnSpc>
            </a:pPr>
            <a:r>
              <a:rPr lang="en-US" sz="2810">
                <a:solidFill>
                  <a:srgbClr val="2E2C2C">
                    <a:alpha val="94902"/>
                  </a:srgbClr>
                </a:solidFill>
                <a:latin typeface="Garet"/>
                <a:ea typeface="Garet"/>
                <a:cs typeface="Garet"/>
                <a:sym typeface="Garet"/>
              </a:rPr>
              <a:t>The current market, there exists almost more than 100 mobile operating systems to choose between. But in what follows, we'll explore the top 10 major ones that currently rule the kingdom and make a comparison among them in several different factors.</a:t>
            </a:r>
            <a:endParaRPr lang="en-US" sz="2810">
              <a:solidFill>
                <a:srgbClr val="2E2C2C">
                  <a:alpha val="94902"/>
                </a:srgbClr>
              </a:solidFill>
              <a:latin typeface="Garet"/>
              <a:ea typeface="Garet"/>
              <a:cs typeface="Garet"/>
              <a:sym typeface="Gare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00499" y="619325"/>
          <a:ext cx="17687004" cy="8998900"/>
        </p:xfrm>
        <a:graphic>
          <a:graphicData uri="http://schemas.openxmlformats.org/drawingml/2006/table">
            <a:tbl>
              <a:tblPr/>
              <a:tblGrid>
                <a:gridCol w="2086222"/>
                <a:gridCol w="1899058"/>
                <a:gridCol w="1758685"/>
                <a:gridCol w="1680700"/>
                <a:gridCol w="1618311"/>
                <a:gridCol w="1540326"/>
                <a:gridCol w="1680700"/>
                <a:gridCol w="1758685"/>
                <a:gridCol w="1821073"/>
                <a:gridCol w="1843244"/>
              </a:tblGrid>
              <a:tr h="1282013">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App Ecosystem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Massive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Massive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Moderate (no GMS)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Limited + Android support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Limited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Limited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Limited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Very Limited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Very Limited ⚠️</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19873">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Android App Support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Native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Native (no Google Play)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 (Alien Dalvik)</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005495">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Touch UI Ready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Partial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282013">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Convergence Support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Partial (Samsung DeX etc.)</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Limited</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No</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Yes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558531">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Target Users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General consumers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General consumers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Privacy/security-conscious users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Enthusiasts, alternative UI seekers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Linux users &amp; open-source advocates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Developers, advanced Linux users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KDE fans, tinkerers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Freedom-first privacy advocates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Developers, long-term device users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13077">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Hardware Support</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Very Broad</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Apple Devices Only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Pixel Devices Only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Xperia, limited others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Fairphone, PinePhone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PinePhone, some others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PinePhone, limited ports</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Librem 5 Only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Community ports, PinePhone</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37898">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 Stability</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9D9D9"/>
                    </a:solidFill>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High</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Very High</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Very High</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Medium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Medium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Low–Medium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Low–Medium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Medium</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rtlCol="0"/>
                    <a:lstStyle/>
                    <a:p>
                      <a:pPr algn="ctr">
                        <a:lnSpc>
                          <a:spcPts val="2240"/>
                        </a:lnSpc>
                        <a:defRPr/>
                      </a:pPr>
                      <a:r>
                        <a:rPr lang="en-US" sz="1600">
                          <a:solidFill>
                            <a:srgbClr val="000000"/>
                          </a:solidFill>
                          <a:latin typeface="Canva Sans" panose="020B0503030501040103"/>
                          <a:ea typeface="Canva Sans" panose="020B0503030501040103"/>
                          <a:cs typeface="Canva Sans" panose="020B0503030501040103"/>
                          <a:sym typeface="Canva Sans" panose="020B0503030501040103"/>
                        </a:rPr>
                        <a:t>Experimental</a:t>
                      </a:r>
                      <a:endParaRPr lang="en-US" sz="1100"/>
                    </a:p>
                  </a:txBody>
                  <a:tcPr marL="190500" marR="190500" marT="190500" marB="190500" anchor="t">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768315" y="3751436"/>
            <a:ext cx="11627497" cy="2514704"/>
          </a:xfrm>
          <a:prstGeom prst="rect">
            <a:avLst/>
          </a:prstGeom>
        </p:spPr>
        <p:txBody>
          <a:bodyPr lIns="0" tIns="0" rIns="0" bIns="0" rtlCol="0" anchor="t">
            <a:spAutoFit/>
          </a:bodyPr>
          <a:lstStyle/>
          <a:p>
            <a:pPr algn="ctr">
              <a:lnSpc>
                <a:spcPts val="20575"/>
              </a:lnSpc>
            </a:pPr>
            <a:r>
              <a:rPr lang="en-US" sz="14695">
                <a:solidFill>
                  <a:srgbClr val="000000"/>
                </a:solidFill>
                <a:latin typeface="Alatsi" panose="00000500000000000000"/>
                <a:ea typeface="Alatsi" panose="00000500000000000000"/>
                <a:cs typeface="Alatsi" panose="00000500000000000000"/>
                <a:sym typeface="Alatsi" panose="00000500000000000000"/>
              </a:rPr>
              <a:t>THANK YOU</a:t>
            </a:r>
            <a:endParaRPr lang="en-US" sz="14695">
              <a:solidFill>
                <a:srgbClr val="000000"/>
              </a:solidFill>
              <a:latin typeface="Alatsi" panose="00000500000000000000"/>
              <a:ea typeface="Alatsi" panose="00000500000000000000"/>
              <a:cs typeface="Alatsi" panose="00000500000000000000"/>
              <a:sym typeface="Alatsi"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978238" y="516259"/>
            <a:ext cx="13180039" cy="920108"/>
          </a:xfrm>
          <a:prstGeom prst="rect">
            <a:avLst/>
          </a:prstGeom>
        </p:spPr>
        <p:txBody>
          <a:bodyPr lIns="0" tIns="0" rIns="0" bIns="0" rtlCol="0" anchor="t">
            <a:spAutoFit/>
          </a:bodyPr>
          <a:lstStyle/>
          <a:p>
            <a:pPr algn="ctr">
              <a:lnSpc>
                <a:spcPts val="7560"/>
              </a:lnSpc>
            </a:pPr>
            <a:r>
              <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rPr>
              <a:t>ANDROID OS</a:t>
            </a:r>
            <a:endParaRPr lang="en-US" sz="54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3" name="Group 3"/>
          <p:cNvGrpSpPr/>
          <p:nvPr/>
        </p:nvGrpSpPr>
        <p:grpSpPr>
          <a:xfrm rot="0">
            <a:off x="16857611" y="-5387"/>
            <a:ext cx="1162022" cy="1244279"/>
            <a:chOff x="0" y="0"/>
            <a:chExt cx="1549363" cy="1659039"/>
          </a:xfrm>
        </p:grpSpPr>
        <p:grpSp>
          <p:nvGrpSpPr>
            <p:cNvPr id="4" name="Group 4"/>
            <p:cNvGrpSpPr/>
            <p:nvPr/>
          </p:nvGrpSpPr>
          <p:grpSpPr>
            <a:xfrm rot="0">
              <a:off x="56219" y="0"/>
              <a:ext cx="1436926" cy="1659039"/>
              <a:chOff x="0" y="0"/>
              <a:chExt cx="703982" cy="812800"/>
            </a:xfrm>
          </p:grpSpPr>
          <p:sp>
            <p:nvSpPr>
              <p:cNvPr id="5" name="Freeform 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6" name="TextBox 6"/>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0" y="334202"/>
              <a:ext cx="1549363" cy="914435"/>
            </a:xfrm>
            <a:prstGeom prst="rect">
              <a:avLst/>
            </a:prstGeom>
          </p:spPr>
          <p:txBody>
            <a:bodyPr lIns="0" tIns="0" rIns="0" bIns="0" rtlCol="0" anchor="t">
              <a:spAutoFit/>
            </a:bodyPr>
            <a:lstStyle/>
            <a:p>
              <a:pPr algn="ctr">
                <a:lnSpc>
                  <a:spcPts val="5805"/>
                </a:lnSpc>
              </a:pPr>
              <a:r>
                <a:rPr lang="en-US" sz="4145" b="1">
                  <a:solidFill>
                    <a:srgbClr val="000000"/>
                  </a:solidFill>
                  <a:latin typeface="Open Sans Bold" panose="020B0806030504020204"/>
                  <a:ea typeface="Open Sans Bold" panose="020B0806030504020204"/>
                  <a:cs typeface="Open Sans Bold" panose="020B0806030504020204"/>
                  <a:sym typeface="Open Sans Bold" panose="020B0806030504020204"/>
                </a:rPr>
                <a:t>4</a:t>
              </a:r>
              <a:endParaRPr lang="en-US" sz="414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8" name="Freeform 8"/>
          <p:cNvSpPr/>
          <p:nvPr/>
        </p:nvSpPr>
        <p:spPr>
          <a:xfrm>
            <a:off x="11013424" y="222057"/>
            <a:ext cx="1045861" cy="1229110"/>
          </a:xfrm>
          <a:custGeom>
            <a:avLst/>
            <a:gdLst/>
            <a:ahLst/>
            <a:cxnLst/>
            <a:rect l="l" t="t" r="r" b="b"/>
            <a:pathLst>
              <a:path w="1045861" h="1229110">
                <a:moveTo>
                  <a:pt x="0" y="0"/>
                </a:moveTo>
                <a:lnTo>
                  <a:pt x="1045861" y="0"/>
                </a:lnTo>
                <a:lnTo>
                  <a:pt x="1045861" y="1229111"/>
                </a:lnTo>
                <a:lnTo>
                  <a:pt x="0" y="12291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9" name="Group 9"/>
          <p:cNvGrpSpPr/>
          <p:nvPr/>
        </p:nvGrpSpPr>
        <p:grpSpPr>
          <a:xfrm rot="0">
            <a:off x="1423630" y="1673225"/>
            <a:ext cx="16134423" cy="3384611"/>
            <a:chOff x="0" y="0"/>
            <a:chExt cx="4249395" cy="891420"/>
          </a:xfrm>
        </p:grpSpPr>
        <p:sp>
          <p:nvSpPr>
            <p:cNvPr id="10" name="Freeform 10"/>
            <p:cNvSpPr/>
            <p:nvPr/>
          </p:nvSpPr>
          <p:spPr>
            <a:xfrm>
              <a:off x="0" y="0"/>
              <a:ext cx="4249395" cy="891420"/>
            </a:xfrm>
            <a:custGeom>
              <a:avLst/>
              <a:gdLst/>
              <a:ahLst/>
              <a:cxnLst/>
              <a:rect l="l" t="t" r="r" b="b"/>
              <a:pathLst>
                <a:path w="4249395" h="891420">
                  <a:moveTo>
                    <a:pt x="24472" y="0"/>
                  </a:moveTo>
                  <a:lnTo>
                    <a:pt x="4224924" y="0"/>
                  </a:lnTo>
                  <a:cubicBezTo>
                    <a:pt x="4231414" y="0"/>
                    <a:pt x="4237638" y="2578"/>
                    <a:pt x="4242227" y="7168"/>
                  </a:cubicBezTo>
                  <a:cubicBezTo>
                    <a:pt x="4246817" y="11757"/>
                    <a:pt x="4249395" y="17981"/>
                    <a:pt x="4249395" y="24472"/>
                  </a:cubicBezTo>
                  <a:lnTo>
                    <a:pt x="4249395" y="866948"/>
                  </a:lnTo>
                  <a:cubicBezTo>
                    <a:pt x="4249395" y="873439"/>
                    <a:pt x="4246817" y="879663"/>
                    <a:pt x="4242227" y="884253"/>
                  </a:cubicBezTo>
                  <a:cubicBezTo>
                    <a:pt x="4237638" y="888842"/>
                    <a:pt x="4231414" y="891420"/>
                    <a:pt x="4224924" y="891420"/>
                  </a:cubicBezTo>
                  <a:lnTo>
                    <a:pt x="24472" y="891420"/>
                  </a:lnTo>
                  <a:cubicBezTo>
                    <a:pt x="17981" y="891420"/>
                    <a:pt x="11757" y="888842"/>
                    <a:pt x="7168" y="884253"/>
                  </a:cubicBezTo>
                  <a:cubicBezTo>
                    <a:pt x="2578" y="879663"/>
                    <a:pt x="0" y="873439"/>
                    <a:pt x="0" y="866948"/>
                  </a:cubicBezTo>
                  <a:lnTo>
                    <a:pt x="0" y="24472"/>
                  </a:lnTo>
                  <a:cubicBezTo>
                    <a:pt x="0" y="17981"/>
                    <a:pt x="2578" y="11757"/>
                    <a:pt x="7168" y="7168"/>
                  </a:cubicBezTo>
                  <a:cubicBezTo>
                    <a:pt x="11757" y="2578"/>
                    <a:pt x="17981" y="0"/>
                    <a:pt x="24472" y="0"/>
                  </a:cubicBezTo>
                  <a:close/>
                </a:path>
              </a:pathLst>
            </a:custGeom>
            <a:solidFill>
              <a:srgbClr val="A4C639">
                <a:alpha val="15686"/>
              </a:srgbClr>
            </a:solidFill>
          </p:spPr>
        </p:sp>
        <p:sp>
          <p:nvSpPr>
            <p:cNvPr id="11" name="TextBox 11"/>
            <p:cNvSpPr txBox="1"/>
            <p:nvPr/>
          </p:nvSpPr>
          <p:spPr>
            <a:xfrm>
              <a:off x="0" y="-38100"/>
              <a:ext cx="4249395" cy="929520"/>
            </a:xfrm>
            <a:prstGeom prst="rect">
              <a:avLst/>
            </a:prstGeom>
          </p:spPr>
          <p:txBody>
            <a:bodyPr lIns="50800" tIns="50800" rIns="50800" bIns="50800" rtlCol="0" anchor="ctr"/>
            <a:lstStyle/>
            <a:p>
              <a:pPr algn="ctr">
                <a:lnSpc>
                  <a:spcPts val="2660"/>
                </a:lnSpc>
              </a:pPr>
            </a:p>
          </p:txBody>
        </p:sp>
      </p:grpSp>
      <p:sp>
        <p:nvSpPr>
          <p:cNvPr id="12" name="TextBox 12"/>
          <p:cNvSpPr txBox="1"/>
          <p:nvPr/>
        </p:nvSpPr>
        <p:spPr>
          <a:xfrm>
            <a:off x="1689114" y="5353111"/>
            <a:ext cx="15868939" cy="3851655"/>
          </a:xfrm>
          <a:prstGeom prst="rect">
            <a:avLst/>
          </a:prstGeom>
        </p:spPr>
        <p:txBody>
          <a:bodyPr lIns="0" tIns="0" rIns="0" bIns="0" rtlCol="0" anchor="t">
            <a:spAutoFit/>
          </a:bodyPr>
          <a:lstStyle/>
          <a:p>
            <a:pPr algn="l">
              <a:lnSpc>
                <a:spcPts val="4215"/>
              </a:lnSpc>
            </a:pPr>
            <a:r>
              <a:rPr lang="en-US" sz="3010" b="1" u="sng">
                <a:solidFill>
                  <a:srgbClr val="2E2C2C">
                    <a:alpha val="94902"/>
                  </a:srgbClr>
                </a:solidFill>
                <a:latin typeface="Garet Bold"/>
                <a:ea typeface="Garet Bold"/>
                <a:cs typeface="Garet Bold"/>
                <a:sym typeface="Garet Bold"/>
              </a:rPr>
              <a:t>Apps, UI, and User Experience on Android</a:t>
            </a:r>
            <a:endParaRPr lang="en-US" sz="3010" b="1" u="sng">
              <a:solidFill>
                <a:srgbClr val="2E2C2C">
                  <a:alpha val="94902"/>
                </a:srgbClr>
              </a:solidFill>
              <a:latin typeface="Garet Bold"/>
              <a:ea typeface="Garet Bold"/>
              <a:cs typeface="Garet Bold"/>
              <a:sym typeface="Garet Bold"/>
            </a:endParaRPr>
          </a:p>
          <a:p>
            <a:pPr algn="l">
              <a:lnSpc>
                <a:spcPts val="3795"/>
              </a:lnSpc>
            </a:pPr>
            <a:r>
              <a:rPr lang="en-US" sz="2710">
                <a:solidFill>
                  <a:srgbClr val="2E2C2C">
                    <a:alpha val="94902"/>
                  </a:srgbClr>
                </a:solidFill>
                <a:latin typeface="Garet"/>
                <a:ea typeface="Garet"/>
                <a:cs typeface="Garet"/>
                <a:sym typeface="Garet"/>
              </a:rPr>
              <a:t>Android offers users a huge variety of apps through the Google Play Store, supporting both official and third-party applications thanks to its</a:t>
            </a:r>
            <a:r>
              <a:rPr lang="en-US" sz="2710" b="1" i="1">
                <a:solidFill>
                  <a:srgbClr val="2E2C2C">
                    <a:alpha val="94902"/>
                  </a:srgbClr>
                </a:solidFill>
                <a:latin typeface="Garet Bold Italics"/>
                <a:ea typeface="Garet Bold Italics"/>
                <a:cs typeface="Garet Bold Italics"/>
                <a:sym typeface="Garet Bold Italics"/>
              </a:rPr>
              <a:t> open-source nature.</a:t>
            </a:r>
            <a:r>
              <a:rPr lang="en-US" sz="2710">
                <a:solidFill>
                  <a:srgbClr val="2E2C2C">
                    <a:alpha val="94902"/>
                  </a:srgbClr>
                </a:solidFill>
                <a:latin typeface="Garet"/>
                <a:ea typeface="Garet"/>
                <a:cs typeface="Garet"/>
                <a:sym typeface="Garet"/>
              </a:rPr>
              <a:t> The user interface is highly flexible, allowing users to customize home screens with widgets, shortcuts, and personalized layouts. Android also excels at </a:t>
            </a:r>
            <a:r>
              <a:rPr lang="en-US" sz="2710" b="1" i="1">
                <a:solidFill>
                  <a:srgbClr val="2E2C2C">
                    <a:alpha val="94902"/>
                  </a:srgbClr>
                </a:solidFill>
                <a:latin typeface="Garet Bold Italics"/>
                <a:ea typeface="Garet Bold Italics"/>
                <a:cs typeface="Garet Bold Italics"/>
                <a:sym typeface="Garet Bold Italics"/>
              </a:rPr>
              <a:t>multitasking, letting multiple apps run in the background and making it easy to switch between them for a smooth and efficient experience.</a:t>
            </a:r>
            <a:endParaRPr lang="en-US" sz="2710" b="1" i="1">
              <a:solidFill>
                <a:srgbClr val="2E2C2C">
                  <a:alpha val="94902"/>
                </a:srgbClr>
              </a:solidFill>
              <a:latin typeface="Garet Bold Italics"/>
              <a:ea typeface="Garet Bold Italics"/>
              <a:cs typeface="Garet Bold Italics"/>
              <a:sym typeface="Garet Bold Italics"/>
            </a:endParaRPr>
          </a:p>
          <a:p>
            <a:pPr algn="l">
              <a:lnSpc>
                <a:spcPts val="3795"/>
              </a:lnSpc>
            </a:pPr>
          </a:p>
        </p:txBody>
      </p:sp>
      <p:sp>
        <p:nvSpPr>
          <p:cNvPr id="13" name="TextBox 13"/>
          <p:cNvSpPr txBox="1"/>
          <p:nvPr/>
        </p:nvSpPr>
        <p:spPr>
          <a:xfrm>
            <a:off x="1689114" y="2042837"/>
            <a:ext cx="15868939" cy="2276855"/>
          </a:xfrm>
          <a:prstGeom prst="rect">
            <a:avLst/>
          </a:prstGeom>
        </p:spPr>
        <p:txBody>
          <a:bodyPr lIns="0" tIns="0" rIns="0" bIns="0" rtlCol="0" anchor="t">
            <a:spAutoFit/>
          </a:bodyPr>
          <a:lstStyle/>
          <a:p>
            <a:pPr algn="l">
              <a:lnSpc>
                <a:spcPts val="3655"/>
              </a:lnSpc>
            </a:pPr>
            <a:r>
              <a:rPr lang="en-US" sz="2610">
                <a:solidFill>
                  <a:srgbClr val="2E2C2C">
                    <a:alpha val="94902"/>
                  </a:srgbClr>
                </a:solidFill>
                <a:latin typeface="Garet"/>
                <a:ea typeface="Garet"/>
                <a:cs typeface="Garet"/>
                <a:sym typeface="Garet"/>
              </a:rPr>
              <a:t>Android mobile OS is an </a:t>
            </a:r>
            <a:r>
              <a:rPr lang="en-US" sz="2610" b="1" i="1">
                <a:solidFill>
                  <a:srgbClr val="2E2C2C">
                    <a:alpha val="94902"/>
                  </a:srgbClr>
                </a:solidFill>
                <a:latin typeface="Garet Bold Italics"/>
                <a:ea typeface="Garet Bold Italics"/>
                <a:cs typeface="Garet Bold Italics"/>
                <a:sym typeface="Garet Bold Italics"/>
              </a:rPr>
              <a:t>open source mobile</a:t>
            </a:r>
            <a:r>
              <a:rPr lang="en-US" sz="2610">
                <a:solidFill>
                  <a:srgbClr val="2E2C2C">
                    <a:alpha val="94902"/>
                  </a:srgbClr>
                </a:solidFill>
                <a:latin typeface="Garet"/>
                <a:ea typeface="Garet"/>
                <a:cs typeface="Garet"/>
                <a:sym typeface="Garet"/>
              </a:rPr>
              <a:t> operating system powered by </a:t>
            </a:r>
            <a:r>
              <a:rPr lang="en-US" sz="2610" b="1" i="1">
                <a:solidFill>
                  <a:srgbClr val="2E2C2C">
                    <a:alpha val="94902"/>
                  </a:srgbClr>
                </a:solidFill>
                <a:latin typeface="Garet Bold Italics"/>
                <a:ea typeface="Garet Bold Italics"/>
                <a:cs typeface="Garet Bold Italics"/>
                <a:sym typeface="Garet Bold Italics"/>
              </a:rPr>
              <a:t>Linux</a:t>
            </a:r>
            <a:r>
              <a:rPr lang="en-US" sz="2610">
                <a:solidFill>
                  <a:srgbClr val="2E2C2C">
                    <a:alpha val="94902"/>
                  </a:srgbClr>
                </a:solidFill>
                <a:latin typeface="Garet"/>
                <a:ea typeface="Garet"/>
                <a:cs typeface="Garet"/>
                <a:sym typeface="Garet"/>
              </a:rPr>
              <a:t> Kernel developed by </a:t>
            </a:r>
            <a:r>
              <a:rPr lang="en-US" sz="2610" b="1" i="1">
                <a:solidFill>
                  <a:srgbClr val="2E2C2C">
                    <a:alpha val="94902"/>
                  </a:srgbClr>
                </a:solidFill>
                <a:latin typeface="Garet Bold Italics"/>
                <a:ea typeface="Garet Bold Italics"/>
                <a:cs typeface="Garet Bold Italics"/>
                <a:sym typeface="Garet Bold Italics"/>
              </a:rPr>
              <a:t>Google</a:t>
            </a:r>
            <a:r>
              <a:rPr lang="en-US" sz="2610">
                <a:solidFill>
                  <a:srgbClr val="2E2C2C">
                    <a:alpha val="94902"/>
                  </a:srgbClr>
                </a:solidFill>
                <a:latin typeface="Garet"/>
                <a:ea typeface="Garet"/>
                <a:cs typeface="Garet"/>
                <a:sym typeface="Garet"/>
              </a:rPr>
              <a:t>. It's majorly programmed by </a:t>
            </a:r>
            <a:r>
              <a:rPr lang="en-US" sz="2610" b="1" i="1">
                <a:solidFill>
                  <a:srgbClr val="2E2C2C">
                    <a:alpha val="94902"/>
                  </a:srgbClr>
                </a:solidFill>
                <a:latin typeface="Garet Bold Italics"/>
                <a:ea typeface="Garet Bold Italics"/>
                <a:cs typeface="Garet Bold Italics"/>
                <a:sym typeface="Garet Bold Italics"/>
              </a:rPr>
              <a:t>C, C++ and Java</a:t>
            </a:r>
            <a:r>
              <a:rPr lang="en-US" sz="2610">
                <a:solidFill>
                  <a:srgbClr val="2E2C2C">
                    <a:alpha val="94902"/>
                  </a:srgbClr>
                </a:solidFill>
                <a:latin typeface="Garet"/>
                <a:ea typeface="Garet"/>
                <a:cs typeface="Garet"/>
                <a:sym typeface="Garet"/>
              </a:rPr>
              <a:t> and is designed primarily and specifically for touchscreen mobile devices like smartphones and tablets. Since it was released, it has been Google's champion mobile OS and always shows no sign of retreat. More importantly, it's by far the most dominant mobile operating system across the globe.</a:t>
            </a:r>
            <a:endParaRPr lang="en-US" sz="2610">
              <a:solidFill>
                <a:srgbClr val="2E2C2C">
                  <a:alpha val="94902"/>
                </a:srgbClr>
              </a:solidFill>
              <a:latin typeface="Garet"/>
              <a:ea typeface="Garet"/>
              <a:cs typeface="Garet"/>
              <a:sym typeface="Gare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15859155" y="-215579"/>
            <a:ext cx="1562612" cy="1673225"/>
            <a:chOff x="0" y="0"/>
            <a:chExt cx="2083482" cy="2230967"/>
          </a:xfrm>
        </p:grpSpPr>
        <p:grpSp>
          <p:nvGrpSpPr>
            <p:cNvPr id="3" name="Group 3"/>
            <p:cNvGrpSpPr/>
            <p:nvPr/>
          </p:nvGrpSpPr>
          <p:grpSpPr>
            <a:xfrm rot="0">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panose="020B0806030504020204"/>
                  <a:ea typeface="Open Sans Bold" panose="020B0806030504020204"/>
                  <a:cs typeface="Open Sans Bold" panose="020B0806030504020204"/>
                  <a:sym typeface="Open Sans Bold" panose="020B0806030504020204"/>
                </a:rPr>
                <a:t>5</a:t>
              </a:r>
              <a:endParaRPr lang="en-US" sz="557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7" name="TextBox 7"/>
          <p:cNvSpPr txBox="1"/>
          <p:nvPr/>
        </p:nvSpPr>
        <p:spPr>
          <a:xfrm>
            <a:off x="915592" y="1956518"/>
            <a:ext cx="15868939" cy="3948175"/>
          </a:xfrm>
          <a:prstGeom prst="rect">
            <a:avLst/>
          </a:prstGeom>
        </p:spPr>
        <p:txBody>
          <a:bodyPr lIns="0" tIns="0" rIns="0" bIns="0" rtlCol="0" anchor="t">
            <a:spAutoFit/>
          </a:bodyPr>
          <a:lstStyle/>
          <a:p>
            <a:pPr algn="l">
              <a:lnSpc>
                <a:spcPts val="3935"/>
              </a:lnSpc>
            </a:pPr>
            <a:r>
              <a:rPr lang="en-US" sz="2810">
                <a:solidFill>
                  <a:srgbClr val="2E2C2C">
                    <a:alpha val="94902"/>
                  </a:srgbClr>
                </a:solidFill>
                <a:latin typeface="Garet"/>
                <a:ea typeface="Garet"/>
                <a:cs typeface="Garet"/>
                <a:sym typeface="Garet"/>
              </a:rPr>
              <a:t>Due to the lack of speedy updates, Android mobile OS is much less secure compared to the other  mobile operating systems especially Apple's iOS. Indeed, Google has been being criticized for not letting Android really secure all the time.</a:t>
            </a:r>
            <a:endParaRPr lang="en-US" sz="2810">
              <a:solidFill>
                <a:srgbClr val="2E2C2C">
                  <a:alpha val="94902"/>
                </a:srgbClr>
              </a:solidFill>
              <a:latin typeface="Garet"/>
              <a:ea typeface="Garet"/>
              <a:cs typeface="Garet"/>
              <a:sym typeface="Garet"/>
            </a:endParaRPr>
          </a:p>
          <a:p>
            <a:pPr algn="l">
              <a:lnSpc>
                <a:spcPts val="3935"/>
              </a:lnSpc>
            </a:pPr>
            <a:r>
              <a:rPr lang="en-US" sz="2810">
                <a:solidFill>
                  <a:srgbClr val="2E2C2C">
                    <a:alpha val="94902"/>
                  </a:srgbClr>
                </a:solidFill>
                <a:latin typeface="Garet"/>
                <a:ea typeface="Garet"/>
                <a:cs typeface="Garet"/>
                <a:sym typeface="Garet"/>
              </a:rPr>
              <a:t>As reports indicate, Android mobile OS is most vulnerable to malware, viruses and serious hacks such as </a:t>
            </a:r>
            <a:r>
              <a:rPr lang="en-US" sz="2810" b="1" i="1">
                <a:solidFill>
                  <a:srgbClr val="2E2C2C">
                    <a:alpha val="94902"/>
                  </a:srgbClr>
                </a:solidFill>
                <a:latin typeface="Garet Bold Italics"/>
                <a:ea typeface="Garet Bold Italics"/>
                <a:cs typeface="Garet Bold Italics"/>
                <a:sym typeface="Garet Bold Italics"/>
              </a:rPr>
              <a:t>Stagefright and Certifi-gate.</a:t>
            </a:r>
            <a:r>
              <a:rPr lang="en-US" sz="2810">
                <a:solidFill>
                  <a:srgbClr val="2E2C2C">
                    <a:alpha val="94902"/>
                  </a:srgbClr>
                </a:solidFill>
                <a:latin typeface="Garet"/>
                <a:ea typeface="Garet"/>
                <a:cs typeface="Garet"/>
                <a:sym typeface="Garet"/>
              </a:rPr>
              <a:t> No wonder it has a poor reputation for security - it's behind in the update world and is still running software that's years old.</a:t>
            </a:r>
            <a:endParaRPr lang="en-US" sz="2810">
              <a:solidFill>
                <a:srgbClr val="2E2C2C">
                  <a:alpha val="94902"/>
                </a:srgbClr>
              </a:solidFill>
              <a:latin typeface="Garet"/>
              <a:ea typeface="Garet"/>
              <a:cs typeface="Garet"/>
              <a:sym typeface="Garet"/>
            </a:endParaRPr>
          </a:p>
          <a:p>
            <a:pPr algn="ctr">
              <a:lnSpc>
                <a:spcPts val="3935"/>
              </a:lnSpc>
            </a:pPr>
          </a:p>
        </p:txBody>
      </p:sp>
      <p:sp>
        <p:nvSpPr>
          <p:cNvPr id="8" name="TextBox 8"/>
          <p:cNvSpPr txBox="1"/>
          <p:nvPr/>
        </p:nvSpPr>
        <p:spPr>
          <a:xfrm>
            <a:off x="915592" y="1172217"/>
            <a:ext cx="1942802" cy="613411"/>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rPr>
              <a:t>Security</a:t>
            </a:r>
            <a:endParaRPr lang="en-US" sz="3600">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9" name="TextBox 9"/>
          <p:cNvSpPr txBox="1"/>
          <p:nvPr/>
        </p:nvSpPr>
        <p:spPr>
          <a:xfrm>
            <a:off x="1012942" y="5923558"/>
            <a:ext cx="15627519" cy="3124551"/>
          </a:xfrm>
          <a:prstGeom prst="rect">
            <a:avLst/>
          </a:prstGeom>
        </p:spPr>
        <p:txBody>
          <a:bodyPr lIns="0" tIns="0" rIns="0" bIns="0" rtlCol="0" anchor="t">
            <a:spAutoFit/>
          </a:bodyPr>
          <a:lstStyle/>
          <a:p>
            <a:pPr marL="644525" lvl="1" indent="-322580" algn="l">
              <a:lnSpc>
                <a:spcPts val="4180"/>
              </a:lnSpc>
              <a:buFont typeface="Arial" panose="020B0604020202020204"/>
              <a:buChar char="•"/>
            </a:pPr>
            <a:r>
              <a:rPr lang="en-US" sz="2985" b="1" u="sng">
                <a:solidFill>
                  <a:srgbClr val="2E2C2C"/>
                </a:solidFill>
                <a:latin typeface="Garet Bold"/>
                <a:ea typeface="Garet Bold"/>
                <a:cs typeface="Garet Bold"/>
                <a:sym typeface="Garet Bold"/>
              </a:rPr>
              <a:t>Stagefright:</a:t>
            </a:r>
            <a:r>
              <a:rPr lang="en-US" sz="2985">
                <a:solidFill>
                  <a:srgbClr val="2E2C2C"/>
                </a:solidFill>
                <a:latin typeface="Garet"/>
                <a:ea typeface="Garet"/>
                <a:cs typeface="Garet"/>
                <a:sym typeface="Garet"/>
              </a:rPr>
              <a:t>  A set of vulnerabilities in Android’s media playback engine, allowing remote code execution via specially crafted multimedia messages.</a:t>
            </a:r>
            <a:endParaRPr lang="en-US" sz="2985">
              <a:solidFill>
                <a:srgbClr val="2E2C2C"/>
              </a:solidFill>
              <a:latin typeface="Garet"/>
              <a:ea typeface="Garet"/>
              <a:cs typeface="Garet"/>
              <a:sym typeface="Garet"/>
            </a:endParaRPr>
          </a:p>
          <a:p>
            <a:pPr algn="l">
              <a:lnSpc>
                <a:spcPts val="4180"/>
              </a:lnSpc>
              <a:spcBef>
                <a:spcPct val="0"/>
              </a:spcBef>
            </a:pPr>
          </a:p>
          <a:p>
            <a:pPr marL="644525" lvl="1" indent="-322580" algn="l">
              <a:lnSpc>
                <a:spcPts val="4180"/>
              </a:lnSpc>
              <a:buFont typeface="Arial" panose="020B0604020202020204"/>
              <a:buChar char="•"/>
            </a:pPr>
            <a:r>
              <a:rPr lang="en-US" sz="2985" b="1" u="sng">
                <a:solidFill>
                  <a:srgbClr val="2E2C2C"/>
                </a:solidFill>
                <a:latin typeface="Garet Bold"/>
                <a:ea typeface="Garet Bold"/>
                <a:cs typeface="Garet Bold"/>
                <a:sym typeface="Garet Bold"/>
              </a:rPr>
              <a:t>Certifi-gate:</a:t>
            </a:r>
            <a:r>
              <a:rPr lang="en-US" sz="2985">
                <a:solidFill>
                  <a:srgbClr val="2E2C2C"/>
                </a:solidFill>
                <a:latin typeface="Garet"/>
                <a:ea typeface="Garet"/>
                <a:cs typeface="Garet"/>
                <a:sym typeface="Garet"/>
              </a:rPr>
              <a:t> A vulnerability that enabled privilege escalation through insecure remote support plugins, potentially allowing attackers to take control of affected devices.</a:t>
            </a:r>
            <a:endParaRPr lang="en-US" sz="2985">
              <a:solidFill>
                <a:srgbClr val="2E2C2C"/>
              </a:solidFill>
              <a:latin typeface="Garet"/>
              <a:ea typeface="Garet"/>
              <a:cs typeface="Garet"/>
              <a:sym typeface="Gare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804617" y="256488"/>
            <a:ext cx="5735070" cy="928510"/>
          </a:xfrm>
          <a:prstGeom prst="rect">
            <a:avLst/>
          </a:prstGeom>
        </p:spPr>
        <p:txBody>
          <a:bodyPr lIns="0" tIns="0" rIns="0" bIns="0" rtlCol="0" anchor="t">
            <a:spAutoFit/>
          </a:bodyPr>
          <a:lstStyle/>
          <a:p>
            <a:pPr algn="ctr">
              <a:lnSpc>
                <a:spcPts val="7595"/>
              </a:lnSpc>
            </a:pPr>
            <a:r>
              <a:rPr lang="en-US" sz="5425">
                <a:solidFill>
                  <a:srgbClr val="000000"/>
                </a:solidFill>
                <a:latin typeface="League Spartan" panose="00000800000000000000"/>
                <a:ea typeface="League Spartan" panose="00000800000000000000"/>
                <a:cs typeface="League Spartan" panose="00000800000000000000"/>
                <a:sym typeface="League Spartan" panose="00000800000000000000"/>
              </a:rPr>
              <a:t>STAGE FRIGHT</a:t>
            </a:r>
            <a:endParaRPr lang="en-US" sz="5425">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3" name="Group 3"/>
          <p:cNvGrpSpPr/>
          <p:nvPr/>
        </p:nvGrpSpPr>
        <p:grpSpPr>
          <a:xfrm rot="0">
            <a:off x="10360733" y="6868817"/>
            <a:ext cx="7641149" cy="2566670"/>
            <a:chOff x="0" y="0"/>
            <a:chExt cx="2012484" cy="675995"/>
          </a:xfrm>
        </p:grpSpPr>
        <p:sp>
          <p:nvSpPr>
            <p:cNvPr id="4" name="Freeform 4"/>
            <p:cNvSpPr/>
            <p:nvPr/>
          </p:nvSpPr>
          <p:spPr>
            <a:xfrm>
              <a:off x="0" y="0"/>
              <a:ext cx="2012484" cy="675995"/>
            </a:xfrm>
            <a:custGeom>
              <a:avLst/>
              <a:gdLst/>
              <a:ahLst/>
              <a:cxnLst/>
              <a:rect l="l" t="t" r="r" b="b"/>
              <a:pathLst>
                <a:path w="2012484" h="675995">
                  <a:moveTo>
                    <a:pt x="51673" y="0"/>
                  </a:moveTo>
                  <a:lnTo>
                    <a:pt x="1960811" y="0"/>
                  </a:lnTo>
                  <a:cubicBezTo>
                    <a:pt x="1989349" y="0"/>
                    <a:pt x="2012484" y="23135"/>
                    <a:pt x="2012484" y="51673"/>
                  </a:cubicBezTo>
                  <a:lnTo>
                    <a:pt x="2012484" y="624323"/>
                  </a:lnTo>
                  <a:cubicBezTo>
                    <a:pt x="2012484" y="652861"/>
                    <a:pt x="1989349" y="675995"/>
                    <a:pt x="1960811" y="675995"/>
                  </a:cubicBezTo>
                  <a:lnTo>
                    <a:pt x="51673" y="675995"/>
                  </a:lnTo>
                  <a:cubicBezTo>
                    <a:pt x="23135" y="675995"/>
                    <a:pt x="0" y="652861"/>
                    <a:pt x="0" y="624323"/>
                  </a:cubicBezTo>
                  <a:lnTo>
                    <a:pt x="0" y="51673"/>
                  </a:lnTo>
                  <a:cubicBezTo>
                    <a:pt x="0" y="23135"/>
                    <a:pt x="23135" y="0"/>
                    <a:pt x="51673" y="0"/>
                  </a:cubicBezTo>
                  <a:close/>
                </a:path>
              </a:pathLst>
            </a:custGeom>
            <a:solidFill>
              <a:srgbClr val="E9C7C6"/>
            </a:solidFill>
          </p:spPr>
        </p:sp>
        <p:sp>
          <p:nvSpPr>
            <p:cNvPr id="5" name="TextBox 5"/>
            <p:cNvSpPr txBox="1"/>
            <p:nvPr/>
          </p:nvSpPr>
          <p:spPr>
            <a:xfrm>
              <a:off x="0" y="-38100"/>
              <a:ext cx="2012484" cy="714095"/>
            </a:xfrm>
            <a:prstGeom prst="rect">
              <a:avLst/>
            </a:prstGeom>
          </p:spPr>
          <p:txBody>
            <a:bodyPr lIns="50800" tIns="50800" rIns="50800" bIns="50800" rtlCol="0" anchor="ctr"/>
            <a:lstStyle/>
            <a:p>
              <a:pPr algn="ctr">
                <a:lnSpc>
                  <a:spcPts val="2660"/>
                </a:lnSpc>
              </a:pPr>
              <a:r>
                <a:rPr lang="en-US" sz="1900" u="sng">
                  <a:solidFill>
                    <a:srgbClr val="000000"/>
                  </a:solidFill>
                  <a:latin typeface="Alatsi" panose="00000500000000000000"/>
                  <a:ea typeface="Alatsi" panose="00000500000000000000"/>
                  <a:cs typeface="Alatsi" panose="00000500000000000000"/>
                  <a:sym typeface="Alatsi" panose="00000500000000000000"/>
                  <a:hlinkClick r:id="rId1" tooltip="https://www.cve.org/CVERecord?id=CVE-2015-3864"/>
                </a:rPr>
                <a:t>CVE-2015-3864</a:t>
              </a:r>
              <a:r>
                <a:rPr lang="en-US" sz="1900">
                  <a:solidFill>
                    <a:srgbClr val="000000"/>
                  </a:solidFill>
                  <a:latin typeface="Alatsi" panose="00000500000000000000"/>
                  <a:ea typeface="Alatsi" panose="00000500000000000000"/>
                  <a:cs typeface="Alatsi" panose="00000500000000000000"/>
                  <a:sym typeface="Alatsi" panose="00000500000000000000"/>
                </a:rPr>
                <a:t>(STAGE FRIGHT)</a:t>
              </a:r>
              <a:endParaRPr lang="en-US" sz="1900">
                <a:solidFill>
                  <a:srgbClr val="000000"/>
                </a:solidFill>
                <a:latin typeface="Alatsi" panose="00000500000000000000"/>
                <a:ea typeface="Alatsi" panose="00000500000000000000"/>
                <a:cs typeface="Alatsi" panose="00000500000000000000"/>
                <a:sym typeface="Alatsi" panose="00000500000000000000"/>
              </a:endParaRPr>
            </a:p>
            <a:p>
              <a:pPr algn="ctr">
                <a:lnSpc>
                  <a:spcPts val="2660"/>
                </a:lnSpc>
              </a:pPr>
              <a:r>
                <a:rPr lang="en-US" sz="1900">
                  <a:solidFill>
                    <a:srgbClr val="000000"/>
                  </a:solidFill>
                  <a:latin typeface="Alatsi" panose="00000500000000000000"/>
                  <a:ea typeface="Alatsi" panose="00000500000000000000"/>
                  <a:cs typeface="Alatsi" panose="00000500000000000000"/>
                  <a:sym typeface="Alatsi" panose="00000500000000000000"/>
                </a:rPr>
                <a:t>Integer underflow in the MPEG4Extractor::parseChunk function in MPEG4Extractor.cpp in libstagefright in mediaserver in Android before 5.1.1 LMY48M allows remote attackers to execute arbitrary code via crafted MPEG-4 data, aka internal bug 23034759. NOTE: this vulnerability exists because of an incomplete fix for CVE-2015-3824.</a:t>
              </a:r>
              <a:endParaRPr lang="en-US" sz="1900">
                <a:solidFill>
                  <a:srgbClr val="000000"/>
                </a:solidFill>
                <a:latin typeface="Alatsi" panose="00000500000000000000"/>
                <a:ea typeface="Alatsi" panose="00000500000000000000"/>
                <a:cs typeface="Alatsi" panose="00000500000000000000"/>
                <a:sym typeface="Alatsi" panose="00000500000000000000"/>
              </a:endParaRPr>
            </a:p>
            <a:p>
              <a:pPr algn="ctr">
                <a:lnSpc>
                  <a:spcPts val="2660"/>
                </a:lnSpc>
              </a:pPr>
            </a:p>
          </p:txBody>
        </p:sp>
      </p:grpSp>
      <p:grpSp>
        <p:nvGrpSpPr>
          <p:cNvPr id="6" name="Group 6"/>
          <p:cNvGrpSpPr/>
          <p:nvPr/>
        </p:nvGrpSpPr>
        <p:grpSpPr>
          <a:xfrm rot="0">
            <a:off x="15859155" y="-303966"/>
            <a:ext cx="1562612" cy="1673225"/>
            <a:chOff x="0" y="0"/>
            <a:chExt cx="2083482" cy="2230967"/>
          </a:xfrm>
        </p:grpSpPr>
        <p:grpSp>
          <p:nvGrpSpPr>
            <p:cNvPr id="7" name="Group 7"/>
            <p:cNvGrpSpPr/>
            <p:nvPr/>
          </p:nvGrpSpPr>
          <p:grpSpPr>
            <a:xfrm rot="0">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panose="020B0806030504020204"/>
                  <a:ea typeface="Open Sans Bold" panose="020B0806030504020204"/>
                  <a:cs typeface="Open Sans Bold" panose="020B0806030504020204"/>
                  <a:sym typeface="Open Sans Bold" panose="020B0806030504020204"/>
                </a:rPr>
                <a:t>6</a:t>
              </a:r>
              <a:endParaRPr lang="en-US" sz="557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
        <p:nvSpPr>
          <p:cNvPr id="11" name="TextBox 11"/>
          <p:cNvSpPr txBox="1"/>
          <p:nvPr/>
        </p:nvSpPr>
        <p:spPr>
          <a:xfrm>
            <a:off x="742364" y="1331160"/>
            <a:ext cx="16516936" cy="8207090"/>
          </a:xfrm>
          <a:prstGeom prst="rect">
            <a:avLst/>
          </a:prstGeom>
        </p:spPr>
        <p:txBody>
          <a:bodyPr lIns="0" tIns="0" rIns="0" bIns="0" rtlCol="0" anchor="t">
            <a:spAutoFit/>
          </a:bodyPr>
          <a:lstStyle/>
          <a:p>
            <a:pPr algn="l">
              <a:lnSpc>
                <a:spcPts val="3060"/>
              </a:lnSpc>
            </a:pPr>
            <a:r>
              <a:rPr lang="en-US" sz="2185" b="1" u="sng">
                <a:solidFill>
                  <a:srgbClr val="2E2C2C"/>
                </a:solidFill>
                <a:latin typeface="Garet Bold"/>
                <a:ea typeface="Garet Bold"/>
                <a:cs typeface="Garet Bold"/>
                <a:sym typeface="Garet Bold"/>
              </a:rPr>
              <a:t>How the Vulnerability Works</a:t>
            </a:r>
            <a:endParaRPr lang="en-US" sz="2185" b="1" u="sng">
              <a:solidFill>
                <a:srgbClr val="2E2C2C"/>
              </a:solidFill>
              <a:latin typeface="Garet Bold"/>
              <a:ea typeface="Garet Bold"/>
              <a:cs typeface="Garet Bold"/>
              <a:sym typeface="Garet Bold"/>
            </a:endParaRPr>
          </a:p>
          <a:p>
            <a:pPr marL="450215" lvl="1" indent="-225425" algn="l">
              <a:lnSpc>
                <a:spcPts val="2920"/>
              </a:lnSpc>
              <a:buFont typeface="Arial" panose="020B0604020202020204"/>
              <a:buChar char="•"/>
            </a:pPr>
            <a:r>
              <a:rPr lang="en-US" sz="2085">
                <a:solidFill>
                  <a:srgbClr val="2E2C2C"/>
                </a:solidFill>
                <a:latin typeface="Garet"/>
                <a:ea typeface="Garet"/>
                <a:cs typeface="Garet"/>
                <a:sym typeface="Garet"/>
              </a:rPr>
              <a:t>An attacker can send a crafted media file (e.g., via MMS(MULTI MEDIA SERVICES), web browser, or app) that exploits the integer underflow, corrupting memory and allowing remote code execution without user interaction.</a:t>
            </a:r>
            <a:endParaRPr lang="en-US" sz="2085">
              <a:solidFill>
                <a:srgbClr val="2E2C2C"/>
              </a:solidFill>
              <a:latin typeface="Garet"/>
              <a:ea typeface="Garet"/>
              <a:cs typeface="Garet"/>
              <a:sym typeface="Garet"/>
            </a:endParaRPr>
          </a:p>
          <a:p>
            <a:pPr marL="450215" lvl="1" indent="-225425" algn="l">
              <a:lnSpc>
                <a:spcPts val="2920"/>
              </a:lnSpc>
              <a:buFont typeface="Arial" panose="020B0604020202020204"/>
              <a:buChar char="•"/>
            </a:pPr>
            <a:r>
              <a:rPr lang="en-US" sz="2085">
                <a:solidFill>
                  <a:srgbClr val="2E2C2C"/>
                </a:solidFill>
                <a:latin typeface="Garet"/>
                <a:ea typeface="Garet"/>
                <a:cs typeface="Garet"/>
                <a:sym typeface="Garet"/>
              </a:rPr>
              <a:t>The exploit can be delivered through various vectors, including MMS messages, web pages with embedded video, or any app that processes media files using the vulnerable library.</a:t>
            </a:r>
            <a:endParaRPr lang="en-US" sz="2085">
              <a:solidFill>
                <a:srgbClr val="2E2C2C"/>
              </a:solidFill>
              <a:latin typeface="Garet"/>
              <a:ea typeface="Garet"/>
              <a:cs typeface="Garet"/>
              <a:sym typeface="Garet"/>
            </a:endParaRPr>
          </a:p>
          <a:p>
            <a:pPr marL="450215" lvl="1" indent="-225425" algn="l">
              <a:lnSpc>
                <a:spcPts val="2920"/>
              </a:lnSpc>
              <a:buFont typeface="Arial" panose="020B0604020202020204"/>
              <a:buChar char="•"/>
            </a:pPr>
            <a:r>
              <a:rPr lang="en-US" sz="2085">
                <a:solidFill>
                  <a:srgbClr val="2E2C2C"/>
                </a:solidFill>
                <a:latin typeface="Garet"/>
                <a:ea typeface="Garet"/>
                <a:cs typeface="Garet"/>
                <a:sym typeface="Garet"/>
              </a:rPr>
              <a:t>Successful exploitation gives the attacker significant control, potentially accessing the camera, microphone, and sensitive data.</a:t>
            </a:r>
            <a:endParaRPr lang="en-US" sz="2085">
              <a:solidFill>
                <a:srgbClr val="2E2C2C"/>
              </a:solidFill>
              <a:latin typeface="Garet"/>
              <a:ea typeface="Garet"/>
              <a:cs typeface="Garet"/>
              <a:sym typeface="Garet"/>
            </a:endParaRPr>
          </a:p>
          <a:p>
            <a:pPr algn="l">
              <a:lnSpc>
                <a:spcPts val="2920"/>
              </a:lnSpc>
            </a:pPr>
          </a:p>
          <a:p>
            <a:pPr algn="l">
              <a:lnSpc>
                <a:spcPts val="3060"/>
              </a:lnSpc>
            </a:pPr>
            <a:r>
              <a:rPr lang="en-US" sz="2185" b="1" u="sng">
                <a:solidFill>
                  <a:srgbClr val="2E2C2C"/>
                </a:solidFill>
                <a:latin typeface="Garet Bold"/>
                <a:ea typeface="Garet Bold"/>
                <a:cs typeface="Garet Bold"/>
                <a:sym typeface="Garet Bold"/>
              </a:rPr>
              <a:t>Impact and Exploitation</a:t>
            </a:r>
            <a:endParaRPr lang="en-US" sz="2185" b="1" u="sng">
              <a:solidFill>
                <a:srgbClr val="2E2C2C"/>
              </a:solidFill>
              <a:latin typeface="Garet Bold"/>
              <a:ea typeface="Garet Bold"/>
              <a:cs typeface="Garet Bold"/>
              <a:sym typeface="Garet Bold"/>
            </a:endParaRPr>
          </a:p>
          <a:p>
            <a:pPr marL="450215" lvl="1" indent="-225425" algn="l">
              <a:lnSpc>
                <a:spcPts val="2920"/>
              </a:lnSpc>
              <a:buFont typeface="Arial" panose="020B0604020202020204"/>
              <a:buChar char="•"/>
            </a:pPr>
            <a:r>
              <a:rPr lang="en-US" sz="2085">
                <a:solidFill>
                  <a:srgbClr val="2E2C2C"/>
                </a:solidFill>
                <a:latin typeface="Garet"/>
                <a:ea typeface="Garet"/>
                <a:cs typeface="Garet"/>
                <a:sym typeface="Garet"/>
              </a:rPr>
              <a:t>The vulnerability is considered highly severe (CVSS base score: 10), with complete compromise of confidentiality, integrity, and availability possible.</a:t>
            </a:r>
            <a:endParaRPr lang="en-US" sz="2085">
              <a:solidFill>
                <a:srgbClr val="2E2C2C"/>
              </a:solidFill>
              <a:latin typeface="Garet"/>
              <a:ea typeface="Garet"/>
              <a:cs typeface="Garet"/>
              <a:sym typeface="Garet"/>
            </a:endParaRPr>
          </a:p>
          <a:p>
            <a:pPr marL="450215" lvl="1" indent="-225425" algn="l">
              <a:lnSpc>
                <a:spcPts val="2920"/>
              </a:lnSpc>
              <a:buFont typeface="Arial" panose="020B0604020202020204"/>
              <a:buChar char="•"/>
            </a:pPr>
            <a:r>
              <a:rPr lang="en-US" sz="2085">
                <a:solidFill>
                  <a:srgbClr val="2E2C2C"/>
                </a:solidFill>
                <a:latin typeface="Garet"/>
                <a:ea typeface="Garet"/>
                <a:cs typeface="Garet"/>
                <a:sym typeface="Garet"/>
              </a:rPr>
              <a:t>Proof-of-concept exploits have been demonstrated, and the bug was actively researched and exploited in the wild.</a:t>
            </a:r>
            <a:endParaRPr lang="en-US" sz="2085">
              <a:solidFill>
                <a:srgbClr val="2E2C2C"/>
              </a:solidFill>
              <a:latin typeface="Garet"/>
              <a:ea typeface="Garet"/>
              <a:cs typeface="Garet"/>
              <a:sym typeface="Garet"/>
            </a:endParaRPr>
          </a:p>
          <a:p>
            <a:pPr marL="450215" lvl="1" indent="-225425" algn="l">
              <a:lnSpc>
                <a:spcPts val="2920"/>
              </a:lnSpc>
              <a:buFont typeface="Arial" panose="020B0604020202020204"/>
              <a:buChar char="•"/>
            </a:pPr>
            <a:r>
              <a:rPr lang="en-US" sz="2085">
                <a:solidFill>
                  <a:srgbClr val="2E2C2C"/>
                </a:solidFill>
                <a:latin typeface="Garet"/>
                <a:ea typeface="Garet"/>
                <a:cs typeface="Garet"/>
                <a:sym typeface="Garet"/>
              </a:rPr>
              <a:t>Even after patches were released, a large proportion of devices remained unpatched for months or years—Zimperium reported that as of 2025, over 42% of Android devices tested were still vulnerable to CVE-2015-3864.</a:t>
            </a:r>
            <a:endParaRPr lang="en-US" sz="2085">
              <a:solidFill>
                <a:srgbClr val="2E2C2C"/>
              </a:solidFill>
              <a:latin typeface="Garet"/>
              <a:ea typeface="Garet"/>
              <a:cs typeface="Garet"/>
              <a:sym typeface="Garet"/>
            </a:endParaRPr>
          </a:p>
          <a:p>
            <a:pPr algn="l">
              <a:lnSpc>
                <a:spcPts val="2920"/>
              </a:lnSpc>
            </a:pPr>
          </a:p>
          <a:p>
            <a:pPr algn="l">
              <a:lnSpc>
                <a:spcPts val="3060"/>
              </a:lnSpc>
            </a:pPr>
            <a:r>
              <a:rPr lang="en-US" sz="2185" b="1" u="sng">
                <a:solidFill>
                  <a:srgbClr val="2E2C2C"/>
                </a:solidFill>
                <a:latin typeface="Garet Bold"/>
                <a:ea typeface="Garet Bold"/>
                <a:cs typeface="Garet Bold"/>
                <a:sym typeface="Garet Bold"/>
              </a:rPr>
              <a:t>Example Exploit Scenario</a:t>
            </a:r>
            <a:endParaRPr lang="en-US" sz="2185" b="1" u="sng">
              <a:solidFill>
                <a:srgbClr val="2E2C2C"/>
              </a:solidFill>
              <a:latin typeface="Garet Bold"/>
              <a:ea typeface="Garet Bold"/>
              <a:cs typeface="Garet Bold"/>
              <a:sym typeface="Garet Bold"/>
            </a:endParaRPr>
          </a:p>
          <a:p>
            <a:pPr algn="l">
              <a:lnSpc>
                <a:spcPts val="2920"/>
              </a:lnSpc>
            </a:pPr>
            <a:r>
              <a:rPr lang="en-US" sz="2085" i="1">
                <a:solidFill>
                  <a:srgbClr val="2E2C2C"/>
                </a:solidFill>
                <a:latin typeface="Garet Italics"/>
                <a:ea typeface="Garet Italics"/>
                <a:cs typeface="Garet Italics"/>
                <a:sym typeface="Garet Italics"/>
              </a:rPr>
              <a:t>A user receives an MMS with a malicious video file. </a:t>
            </a:r>
            <a:endParaRPr lang="en-US" sz="2085" i="1">
              <a:solidFill>
                <a:srgbClr val="2E2C2C"/>
              </a:solidFill>
              <a:latin typeface="Garet Italics"/>
              <a:ea typeface="Garet Italics"/>
              <a:cs typeface="Garet Italics"/>
              <a:sym typeface="Garet Italics"/>
            </a:endParaRPr>
          </a:p>
          <a:p>
            <a:pPr algn="l">
              <a:lnSpc>
                <a:spcPts val="2920"/>
              </a:lnSpc>
            </a:pPr>
            <a:r>
              <a:rPr lang="en-US" sz="2085" i="1">
                <a:solidFill>
                  <a:srgbClr val="2E2C2C"/>
                </a:solidFill>
                <a:latin typeface="Garet Italics"/>
                <a:ea typeface="Garet Italics"/>
                <a:cs typeface="Garet Italics"/>
                <a:sym typeface="Garet Italics"/>
              </a:rPr>
              <a:t>The Android system’s media server automatically processes the file, </a:t>
            </a:r>
            <a:endParaRPr lang="en-US" sz="2085" i="1">
              <a:solidFill>
                <a:srgbClr val="2E2C2C"/>
              </a:solidFill>
              <a:latin typeface="Garet Italics"/>
              <a:ea typeface="Garet Italics"/>
              <a:cs typeface="Garet Italics"/>
              <a:sym typeface="Garet Italics"/>
            </a:endParaRPr>
          </a:p>
          <a:p>
            <a:pPr algn="l">
              <a:lnSpc>
                <a:spcPts val="2920"/>
              </a:lnSpc>
            </a:pPr>
            <a:r>
              <a:rPr lang="en-US" sz="2085" i="1">
                <a:solidFill>
                  <a:srgbClr val="2E2C2C"/>
                </a:solidFill>
                <a:latin typeface="Garet Italics"/>
                <a:ea typeface="Garet Italics"/>
                <a:cs typeface="Garet Italics"/>
                <a:sym typeface="Garet Italics"/>
              </a:rPr>
              <a:t>triggering the vulnerability and allowing the attacker to execute </a:t>
            </a:r>
            <a:endParaRPr lang="en-US" sz="2085" i="1">
              <a:solidFill>
                <a:srgbClr val="2E2C2C"/>
              </a:solidFill>
              <a:latin typeface="Garet Italics"/>
              <a:ea typeface="Garet Italics"/>
              <a:cs typeface="Garet Italics"/>
              <a:sym typeface="Garet Italics"/>
            </a:endParaRPr>
          </a:p>
          <a:p>
            <a:pPr algn="l">
              <a:lnSpc>
                <a:spcPts val="2920"/>
              </a:lnSpc>
            </a:pPr>
            <a:r>
              <a:rPr lang="en-US" sz="2085" i="1">
                <a:solidFill>
                  <a:srgbClr val="2E2C2C"/>
                </a:solidFill>
                <a:latin typeface="Garet Italics"/>
                <a:ea typeface="Garet Italics"/>
                <a:cs typeface="Garet Italics"/>
                <a:sym typeface="Garet Italics"/>
              </a:rPr>
              <a:t>code remotely, potentially taking control of the device without </a:t>
            </a:r>
            <a:endParaRPr lang="en-US" sz="2085" i="1">
              <a:solidFill>
                <a:srgbClr val="2E2C2C"/>
              </a:solidFill>
              <a:latin typeface="Garet Italics"/>
              <a:ea typeface="Garet Italics"/>
              <a:cs typeface="Garet Italics"/>
              <a:sym typeface="Garet Italics"/>
            </a:endParaRPr>
          </a:p>
          <a:p>
            <a:pPr algn="l">
              <a:lnSpc>
                <a:spcPts val="2920"/>
              </a:lnSpc>
            </a:pPr>
            <a:r>
              <a:rPr lang="en-US" sz="2085" i="1">
                <a:solidFill>
                  <a:srgbClr val="2E2C2C"/>
                </a:solidFill>
                <a:latin typeface="Garet Italics"/>
                <a:ea typeface="Garet Italics"/>
                <a:cs typeface="Garet Italics"/>
                <a:sym typeface="Garet Italics"/>
              </a:rPr>
              <a:t>any user action</a:t>
            </a:r>
            <a:endParaRPr lang="en-US" sz="2085" i="1">
              <a:solidFill>
                <a:srgbClr val="2E2C2C"/>
              </a:solidFill>
              <a:latin typeface="Garet Italics"/>
              <a:ea typeface="Garet Italics"/>
              <a:cs typeface="Garet Italics"/>
              <a:sym typeface="Garet Italics"/>
            </a:endParaRPr>
          </a:p>
          <a:p>
            <a:pPr algn="l">
              <a:lnSpc>
                <a:spcPts val="2920"/>
              </a:lnSpc>
            </a:pPr>
          </a:p>
          <a:p>
            <a:pPr algn="l">
              <a:lnSpc>
                <a:spcPts val="152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rot="0">
            <a:off x="15859155" y="0"/>
            <a:ext cx="1562612" cy="1673225"/>
            <a:chOff x="0" y="0"/>
            <a:chExt cx="2083482" cy="2230967"/>
          </a:xfrm>
        </p:grpSpPr>
        <p:grpSp>
          <p:nvGrpSpPr>
            <p:cNvPr id="3" name="Group 3"/>
            <p:cNvGrpSpPr/>
            <p:nvPr/>
          </p:nvGrpSpPr>
          <p:grpSpPr>
            <a:xfrm rot="0">
              <a:off x="75599" y="0"/>
              <a:ext cx="1932284" cy="2230967"/>
              <a:chOff x="0" y="0"/>
              <a:chExt cx="703982" cy="812800"/>
            </a:xfrm>
          </p:grpSpPr>
          <p:sp>
            <p:nvSpPr>
              <p:cNvPr id="4" name="Freeform 4"/>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5" name="TextBox 5"/>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panose="020B0806030504020204"/>
                  <a:ea typeface="Open Sans Bold" panose="020B0806030504020204"/>
                  <a:cs typeface="Open Sans Bold" panose="020B0806030504020204"/>
                  <a:sym typeface="Open Sans Bold" panose="020B0806030504020204"/>
                </a:rPr>
                <a:t>7</a:t>
              </a:r>
              <a:endParaRPr lang="en-US" sz="5575"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graphicFrame>
        <p:nvGraphicFramePr>
          <p:cNvPr id="7" name="Table 7"/>
          <p:cNvGraphicFramePr>
            <a:graphicFrameLocks noGrp="1"/>
          </p:cNvGraphicFramePr>
          <p:nvPr/>
        </p:nvGraphicFramePr>
        <p:xfrm>
          <a:off x="885532" y="4310141"/>
          <a:ext cx="16373768" cy="5321496"/>
        </p:xfrm>
        <a:graphic>
          <a:graphicData uri="http://schemas.openxmlformats.org/drawingml/2006/table">
            <a:tbl>
              <a:tblPr/>
              <a:tblGrid>
                <a:gridCol w="2344519"/>
                <a:gridCol w="2344519"/>
                <a:gridCol w="11684730"/>
              </a:tblGrid>
              <a:tr h="1037774">
                <a:tc>
                  <a:txBody>
                    <a:bodyPr rtlCol="0"/>
                    <a:lstStyle/>
                    <a:p>
                      <a:pPr algn="ctr">
                        <a:lnSpc>
                          <a:spcPts val="2520"/>
                        </a:lnSpc>
                        <a:defRPr/>
                      </a:pPr>
                      <a:r>
                        <a:rPr lang="en-US" sz="1800">
                          <a:solidFill>
                            <a:srgbClr val="000000"/>
                          </a:solidFill>
                          <a:latin typeface="League Spartan" panose="00000800000000000000"/>
                          <a:ea typeface="League Spartan" panose="00000800000000000000"/>
                          <a:cs typeface="League Spartan" panose="00000800000000000000"/>
                          <a:sym typeface="League Spartan" panose="00000800000000000000"/>
                        </a:rPr>
                        <a:t>Vulnerability Name</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520"/>
                        </a:lnSpc>
                        <a:defRPr/>
                      </a:pPr>
                      <a:r>
                        <a:rPr lang="en-US" sz="1800" b="1">
                          <a:solidFill>
                            <a:srgbClr val="000000"/>
                          </a:solidFill>
                          <a:latin typeface="Canva Sans Bold" panose="020B0803030501040103"/>
                          <a:ea typeface="Canva Sans Bold" panose="020B0803030501040103"/>
                          <a:cs typeface="Canva Sans Bold" panose="020B0803030501040103"/>
                          <a:sym typeface="Canva Sans Bold" panose="020B0803030501040103"/>
                        </a:rPr>
                        <a:t>CVE Number(s)</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520"/>
                        </a:lnSpc>
                        <a:defRPr/>
                      </a:pPr>
                      <a:r>
                        <a:rPr lang="en-US" sz="1800" b="1">
                          <a:solidFill>
                            <a:srgbClr val="000000"/>
                          </a:solidFill>
                          <a:latin typeface="Canva Sans Bold" panose="020B0803030501040103"/>
                          <a:ea typeface="Canva Sans Bold" panose="020B0803030501040103"/>
                          <a:cs typeface="Canva Sans Bold" panose="020B0803030501040103"/>
                          <a:sym typeface="Canva Sans Bold" panose="020B0803030501040103"/>
                        </a:rPr>
                        <a:t>Description</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r>
              <a:tr h="1501989">
                <a:tc>
                  <a:txBody>
                    <a:bodyPr rtlCol="0"/>
                    <a:lstStyle/>
                    <a:p>
                      <a:pPr algn="ctr">
                        <a:lnSpc>
                          <a:spcPts val="2520"/>
                        </a:lnSpc>
                        <a:defRPr/>
                      </a:pPr>
                      <a:r>
                        <a:rPr lang="en-US" sz="1800">
                          <a:solidFill>
                            <a:srgbClr val="000000"/>
                          </a:solidFill>
                          <a:latin typeface="Canva Sans" panose="020B0503030501040103"/>
                          <a:ea typeface="Canva Sans" panose="020B0503030501040103"/>
                          <a:cs typeface="Canva Sans" panose="020B0503030501040103"/>
                          <a:sym typeface="Canva Sans" panose="020B0503030501040103"/>
                        </a:rPr>
                        <a:t>Certifi-gate</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660"/>
                        </a:lnSpc>
                        <a:defRPr/>
                      </a:pPr>
                      <a:r>
                        <a:rPr lang="en-US" sz="1900">
                          <a:solidFill>
                            <a:srgbClr val="000000"/>
                          </a:solidFill>
                          <a:latin typeface="Canva Sans" panose="020B0503030501040103"/>
                          <a:ea typeface="Canva Sans" panose="020B0503030501040103"/>
                          <a:cs typeface="Canva Sans" panose="020B0503030501040103"/>
                          <a:sym typeface="Canva Sans" panose="020B0503030501040103"/>
                        </a:rPr>
                        <a:t>CVE-2015-2885</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Lens Peek-a-View has a password of 2601hx for the backdoor admin account, a password of user for the backdoor user account, and a password of guest for the backdoor guest account.</a:t>
                      </a:r>
                      <a:endParaRPr lang="en-US" sz="1100"/>
                    </a:p>
                    <a:p>
                      <a:pPr algn="ctr">
                        <a:lnSpc>
                          <a:spcPts val="2800"/>
                        </a:lnSpc>
                      </a:pPr>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r>
              <a:tr h="1405205">
                <a:tc>
                  <a:txBody>
                    <a:bodyPr rtlCol="0"/>
                    <a:lstStyle/>
                    <a:p>
                      <a:pPr algn="ctr">
                        <a:lnSpc>
                          <a:spcPts val="2660"/>
                        </a:lnSpc>
                        <a:defRPr/>
                      </a:pP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660"/>
                        </a:lnSpc>
                        <a:defRPr/>
                      </a:pPr>
                      <a:r>
                        <a:rPr lang="en-US" sz="1900">
                          <a:solidFill>
                            <a:srgbClr val="000000"/>
                          </a:solidFill>
                          <a:latin typeface="Canva Sans" panose="020B0503030501040103"/>
                          <a:ea typeface="Canva Sans" panose="020B0503030501040103"/>
                          <a:cs typeface="Canva Sans" panose="020B0503030501040103"/>
                          <a:sym typeface="Canva Sans" panose="020B0503030501040103"/>
                        </a:rPr>
                        <a:t>CVE-2015-2886</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800"/>
                        </a:lnSpc>
                        <a:defRPr/>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iBaby M6 allows remote attackers to obtain sensitive information, related to the ibabycloud.com service.</a:t>
                      </a:r>
                      <a:endParaRPr lang="en-US" sz="1100"/>
                    </a:p>
                    <a:p>
                      <a:pPr algn="ctr">
                        <a:lnSpc>
                          <a:spcPts val="2800"/>
                        </a:lnSpc>
                      </a:pPr>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r>
              <a:tr h="1376528">
                <a:tc>
                  <a:txBody>
                    <a:bodyPr rtlCol="0"/>
                    <a:lstStyle/>
                    <a:p>
                      <a:pPr algn="ctr">
                        <a:lnSpc>
                          <a:spcPts val="2380"/>
                        </a:lnSpc>
                        <a:defRPr/>
                      </a:pP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660"/>
                        </a:lnSpc>
                        <a:defRPr/>
                      </a:pPr>
                      <a:r>
                        <a:rPr lang="en-US" sz="1900">
                          <a:solidFill>
                            <a:srgbClr val="000000"/>
                          </a:solidFill>
                          <a:latin typeface="Canva Sans" panose="020B0503030501040103"/>
                          <a:ea typeface="Canva Sans" panose="020B0503030501040103"/>
                          <a:cs typeface="Canva Sans" panose="020B0503030501040103"/>
                          <a:sym typeface="Canva Sans" panose="020B0503030501040103"/>
                        </a:rPr>
                        <a:t>CVE-2015-2887</a:t>
                      </a:r>
                      <a:endParaRPr lang="en-US" sz="1100"/>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c>
                  <a:txBody>
                    <a:bodyPr rtlCol="0"/>
                    <a:lstStyle/>
                    <a:p>
                      <a:pPr algn="ctr">
                        <a:lnSpc>
                          <a:spcPts val="2800"/>
                        </a:lnSpc>
                        <a:defRPr/>
                      </a:pPr>
                      <a:endParaRPr lang="en-US" sz="1100"/>
                    </a:p>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iBaby M3S has a password of admin for the backdoor admin account.</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00"/>
                        </a:lnSpc>
                      </a:pPr>
                    </a:p>
                  </a:txBody>
                  <a:tcPr marL="123825" marR="123825" marT="123825" marB="123825" anchor="t">
                    <a:lnL w="19050" cap="flat" cmpd="sng" algn="ctr">
                      <a:solidFill>
                        <a:srgbClr val="A4A4A4"/>
                      </a:solidFill>
                      <a:prstDash val="solid"/>
                      <a:round/>
                      <a:headEnd type="none" w="med" len="med"/>
                      <a:tailEnd type="none" w="med" len="med"/>
                    </a:lnL>
                    <a:lnR w="19050" cap="flat" cmpd="sng" algn="ctr">
                      <a:solidFill>
                        <a:srgbClr val="A4A4A4"/>
                      </a:solidFill>
                      <a:prstDash val="solid"/>
                      <a:round/>
                      <a:headEnd type="none" w="med" len="med"/>
                      <a:tailEnd type="none" w="med" len="med"/>
                    </a:lnR>
                    <a:lnT w="19050" cap="flat" cmpd="sng" algn="ctr">
                      <a:solidFill>
                        <a:srgbClr val="A4A4A4"/>
                      </a:solidFill>
                      <a:prstDash val="solid"/>
                      <a:round/>
                      <a:headEnd type="none" w="med" len="med"/>
                      <a:tailEnd type="none" w="med" len="med"/>
                    </a:lnT>
                    <a:lnB w="19050" cap="flat" cmpd="sng" algn="ctr">
                      <a:solidFill>
                        <a:srgbClr val="A4A4A4"/>
                      </a:solidFill>
                      <a:prstDash val="solid"/>
                      <a:round/>
                      <a:headEnd type="none" w="med" len="med"/>
                      <a:tailEnd type="none" w="med" len="med"/>
                    </a:lnB>
                  </a:tcPr>
                </a:tc>
              </a:tr>
            </a:tbl>
          </a:graphicData>
        </a:graphic>
      </p:graphicFrame>
      <p:sp>
        <p:nvSpPr>
          <p:cNvPr id="8" name="TextBox 8"/>
          <p:cNvSpPr txBox="1"/>
          <p:nvPr/>
        </p:nvSpPr>
        <p:spPr>
          <a:xfrm>
            <a:off x="885532" y="2058836"/>
            <a:ext cx="16516936" cy="1887570"/>
          </a:xfrm>
          <a:prstGeom prst="rect">
            <a:avLst/>
          </a:prstGeom>
        </p:spPr>
        <p:txBody>
          <a:bodyPr lIns="0" tIns="0" rIns="0" bIns="0" rtlCol="0" anchor="t">
            <a:spAutoFit/>
          </a:bodyPr>
          <a:lstStyle/>
          <a:p>
            <a:pPr algn="l">
              <a:lnSpc>
                <a:spcPts val="3060"/>
              </a:lnSpc>
            </a:pPr>
            <a:r>
              <a:rPr lang="en-US" sz="2185">
                <a:solidFill>
                  <a:srgbClr val="2E2C2C"/>
                </a:solidFill>
                <a:latin typeface="Garet"/>
                <a:ea typeface="Garet"/>
                <a:cs typeface="Garet"/>
                <a:sym typeface="Garet"/>
              </a:rPr>
              <a:t>The Certifi-gate vulnerability refers to a set of security flaws discovered in 2015 that affected remote support tools pre-installed on many Android devices. These vulnerabilities allowed privilege escalation, enabling malicious apps to misuse insecurely implemented plugins to gain system-level access without user consent.</a:t>
            </a:r>
            <a:endParaRPr lang="en-US" sz="2185">
              <a:solidFill>
                <a:srgbClr val="2E2C2C"/>
              </a:solidFill>
              <a:latin typeface="Garet"/>
              <a:ea typeface="Garet"/>
              <a:cs typeface="Garet"/>
              <a:sym typeface="Garet"/>
            </a:endParaRPr>
          </a:p>
          <a:p>
            <a:pPr algn="l">
              <a:lnSpc>
                <a:spcPts val="3060"/>
              </a:lnSpc>
            </a:pPr>
          </a:p>
          <a:p>
            <a:pPr algn="l">
              <a:lnSpc>
                <a:spcPts val="3060"/>
              </a:lnSpc>
            </a:pPr>
            <a:r>
              <a:rPr lang="en-US" sz="2185">
                <a:solidFill>
                  <a:srgbClr val="2E2C2C"/>
                </a:solidFill>
                <a:latin typeface="Garet"/>
                <a:ea typeface="Garet"/>
                <a:cs typeface="Garet"/>
                <a:sym typeface="Garet"/>
              </a:rPr>
              <a:t>The main CVE identifiers associated with Certifi-gate are:</a:t>
            </a:r>
            <a:endParaRPr lang="en-US" sz="2185">
              <a:solidFill>
                <a:srgbClr val="2E2C2C"/>
              </a:solidFill>
              <a:latin typeface="Garet"/>
              <a:ea typeface="Garet"/>
              <a:cs typeface="Garet"/>
              <a:sym typeface="Garet"/>
            </a:endParaRPr>
          </a:p>
        </p:txBody>
      </p:sp>
      <p:sp>
        <p:nvSpPr>
          <p:cNvPr id="9" name="TextBox 9"/>
          <p:cNvSpPr txBox="1"/>
          <p:nvPr/>
        </p:nvSpPr>
        <p:spPr>
          <a:xfrm>
            <a:off x="5819745" y="512058"/>
            <a:ext cx="5735070" cy="928510"/>
          </a:xfrm>
          <a:prstGeom prst="rect">
            <a:avLst/>
          </a:prstGeom>
        </p:spPr>
        <p:txBody>
          <a:bodyPr lIns="0" tIns="0" rIns="0" bIns="0" rtlCol="0" anchor="t">
            <a:spAutoFit/>
          </a:bodyPr>
          <a:lstStyle/>
          <a:p>
            <a:pPr algn="ctr">
              <a:lnSpc>
                <a:spcPts val="7595"/>
              </a:lnSpc>
            </a:pPr>
            <a:r>
              <a:rPr lang="en-US" sz="5425">
                <a:solidFill>
                  <a:srgbClr val="000000"/>
                </a:solidFill>
                <a:latin typeface="League Spartan" panose="00000800000000000000"/>
                <a:ea typeface="League Spartan" panose="00000800000000000000"/>
                <a:cs typeface="League Spartan" panose="00000800000000000000"/>
                <a:sym typeface="League Spartan" panose="00000800000000000000"/>
              </a:rPr>
              <a:t>CERTIFI-GATE</a:t>
            </a:r>
            <a:endParaRPr lang="en-US" sz="5425">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742364" y="1167396"/>
            <a:ext cx="16516936" cy="4173570"/>
          </a:xfrm>
          <a:prstGeom prst="rect">
            <a:avLst/>
          </a:prstGeom>
        </p:spPr>
        <p:txBody>
          <a:bodyPr lIns="0" tIns="0" rIns="0" bIns="0" rtlCol="0" anchor="t">
            <a:spAutoFit/>
          </a:bodyPr>
          <a:lstStyle/>
          <a:p>
            <a:pPr algn="l">
              <a:lnSpc>
                <a:spcPts val="3060"/>
              </a:lnSpc>
            </a:pPr>
            <a:r>
              <a:rPr lang="en-US" sz="2185">
                <a:solidFill>
                  <a:srgbClr val="2E2C2C"/>
                </a:solidFill>
                <a:latin typeface="Garet"/>
                <a:ea typeface="Garet"/>
                <a:cs typeface="Garet"/>
                <a:sym typeface="Garet"/>
              </a:rPr>
              <a:t>A real-life example of a </a:t>
            </a:r>
            <a:r>
              <a:rPr lang="en-US" sz="2185" b="1" i="1">
                <a:solidFill>
                  <a:srgbClr val="2E2C2C"/>
                </a:solidFill>
                <a:latin typeface="Garet Bold Italics"/>
                <a:ea typeface="Garet Bold Italics"/>
                <a:cs typeface="Garet Bold Italics"/>
                <a:sym typeface="Garet Bold Italics"/>
              </a:rPr>
              <a:t>hardcoded password vulnerability in Android </a:t>
            </a:r>
            <a:r>
              <a:rPr lang="en-US" sz="2185">
                <a:solidFill>
                  <a:srgbClr val="2E2C2C"/>
                </a:solidFill>
                <a:latin typeface="Garet"/>
                <a:ea typeface="Garet"/>
                <a:cs typeface="Garet"/>
                <a:sym typeface="Garet"/>
              </a:rPr>
              <a:t>occurred with several popular apps and even some device firmware. In one documented case, researchers reverse-engineered an Android app and discovered that the </a:t>
            </a:r>
            <a:r>
              <a:rPr lang="en-US" sz="2185" b="1" i="1">
                <a:solidFill>
                  <a:srgbClr val="2E2C2C"/>
                </a:solidFill>
                <a:latin typeface="Garet Bold Italics"/>
                <a:ea typeface="Garet Bold Italics"/>
                <a:cs typeface="Garet Bold Italics"/>
                <a:sym typeface="Garet Bold Italics"/>
              </a:rPr>
              <a:t>app contained hardcoded credentials</a:t>
            </a:r>
            <a:r>
              <a:rPr lang="en-US" sz="2185">
                <a:solidFill>
                  <a:srgbClr val="2E2C2C"/>
                </a:solidFill>
                <a:latin typeface="Garet"/>
                <a:ea typeface="Garet"/>
                <a:cs typeface="Garet"/>
                <a:sym typeface="Garet"/>
              </a:rPr>
              <a:t>—such as </a:t>
            </a:r>
            <a:r>
              <a:rPr lang="en-US" sz="2185" b="1">
                <a:solidFill>
                  <a:srgbClr val="2E2C2C"/>
                </a:solidFill>
                <a:latin typeface="Garet Bold"/>
                <a:ea typeface="Garet Bold"/>
                <a:cs typeface="Garet Bold"/>
                <a:sym typeface="Garet Bold"/>
              </a:rPr>
              <a:t>admin or API passwords—directly in its code.</a:t>
            </a:r>
            <a:r>
              <a:rPr lang="en-US" sz="2185">
                <a:solidFill>
                  <a:srgbClr val="2E2C2C"/>
                </a:solidFill>
                <a:latin typeface="Garet"/>
                <a:ea typeface="Garet"/>
                <a:cs typeface="Garet"/>
                <a:sym typeface="Garet"/>
              </a:rPr>
              <a:t>Attackers who downloaded the APK could</a:t>
            </a:r>
            <a:r>
              <a:rPr lang="en-US" sz="2185" b="1" i="1">
                <a:solidFill>
                  <a:srgbClr val="2E2C2C"/>
                </a:solidFill>
                <a:latin typeface="Garet Bold Italics"/>
                <a:ea typeface="Garet Bold Italics"/>
                <a:cs typeface="Garet Bold Italics"/>
                <a:sym typeface="Garet Bold Italics"/>
              </a:rPr>
              <a:t> easily extract these secrets using tools like apktool </a:t>
            </a:r>
            <a:r>
              <a:rPr lang="en-US" sz="2185">
                <a:solidFill>
                  <a:srgbClr val="2E2C2C"/>
                </a:solidFill>
                <a:latin typeface="Garet"/>
                <a:ea typeface="Garet"/>
                <a:cs typeface="Garet"/>
                <a:sym typeface="Garet"/>
              </a:rPr>
              <a:t>or by decompiling the app.</a:t>
            </a:r>
            <a:endParaRPr lang="en-US" sz="2185">
              <a:solidFill>
                <a:srgbClr val="2E2C2C"/>
              </a:solidFill>
              <a:latin typeface="Garet"/>
              <a:ea typeface="Garet"/>
              <a:cs typeface="Garet"/>
              <a:sym typeface="Garet"/>
            </a:endParaRPr>
          </a:p>
          <a:p>
            <a:pPr algn="l">
              <a:lnSpc>
                <a:spcPts val="3060"/>
              </a:lnSpc>
            </a:pPr>
          </a:p>
          <a:p>
            <a:pPr algn="l">
              <a:lnSpc>
                <a:spcPts val="3060"/>
              </a:lnSpc>
            </a:pPr>
            <a:r>
              <a:rPr lang="en-US" sz="2185">
                <a:solidFill>
                  <a:srgbClr val="2E2C2C"/>
                </a:solidFill>
                <a:latin typeface="Garet"/>
                <a:ea typeface="Garet"/>
                <a:cs typeface="Garet"/>
                <a:sym typeface="Garet"/>
              </a:rPr>
              <a:t>For instance, in 2017, a popular </a:t>
            </a:r>
            <a:r>
              <a:rPr lang="en-US" sz="2185" b="1" u="sng">
                <a:solidFill>
                  <a:srgbClr val="66809B"/>
                </a:solidFill>
                <a:latin typeface="Garet Bold"/>
                <a:ea typeface="Garet Bold"/>
                <a:cs typeface="Garet Bold"/>
                <a:sym typeface="Garet Bold"/>
              </a:rPr>
              <a:t>Android banking app</a:t>
            </a:r>
            <a:r>
              <a:rPr lang="en-US" sz="2185" b="1">
                <a:solidFill>
                  <a:srgbClr val="FFFFFF"/>
                </a:solidFill>
                <a:latin typeface="Garet Bold"/>
                <a:ea typeface="Garet Bold"/>
                <a:cs typeface="Garet Bold"/>
                <a:sym typeface="Garet Bold"/>
              </a:rPr>
              <a:t> </a:t>
            </a:r>
            <a:r>
              <a:rPr lang="en-US" sz="2185">
                <a:solidFill>
                  <a:srgbClr val="2E2C2C"/>
                </a:solidFill>
                <a:latin typeface="Garet"/>
                <a:ea typeface="Garet"/>
                <a:cs typeface="Garet"/>
                <a:sym typeface="Garet"/>
              </a:rPr>
              <a:t>was found to have a hardcoded API key and admin password within its codebase. Attackers who obtained the APK could extract these credentials, log in as an administrator, and access or manipulate sensitive user data. In another case, IoT device management apps for Android shipped with hardcoded default passwords for remote access, allowing attackers to take control of devices if the password was not changed.</a:t>
            </a:r>
            <a:endParaRPr lang="en-US" sz="2185">
              <a:solidFill>
                <a:srgbClr val="2E2C2C"/>
              </a:solidFill>
              <a:latin typeface="Garet"/>
              <a:ea typeface="Garet"/>
              <a:cs typeface="Garet"/>
              <a:sym typeface="Garet"/>
            </a:endParaRPr>
          </a:p>
          <a:p>
            <a:pPr algn="l">
              <a:lnSpc>
                <a:spcPts val="3060"/>
              </a:lnSpc>
            </a:pPr>
          </a:p>
        </p:txBody>
      </p:sp>
      <p:sp>
        <p:nvSpPr>
          <p:cNvPr id="3" name="TextBox 3"/>
          <p:cNvSpPr txBox="1"/>
          <p:nvPr/>
        </p:nvSpPr>
        <p:spPr>
          <a:xfrm>
            <a:off x="742315" y="715010"/>
            <a:ext cx="2681605" cy="340995"/>
          </a:xfrm>
          <a:prstGeom prst="rect">
            <a:avLst/>
          </a:prstGeom>
        </p:spPr>
        <p:txBody>
          <a:bodyPr wrap="square" lIns="0" tIns="0" rIns="0" bIns="0" rtlCol="0" anchor="t">
            <a:spAutoFit/>
          </a:bodyPr>
          <a:lstStyle/>
          <a:p>
            <a:pPr algn="l">
              <a:lnSpc>
                <a:spcPts val="2660"/>
              </a:lnSpc>
              <a:spcBef>
                <a:spcPct val="0"/>
              </a:spcBef>
            </a:pPr>
            <a:r>
              <a:rPr lang="en-US" sz="1900" u="sng">
                <a:solidFill>
                  <a:srgbClr val="2E2C2C"/>
                </a:solidFill>
                <a:latin typeface="League Spartan" panose="00000800000000000000"/>
                <a:ea typeface="League Spartan" panose="00000800000000000000"/>
                <a:cs typeface="League Spartan" panose="00000800000000000000"/>
                <a:sym typeface="League Spartan" panose="00000800000000000000"/>
              </a:rPr>
              <a:t>CVE-2015-2885</a:t>
            </a:r>
            <a:endParaRPr lang="en-US" sz="1900" u="sng">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4" name="TextBox 4"/>
          <p:cNvSpPr txBox="1"/>
          <p:nvPr/>
        </p:nvSpPr>
        <p:spPr>
          <a:xfrm>
            <a:off x="742364" y="6100280"/>
            <a:ext cx="16516936" cy="3411570"/>
          </a:xfrm>
          <a:prstGeom prst="rect">
            <a:avLst/>
          </a:prstGeom>
        </p:spPr>
        <p:txBody>
          <a:bodyPr lIns="0" tIns="0" rIns="0" bIns="0" rtlCol="0" anchor="t">
            <a:spAutoFit/>
          </a:bodyPr>
          <a:lstStyle/>
          <a:p>
            <a:pPr algn="l">
              <a:lnSpc>
                <a:spcPts val="3060"/>
              </a:lnSpc>
            </a:pPr>
            <a:r>
              <a:rPr lang="en-US" sz="2185" b="1" i="1">
                <a:solidFill>
                  <a:srgbClr val="2E2C2C"/>
                </a:solidFill>
                <a:latin typeface="Garet Bold Italics"/>
                <a:ea typeface="Garet Bold Italics"/>
                <a:cs typeface="Garet Bold Italics"/>
                <a:sym typeface="Garet Bold Italics"/>
              </a:rPr>
              <a:t>Here’s a real story to help you understand the security risks of baby monitors like the iBaby M6:</a:t>
            </a:r>
            <a:endParaRPr lang="en-US" sz="2185" b="1" i="1">
              <a:solidFill>
                <a:srgbClr val="2E2C2C"/>
              </a:solidFill>
              <a:latin typeface="Garet Bold Italics"/>
              <a:ea typeface="Garet Bold Italics"/>
              <a:cs typeface="Garet Bold Italics"/>
              <a:sym typeface="Garet Bold Italics"/>
            </a:endParaRPr>
          </a:p>
          <a:p>
            <a:pPr algn="l">
              <a:lnSpc>
                <a:spcPts val="3060"/>
              </a:lnSpc>
            </a:pPr>
            <a:r>
              <a:rPr lang="en-US" sz="2185">
                <a:solidFill>
                  <a:srgbClr val="2E2C2C"/>
                </a:solidFill>
                <a:latin typeface="Garet"/>
                <a:ea typeface="Garet"/>
                <a:cs typeface="Garet"/>
                <a:sym typeface="Garet"/>
              </a:rPr>
              <a:t>A few years ago, security researchers discovered that the</a:t>
            </a:r>
            <a:r>
              <a:rPr lang="en-US" sz="2185" b="1" u="sng">
                <a:solidFill>
                  <a:srgbClr val="66809B"/>
                </a:solidFill>
                <a:latin typeface="Garet Bold"/>
                <a:ea typeface="Garet Bold"/>
                <a:cs typeface="Garet Bold"/>
                <a:sym typeface="Garet Bold"/>
              </a:rPr>
              <a:t> iBaby M6S baby monitor</a:t>
            </a:r>
            <a:r>
              <a:rPr lang="en-US" sz="2185">
                <a:solidFill>
                  <a:srgbClr val="2E2C2C"/>
                </a:solidFill>
                <a:latin typeface="Garet"/>
                <a:ea typeface="Garet"/>
                <a:cs typeface="Garet"/>
                <a:sym typeface="Garet"/>
              </a:rPr>
              <a:t> had serious security flaws. These flaws meant that hackers could remotely access the </a:t>
            </a:r>
            <a:r>
              <a:rPr lang="en-US" sz="2185" b="1" i="1">
                <a:solidFill>
                  <a:srgbClr val="2E2C2C"/>
                </a:solidFill>
                <a:latin typeface="Garet Bold Italics"/>
                <a:ea typeface="Garet Bold Italics"/>
                <a:cs typeface="Garet Bold Italics"/>
                <a:sym typeface="Garet Bold Italics"/>
              </a:rPr>
              <a:t>camera’s video feed, download saved pictures and videos,</a:t>
            </a:r>
            <a:r>
              <a:rPr lang="en-US" sz="2185">
                <a:solidFill>
                  <a:srgbClr val="2E2C2C"/>
                </a:solidFill>
                <a:latin typeface="Garet"/>
                <a:ea typeface="Garet"/>
                <a:cs typeface="Garet"/>
                <a:sym typeface="Garet"/>
              </a:rPr>
              <a:t> and even control the camera’s movement—all without the owner’s permission. In one investigation, experts found that anyone with </a:t>
            </a:r>
            <a:r>
              <a:rPr lang="en-US" sz="2185" b="1" i="1">
                <a:solidFill>
                  <a:srgbClr val="2E2C2C"/>
                </a:solidFill>
                <a:latin typeface="Garet Bold Italics"/>
                <a:ea typeface="Garet Bold Italics"/>
                <a:cs typeface="Garet Bold Italics"/>
                <a:sym typeface="Garet Bold Italics"/>
              </a:rPr>
              <a:t>some technical knowledge could find the camera’s device ID, </a:t>
            </a:r>
            <a:r>
              <a:rPr lang="en-US" sz="2185">
                <a:solidFill>
                  <a:srgbClr val="2E2C2C"/>
                </a:solidFill>
                <a:latin typeface="Garet"/>
                <a:ea typeface="Garet"/>
                <a:cs typeface="Garet"/>
                <a:sym typeface="Garet"/>
              </a:rPr>
              <a:t>use it to pull up personal information, and view or download private recordings stored in the cloud. This meant strangers could potentially watch families in their most private moments, like feeding or changing their babies, without anyone in the home knowing it was happening</a:t>
            </a:r>
            <a:endParaRPr lang="en-US" sz="2185">
              <a:solidFill>
                <a:srgbClr val="2E2C2C"/>
              </a:solidFill>
              <a:latin typeface="Garet"/>
              <a:ea typeface="Garet"/>
              <a:cs typeface="Garet"/>
              <a:sym typeface="Garet"/>
            </a:endParaRPr>
          </a:p>
          <a:p>
            <a:pPr algn="l">
              <a:lnSpc>
                <a:spcPts val="3060"/>
              </a:lnSpc>
            </a:pPr>
          </a:p>
        </p:txBody>
      </p:sp>
      <p:sp>
        <p:nvSpPr>
          <p:cNvPr id="5" name="TextBox 5"/>
          <p:cNvSpPr txBox="1"/>
          <p:nvPr/>
        </p:nvSpPr>
        <p:spPr>
          <a:xfrm>
            <a:off x="121025" y="5693279"/>
            <a:ext cx="5727064" cy="313690"/>
          </a:xfrm>
          <a:prstGeom prst="rect">
            <a:avLst/>
          </a:prstGeom>
        </p:spPr>
        <p:txBody>
          <a:bodyPr lIns="0" tIns="0" rIns="0" bIns="0" rtlCol="0" anchor="t">
            <a:spAutoFit/>
          </a:bodyPr>
          <a:lstStyle/>
          <a:p>
            <a:pPr algn="ctr">
              <a:lnSpc>
                <a:spcPts val="2660"/>
              </a:lnSpc>
              <a:spcBef>
                <a:spcPct val="0"/>
              </a:spcBef>
            </a:pPr>
            <a:r>
              <a:rPr lang="en-US" sz="1900" u="sng">
                <a:solidFill>
                  <a:srgbClr val="2E2C2C"/>
                </a:solidFill>
                <a:latin typeface="League Spartan" panose="00000800000000000000"/>
                <a:ea typeface="League Spartan" panose="00000800000000000000"/>
                <a:cs typeface="League Spartan" panose="00000800000000000000"/>
                <a:sym typeface="League Spartan" panose="00000800000000000000"/>
              </a:rPr>
              <a:t>CVE-2015-2886  &amp; CVE-2015-2887</a:t>
            </a:r>
            <a:endParaRPr lang="en-US" sz="1900" u="sng">
              <a:solidFill>
                <a:srgbClr val="2E2C2C"/>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6" name="Group 6"/>
          <p:cNvGrpSpPr/>
          <p:nvPr/>
        </p:nvGrpSpPr>
        <p:grpSpPr>
          <a:xfrm rot="0">
            <a:off x="16887867" y="-180033"/>
            <a:ext cx="1061929" cy="1137100"/>
            <a:chOff x="0" y="0"/>
            <a:chExt cx="1415905" cy="1516133"/>
          </a:xfrm>
        </p:grpSpPr>
        <p:grpSp>
          <p:nvGrpSpPr>
            <p:cNvPr id="7" name="Group 7"/>
            <p:cNvGrpSpPr/>
            <p:nvPr/>
          </p:nvGrpSpPr>
          <p:grpSpPr>
            <a:xfrm rot="0">
              <a:off x="51376" y="0"/>
              <a:ext cx="1313152" cy="1516133"/>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60"/>
                  </a:lnSpc>
                </a:pPr>
              </a:p>
            </p:txBody>
          </p:sp>
        </p:grpSp>
        <p:sp>
          <p:nvSpPr>
            <p:cNvPr id="10" name="TextBox 10"/>
            <p:cNvSpPr txBox="1"/>
            <p:nvPr/>
          </p:nvSpPr>
          <p:spPr>
            <a:xfrm>
              <a:off x="0" y="298851"/>
              <a:ext cx="1415905" cy="842232"/>
            </a:xfrm>
            <a:prstGeom prst="rect">
              <a:avLst/>
            </a:prstGeom>
          </p:spPr>
          <p:txBody>
            <a:bodyPr lIns="0" tIns="0" rIns="0" bIns="0" rtlCol="0" anchor="t">
              <a:spAutoFit/>
            </a:bodyPr>
            <a:lstStyle/>
            <a:p>
              <a:pPr algn="ctr">
                <a:lnSpc>
                  <a:spcPts val="5305"/>
                </a:lnSpc>
              </a:pPr>
              <a:r>
                <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rPr>
                <a:t>8</a:t>
              </a:r>
              <a:endParaRPr lang="en-US" sz="3790" b="1">
                <a:solidFill>
                  <a:srgbClr val="000000"/>
                </a:solidFill>
                <a:latin typeface="Open Sans Bold" panose="020B0806030504020204"/>
                <a:ea typeface="Open Sans Bold" panose="020B0806030504020204"/>
                <a:cs typeface="Open Sans Bold" panose="020B0806030504020204"/>
                <a:sym typeface="Open Sans Bold" panose="020B0806030504020204"/>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53670</Words>
  <Application>WPS Presentation</Application>
  <PresentationFormat>On-screen Show (4:3)</PresentationFormat>
  <Paragraphs>1092</Paragraphs>
  <Slides>41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41</vt:i4>
      </vt:variant>
    </vt:vector>
  </HeadingPairs>
  <TitlesOfParts>
    <vt:vector size="59" baseType="lpstr">
      <vt:lpstr>Arial</vt:lpstr>
      <vt:lpstr>SimSun</vt:lpstr>
      <vt:lpstr>Wingdings</vt:lpstr>
      <vt:lpstr>Lovelo</vt:lpstr>
      <vt:lpstr>Alatsi</vt:lpstr>
      <vt:lpstr>League Spartan</vt:lpstr>
      <vt:lpstr>Open Sans Bold</vt:lpstr>
      <vt:lpstr>Garet Bold</vt:lpstr>
      <vt:lpstr>Garet</vt:lpstr>
      <vt:lpstr>Arial</vt:lpstr>
      <vt:lpstr>Garet Bold Italics</vt:lpstr>
      <vt:lpstr>Garet Italics</vt:lpstr>
      <vt:lpstr>Canva Sans Bold</vt:lpstr>
      <vt:lpstr>Canva Sans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mobile operating systems</dc:title>
  <dc:creator/>
  <cp:lastModifiedBy>Reshu Reshma</cp:lastModifiedBy>
  <cp:revision>2</cp:revision>
  <dcterms:created xsi:type="dcterms:W3CDTF">2006-08-16T00:00:00Z</dcterms:created>
  <dcterms:modified xsi:type="dcterms:W3CDTF">2025-05-30T00:34:08Z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CD6D151932F747C8A4F3BF1E80E16AF6_12</vt:lpwstr>
  </property>
  <property fmtid="{D5CDD505-2E9C-101B-9397-08002B2CF9AE}" pid="3" name="KSOProductBuildVer">
    <vt:lpwstr>2057-12.2.0.21183</vt:lpwstr>
  </property>
</Properties>
</file>