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EBBA-7C96-3A6E-4EA2-E0C6A7235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C03F72-70E4-8486-16B6-C16234F50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FEF6D2-EFFF-F2AE-F28E-26856A437F30}"/>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5" name="Footer Placeholder 4">
            <a:extLst>
              <a:ext uri="{FF2B5EF4-FFF2-40B4-BE49-F238E27FC236}">
                <a16:creationId xmlns:a16="http://schemas.microsoft.com/office/drawing/2014/main" id="{1BD32BBE-A608-CF51-F3F9-D3204F26B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B75A3-42A6-999C-9783-6D92F41A673F}"/>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104815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8895-5698-AF10-5576-012123F0D1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D57E85-CDD1-7C4F-BB3C-5B9BAFDB6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9E5C7-EAE9-368C-D656-8E71B86BE979}"/>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5" name="Footer Placeholder 4">
            <a:extLst>
              <a:ext uri="{FF2B5EF4-FFF2-40B4-BE49-F238E27FC236}">
                <a16:creationId xmlns:a16="http://schemas.microsoft.com/office/drawing/2014/main" id="{D8868F8A-E12F-49C0-7B4E-9DFE4AF5D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D8C32-D0A7-E5B7-07A0-880F60CB63FC}"/>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216618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33401-24F6-E416-B765-E343666D5B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73615B-4700-AC3C-51EC-84F6FF302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C5A8B-DF91-F1E1-DE75-4FE4850F3BFE}"/>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5" name="Footer Placeholder 4">
            <a:extLst>
              <a:ext uri="{FF2B5EF4-FFF2-40B4-BE49-F238E27FC236}">
                <a16:creationId xmlns:a16="http://schemas.microsoft.com/office/drawing/2014/main" id="{249CFB40-50E4-68FD-3DA0-1FB2A942F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D6403-F28F-E30F-AF94-F5F834A73D44}"/>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3004340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12D8-3D6F-AE26-D8A7-24E2940D3EAC}"/>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5922CE-E3A8-E9FB-F980-210A631727D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1D52A-C647-CA86-02E7-5665CF533732}"/>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5" name="Footer Placeholder 4">
            <a:extLst>
              <a:ext uri="{FF2B5EF4-FFF2-40B4-BE49-F238E27FC236}">
                <a16:creationId xmlns:a16="http://schemas.microsoft.com/office/drawing/2014/main" id="{F49F3AE3-9679-C61F-34BB-8C43BB328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319FA-5388-3291-1688-9015E4CEA3CA}"/>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109849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0BD4-B1B0-1AB4-3547-75D41F0DA0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F5D2A3-6EE3-574D-A8BC-6201BC7893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A5326-0B43-2EBB-122B-0AEB4C7C9B24}"/>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5" name="Footer Placeholder 4">
            <a:extLst>
              <a:ext uri="{FF2B5EF4-FFF2-40B4-BE49-F238E27FC236}">
                <a16:creationId xmlns:a16="http://schemas.microsoft.com/office/drawing/2014/main" id="{1ECFB772-D486-A45D-7BB1-748A7509E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E5E85-CD52-6DAE-4286-6F7F57A9B7D3}"/>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6090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B466-047B-D6EB-D61C-3F3811B11F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AAA2A9-227A-27E3-2B9F-9FBAFE963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FD59DF-7078-C582-A3BA-3AE79F2EB101}"/>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5" name="Footer Placeholder 4">
            <a:extLst>
              <a:ext uri="{FF2B5EF4-FFF2-40B4-BE49-F238E27FC236}">
                <a16:creationId xmlns:a16="http://schemas.microsoft.com/office/drawing/2014/main" id="{105381B4-1009-65AB-18AF-6BBA4E0FA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AE169-573B-4207-77E3-951C42225CCA}"/>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67717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2636-5AFC-6A0A-299A-56617499C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F2711-E46C-8089-C4CF-696E25377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180BBE-821D-F30D-3600-89B8AA321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DEBD0D-66F1-EA21-5B28-5A73034472FD}"/>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6" name="Footer Placeholder 5">
            <a:extLst>
              <a:ext uri="{FF2B5EF4-FFF2-40B4-BE49-F238E27FC236}">
                <a16:creationId xmlns:a16="http://schemas.microsoft.com/office/drawing/2014/main" id="{E5ABD7D9-8443-1D37-179F-12E73028E9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00F85C-704C-0B08-9C7D-2C0096A5D73F}"/>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266356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809D-AC7D-8901-7FC7-2BF662C6D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3BD36D-C6EB-0A8D-0B93-E140636B6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7754E7-E49F-3EBE-8B0E-1E05D33AD5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6A7414-ABA6-2AF7-7F4C-68ABC6766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3E9F9-2C61-94A5-F01F-9F58E8EB4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97292D-F607-51BC-E4C2-43F06CAF0E33}"/>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8" name="Footer Placeholder 7">
            <a:extLst>
              <a:ext uri="{FF2B5EF4-FFF2-40B4-BE49-F238E27FC236}">
                <a16:creationId xmlns:a16="http://schemas.microsoft.com/office/drawing/2014/main" id="{42E0BE37-A1EE-6064-8BAF-A020EB849B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9558C7-E7AC-986D-50EF-DC6A6EC7B29E}"/>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137978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8E11-7920-A369-592B-71B428CCF6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F63111-5239-7818-F1AE-F9CDA413FB32}"/>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4" name="Footer Placeholder 3">
            <a:extLst>
              <a:ext uri="{FF2B5EF4-FFF2-40B4-BE49-F238E27FC236}">
                <a16:creationId xmlns:a16="http://schemas.microsoft.com/office/drawing/2014/main" id="{E3F39DD5-2DC4-8D87-EE53-49AA8B16DA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A3C175-086B-9D6C-AB6E-23DA62A22433}"/>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60390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C8C6C-AF56-9F28-E4F1-0A5E3B12EA67}"/>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3" name="Footer Placeholder 2">
            <a:extLst>
              <a:ext uri="{FF2B5EF4-FFF2-40B4-BE49-F238E27FC236}">
                <a16:creationId xmlns:a16="http://schemas.microsoft.com/office/drawing/2014/main" id="{B53CEC2A-B038-8901-77C2-34F6C4E085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533AE6-AA90-498D-7304-60256F958E6A}"/>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299884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3E4D-258B-8A43-7AD9-323CEAC5B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530A4B-9B23-131B-2A6E-908727686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A217EE-AC40-B94F-F9CF-BF1AE407E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08979-A9B4-6484-6BBC-592384C708AC}"/>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6" name="Footer Placeholder 5">
            <a:extLst>
              <a:ext uri="{FF2B5EF4-FFF2-40B4-BE49-F238E27FC236}">
                <a16:creationId xmlns:a16="http://schemas.microsoft.com/office/drawing/2014/main" id="{2AF7C054-0A1F-682F-2A31-E59FC37A2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41A826-B790-069A-FC16-23E1BF29FFA7}"/>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179107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D547-A9BD-2D6E-E426-CABBD1403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7375E9-D078-2F9F-D99D-D16E7D353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A15B7B-24C8-CF12-1045-1626C32A5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B5904-C5D5-361A-A535-B8A6F5BDD172}"/>
              </a:ext>
            </a:extLst>
          </p:cNvPr>
          <p:cNvSpPr>
            <a:spLocks noGrp="1"/>
          </p:cNvSpPr>
          <p:nvPr>
            <p:ph type="dt" sz="half" idx="10"/>
          </p:nvPr>
        </p:nvSpPr>
        <p:spPr/>
        <p:txBody>
          <a:bodyPr/>
          <a:lstStyle/>
          <a:p>
            <a:fld id="{466BE2D1-0FA0-4C13-9928-00A1EA4CE87D}" type="datetimeFigureOut">
              <a:rPr lang="en-IN" smtClean="0"/>
              <a:t>04-01-2024</a:t>
            </a:fld>
            <a:endParaRPr lang="en-IN"/>
          </a:p>
        </p:txBody>
      </p:sp>
      <p:sp>
        <p:nvSpPr>
          <p:cNvPr id="6" name="Footer Placeholder 5">
            <a:extLst>
              <a:ext uri="{FF2B5EF4-FFF2-40B4-BE49-F238E27FC236}">
                <a16:creationId xmlns:a16="http://schemas.microsoft.com/office/drawing/2014/main" id="{AF5AA8B7-0E95-E509-439A-BBB0A2086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85E003-3CBD-876E-5C0E-BD08B57C0DD2}"/>
              </a:ext>
            </a:extLst>
          </p:cNvPr>
          <p:cNvSpPr>
            <a:spLocks noGrp="1"/>
          </p:cNvSpPr>
          <p:nvPr>
            <p:ph type="sldNum" sz="quarter" idx="12"/>
          </p:nvPr>
        </p:nvSpPr>
        <p:spPr/>
        <p:txBody>
          <a:bodyPr/>
          <a:lstStyle/>
          <a:p>
            <a:fld id="{95443A7A-7A60-401A-98A2-80F8DF822BAB}" type="slidenum">
              <a:rPr lang="en-IN" smtClean="0"/>
              <a:t>‹#›</a:t>
            </a:fld>
            <a:endParaRPr lang="en-IN"/>
          </a:p>
        </p:txBody>
      </p:sp>
    </p:spTree>
    <p:extLst>
      <p:ext uri="{BB962C8B-B14F-4D97-AF65-F5344CB8AC3E}">
        <p14:creationId xmlns:p14="http://schemas.microsoft.com/office/powerpoint/2010/main" val="325032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D63AC-516E-B666-10CA-08BE6980D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7C6B7B-1386-C221-4C2F-2AD66ED6F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D014D8-A266-1FCA-A126-1C5FC53C1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BE2D1-0FA0-4C13-9928-00A1EA4CE87D}" type="datetimeFigureOut">
              <a:rPr lang="en-IN" smtClean="0"/>
              <a:t>04-01-2024</a:t>
            </a:fld>
            <a:endParaRPr lang="en-IN"/>
          </a:p>
        </p:txBody>
      </p:sp>
      <p:sp>
        <p:nvSpPr>
          <p:cNvPr id="5" name="Footer Placeholder 4">
            <a:extLst>
              <a:ext uri="{FF2B5EF4-FFF2-40B4-BE49-F238E27FC236}">
                <a16:creationId xmlns:a16="http://schemas.microsoft.com/office/drawing/2014/main" id="{41FA4409-0CC1-D6D6-63E6-EFBF1FDED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123BE3-BE35-DE16-1438-30C91FE93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43A7A-7A60-401A-98A2-80F8DF822BAB}" type="slidenum">
              <a:rPr lang="en-IN" smtClean="0"/>
              <a:t>‹#›</a:t>
            </a:fld>
            <a:endParaRPr lang="en-IN"/>
          </a:p>
        </p:txBody>
      </p:sp>
    </p:spTree>
    <p:extLst>
      <p:ext uri="{BB962C8B-B14F-4D97-AF65-F5344CB8AC3E}">
        <p14:creationId xmlns:p14="http://schemas.microsoft.com/office/powerpoint/2010/main" val="243730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0AF5-D1F5-38AD-5BB4-B607BEB216DF}"/>
              </a:ext>
            </a:extLst>
          </p:cNvPr>
          <p:cNvSpPr>
            <a:spLocks noGrp="1"/>
          </p:cNvSpPr>
          <p:nvPr>
            <p:ph type="ctrTitle"/>
          </p:nvPr>
        </p:nvSpPr>
        <p:spPr/>
        <p:txBody>
          <a:bodyPr/>
          <a:lstStyle/>
          <a:p>
            <a:r>
              <a:rPr lang="en-US"/>
              <a:t>Smart Cities: Transforming Urban Living</a:t>
            </a:r>
            <a:endParaRPr lang="en-IN"/>
          </a:p>
        </p:txBody>
      </p:sp>
      <p:sp>
        <p:nvSpPr>
          <p:cNvPr id="3" name="Subtitle 2">
            <a:extLst>
              <a:ext uri="{FF2B5EF4-FFF2-40B4-BE49-F238E27FC236}">
                <a16:creationId xmlns:a16="http://schemas.microsoft.com/office/drawing/2014/main" id="{053BC5F6-963C-3579-B73D-1C639C7C0AB5}"/>
              </a:ext>
            </a:extLst>
          </p:cNvPr>
          <p:cNvSpPr>
            <a:spLocks noGrp="1"/>
          </p:cNvSpPr>
          <p:nvPr>
            <p:ph type="subTitle" idx="1"/>
          </p:nvPr>
        </p:nvSpPr>
        <p:spPr/>
        <p:txBody>
          <a:bodyPr/>
          <a:lstStyle/>
          <a:p>
            <a:r>
              <a:rPr lang="en-US"/>
              <a:t>An exploration of the future of urban development</a:t>
            </a:r>
            <a:endParaRPr lang="en-IN"/>
          </a:p>
        </p:txBody>
      </p:sp>
    </p:spTree>
    <p:extLst>
      <p:ext uri="{BB962C8B-B14F-4D97-AF65-F5344CB8AC3E}">
        <p14:creationId xmlns:p14="http://schemas.microsoft.com/office/powerpoint/2010/main" val="27628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27E4F-4684-53FB-DF69-2B7929BE4310}"/>
              </a:ext>
            </a:extLst>
          </p:cNvPr>
          <p:cNvSpPr>
            <a:spLocks noGrp="1"/>
          </p:cNvSpPr>
          <p:nvPr>
            <p:ph type="title"/>
          </p:nvPr>
        </p:nvSpPr>
        <p:spPr/>
        <p:txBody>
          <a:bodyPr/>
          <a:lstStyle/>
          <a:p>
            <a:r>
              <a:rPr lang="en-IN"/>
              <a:t>Challenges and Solutions</a:t>
            </a:r>
          </a:p>
        </p:txBody>
      </p:sp>
      <p:sp>
        <p:nvSpPr>
          <p:cNvPr id="3" name="Text Placeholder 2">
            <a:extLst>
              <a:ext uri="{FF2B5EF4-FFF2-40B4-BE49-F238E27FC236}">
                <a16:creationId xmlns:a16="http://schemas.microsoft.com/office/drawing/2014/main" id="{17F7EAAA-2D2F-BABF-003C-03F5A80BB977}"/>
              </a:ext>
            </a:extLst>
          </p:cNvPr>
          <p:cNvSpPr>
            <a:spLocks noGrp="1"/>
          </p:cNvSpPr>
          <p:nvPr>
            <p:ph type="body" idx="1"/>
          </p:nvPr>
        </p:nvSpPr>
        <p:spPr/>
        <p:txBody>
          <a:bodyPr/>
          <a:lstStyle/>
          <a:p>
            <a:r>
              <a:rPr lang="en-US"/>
              <a:t>Despite the numerous benefits, smart cities face challenges such as:</a:t>
            </a:r>
          </a:p>
          <a:p>
            <a:r>
              <a:rPr lang="en-US"/>
              <a:t>- Privacy and security concerns</a:t>
            </a:r>
          </a:p>
          <a:p>
            <a:r>
              <a:rPr lang="en-US"/>
              <a:t>- Implementation challenges</a:t>
            </a:r>
          </a:p>
          <a:p>
            <a:r>
              <a:rPr lang="en-US"/>
              <a:t>Strategies for overcoming these obstacles are essential for the successful development of smart cities.</a:t>
            </a:r>
            <a:endParaRPr lang="en-IN"/>
          </a:p>
        </p:txBody>
      </p:sp>
    </p:spTree>
    <p:extLst>
      <p:ext uri="{BB962C8B-B14F-4D97-AF65-F5344CB8AC3E}">
        <p14:creationId xmlns:p14="http://schemas.microsoft.com/office/powerpoint/2010/main" val="14587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89BD-3BFA-2C0E-8F24-24609619C031}"/>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EC94F047-1252-DC53-71CA-F666AEE9FC72}"/>
              </a:ext>
            </a:extLst>
          </p:cNvPr>
          <p:cNvSpPr>
            <a:spLocks noGrp="1"/>
          </p:cNvSpPr>
          <p:nvPr>
            <p:ph type="body" idx="1"/>
          </p:nvPr>
        </p:nvSpPr>
        <p:spPr/>
        <p:txBody>
          <a:bodyPr/>
          <a:lstStyle/>
          <a:p>
            <a:r>
              <a:rPr lang="en-US"/>
              <a:t>Smart cities are urban areas that leverage information and communication technology (ICT) to enhance the quality of living, efficiency of urban services, and overall sustainability. This presentation explores the concept and significance of smart cities, highlighting key technologies such as IoT and AI.</a:t>
            </a:r>
            <a:endParaRPr lang="en-IN"/>
          </a:p>
        </p:txBody>
      </p:sp>
    </p:spTree>
    <p:extLst>
      <p:ext uri="{BB962C8B-B14F-4D97-AF65-F5344CB8AC3E}">
        <p14:creationId xmlns:p14="http://schemas.microsoft.com/office/powerpoint/2010/main" val="4073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FDAD-0182-BFEC-F687-F19D0BA28FBD}"/>
              </a:ext>
            </a:extLst>
          </p:cNvPr>
          <p:cNvSpPr>
            <a:spLocks noGrp="1"/>
          </p:cNvSpPr>
          <p:nvPr>
            <p:ph type="title"/>
          </p:nvPr>
        </p:nvSpPr>
        <p:spPr/>
        <p:txBody>
          <a:bodyPr/>
          <a:lstStyle/>
          <a:p>
            <a:r>
              <a:rPr lang="en-US"/>
              <a:t>Key Characteristics of Smart Cities</a:t>
            </a:r>
            <a:endParaRPr lang="en-IN"/>
          </a:p>
        </p:txBody>
      </p:sp>
      <p:sp>
        <p:nvSpPr>
          <p:cNvPr id="3" name="Text Placeholder 2">
            <a:extLst>
              <a:ext uri="{FF2B5EF4-FFF2-40B4-BE49-F238E27FC236}">
                <a16:creationId xmlns:a16="http://schemas.microsoft.com/office/drawing/2014/main" id="{0D8E62EF-5C7D-0AA4-60D8-1E3F506A6609}"/>
              </a:ext>
            </a:extLst>
          </p:cNvPr>
          <p:cNvSpPr>
            <a:spLocks noGrp="1"/>
          </p:cNvSpPr>
          <p:nvPr>
            <p:ph type="body" idx="1"/>
          </p:nvPr>
        </p:nvSpPr>
        <p:spPr/>
        <p:txBody>
          <a:bodyPr/>
          <a:lstStyle/>
          <a:p>
            <a:r>
              <a:rPr lang="en-US"/>
              <a:t>1. Efficient use of resources</a:t>
            </a:r>
          </a:p>
          <a:p>
            <a:r>
              <a:rPr lang="en-US"/>
              <a:t>2. Integration of technology for better living</a:t>
            </a:r>
          </a:p>
          <a:p>
            <a:r>
              <a:rPr lang="en-US"/>
              <a:t>3. Sustainability and environmental considerations</a:t>
            </a:r>
            <a:endParaRPr lang="en-IN"/>
          </a:p>
        </p:txBody>
      </p:sp>
    </p:spTree>
    <p:extLst>
      <p:ext uri="{BB962C8B-B14F-4D97-AF65-F5344CB8AC3E}">
        <p14:creationId xmlns:p14="http://schemas.microsoft.com/office/powerpoint/2010/main" val="323004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D478-1995-6E77-BA5F-82913B63750B}"/>
              </a:ext>
            </a:extLst>
          </p:cNvPr>
          <p:cNvSpPr>
            <a:spLocks noGrp="1"/>
          </p:cNvSpPr>
          <p:nvPr>
            <p:ph type="title"/>
          </p:nvPr>
        </p:nvSpPr>
        <p:spPr/>
        <p:txBody>
          <a:bodyPr/>
          <a:lstStyle/>
          <a:p>
            <a:r>
              <a:rPr lang="en-IN"/>
              <a:t>Infrastructure in Smart Cities</a:t>
            </a:r>
          </a:p>
        </p:txBody>
      </p:sp>
      <p:sp>
        <p:nvSpPr>
          <p:cNvPr id="3" name="Text Placeholder 2">
            <a:extLst>
              <a:ext uri="{FF2B5EF4-FFF2-40B4-BE49-F238E27FC236}">
                <a16:creationId xmlns:a16="http://schemas.microsoft.com/office/drawing/2014/main" id="{AAF5C193-7C9E-D5CD-097C-5FBA564285CA}"/>
              </a:ext>
            </a:extLst>
          </p:cNvPr>
          <p:cNvSpPr>
            <a:spLocks noGrp="1"/>
          </p:cNvSpPr>
          <p:nvPr>
            <p:ph type="body" idx="1"/>
          </p:nvPr>
        </p:nvSpPr>
        <p:spPr/>
        <p:txBody>
          <a:bodyPr/>
          <a:lstStyle/>
          <a:p>
            <a:r>
              <a:rPr lang="en-US"/>
              <a:t>Smart cities boast advanced infrastructure to support sustainable living. This includes:</a:t>
            </a:r>
          </a:p>
          <a:p>
            <a:r>
              <a:rPr lang="en-US"/>
              <a:t>- Smart grids for efficient energy consumption</a:t>
            </a:r>
          </a:p>
          <a:p>
            <a:r>
              <a:rPr lang="en-US"/>
              <a:t>- Intelligent transportation systems</a:t>
            </a:r>
          </a:p>
          <a:p>
            <a:r>
              <a:rPr lang="en-US"/>
              <a:t>- Advanced waste management solutions</a:t>
            </a:r>
            <a:endParaRPr lang="en-IN"/>
          </a:p>
        </p:txBody>
      </p:sp>
    </p:spTree>
    <p:extLst>
      <p:ext uri="{BB962C8B-B14F-4D97-AF65-F5344CB8AC3E}">
        <p14:creationId xmlns:p14="http://schemas.microsoft.com/office/powerpoint/2010/main" val="330885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0B74-44A1-D84A-8575-A1C4D7359EA4}"/>
              </a:ext>
            </a:extLst>
          </p:cNvPr>
          <p:cNvSpPr>
            <a:spLocks noGrp="1"/>
          </p:cNvSpPr>
          <p:nvPr>
            <p:ph type="title"/>
          </p:nvPr>
        </p:nvSpPr>
        <p:spPr/>
        <p:txBody>
          <a:bodyPr/>
          <a:lstStyle/>
          <a:p>
            <a:r>
              <a:rPr lang="en-IN"/>
              <a:t>IoT and Connectivity</a:t>
            </a:r>
          </a:p>
        </p:txBody>
      </p:sp>
      <p:sp>
        <p:nvSpPr>
          <p:cNvPr id="3" name="Text Placeholder 2">
            <a:extLst>
              <a:ext uri="{FF2B5EF4-FFF2-40B4-BE49-F238E27FC236}">
                <a16:creationId xmlns:a16="http://schemas.microsoft.com/office/drawing/2014/main" id="{76B4B91A-A5DE-694F-1D2A-989F7C060F9E}"/>
              </a:ext>
            </a:extLst>
          </p:cNvPr>
          <p:cNvSpPr>
            <a:spLocks noGrp="1"/>
          </p:cNvSpPr>
          <p:nvPr>
            <p:ph type="body" idx="1"/>
          </p:nvPr>
        </p:nvSpPr>
        <p:spPr/>
        <p:txBody>
          <a:bodyPr/>
          <a:lstStyle/>
          <a:p>
            <a:r>
              <a:rPr lang="en-US"/>
              <a:t>The Internet of Things (IoT) plays a pivotal role in smart cities by facilitating:</a:t>
            </a:r>
          </a:p>
          <a:p>
            <a:r>
              <a:rPr lang="en-US"/>
              <a:t>- Smart homes and buildings</a:t>
            </a:r>
          </a:p>
          <a:p>
            <a:r>
              <a:rPr lang="en-US"/>
              <a:t>- Connected devices for data-driven decision-making</a:t>
            </a:r>
          </a:p>
          <a:p>
            <a:r>
              <a:rPr lang="en-US"/>
              <a:t>- A robust and secure communication infrastructure</a:t>
            </a:r>
            <a:endParaRPr lang="en-IN"/>
          </a:p>
        </p:txBody>
      </p:sp>
    </p:spTree>
    <p:extLst>
      <p:ext uri="{BB962C8B-B14F-4D97-AF65-F5344CB8AC3E}">
        <p14:creationId xmlns:p14="http://schemas.microsoft.com/office/powerpoint/2010/main" val="35140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577E-5D4C-011F-8AF1-CF9E06D5F309}"/>
              </a:ext>
            </a:extLst>
          </p:cNvPr>
          <p:cNvSpPr>
            <a:spLocks noGrp="1"/>
          </p:cNvSpPr>
          <p:nvPr>
            <p:ph type="title"/>
          </p:nvPr>
        </p:nvSpPr>
        <p:spPr/>
        <p:txBody>
          <a:bodyPr/>
          <a:lstStyle/>
          <a:p>
            <a:r>
              <a:rPr lang="en-US"/>
              <a:t>Data Analytics and Artificial Intelligence</a:t>
            </a:r>
            <a:endParaRPr lang="en-IN"/>
          </a:p>
        </p:txBody>
      </p:sp>
      <p:sp>
        <p:nvSpPr>
          <p:cNvPr id="3" name="Text Placeholder 2">
            <a:extLst>
              <a:ext uri="{FF2B5EF4-FFF2-40B4-BE49-F238E27FC236}">
                <a16:creationId xmlns:a16="http://schemas.microsoft.com/office/drawing/2014/main" id="{48E0551C-C67F-D17E-0733-4B38C4E325F1}"/>
              </a:ext>
            </a:extLst>
          </p:cNvPr>
          <p:cNvSpPr>
            <a:spLocks noGrp="1"/>
          </p:cNvSpPr>
          <p:nvPr>
            <p:ph type="body" idx="1"/>
          </p:nvPr>
        </p:nvSpPr>
        <p:spPr/>
        <p:txBody>
          <a:bodyPr/>
          <a:lstStyle/>
          <a:p>
            <a:r>
              <a:rPr lang="en-US"/>
              <a:t>Artificial Intelligence (AI) is employed in smart cities to optimize city functions, provide data-driven insights for urban planning, and enhance public services through analytics.</a:t>
            </a:r>
            <a:endParaRPr lang="en-IN"/>
          </a:p>
        </p:txBody>
      </p:sp>
    </p:spTree>
    <p:extLst>
      <p:ext uri="{BB962C8B-B14F-4D97-AF65-F5344CB8AC3E}">
        <p14:creationId xmlns:p14="http://schemas.microsoft.com/office/powerpoint/2010/main" val="399205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AAB4-BD9A-7CBF-C76E-ACDFDA7E30F3}"/>
              </a:ext>
            </a:extLst>
          </p:cNvPr>
          <p:cNvSpPr>
            <a:spLocks noGrp="1"/>
          </p:cNvSpPr>
          <p:nvPr>
            <p:ph type="title"/>
          </p:nvPr>
        </p:nvSpPr>
        <p:spPr/>
        <p:txBody>
          <a:bodyPr/>
          <a:lstStyle/>
          <a:p>
            <a:r>
              <a:rPr lang="en-IN"/>
              <a:t>Smart Mobility</a:t>
            </a:r>
          </a:p>
        </p:txBody>
      </p:sp>
      <p:sp>
        <p:nvSpPr>
          <p:cNvPr id="3" name="Text Placeholder 2">
            <a:extLst>
              <a:ext uri="{FF2B5EF4-FFF2-40B4-BE49-F238E27FC236}">
                <a16:creationId xmlns:a16="http://schemas.microsoft.com/office/drawing/2014/main" id="{79F281A1-9F0A-332B-E7EB-199C5ECFE47B}"/>
              </a:ext>
            </a:extLst>
          </p:cNvPr>
          <p:cNvSpPr>
            <a:spLocks noGrp="1"/>
          </p:cNvSpPr>
          <p:nvPr>
            <p:ph type="body" idx="1"/>
          </p:nvPr>
        </p:nvSpPr>
        <p:spPr/>
        <p:txBody>
          <a:bodyPr/>
          <a:lstStyle/>
          <a:p>
            <a:r>
              <a:rPr lang="en-US"/>
              <a:t>Smart cities incorporate intelligent transportation systems, including:</a:t>
            </a:r>
          </a:p>
          <a:p>
            <a:r>
              <a:rPr lang="en-US"/>
              <a:t>- Smart traffic management</a:t>
            </a:r>
          </a:p>
          <a:p>
            <a:r>
              <a:rPr lang="en-US"/>
              <a:t>- Integration of electric and autonomous vehicles</a:t>
            </a:r>
            <a:endParaRPr lang="en-IN"/>
          </a:p>
        </p:txBody>
      </p:sp>
    </p:spTree>
    <p:extLst>
      <p:ext uri="{BB962C8B-B14F-4D97-AF65-F5344CB8AC3E}">
        <p14:creationId xmlns:p14="http://schemas.microsoft.com/office/powerpoint/2010/main" val="308580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EBF4-F255-C539-5D93-5588F609582D}"/>
              </a:ext>
            </a:extLst>
          </p:cNvPr>
          <p:cNvSpPr>
            <a:spLocks noGrp="1"/>
          </p:cNvSpPr>
          <p:nvPr>
            <p:ph type="title"/>
          </p:nvPr>
        </p:nvSpPr>
        <p:spPr/>
        <p:txBody>
          <a:bodyPr/>
          <a:lstStyle/>
          <a:p>
            <a:r>
              <a:rPr lang="en-IN"/>
              <a:t>Sustainability in Smart Cities</a:t>
            </a:r>
          </a:p>
        </p:txBody>
      </p:sp>
      <p:sp>
        <p:nvSpPr>
          <p:cNvPr id="3" name="Text Placeholder 2">
            <a:extLst>
              <a:ext uri="{FF2B5EF4-FFF2-40B4-BE49-F238E27FC236}">
                <a16:creationId xmlns:a16="http://schemas.microsoft.com/office/drawing/2014/main" id="{95AC39D2-B832-8762-1026-3B39AACED6CF}"/>
              </a:ext>
            </a:extLst>
          </p:cNvPr>
          <p:cNvSpPr>
            <a:spLocks noGrp="1"/>
          </p:cNvSpPr>
          <p:nvPr>
            <p:ph type="body" idx="1"/>
          </p:nvPr>
        </p:nvSpPr>
        <p:spPr/>
        <p:txBody>
          <a:bodyPr/>
          <a:lstStyle/>
          <a:p>
            <a:r>
              <a:rPr lang="en-US"/>
              <a:t>Sustainability is a core aspect of smart cities, focusing on:</a:t>
            </a:r>
          </a:p>
          <a:p>
            <a:r>
              <a:rPr lang="en-US"/>
              <a:t>- Renewable energy sources</a:t>
            </a:r>
          </a:p>
          <a:p>
            <a:r>
              <a:rPr lang="en-US"/>
              <a:t>- Green building practices</a:t>
            </a:r>
          </a:p>
          <a:p>
            <a:r>
              <a:rPr lang="en-US"/>
              <a:t>- Eco-friendly urban planning</a:t>
            </a:r>
            <a:endParaRPr lang="en-IN"/>
          </a:p>
        </p:txBody>
      </p:sp>
    </p:spTree>
    <p:extLst>
      <p:ext uri="{BB962C8B-B14F-4D97-AF65-F5344CB8AC3E}">
        <p14:creationId xmlns:p14="http://schemas.microsoft.com/office/powerpoint/2010/main" val="189659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53CC-7027-D059-3D6D-4AFB9BD03539}"/>
              </a:ext>
            </a:extLst>
          </p:cNvPr>
          <p:cNvSpPr>
            <a:spLocks noGrp="1"/>
          </p:cNvSpPr>
          <p:nvPr>
            <p:ph type="title"/>
          </p:nvPr>
        </p:nvSpPr>
        <p:spPr/>
        <p:txBody>
          <a:bodyPr/>
          <a:lstStyle/>
          <a:p>
            <a:r>
              <a:rPr lang="en-IN"/>
              <a:t>Citizen Engagement</a:t>
            </a:r>
          </a:p>
        </p:txBody>
      </p:sp>
      <p:sp>
        <p:nvSpPr>
          <p:cNvPr id="3" name="Text Placeholder 2">
            <a:extLst>
              <a:ext uri="{FF2B5EF4-FFF2-40B4-BE49-F238E27FC236}">
                <a16:creationId xmlns:a16="http://schemas.microsoft.com/office/drawing/2014/main" id="{B5003248-0F93-3617-012F-59125852B826}"/>
              </a:ext>
            </a:extLst>
          </p:cNvPr>
          <p:cNvSpPr>
            <a:spLocks noGrp="1"/>
          </p:cNvSpPr>
          <p:nvPr>
            <p:ph type="body" idx="1"/>
          </p:nvPr>
        </p:nvSpPr>
        <p:spPr/>
        <p:txBody>
          <a:bodyPr/>
          <a:lstStyle/>
          <a:p>
            <a:r>
              <a:rPr lang="en-US"/>
              <a:t>Engaging citizens in the development of smart cities is crucial. This involves:</a:t>
            </a:r>
          </a:p>
          <a:p>
            <a:r>
              <a:rPr lang="en-US"/>
              <a:t>- Involving citizens in decision-making</a:t>
            </a:r>
          </a:p>
          <a:p>
            <a:r>
              <a:rPr lang="en-US"/>
              <a:t>- Using technology for citizen participation</a:t>
            </a:r>
          </a:p>
          <a:p>
            <a:r>
              <a:rPr lang="en-US"/>
              <a:t>- Showcasing examples of successful citizen engagement initiatives</a:t>
            </a:r>
            <a:endParaRPr lang="en-IN"/>
          </a:p>
        </p:txBody>
      </p:sp>
    </p:spTree>
    <p:extLst>
      <p:ext uri="{BB962C8B-B14F-4D97-AF65-F5344CB8AC3E}">
        <p14:creationId xmlns:p14="http://schemas.microsoft.com/office/powerpoint/2010/main" val="875186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Smart Cities: Transforming Urban Living</vt:lpstr>
      <vt:lpstr>Introduction</vt:lpstr>
      <vt:lpstr>Key Characteristics of Smart Cities</vt:lpstr>
      <vt:lpstr>Infrastructure in Smart Cities</vt:lpstr>
      <vt:lpstr>IoT and Connectivity</vt:lpstr>
      <vt:lpstr>Data Analytics and Artificial Intelligence</vt:lpstr>
      <vt:lpstr>Smart Mobility</vt:lpstr>
      <vt:lpstr>Sustainability in Smart Cities</vt:lpstr>
      <vt:lpstr>Citizen Engagement</vt:lpstr>
      <vt:lpstr>Challenges and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 Transforming Urban Living</dc:title>
  <dc:creator>vaidehi koranne</dc:creator>
  <cp:lastModifiedBy>vaidehi koranne</cp:lastModifiedBy>
  <cp:revision>1</cp:revision>
  <dcterms:created xsi:type="dcterms:W3CDTF">2024-01-04T07:36:05Z</dcterms:created>
  <dcterms:modified xsi:type="dcterms:W3CDTF">2024-01-04T07:36:05Z</dcterms:modified>
</cp:coreProperties>
</file>