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71" r:id="rId3"/>
    <p:sldId id="365" r:id="rId4"/>
    <p:sldId id="372" r:id="rId5"/>
    <p:sldId id="386" r:id="rId6"/>
    <p:sldId id="373" r:id="rId7"/>
    <p:sldId id="389" r:id="rId8"/>
    <p:sldId id="374" r:id="rId9"/>
    <p:sldId id="390" r:id="rId10"/>
    <p:sldId id="387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8" r:id="rId19"/>
    <p:sldId id="306" r:id="rId20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8FF"/>
    <a:srgbClr val="DFEAF2"/>
    <a:srgbClr val="E0F4FF"/>
    <a:srgbClr val="D0E4EE"/>
    <a:srgbClr val="D9D9D9"/>
    <a:srgbClr val="ED1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3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07EB3-5F48-3247-9EA6-81D2A059FC4B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F93E7-A57F-284E-AD98-FE3E4613036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6697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E733E4DC-0EAD-C54F-8E98-222B006C0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634F8-3C7A-FA4A-A67B-DFF9E807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5B6EF-510B-654F-A59C-5AF233C04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298A-9EEB-6B4F-A705-CD7E818B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E101CD-A09F-F340-9EA4-1258C033C533}" type="datetimeFigureOut">
              <a:rPr lang="en-BR" smtClean="0"/>
              <a:pPr/>
              <a:t>16/03/23</a:t>
            </a:fld>
            <a:endParaRPr lang="en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E756-2023-314A-8167-5DA0079A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1E4D-56F0-A440-B480-57A64F7F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36E4B-6E76-5849-9D9D-4BB6E93D5F20}" type="slidenum">
              <a:rPr lang="en-BR" smtClean="0"/>
              <a:pPr/>
              <a:t>‹#›</a:t>
            </a:fld>
            <a:endParaRPr lang="en-BR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2897F60-7CBC-7646-AC49-7D9F0F7C5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67300" y="842963"/>
            <a:ext cx="2057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1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F8D4-1024-CC4B-8A6A-6CB2292B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FE5A-033A-CB45-B674-C9C626D41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B1723-C046-CC4A-B66A-7954B43E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C55C3-625A-9048-BEBA-7ACDA330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E380-A7B1-6E4E-B332-7B48D42C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E6DA-AF2B-B440-A3E4-439ABB67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05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08FC-00B8-1448-AC77-51F8F489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1FDE3-60B7-9841-A1BA-2D204779C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D05E-ED18-3A4F-B322-DA216F33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A947-1602-4C43-A7E0-B07FB873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C3F7-0CC4-5B41-9150-04D21D6C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5189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570E1-BB19-2142-9370-B47BE1BE1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5D67F-0865-0E46-8D4D-D383761F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86D4-AF0C-614F-9EAB-60F2DAC5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CCD1-52BB-9545-A34A-A66D1E28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C65-73C8-3B4D-822E-32E3E720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15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C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E5D1-E28D-C64A-9ACB-0607D5CF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743B-3C60-9142-B2F8-A2F63644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FB3397"/>
              </a:buClr>
              <a:buFont typeface="Wingdings" pitchFamily="2" charset="2"/>
              <a:buChar char="§"/>
              <a:defRPr b="0" i="0"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defRPr>
            </a:lvl1pPr>
            <a:lvl2pPr marL="685800" indent="-228600">
              <a:buClr>
                <a:srgbClr val="FB3396"/>
              </a:buClr>
              <a:buFont typeface="Wingdings" pitchFamily="2" charset="2"/>
              <a:buChar char="§"/>
              <a:defRPr b="0" i="0"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defRPr>
            </a:lvl2pPr>
            <a:lvl3pPr marL="1143000" indent="-228600">
              <a:buClr>
                <a:srgbClr val="F73194"/>
              </a:buClr>
              <a:buFont typeface="Wingdings" pitchFamily="2" charset="2"/>
              <a:buChar char="§"/>
              <a:defRPr b="0" i="0"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defRPr>
            </a:lvl3pPr>
            <a:lvl4pPr marL="1600200" indent="-228600">
              <a:buClr>
                <a:srgbClr val="FD3498"/>
              </a:buClr>
              <a:buFont typeface="Wingdings" pitchFamily="2" charset="2"/>
              <a:buChar char="§"/>
              <a:defRPr b="0" i="0"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defRPr>
            </a:lvl4pPr>
            <a:lvl5pPr marL="2057400" indent="-228600">
              <a:buClr>
                <a:srgbClr val="FD3398"/>
              </a:buClr>
              <a:buFont typeface="Wingdings" pitchFamily="2" charset="2"/>
              <a:buChar char="§"/>
              <a:defRPr b="0" i="0"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0C55-82FE-3A47-87FA-FB23C64D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60E7C-FD42-6A42-A06E-D967FEDA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E977-CE1A-314A-BF61-76DAC8BC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  <p:sp>
        <p:nvSpPr>
          <p:cNvPr id="7" name="Google Shape;28;p5">
            <a:extLst>
              <a:ext uri="{FF2B5EF4-FFF2-40B4-BE49-F238E27FC236}">
                <a16:creationId xmlns:a16="http://schemas.microsoft.com/office/drawing/2014/main" id="{7F3E1044-0AA5-2440-BE91-36D3AE7007E1}"/>
              </a:ext>
            </a:extLst>
          </p:cNvPr>
          <p:cNvSpPr/>
          <p:nvPr userDrawn="1"/>
        </p:nvSpPr>
        <p:spPr>
          <a:xfrm>
            <a:off x="0" y="0"/>
            <a:ext cx="134000" cy="6858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556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7;p14">
            <a:extLst>
              <a:ext uri="{FF2B5EF4-FFF2-40B4-BE49-F238E27FC236}">
                <a16:creationId xmlns:a16="http://schemas.microsoft.com/office/drawing/2014/main" id="{6153EE98-9194-7F41-B40E-B871F649C31B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5303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8D79C-93BB-B744-84F7-17722B99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164" y="1992815"/>
            <a:ext cx="9409671" cy="2872370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C3265-AA71-904C-BA8B-8937DECD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AC04B-6ED2-5D45-8489-054A2215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8A81D-08BC-A746-9BF5-96A139AA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1099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600E-0DDD-994B-A44B-DC6EA176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EB1E-C038-324E-ADD1-47144C81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4FD7-C640-6740-9B8C-6B5ADF3D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5EFE-CEC7-9B41-AFB2-66BCA22A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452C-B40A-D54F-9EF7-971F5983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3052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F235-FDDD-2746-8182-475525E4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2CC6-D132-E04E-B115-5FCD35B06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F3BD4-8CFE-584C-8418-896D9F08F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AE0B-89DA-8045-8B0F-79DDCEB1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2297-3420-0F46-99A5-46D876CD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4CFA-94FA-2C43-B381-8A1E8F9B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190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123E-EEFC-5F4D-B8B3-EBBCC3E7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5A188-C788-DA46-81E6-EA534A81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98C18-BF4C-D54B-8B71-3AAB0F494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4FB86-7F6C-1E49-8ADC-FCA0B2F7F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6583D-9391-B246-B0F9-ABA624DF0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5E738-0C47-254D-AE22-9F1AB909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3F8AD-F86F-1241-AED4-710808C2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96D8D-8134-5B46-AA1C-3D242D0F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408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C859-455B-C14E-B9DD-6B738C3F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EEA9A-806C-CC40-A85A-8DF8E6C1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84E8C-E1C8-C047-8089-AE674C88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42E11-3F3F-DE4C-AAF9-01D3AA12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6632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F4628-A1E0-2A43-8E5A-6A870EF4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DD09-F61D-BC49-B16E-E7096154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528FF-EAC8-A84E-B271-4C82638A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256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E9F7-FBB5-EC4C-9032-DDCA637E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996E-8C68-1E46-B3AE-C944DD5B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4EB34-92FF-9E4B-AC22-6C0C1D57C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F2CE-5502-BB45-8092-CBAE49F5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B3B2D-AA40-C842-9F6C-044EB38E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97A89-3617-5A4C-B4D8-96CF677F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2067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ACCBB-8992-7246-8496-E6913DC2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0" y="136525"/>
            <a:ext cx="10312924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7ACE-555B-DA41-818C-F446CACA9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90" y="952107"/>
            <a:ext cx="11777220" cy="522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025F-21E0-FC4F-A98C-F30639C49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01CD-A09F-F340-9EA4-1258C033C533}" type="datetimeFigureOut">
              <a:rPr lang="en-BR" smtClean="0"/>
              <a:t>16/03/23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76BA-A7C6-E84A-A7E1-314740839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886A-EB84-134A-A04B-6CB4B787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6E4B-6E76-5849-9D9D-4BB6E93D5F20}" type="slidenum">
              <a:rPr lang="en-BR" smtClean="0"/>
              <a:t>‹#›</a:t>
            </a:fld>
            <a:endParaRPr lang="en-BR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32C35D1-3801-294C-BB92-D5F38230770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8445" y="223239"/>
            <a:ext cx="1406165" cy="3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Narrow" panose="020B0604020202020204" pitchFamily="34" charset="0"/>
          <a:ea typeface="HGSoeiKakugothicUB" panose="020B0909000000000000" pitchFamily="49" charset="-128"/>
          <a:cs typeface="Arial Narrow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alexandre.mignon@fiap.com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rofmarcello.miyajima@fiap.com.b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904-ADC6-8C4F-A0D5-B6F4532EA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React Native</a:t>
            </a:r>
            <a:endParaRPr lang="en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CF0E-6006-6148-A4C3-537D47205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>
                <a:solidFill>
                  <a:srgbClr val="ED1265"/>
                </a:solidFill>
              </a:rPr>
              <a:t>Hybrid Mobile App Development</a:t>
            </a:r>
            <a:endParaRPr lang="en-BR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B6D9BB5-FD54-3349-9F2E-68AA8DCD172E}"/>
              </a:ext>
            </a:extLst>
          </p:cNvPr>
          <p:cNvSpPr txBox="1"/>
          <p:nvPr/>
        </p:nvSpPr>
        <p:spPr>
          <a:xfrm>
            <a:off x="3417194" y="6618450"/>
            <a:ext cx="5357612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Prof. Marcello </a:t>
            </a:r>
            <a:r>
              <a:rPr lang="pt-BR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Kazuo</a:t>
            </a:r>
            <a:r>
              <a:rPr lang="pt-BR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Miyajima</a:t>
            </a:r>
            <a:r>
              <a:rPr lang="pt-BR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&lt;</a:t>
            </a:r>
            <a:r>
              <a:rPr lang="pt-BR" sz="1200" u="sng" dirty="0">
                <a:solidFill>
                  <a:srgbClr val="ED145B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profmarcello.miyajima@fiap.com.br</a:t>
            </a:r>
            <a:r>
              <a:rPr lang="pt-BR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endParaRPr sz="1200" dirty="0">
              <a:solidFill>
                <a:srgbClr val="ED145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1992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A763-8590-D249-88F7-B3C3CD0A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e </a:t>
            </a:r>
            <a:r>
              <a:rPr lang="en-US" dirty="0" err="1"/>
              <a:t>Executando</a:t>
            </a:r>
            <a:r>
              <a:rPr lang="en-US" dirty="0"/>
              <a:t>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Projeto</a:t>
            </a:r>
            <a:br>
              <a:rPr lang="en-US" dirty="0"/>
            </a:br>
            <a:r>
              <a:rPr lang="en-US" sz="3200" dirty="0" err="1"/>
              <a:t>Utilizando</a:t>
            </a:r>
            <a:r>
              <a:rPr lang="en-US" sz="3200" dirty="0"/>
              <a:t> Expo-</a:t>
            </a:r>
            <a:r>
              <a:rPr lang="en-US" sz="3200" dirty="0" err="1"/>
              <a:t>Cli</a:t>
            </a:r>
            <a:endParaRPr lang="en-US" sz="3200" dirty="0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1B773DA1-4850-E940-B37C-AA49DAFFAF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649" r="14649"/>
          <a:stretch/>
        </p:blipFill>
        <p:spPr>
          <a:xfrm>
            <a:off x="4970654" y="867468"/>
            <a:ext cx="2250692" cy="2250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57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Escolhe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pasta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.</a:t>
            </a:r>
          </a:p>
          <a:p>
            <a:r>
              <a:rPr lang="en-US" dirty="0"/>
              <a:t>Nesta pasta, para </a:t>
            </a:r>
            <a:r>
              <a:rPr lang="en-US" dirty="0" err="1"/>
              <a:t>criar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r>
              <a:rPr lang="en-US" dirty="0"/>
              <a:t> use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no terminal: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expo </a:t>
            </a:r>
            <a:r>
              <a:rPr lang="en-US" b="1" dirty="0" err="1"/>
              <a:t>init</a:t>
            </a:r>
            <a:r>
              <a:rPr lang="en-US" b="1" dirty="0"/>
              <a:t> &lt;</a:t>
            </a:r>
            <a:r>
              <a:rPr lang="en-US" b="1" dirty="0" err="1"/>
              <a:t>NomeDoProjetoAqui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expo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b="1" dirty="0" err="1"/>
              <a:t>OlaMundo</a:t>
            </a:r>
            <a:endParaRPr lang="en-US" b="1" dirty="0"/>
          </a:p>
          <a:p>
            <a:pPr lvl="1"/>
            <a:r>
              <a:rPr lang="en-US" dirty="0"/>
              <a:t>Se </a:t>
            </a:r>
            <a:r>
              <a:rPr lang="en-US" dirty="0" err="1"/>
              <a:t>solicitado</a:t>
            </a:r>
            <a:r>
              <a:rPr lang="en-US" dirty="0"/>
              <a:t>,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blank para </a:t>
            </a:r>
            <a:r>
              <a:rPr lang="en-US" dirty="0" err="1"/>
              <a:t>criação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C620D-F0EB-6740-97D9-DF545318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78" y="4056132"/>
            <a:ext cx="9088244" cy="26486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2F4C1A-6D02-484B-AD6A-294B4CDC9877}"/>
              </a:ext>
            </a:extLst>
          </p:cNvPr>
          <p:cNvCxnSpPr>
            <a:cxnSpLocks/>
          </p:cNvCxnSpPr>
          <p:nvPr/>
        </p:nvCxnSpPr>
        <p:spPr>
          <a:xfrm flipH="1">
            <a:off x="2613992" y="4999383"/>
            <a:ext cx="1053547" cy="64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952107"/>
            <a:ext cx="7863948" cy="5224856"/>
          </a:xfrm>
        </p:spPr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acesse</a:t>
            </a:r>
            <a:r>
              <a:rPr lang="en-US" dirty="0"/>
              <a:t> a pasta do </a:t>
            </a:r>
            <a:r>
              <a:rPr lang="en-US" dirty="0" err="1"/>
              <a:t>projeto</a:t>
            </a:r>
            <a:r>
              <a:rPr lang="en-US" dirty="0"/>
              <a:t> no terminal:</a:t>
            </a:r>
          </a:p>
          <a:p>
            <a:pPr marL="0" indent="0">
              <a:buNone/>
            </a:pPr>
            <a:r>
              <a:rPr lang="en-US" b="1" dirty="0"/>
              <a:t>	cd </a:t>
            </a:r>
            <a:r>
              <a:rPr lang="en-US" b="1" dirty="0" err="1"/>
              <a:t>OlaMundo</a:t>
            </a:r>
            <a:endParaRPr lang="en-US" b="1" dirty="0"/>
          </a:p>
          <a:p>
            <a:r>
              <a:rPr lang="en-US" dirty="0"/>
              <a:t>E execute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no terminal: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r>
              <a:rPr lang="en-US" dirty="0"/>
              <a:t>Para </a:t>
            </a:r>
            <a:r>
              <a:rPr lang="en-US" dirty="0" err="1"/>
              <a:t>abrir</a:t>
            </a:r>
            <a:r>
              <a:rPr lang="en-US" dirty="0"/>
              <a:t> o </a:t>
            </a:r>
            <a:r>
              <a:rPr lang="en-US" dirty="0" err="1"/>
              <a:t>emulador</a:t>
            </a:r>
            <a:r>
              <a:rPr lang="en-US" dirty="0"/>
              <a:t> do Android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/>
              <a:t>a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outro </a:t>
            </a:r>
            <a:r>
              <a:rPr lang="en-US" dirty="0" err="1"/>
              <a:t>emulador</a:t>
            </a:r>
            <a:r>
              <a:rPr lang="en-US" dirty="0"/>
              <a:t> Android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/>
              <a:t>shift + a</a:t>
            </a:r>
          </a:p>
          <a:p>
            <a:r>
              <a:rPr lang="en-US" dirty="0"/>
              <a:t>Para </a:t>
            </a:r>
            <a:r>
              <a:rPr lang="en-US" dirty="0" err="1"/>
              <a:t>gerar</a:t>
            </a:r>
            <a:r>
              <a:rPr lang="en-US" dirty="0"/>
              <a:t> um link </a:t>
            </a:r>
            <a:r>
              <a:rPr lang="en-US" dirty="0" err="1"/>
              <a:t>público</a:t>
            </a:r>
            <a:r>
              <a:rPr lang="en-US" dirty="0"/>
              <a:t> 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acessarem</a:t>
            </a:r>
            <a:r>
              <a:rPr lang="en-US" dirty="0"/>
              <a:t> utilizer:</a:t>
            </a:r>
          </a:p>
          <a:p>
            <a:pPr lvl="1"/>
            <a:r>
              <a:rPr lang="en-US" b="1" dirty="0"/>
              <a:t>expo start --tunnel</a:t>
            </a:r>
          </a:p>
        </p:txBody>
      </p:sp>
      <p:pic>
        <p:nvPicPr>
          <p:cNvPr id="4" name="Google Shape;126;p22">
            <a:extLst>
              <a:ext uri="{FF2B5EF4-FFF2-40B4-BE49-F238E27FC236}">
                <a16:creationId xmlns:a16="http://schemas.microsoft.com/office/drawing/2014/main" id="{D77FCF9D-CF51-DB4D-95D9-D8473DFF77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3077" y="786545"/>
            <a:ext cx="4278923" cy="4973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77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Reload do </a:t>
            </a:r>
            <a:r>
              <a:rPr lang="en-US" dirty="0" err="1"/>
              <a:t>Aplicativo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952107"/>
            <a:ext cx="8883856" cy="522485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alteração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automaticamente</a:t>
            </a:r>
            <a:r>
              <a:rPr lang="en-US" dirty="0"/>
              <a:t> o React-Native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reload.</a:t>
            </a:r>
          </a:p>
          <a:p>
            <a:r>
              <a:rPr lang="en-US" dirty="0"/>
              <a:t>Caso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um reload manual, </a:t>
            </a:r>
            <a:r>
              <a:rPr lang="en-US" b="1" dirty="0" err="1"/>
              <a:t>pressione</a:t>
            </a:r>
            <a:r>
              <a:rPr lang="en-US" b="1" dirty="0"/>
              <a:t> </a:t>
            </a:r>
            <a:r>
              <a:rPr lang="en-US" b="1" dirty="0" err="1"/>
              <a:t>duas</a:t>
            </a:r>
            <a:r>
              <a:rPr lang="en-US" b="1" dirty="0"/>
              <a:t> </a:t>
            </a:r>
            <a:r>
              <a:rPr lang="en-US" b="1" dirty="0" err="1"/>
              <a:t>vezes</a:t>
            </a:r>
            <a:r>
              <a:rPr lang="en-US" b="1" dirty="0"/>
              <a:t> a </a:t>
            </a:r>
            <a:r>
              <a:rPr lang="en-US" b="1" dirty="0" err="1"/>
              <a:t>tecla</a:t>
            </a:r>
            <a:r>
              <a:rPr lang="en-US" b="1" dirty="0"/>
              <a:t> 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teclado</a:t>
            </a:r>
            <a:r>
              <a:rPr lang="en-US" dirty="0"/>
              <a:t>.</a:t>
            </a:r>
          </a:p>
          <a:p>
            <a:r>
              <a:rPr lang="en-US" dirty="0" err="1"/>
              <a:t>Outra</a:t>
            </a:r>
            <a:r>
              <a:rPr lang="en-US" dirty="0"/>
              <a:t> forma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pressionar</a:t>
            </a:r>
            <a:r>
              <a:rPr lang="en-US" dirty="0"/>
              <a:t> </a:t>
            </a:r>
            <a:r>
              <a:rPr lang="en-US" b="1" dirty="0"/>
              <a:t>CTRL + M</a:t>
            </a:r>
            <a:r>
              <a:rPr lang="en-US" dirty="0"/>
              <a:t> para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menu 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reload.</a:t>
            </a:r>
          </a:p>
          <a:p>
            <a:endParaRPr lang="en-US" dirty="0"/>
          </a:p>
          <a:p>
            <a:endParaRPr lang="en-BR" dirty="0"/>
          </a:p>
        </p:txBody>
      </p:sp>
      <p:pic>
        <p:nvPicPr>
          <p:cNvPr id="4" name="Google Shape;134;p23">
            <a:extLst>
              <a:ext uri="{FF2B5EF4-FFF2-40B4-BE49-F238E27FC236}">
                <a16:creationId xmlns:a16="http://schemas.microsoft.com/office/drawing/2014/main" id="{D100C523-6474-5441-AF46-DF806B7909C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862" y="952107"/>
            <a:ext cx="2453748" cy="52248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4531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692" y="952107"/>
            <a:ext cx="8203918" cy="5224856"/>
          </a:xfrm>
        </p:spPr>
        <p:txBody>
          <a:bodyPr>
            <a:normAutofit/>
          </a:bodyPr>
          <a:lstStyle/>
          <a:p>
            <a:r>
              <a:rPr lang="en-US" dirty="0" err="1"/>
              <a:t>Acesse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e </a:t>
            </a:r>
            <a:r>
              <a:rPr lang="en-US" dirty="0" err="1"/>
              <a:t>veja</a:t>
            </a:r>
            <a:r>
              <a:rPr lang="en-US" dirty="0"/>
              <a:t> a principal </a:t>
            </a:r>
            <a:r>
              <a:rPr lang="en-US" dirty="0" err="1"/>
              <a:t>estrutura</a:t>
            </a:r>
            <a:r>
              <a:rPr lang="en-US" dirty="0"/>
              <a:t> de pastas:</a:t>
            </a:r>
          </a:p>
          <a:p>
            <a:r>
              <a:rPr lang="en-US" dirty="0"/>
              <a:t>assets ⇒ pasta para </a:t>
            </a:r>
            <a:r>
              <a:rPr lang="en-US" dirty="0" err="1"/>
              <a:t>armazenar</a:t>
            </a:r>
            <a:r>
              <a:rPr lang="en-US" dirty="0"/>
              <a:t> as imagens </a:t>
            </a:r>
            <a:r>
              <a:rPr lang="en-US" dirty="0" err="1"/>
              <a:t>utilizadas</a:t>
            </a:r>
            <a:r>
              <a:rPr lang="en-US" dirty="0"/>
              <a:t> no App;</a:t>
            </a:r>
          </a:p>
          <a:p>
            <a:r>
              <a:rPr lang="en-US" dirty="0" err="1"/>
              <a:t>node_modules</a:t>
            </a:r>
            <a:r>
              <a:rPr lang="en-US" dirty="0"/>
              <a:t> ⇒ 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dependências</a:t>
            </a:r>
            <a:r>
              <a:rPr lang="en-US" dirty="0"/>
              <a:t> JS;</a:t>
            </a:r>
          </a:p>
          <a:p>
            <a:r>
              <a:rPr lang="en-US" dirty="0" err="1"/>
              <a:t>App.js</a:t>
            </a:r>
            <a:r>
              <a:rPr lang="en-US" dirty="0"/>
              <a:t> ⇒ 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App;</a:t>
            </a:r>
          </a:p>
          <a:p>
            <a:r>
              <a:rPr lang="en-US" dirty="0" err="1"/>
              <a:t>app.json</a:t>
            </a:r>
            <a:r>
              <a:rPr lang="en-US" dirty="0"/>
              <a:t> ⇒  </a:t>
            </a:r>
            <a:r>
              <a:rPr lang="en-US" dirty="0" err="1"/>
              <a:t>configurações</a:t>
            </a:r>
            <a:r>
              <a:rPr lang="en-US" dirty="0"/>
              <a:t> e </a:t>
            </a:r>
            <a:r>
              <a:rPr lang="en-US" dirty="0" err="1"/>
              <a:t>infos</a:t>
            </a:r>
            <a:r>
              <a:rPr lang="en-US" dirty="0"/>
              <a:t> </a:t>
            </a:r>
            <a:r>
              <a:rPr lang="en-US" dirty="0" err="1"/>
              <a:t>reaproveitáveis</a:t>
            </a:r>
            <a:r>
              <a:rPr lang="en-US" dirty="0"/>
              <a:t> para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;</a:t>
            </a:r>
          </a:p>
          <a:p>
            <a:r>
              <a:rPr lang="en-US" dirty="0" err="1"/>
              <a:t>babel.config.js</a:t>
            </a:r>
            <a:r>
              <a:rPr lang="en-US" dirty="0"/>
              <a:t> ⇒ </a:t>
            </a:r>
            <a:r>
              <a:rPr lang="en-US" dirty="0" err="1"/>
              <a:t>configurações</a:t>
            </a:r>
            <a:r>
              <a:rPr lang="en-US" dirty="0"/>
              <a:t> do Babel;</a:t>
            </a:r>
          </a:p>
          <a:p>
            <a:r>
              <a:rPr lang="en-US" dirty="0" err="1"/>
              <a:t>package.json</a:t>
            </a:r>
            <a:r>
              <a:rPr lang="en-US" dirty="0"/>
              <a:t> ⇒ </a:t>
            </a:r>
            <a:r>
              <a:rPr lang="en-US" dirty="0" err="1"/>
              <a:t>configurações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para o NodeJS.</a:t>
            </a:r>
          </a:p>
        </p:txBody>
      </p:sp>
      <p:pic>
        <p:nvPicPr>
          <p:cNvPr id="4" name="Google Shape;142;p24">
            <a:extLst>
              <a:ext uri="{FF2B5EF4-FFF2-40B4-BE49-F238E27FC236}">
                <a16:creationId xmlns:a16="http://schemas.microsoft.com/office/drawing/2014/main" id="{DC56554F-DD62-6142-A699-8001B50A17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7390" y="975000"/>
            <a:ext cx="3322338" cy="245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3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Ola Mundo -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App.js</a:t>
            </a:r>
            <a:r>
              <a:rPr lang="en-US" dirty="0"/>
              <a:t> e </a:t>
            </a:r>
            <a:r>
              <a:rPr lang="en-US" dirty="0" err="1"/>
              <a:t>substituir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:</a:t>
            </a:r>
            <a:endParaRPr lang="en-BR" dirty="0"/>
          </a:p>
        </p:txBody>
      </p:sp>
      <p:pic>
        <p:nvPicPr>
          <p:cNvPr id="4" name="Google Shape;150;p25">
            <a:extLst>
              <a:ext uri="{FF2B5EF4-FFF2-40B4-BE49-F238E27FC236}">
                <a16:creationId xmlns:a16="http://schemas.microsoft.com/office/drawing/2014/main" id="{F96EB7B1-B16B-A642-9121-BEC5A27AB45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2660" y="1513475"/>
            <a:ext cx="7142383" cy="383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216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Ola Mundo -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Estilos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1" y="952107"/>
            <a:ext cx="7230902" cy="5224856"/>
          </a:xfrm>
        </p:spPr>
        <p:txBody>
          <a:bodyPr/>
          <a:lstStyle/>
          <a:p>
            <a:r>
              <a:rPr lang="en-US" dirty="0" err="1"/>
              <a:t>Aplique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/>
              <a:t>seu</a:t>
            </a:r>
            <a:r>
              <a:rPr lang="en-US" dirty="0"/>
              <a:t> App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StyleSheet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:</a:t>
            </a:r>
          </a:p>
          <a:p>
            <a:endParaRPr lang="en-US" dirty="0" err="1"/>
          </a:p>
        </p:txBody>
      </p:sp>
      <p:pic>
        <p:nvPicPr>
          <p:cNvPr id="5" name="Google Shape;158;p26">
            <a:extLst>
              <a:ext uri="{FF2B5EF4-FFF2-40B4-BE49-F238E27FC236}">
                <a16:creationId xmlns:a16="http://schemas.microsoft.com/office/drawing/2014/main" id="{583C62D4-ECEF-E74E-BD40-5D7BFD56174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4653" y="952107"/>
            <a:ext cx="4354788" cy="4094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95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Snack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snack.expo.io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166;p27">
            <a:extLst>
              <a:ext uri="{FF2B5EF4-FFF2-40B4-BE49-F238E27FC236}">
                <a16:creationId xmlns:a16="http://schemas.microsoft.com/office/drawing/2014/main" id="{371ED62E-1BFB-8741-B391-581FCCB1FA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3225" y="1490459"/>
            <a:ext cx="7825550" cy="414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75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F31D-DD80-0F4E-BF85-C13DA0B0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56423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7;p14">
            <a:extLst>
              <a:ext uri="{FF2B5EF4-FFF2-40B4-BE49-F238E27FC236}">
                <a16:creationId xmlns:a16="http://schemas.microsoft.com/office/drawing/2014/main" id="{DB6C17C1-131F-EE45-8B8A-7C2AFF3E89D5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69C04E-ABE1-4B4A-9FA8-4EFCA43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R" dirty="0"/>
              <a:t>\</a:t>
            </a:r>
          </a:p>
        </p:txBody>
      </p:sp>
      <p:grpSp>
        <p:nvGrpSpPr>
          <p:cNvPr id="5" name="Google Shape;379;p51">
            <a:extLst>
              <a:ext uri="{FF2B5EF4-FFF2-40B4-BE49-F238E27FC236}">
                <a16:creationId xmlns:a16="http://schemas.microsoft.com/office/drawing/2014/main" id="{43D126E1-0687-F24E-B5C8-25EB0BCB1FA2}"/>
              </a:ext>
            </a:extLst>
          </p:cNvPr>
          <p:cNvGrpSpPr/>
          <p:nvPr/>
        </p:nvGrpSpPr>
        <p:grpSpPr>
          <a:xfrm>
            <a:off x="7363" y="3341050"/>
            <a:ext cx="12184637" cy="2069936"/>
            <a:chOff x="-768000" y="2265750"/>
            <a:chExt cx="10680000" cy="1778400"/>
          </a:xfrm>
        </p:grpSpPr>
        <p:sp>
          <p:nvSpPr>
            <p:cNvPr id="6" name="Google Shape;380;p51">
              <a:extLst>
                <a:ext uri="{FF2B5EF4-FFF2-40B4-BE49-F238E27FC236}">
                  <a16:creationId xmlns:a16="http://schemas.microsoft.com/office/drawing/2014/main" id="{50FE3F09-534C-E147-A228-4E7889B797CF}"/>
                </a:ext>
              </a:extLst>
            </p:cNvPr>
            <p:cNvSpPr/>
            <p:nvPr/>
          </p:nvSpPr>
          <p:spPr>
            <a:xfrm>
              <a:off x="-382675" y="2265750"/>
              <a:ext cx="9949500" cy="1778400"/>
            </a:xfrm>
            <a:prstGeom prst="rect">
              <a:avLst/>
            </a:prstGeom>
            <a:solidFill>
              <a:srgbClr val="ED145B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1;p51">
              <a:extLst>
                <a:ext uri="{FF2B5EF4-FFF2-40B4-BE49-F238E27FC236}">
                  <a16:creationId xmlns:a16="http://schemas.microsoft.com/office/drawing/2014/main" id="{5A934FC8-872E-C543-90D1-6EBE8B488635}"/>
                </a:ext>
              </a:extLst>
            </p:cNvPr>
            <p:cNvSpPr txBox="1"/>
            <p:nvPr/>
          </p:nvSpPr>
          <p:spPr>
            <a:xfrm>
              <a:off x="-768000" y="2608550"/>
              <a:ext cx="10680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dirty="0">
                  <a:solidFill>
                    <a:srgbClr val="FFFFFF"/>
                  </a:solidFill>
                  <a:latin typeface="Arial Narrow" panose="020B0604020202020204" pitchFamily="34" charset="0"/>
                  <a:ea typeface="Roboto"/>
                  <a:cs typeface="Arial Narrow" panose="020B0604020202020204" pitchFamily="34" charset="0"/>
                  <a:sym typeface="Roboto"/>
                </a:rPr>
                <a:t>Copyright © 2022 Prof. Marcello </a:t>
              </a:r>
              <a:r>
                <a:rPr lang="pt-BR" sz="1400" dirty="0" err="1">
                  <a:solidFill>
                    <a:srgbClr val="FFFFFF"/>
                  </a:solidFill>
                  <a:latin typeface="Arial Narrow" panose="020B0604020202020204" pitchFamily="34" charset="0"/>
                  <a:ea typeface="Roboto"/>
                  <a:cs typeface="Arial Narrow" panose="020B0604020202020204" pitchFamily="34" charset="0"/>
                  <a:sym typeface="Roboto"/>
                </a:rPr>
                <a:t>Kazuo</a:t>
              </a:r>
              <a:r>
                <a:rPr lang="pt-BR" sz="1400" dirty="0">
                  <a:solidFill>
                    <a:srgbClr val="FFFFFF"/>
                  </a:solidFill>
                  <a:latin typeface="Arial Narrow" panose="020B0604020202020204" pitchFamily="34" charset="0"/>
                  <a:ea typeface="Roboto"/>
                  <a:cs typeface="Arial Narrow" panose="020B0604020202020204" pitchFamily="34" charset="0"/>
                  <a:sym typeface="Roboto"/>
                </a:rPr>
                <a:t> </a:t>
              </a:r>
              <a:r>
                <a:rPr lang="pt-BR" sz="1400" dirty="0" err="1">
                  <a:solidFill>
                    <a:srgbClr val="FFFFFF"/>
                  </a:solidFill>
                  <a:latin typeface="Arial Narrow" panose="020B0604020202020204" pitchFamily="34" charset="0"/>
                  <a:ea typeface="Roboto"/>
                  <a:cs typeface="Arial Narrow" panose="020B0604020202020204" pitchFamily="34" charset="0"/>
                  <a:sym typeface="Roboto"/>
                </a:rPr>
                <a:t>Miyajima</a:t>
              </a:r>
              <a:r>
                <a:rPr lang="pt-BR" sz="1400" dirty="0">
                  <a:solidFill>
                    <a:srgbClr val="FFFFFF"/>
                  </a:solidFill>
                  <a:latin typeface="Arial Narrow" panose="020B0604020202020204" pitchFamily="34" charset="0"/>
                  <a:ea typeface="Roboto"/>
                  <a:cs typeface="Arial Narrow" panose="020B0604020202020204" pitchFamily="34" charset="0"/>
                  <a:sym typeface="Roboto"/>
                </a:rPr>
                <a:t> &lt;</a:t>
              </a:r>
              <a:r>
                <a:rPr lang="pt-BR" sz="1400" u="sng" dirty="0">
                  <a:solidFill>
                    <a:srgbClr val="FFFFFF"/>
                  </a:solidFill>
                  <a:latin typeface="Arial Narrow" panose="020B0604020202020204" pitchFamily="34" charset="0"/>
                  <a:ea typeface="Roboto"/>
                  <a:cs typeface="Arial Narrow" panose="020B0604020202020204" pitchFamily="34" charset="0"/>
                  <a:sym typeface="Robo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profmarcello.miyajima@fiap.com.br</a:t>
              </a:r>
              <a:r>
                <a:rPr lang="pt-BR" sz="1400" dirty="0">
                  <a:solidFill>
                    <a:srgbClr val="FFFFFF"/>
                  </a:solidFill>
                  <a:latin typeface="Arial Narrow" panose="020B0604020202020204" pitchFamily="34" charset="0"/>
                  <a:ea typeface="Roboto"/>
                  <a:cs typeface="Arial Narrow" panose="020B0604020202020204" pitchFamily="34" charset="0"/>
                  <a:sym typeface="Roboto"/>
                </a:rPr>
                <a:t>&gt;</a:t>
              </a:r>
              <a:endParaRPr sz="1400" dirty="0">
                <a:solidFill>
                  <a:srgbClr val="FFFFFF"/>
                </a:solidFill>
                <a:latin typeface="Arial Narrow" panose="020B0604020202020204" pitchFamily="34" charset="0"/>
                <a:ea typeface="Roboto"/>
                <a:cs typeface="Arial Narrow" panose="020B0604020202020204" pitchFamily="34" charset="0"/>
                <a:sym typeface="Roboto"/>
              </a:endParaRPr>
            </a:p>
          </p:txBody>
        </p:sp>
        <p:sp>
          <p:nvSpPr>
            <p:cNvPr id="8" name="Google Shape;382;p51">
              <a:extLst>
                <a:ext uri="{FF2B5EF4-FFF2-40B4-BE49-F238E27FC236}">
                  <a16:creationId xmlns:a16="http://schemas.microsoft.com/office/drawing/2014/main" id="{D634C0AD-DADB-0744-900A-4881D239E4CC}"/>
                </a:ext>
              </a:extLst>
            </p:cNvPr>
            <p:cNvSpPr txBox="1"/>
            <p:nvPr/>
          </p:nvSpPr>
          <p:spPr>
            <a:xfrm>
              <a:off x="472700" y="3024075"/>
              <a:ext cx="85086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dirty="0">
                  <a:solidFill>
                    <a:srgbClr val="FFFFFF"/>
                  </a:solidFill>
                </a:rPr>
                <a:t>Todos direitos reservados. Reprodução ou divulgação total ou parcial deste documento é expressamente </a:t>
              </a:r>
              <a:r>
                <a:rPr lang="pt-BR" sz="1000" dirty="0" err="1">
                  <a:solidFill>
                    <a:srgbClr val="FFFFFF"/>
                  </a:solidFill>
                </a:rPr>
                <a:t>proíbido</a:t>
              </a:r>
              <a:r>
                <a:rPr lang="pt-BR" sz="1000" dirty="0">
                  <a:solidFill>
                    <a:srgbClr val="FFFFFF"/>
                  </a:solidFill>
                </a:rPr>
                <a:t> sem o consentimento formal, </a:t>
              </a:r>
              <a:endParaRPr sz="1000" dirty="0">
                <a:solidFill>
                  <a:srgbClr val="FFFFF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dirty="0">
                  <a:solidFill>
                    <a:srgbClr val="FFFFFF"/>
                  </a:solidFill>
                </a:rPr>
                <a:t>por escrito, do Professor (autor).</a:t>
              </a:r>
              <a:endParaRPr sz="10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9" name="Google Shape;378;p51">
            <a:extLst>
              <a:ext uri="{FF2B5EF4-FFF2-40B4-BE49-F238E27FC236}">
                <a16:creationId xmlns:a16="http://schemas.microsoft.com/office/drawing/2014/main" id="{3A6CB434-209D-F14A-9C73-C36C30CB7C40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0696" y="927740"/>
            <a:ext cx="3770607" cy="1608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49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A763-8590-D249-88F7-B3C3CD0A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React Native</a:t>
            </a:r>
            <a:endParaRPr lang="en-BR" dirty="0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1B773DA1-4850-E940-B37C-AA49DAFFAF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649" r="14649"/>
          <a:stretch/>
        </p:blipFill>
        <p:spPr>
          <a:xfrm>
            <a:off x="4970654" y="867468"/>
            <a:ext cx="2250692" cy="2250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6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07D1-BABC-EB47-BCCC-2850E248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3886-3BA6-524E-BA8B-360D2003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Facebook;</a:t>
            </a:r>
          </a:p>
          <a:p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lançada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2015;</a:t>
            </a:r>
          </a:p>
          <a:p>
            <a:r>
              <a:rPr lang="en-US" dirty="0" err="1"/>
              <a:t>Permite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para Android e iOS;</a:t>
            </a:r>
          </a:p>
          <a:p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JS;</a:t>
            </a:r>
          </a:p>
          <a:p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integração</a:t>
            </a:r>
            <a:r>
              <a:rPr lang="en-US" dirty="0"/>
              <a:t> com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;</a:t>
            </a:r>
          </a:p>
          <a:p>
            <a:r>
              <a:rPr lang="en-US" dirty="0" err="1"/>
              <a:t>Através</a:t>
            </a:r>
            <a:r>
              <a:rPr lang="en-US" dirty="0"/>
              <a:t> de um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background, </a:t>
            </a:r>
            <a:r>
              <a:rPr lang="en-US" dirty="0" err="1"/>
              <a:t>interpreta</a:t>
            </a:r>
            <a:r>
              <a:rPr lang="en-US" dirty="0"/>
              <a:t> o JS e </a:t>
            </a:r>
            <a:r>
              <a:rPr lang="en-US" dirty="0" err="1"/>
              <a:t>converte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nativos</a:t>
            </a:r>
            <a:r>
              <a:rPr lang="en-US" dirty="0"/>
              <a:t> da </a:t>
            </a:r>
            <a:r>
              <a:rPr lang="en-US" dirty="0" err="1"/>
              <a:t>plataforma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17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-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usa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Fonte: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reactnative.dev</a:t>
            </a:r>
            <a:r>
              <a:rPr lang="en-US" dirty="0"/>
              <a:t>/showcase</a:t>
            </a:r>
          </a:p>
          <a:p>
            <a:r>
              <a:rPr lang="en-US" dirty="0" err="1"/>
              <a:t>Aplicativos</a:t>
            </a:r>
            <a:r>
              <a:rPr lang="en-US" dirty="0"/>
              <a:t> Open Source </a:t>
            </a:r>
            <a:r>
              <a:rPr lang="en-US" dirty="0" err="1"/>
              <a:t>feitos</a:t>
            </a:r>
            <a:r>
              <a:rPr lang="en-US" dirty="0"/>
              <a:t> com React-Native: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ReactNativeNews</a:t>
            </a:r>
            <a:r>
              <a:rPr lang="en-US" dirty="0"/>
              <a:t>/React-Native-Apps</a:t>
            </a:r>
          </a:p>
          <a:p>
            <a:endParaRPr lang="en-US" dirty="0"/>
          </a:p>
        </p:txBody>
      </p:sp>
      <p:pic>
        <p:nvPicPr>
          <p:cNvPr id="4" name="Google Shape;78;p16">
            <a:extLst>
              <a:ext uri="{FF2B5EF4-FFF2-40B4-BE49-F238E27FC236}">
                <a16:creationId xmlns:a16="http://schemas.microsoft.com/office/drawing/2014/main" id="{4110A3B8-DFDA-4149-BDA2-D978937E183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6656" y="1396344"/>
            <a:ext cx="925500" cy="9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9;p16">
            <a:extLst>
              <a:ext uri="{FF2B5EF4-FFF2-40B4-BE49-F238E27FC236}">
                <a16:creationId xmlns:a16="http://schemas.microsoft.com/office/drawing/2014/main" id="{70ABD459-2522-1843-9A3F-BAE82F5809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456" y="1396344"/>
            <a:ext cx="925500" cy="9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0;p16">
            <a:extLst>
              <a:ext uri="{FF2B5EF4-FFF2-40B4-BE49-F238E27FC236}">
                <a16:creationId xmlns:a16="http://schemas.microsoft.com/office/drawing/2014/main" id="{4D21D2F5-1E01-EC4B-A143-1A4F145772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261" y="1430344"/>
            <a:ext cx="925500" cy="9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16">
            <a:extLst>
              <a:ext uri="{FF2B5EF4-FFF2-40B4-BE49-F238E27FC236}">
                <a16:creationId xmlns:a16="http://schemas.microsoft.com/office/drawing/2014/main" id="{64658209-1638-A647-8593-83EEA2ED55E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486" y="1430347"/>
            <a:ext cx="925500" cy="9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3;p16">
            <a:extLst>
              <a:ext uri="{FF2B5EF4-FFF2-40B4-BE49-F238E27FC236}">
                <a16:creationId xmlns:a16="http://schemas.microsoft.com/office/drawing/2014/main" id="{8ED1DA38-C0AD-8A40-81EE-FA685D27034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7856" y="1396744"/>
            <a:ext cx="992700" cy="99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9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A763-8590-D249-88F7-B3C3CD0A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endParaRPr lang="en-BR" dirty="0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1B773DA1-4850-E940-B37C-AA49DAFFAF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649" r="14649"/>
          <a:stretch/>
        </p:blipFill>
        <p:spPr>
          <a:xfrm>
            <a:off x="4970654" y="867468"/>
            <a:ext cx="2250692" cy="2250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87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Para o </a:t>
            </a:r>
            <a:r>
              <a:rPr lang="en-US" dirty="0" err="1"/>
              <a:t>desenvolvimento</a:t>
            </a:r>
            <a:r>
              <a:rPr lang="en-US" dirty="0"/>
              <a:t> com o React-Native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:</a:t>
            </a:r>
          </a:p>
          <a:p>
            <a:r>
              <a:rPr lang="en-US" dirty="0"/>
              <a:t>NodeJS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nodejs.org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</a:p>
          <a:p>
            <a:pPr lvl="1"/>
            <a:r>
              <a:rPr lang="en-US" dirty="0" err="1"/>
              <a:t>Instalar</a:t>
            </a:r>
            <a:r>
              <a:rPr lang="en-US" dirty="0"/>
              <a:t> sempre a </a:t>
            </a:r>
            <a:r>
              <a:rPr lang="en-US" dirty="0" err="1"/>
              <a:t>versão</a:t>
            </a:r>
            <a:r>
              <a:rPr lang="en-US" dirty="0"/>
              <a:t> LTS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melhor</a:t>
            </a:r>
            <a:endParaRPr lang="en-US" dirty="0"/>
          </a:p>
          <a:p>
            <a:pPr lvl="1"/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/>
              <a:t>node --version</a:t>
            </a:r>
            <a:r>
              <a:rPr lang="en-US" dirty="0"/>
              <a:t> para saber se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.</a:t>
            </a:r>
          </a:p>
          <a:p>
            <a:r>
              <a:rPr lang="en-US" dirty="0"/>
              <a:t>JDK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www.oracle.com</a:t>
            </a:r>
            <a:r>
              <a:rPr lang="en-US" dirty="0"/>
              <a:t>/java/technologies/</a:t>
            </a:r>
            <a:r>
              <a:rPr lang="en-US" dirty="0" err="1"/>
              <a:t>javase-downloads.html</a:t>
            </a:r>
            <a:endParaRPr lang="en-US" dirty="0"/>
          </a:p>
          <a:p>
            <a:pPr lvl="1"/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&gt;= 8</a:t>
            </a:r>
          </a:p>
          <a:p>
            <a:pPr lvl="1"/>
            <a:r>
              <a:rPr lang="en-US" dirty="0" err="1"/>
              <a:t>Configurar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de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b="1" dirty="0"/>
              <a:t>JAVA_HOME</a:t>
            </a:r>
          </a:p>
          <a:p>
            <a:pPr lvl="1"/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/>
              <a:t>java -version</a:t>
            </a:r>
            <a:r>
              <a:rPr lang="en-US" dirty="0"/>
              <a:t> para saber se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endParaRPr lang="en-US" dirty="0"/>
          </a:p>
          <a:p>
            <a:r>
              <a:rPr lang="en-US" dirty="0"/>
              <a:t>Android Studio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/studio/</a:t>
            </a:r>
          </a:p>
          <a:p>
            <a:pPr lvl="1"/>
            <a:r>
              <a:rPr lang="en-US" dirty="0" err="1"/>
              <a:t>Configurar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de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b="1" dirty="0"/>
              <a:t>ANDROID_HOME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Passo</a:t>
            </a:r>
            <a:r>
              <a:rPr lang="en-US" dirty="0"/>
              <a:t> a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e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reactnative.dev</a:t>
            </a:r>
            <a:r>
              <a:rPr lang="en-US" dirty="0"/>
              <a:t>/docs/environment-setup</a:t>
            </a:r>
          </a:p>
        </p:txBody>
      </p:sp>
    </p:spTree>
    <p:extLst>
      <p:ext uri="{BB962C8B-B14F-4D97-AF65-F5344CB8AC3E}">
        <p14:creationId xmlns:p14="http://schemas.microsoft.com/office/powerpoint/2010/main" val="413567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AB92-0F58-7041-903B-0C990063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Native </a:t>
            </a:r>
            <a:r>
              <a:rPr lang="en-US" dirty="0" err="1"/>
              <a:t>Cli</a:t>
            </a:r>
            <a:endParaRPr lang="en-US" dirty="0"/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módulo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(Java/Objective-c)</a:t>
            </a:r>
          </a:p>
          <a:p>
            <a:pPr lvl="1"/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bibliotecas</a:t>
            </a:r>
            <a:endParaRPr lang="en-US" dirty="0"/>
          </a:p>
          <a:p>
            <a:pPr lvl="1"/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en-US" dirty="0"/>
          </a:p>
          <a:p>
            <a:pPr lvl="1"/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executáveis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(.</a:t>
            </a:r>
            <a:r>
              <a:rPr lang="en-US" dirty="0" err="1"/>
              <a:t>apk</a:t>
            </a:r>
            <a:r>
              <a:rPr lang="en-US" dirty="0"/>
              <a:t>, .</a:t>
            </a:r>
            <a:r>
              <a:rPr lang="en-US" dirty="0" err="1"/>
              <a:t>ipa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Expo</a:t>
            </a:r>
          </a:p>
          <a:p>
            <a:pPr lvl="1"/>
            <a:r>
              <a:rPr lang="en-US" dirty="0"/>
              <a:t>Auto </a:t>
            </a:r>
            <a:r>
              <a:rPr lang="en-US" dirty="0" err="1"/>
              <a:t>gerencia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en-US" dirty="0"/>
          </a:p>
          <a:p>
            <a:pPr lvl="1"/>
            <a:r>
              <a:rPr lang="en-US" dirty="0" err="1"/>
              <a:t>Bibliotécas</a:t>
            </a:r>
            <a:r>
              <a:rPr lang="en-US" dirty="0"/>
              <a:t> e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nativos</a:t>
            </a:r>
            <a:r>
              <a:rPr lang="en-US" dirty="0"/>
              <a:t> </a:t>
            </a:r>
            <a:r>
              <a:rPr lang="en-US" dirty="0" err="1"/>
              <a:t>limitados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binários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maior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iniciantes</a:t>
            </a:r>
            <a:endParaRPr lang="en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DB88C-0067-3F4C-BBA4-1DC90218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</a:t>
            </a:r>
            <a:r>
              <a:rPr lang="en-US" dirty="0" err="1"/>
              <a:t>Cli</a:t>
            </a:r>
            <a:r>
              <a:rPr lang="en-US" dirty="0"/>
              <a:t> vs Expo </a:t>
            </a:r>
            <a:r>
              <a:rPr lang="en-US" dirty="0" err="1"/>
              <a:t>Cli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4595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– React Native </a:t>
            </a:r>
            <a:r>
              <a:rPr lang="en-US" dirty="0" err="1"/>
              <a:t>Cli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utilizaremos</a:t>
            </a:r>
            <a:r>
              <a:rPr lang="en-US" dirty="0"/>
              <a:t> o React Native </a:t>
            </a:r>
            <a:r>
              <a:rPr lang="en-US" dirty="0" err="1"/>
              <a:t>Cli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:</a:t>
            </a:r>
          </a:p>
          <a:p>
            <a:r>
              <a:rPr lang="en-US" dirty="0" err="1"/>
              <a:t>npx</a:t>
            </a:r>
            <a:r>
              <a:rPr lang="en-US" dirty="0"/>
              <a:t> react-native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NomeProjeto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 Metro: </a:t>
            </a:r>
          </a:p>
          <a:p>
            <a:r>
              <a:rPr lang="en-US" dirty="0" err="1"/>
              <a:t>npx</a:t>
            </a:r>
            <a:r>
              <a:rPr lang="en-US" dirty="0"/>
              <a:t> react-native start</a:t>
            </a:r>
          </a:p>
          <a:p>
            <a:pPr marL="0" indent="0">
              <a:buNone/>
            </a:pPr>
            <a:r>
              <a:rPr lang="en-US" dirty="0" err="1"/>
              <a:t>Rodar</a:t>
            </a:r>
            <a:r>
              <a:rPr lang="en-US" dirty="0"/>
              <a:t> no Android</a:t>
            </a:r>
          </a:p>
          <a:p>
            <a:r>
              <a:rPr lang="en-US" dirty="0" err="1"/>
              <a:t>npx</a:t>
            </a:r>
            <a:r>
              <a:rPr lang="en-US" dirty="0"/>
              <a:t> react-native run-android</a:t>
            </a:r>
          </a:p>
          <a:p>
            <a:pPr marL="0" indent="0">
              <a:buNone/>
            </a:pPr>
            <a:r>
              <a:rPr lang="en-US" dirty="0" err="1"/>
              <a:t>Rodar</a:t>
            </a:r>
            <a:r>
              <a:rPr lang="en-US" dirty="0"/>
              <a:t> no iOS</a:t>
            </a:r>
          </a:p>
          <a:p>
            <a:r>
              <a:rPr lang="en-US" dirty="0" err="1"/>
              <a:t>npx</a:t>
            </a:r>
            <a:r>
              <a:rPr lang="en-US" dirty="0"/>
              <a:t> react-native run-</a:t>
            </a:r>
            <a:r>
              <a:rPr lang="en-US" dirty="0" err="1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7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3052-782F-4E42-88AC-01818DD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- Expo CLI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9D00-3EBC-D94E-9453-22A29546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iniciarmos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estudo</a:t>
            </a:r>
            <a:r>
              <a:rPr lang="en-US" dirty="0"/>
              <a:t> do React Native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Expo CLI.</a:t>
            </a:r>
          </a:p>
          <a:p>
            <a:r>
              <a:rPr lang="en-US" dirty="0"/>
              <a:t>Expo </a:t>
            </a:r>
            <a:r>
              <a:rPr lang="en-US" dirty="0" err="1"/>
              <a:t>é</a:t>
            </a:r>
            <a:r>
              <a:rPr lang="en-US" dirty="0"/>
              <a:t> um conjunto de ferramentas e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criados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torno</a:t>
            </a:r>
            <a:r>
              <a:rPr lang="en-US" dirty="0"/>
              <a:t> de </a:t>
            </a:r>
            <a:r>
              <a:rPr lang="en-US" dirty="0" err="1"/>
              <a:t>plataformas</a:t>
            </a:r>
            <a:r>
              <a:rPr lang="en-US" dirty="0"/>
              <a:t> React Native e </a:t>
            </a:r>
            <a:r>
              <a:rPr lang="en-US" dirty="0" err="1"/>
              <a:t>nativas</a:t>
            </a:r>
            <a:r>
              <a:rPr lang="en-US" dirty="0"/>
              <a:t> que </a:t>
            </a:r>
            <a:r>
              <a:rPr lang="en-US" dirty="0" err="1"/>
              <a:t>ajudam</a:t>
            </a:r>
            <a:r>
              <a:rPr lang="en-US" dirty="0"/>
              <a:t> a </a:t>
            </a:r>
            <a:r>
              <a:rPr lang="en-US" dirty="0" err="1"/>
              <a:t>desenvolver</a:t>
            </a:r>
            <a:r>
              <a:rPr lang="en-US" dirty="0"/>
              <a:t>, </a:t>
            </a:r>
            <a:r>
              <a:rPr lang="en-US" dirty="0" err="1"/>
              <a:t>construir</a:t>
            </a:r>
            <a:r>
              <a:rPr lang="en-US" dirty="0"/>
              <a:t>, </a:t>
            </a:r>
            <a:r>
              <a:rPr lang="en-US" dirty="0" err="1"/>
              <a:t>implantar</a:t>
            </a:r>
            <a:r>
              <a:rPr lang="en-US" dirty="0"/>
              <a:t> e </a:t>
            </a:r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iOS, Android e web a </a:t>
            </a:r>
            <a:r>
              <a:rPr lang="en-US" dirty="0" err="1"/>
              <a:t>partir</a:t>
            </a:r>
            <a:r>
              <a:rPr lang="en-US" dirty="0"/>
              <a:t> da </a:t>
            </a:r>
            <a:r>
              <a:rPr lang="en-US" dirty="0" err="1"/>
              <a:t>mesma</a:t>
            </a:r>
            <a:r>
              <a:rPr lang="en-US" dirty="0"/>
              <a:t> base de </a:t>
            </a:r>
            <a:r>
              <a:rPr lang="en-US" dirty="0" err="1"/>
              <a:t>código</a:t>
            </a:r>
            <a:r>
              <a:rPr lang="en-US" dirty="0"/>
              <a:t> JavaScript / TypeScript.</a:t>
            </a:r>
          </a:p>
          <a:p>
            <a:r>
              <a:rPr lang="en-US" dirty="0"/>
              <a:t>https://</a:t>
            </a:r>
            <a:r>
              <a:rPr lang="en-US" dirty="0" err="1"/>
              <a:t>expo.io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terminal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-g expo-cli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Repara</a:t>
            </a:r>
            <a:r>
              <a:rPr lang="en-US" dirty="0"/>
              <a:t> o </a:t>
            </a:r>
            <a:r>
              <a:rPr lang="en-US" dirty="0" err="1"/>
              <a:t>parâmetro</a:t>
            </a:r>
            <a:r>
              <a:rPr lang="en-US" dirty="0"/>
              <a:t> -g.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instala</a:t>
            </a:r>
            <a:r>
              <a:rPr lang="en-US" dirty="0"/>
              <a:t> o expo-cli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S.O.</a:t>
            </a:r>
          </a:p>
          <a:p>
            <a:r>
              <a:rPr lang="en-US" dirty="0"/>
              <a:t>Desta forma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chamar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de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dentro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Em</a:t>
            </a:r>
            <a:r>
              <a:rPr lang="en-US" dirty="0"/>
              <a:t> Linux e MAC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permissões</a:t>
            </a:r>
            <a:r>
              <a:rPr lang="en-US" dirty="0"/>
              <a:t> de </a:t>
            </a:r>
            <a:r>
              <a:rPr lang="en-US" dirty="0" err="1"/>
              <a:t>administrador</a:t>
            </a:r>
            <a:r>
              <a:rPr lang="en-US" dirty="0"/>
              <a:t>. (Usar </a:t>
            </a:r>
            <a:r>
              <a:rPr lang="en-US" dirty="0" err="1"/>
              <a:t>sudo</a:t>
            </a:r>
            <a:r>
              <a:rPr lang="en-US" dirty="0"/>
              <a:t> antes do </a:t>
            </a:r>
            <a:r>
              <a:rPr lang="en-US" dirty="0" err="1"/>
              <a:t>npm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npm</a:t>
            </a:r>
            <a:r>
              <a:rPr lang="en-US" b="1" dirty="0"/>
              <a:t> install -g expo-cli</a:t>
            </a:r>
          </a:p>
        </p:txBody>
      </p:sp>
    </p:spTree>
    <p:extLst>
      <p:ext uri="{BB962C8B-B14F-4D97-AF65-F5344CB8AC3E}">
        <p14:creationId xmlns:p14="http://schemas.microsoft.com/office/powerpoint/2010/main" val="294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8740B4C0987B4D86879E800A26E446" ma:contentTypeVersion="12" ma:contentTypeDescription="Create a new document." ma:contentTypeScope="" ma:versionID="b37fcd488ad3ad82a9034e44c711e96e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c0db41a0090245358ae25817d803db4d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f2d524d-fa1c-4bb9-b9ff-7dd650084597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2263AB-9221-41CA-BBEE-153EAE4CFDDE}"/>
</file>

<file path=customXml/itemProps2.xml><?xml version="1.0" encoding="utf-8"?>
<ds:datastoreItem xmlns:ds="http://schemas.openxmlformats.org/officeDocument/2006/customXml" ds:itemID="{16936BFA-ACE7-4D5B-9EA9-501FB7C4044D}"/>
</file>

<file path=customXml/itemProps3.xml><?xml version="1.0" encoding="utf-8"?>
<ds:datastoreItem xmlns:ds="http://schemas.openxmlformats.org/officeDocument/2006/customXml" ds:itemID="{272D866A-D1BC-4AD0-919C-778BA56DBB73}"/>
</file>

<file path=docProps/app.xml><?xml version="1.0" encoding="utf-8"?>
<Properties xmlns="http://schemas.openxmlformats.org/officeDocument/2006/extended-properties" xmlns:vt="http://schemas.openxmlformats.org/officeDocument/2006/docPropsVTypes">
  <TotalTime>18122</TotalTime>
  <Words>839</Words>
  <Application>Microsoft Macintosh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Roboto</vt:lpstr>
      <vt:lpstr>Wingdings</vt:lpstr>
      <vt:lpstr>Office Theme</vt:lpstr>
      <vt:lpstr>Introdução ao React Native</vt:lpstr>
      <vt:lpstr>Introdução ao React Native</vt:lpstr>
      <vt:lpstr>Características</vt:lpstr>
      <vt:lpstr>Características - Quem usa</vt:lpstr>
      <vt:lpstr>Configuração do Ambiente</vt:lpstr>
      <vt:lpstr>Instalação</vt:lpstr>
      <vt:lpstr>React Native Cli vs Expo Cli</vt:lpstr>
      <vt:lpstr>Instalação – React Native Cli</vt:lpstr>
      <vt:lpstr>Instalação - Expo CLI</vt:lpstr>
      <vt:lpstr>Criando e Executando o Primeiro Projeto Utilizando Expo-Cli</vt:lpstr>
      <vt:lpstr>Criando um Novo Projeto</vt:lpstr>
      <vt:lpstr>Execução do Projeto</vt:lpstr>
      <vt:lpstr>Reload do Aplicativo</vt:lpstr>
      <vt:lpstr>Estrutura do Projeto</vt:lpstr>
      <vt:lpstr>Projeto Ola Mundo - Usando os Componentes</vt:lpstr>
      <vt:lpstr>Projeto Ola Mundo - Aplicando Estilos</vt:lpstr>
      <vt:lpstr>Snack</vt:lpstr>
      <vt:lpstr>Dúvidas?</vt:lpstr>
      <vt:lpstr>\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Miyajima</dc:creator>
  <cp:lastModifiedBy>Marcello Miyajima</cp:lastModifiedBy>
  <cp:revision>308</cp:revision>
  <cp:lastPrinted>2022-05-12T00:58:36Z</cp:lastPrinted>
  <dcterms:created xsi:type="dcterms:W3CDTF">2022-02-09T20:43:54Z</dcterms:created>
  <dcterms:modified xsi:type="dcterms:W3CDTF">2023-03-16T19:20:42Z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