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84"/>
  </p:normalViewPr>
  <p:slideViewPr>
    <p:cSldViewPr snapToGrid="0">
      <p:cViewPr varScale="1">
        <p:scale>
          <a:sx n="106" d="100"/>
          <a:sy n="106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41F5-4C39-7947-9861-01294338376F}" type="datetimeFigureOut">
              <a:rPr lang="en-TR" smtClean="0"/>
              <a:t>10.01.2025</a:t>
            </a:fld>
            <a:endParaRPr lang="en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E08B-D6ED-FE44-BF29-EF46C2707E5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71827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41F5-4C39-7947-9861-01294338376F}" type="datetimeFigureOut">
              <a:rPr lang="en-TR" smtClean="0"/>
              <a:t>10.01.2025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E08B-D6ED-FE44-BF29-EF46C2707E5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5602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41F5-4C39-7947-9861-01294338376F}" type="datetimeFigureOut">
              <a:rPr lang="en-TR" smtClean="0"/>
              <a:t>10.01.2025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E08B-D6ED-FE44-BF29-EF46C2707E5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1977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41F5-4C39-7947-9861-01294338376F}" type="datetimeFigureOut">
              <a:rPr lang="en-TR" smtClean="0"/>
              <a:t>10.01.2025</a:t>
            </a:fld>
            <a:endParaRPr lang="en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E08B-D6ED-FE44-BF29-EF46C2707E5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80046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41F5-4C39-7947-9861-01294338376F}" type="datetimeFigureOut">
              <a:rPr lang="en-TR" smtClean="0"/>
              <a:t>10.01.2025</a:t>
            </a:fld>
            <a:endParaRPr lang="en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E08B-D6ED-FE44-BF29-EF46C2707E5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675054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41F5-4C39-7947-9861-01294338376F}" type="datetimeFigureOut">
              <a:rPr lang="en-TR" smtClean="0"/>
              <a:t>10.01.2025</a:t>
            </a:fld>
            <a:endParaRPr lang="en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E08B-D6ED-FE44-BF29-EF46C2707E5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5921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41F5-4C39-7947-9861-01294338376F}" type="datetimeFigureOut">
              <a:rPr lang="en-TR" smtClean="0"/>
              <a:t>10.01.2025</a:t>
            </a:fld>
            <a:endParaRPr lang="en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E08B-D6ED-FE44-BF29-EF46C2707E5C}" type="slidenum">
              <a:rPr lang="en-TR" smtClean="0"/>
              <a:t>‹#›</a:t>
            </a:fld>
            <a:endParaRPr lang="en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9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41F5-4C39-7947-9861-01294338376F}" type="datetimeFigureOut">
              <a:rPr lang="en-TR" smtClean="0"/>
              <a:t>10.01.2025</a:t>
            </a:fld>
            <a:endParaRPr lang="en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E08B-D6ED-FE44-BF29-EF46C2707E5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6381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41F5-4C39-7947-9861-01294338376F}" type="datetimeFigureOut">
              <a:rPr lang="en-TR" smtClean="0"/>
              <a:t>10.01.2025</a:t>
            </a:fld>
            <a:endParaRPr lang="en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E08B-D6ED-FE44-BF29-EF46C2707E5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8485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41F5-4C39-7947-9861-01294338376F}" type="datetimeFigureOut">
              <a:rPr lang="en-TR" smtClean="0"/>
              <a:t>10.01.2025</a:t>
            </a:fld>
            <a:endParaRPr lang="en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T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E08B-D6ED-FE44-BF29-EF46C2707E5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8870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60441F5-4C39-7947-9861-01294338376F}" type="datetimeFigureOut">
              <a:rPr lang="en-TR" smtClean="0"/>
              <a:t>10.01.2025</a:t>
            </a:fld>
            <a:endParaRPr lang="en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E08B-D6ED-FE44-BF29-EF46C2707E5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2376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60441F5-4C39-7947-9861-01294338376F}" type="datetimeFigureOut">
              <a:rPr lang="en-TR" smtClean="0"/>
              <a:t>10.01.2025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68AE08B-D6ED-FE44-BF29-EF46C2707E5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8903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F203-3571-85CA-FD16-4B4F5B82D7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R" dirty="0"/>
              <a:t>Efect of exam weeks on vıewıng habbıts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6C0B5-C52F-5DBB-314C-8E5D3C04F1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R" dirty="0"/>
              <a:t>Muhammed Reşid Sağlam 31320</a:t>
            </a:r>
          </a:p>
        </p:txBody>
      </p:sp>
    </p:spTree>
    <p:extLst>
      <p:ext uri="{BB962C8B-B14F-4D97-AF65-F5344CB8AC3E}">
        <p14:creationId xmlns:p14="http://schemas.microsoft.com/office/powerpoint/2010/main" val="4216674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0F96-AD03-331B-FD78-0F1E20033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660" y="1349139"/>
            <a:ext cx="7729728" cy="3101983"/>
          </a:xfrm>
        </p:spPr>
        <p:txBody>
          <a:bodyPr/>
          <a:lstStyle/>
          <a:p>
            <a:r>
              <a:rPr lang="en-TR" dirty="0"/>
              <a:t>In case I needed a more comprehensive analysis, I introduced a new attribute, indicating whether I watched the video on a weekday or weekend.</a:t>
            </a:r>
          </a:p>
          <a:p>
            <a:pPr lvl="1"/>
            <a:r>
              <a:rPr lang="en-TR" dirty="0"/>
              <a:t>I chose to not categorize Friday Evening and Saturday Night, since I don’t consider that time period to be any of them.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0DD66FB-808C-FD27-B806-10D810251B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034"/>
          <a:stretch/>
        </p:blipFill>
        <p:spPr>
          <a:xfrm>
            <a:off x="2072821" y="3772807"/>
            <a:ext cx="7303407" cy="161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89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D7BA9-4D34-77DD-8587-DAAC2304C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67" y="1878008"/>
            <a:ext cx="3387612" cy="3101983"/>
          </a:xfrm>
        </p:spPr>
        <p:txBody>
          <a:bodyPr/>
          <a:lstStyle/>
          <a:p>
            <a:r>
              <a:rPr lang="en-TR" dirty="0"/>
              <a:t>I created a heatmap to uncover any correlation</a:t>
            </a:r>
          </a:p>
          <a:p>
            <a:pPr lvl="1"/>
            <a:r>
              <a:rPr lang="en-TR" dirty="0"/>
              <a:t>While some categories have their highs the further they are, majority are diverse and seem random.</a:t>
            </a:r>
          </a:p>
          <a:p>
            <a:pPr lvl="1"/>
            <a:r>
              <a:rPr lang="en-TR" dirty="0"/>
              <a:t>There seems to be no apperant trend.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4419073E-EC45-582A-0F47-EA3843213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175" y="576552"/>
            <a:ext cx="7772400" cy="555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17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B5018-A678-7704-2EFF-F3CF7B555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10658"/>
            <a:ext cx="7729728" cy="3101983"/>
          </a:xfrm>
        </p:spPr>
        <p:txBody>
          <a:bodyPr/>
          <a:lstStyle/>
          <a:p>
            <a:r>
              <a:rPr lang="en-TR" dirty="0"/>
              <a:t>Then I resorted to Pearson and Spearman Correlation tests so I could be more decisive.</a:t>
            </a:r>
          </a:p>
          <a:p>
            <a:pPr lvl="1"/>
            <a:r>
              <a:rPr lang="en-TR" dirty="0"/>
              <a:t>Both tests resulted in high p-values, indicating no significant trends, thus forcing me to fail to reject the null hypothesis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4CAE105-437A-08C6-7153-5AC685BB7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4211534"/>
            <a:ext cx="4953000" cy="914400"/>
          </a:xfrm>
          <a:prstGeom prst="rect">
            <a:avLst/>
          </a:prstGeom>
        </p:spPr>
      </p:pic>
      <p:pic>
        <p:nvPicPr>
          <p:cNvPr id="7" name="Picture 6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DE765588-9641-EC24-62CB-892CE93F2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200" y="4211534"/>
            <a:ext cx="5816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24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A665-CE0E-B5F2-118D-4A9246FE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Addıtıonal analysıs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E2D58-F6FA-2A51-1021-70BA2AD12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After my hypothesis test failed to reject null, I wanted to explore my data bit more</a:t>
            </a:r>
          </a:p>
          <a:p>
            <a:r>
              <a:rPr lang="en-US" dirty="0"/>
              <a:t>F</a:t>
            </a:r>
            <a:r>
              <a:rPr lang="en-TR" dirty="0"/>
              <a:t>irst I wanted to check for each category, what trend it seems to follow.</a:t>
            </a:r>
          </a:p>
          <a:p>
            <a:r>
              <a:rPr lang="en-TR" dirty="0"/>
              <a:t>T</a:t>
            </a:r>
            <a:r>
              <a:rPr lang="en-US" dirty="0"/>
              <a:t>h</a:t>
            </a:r>
            <a:r>
              <a:rPr lang="en-TR" dirty="0"/>
              <a:t>en I wanted to check for trends based on whether the video was watched in weekend or weekday.</a:t>
            </a:r>
          </a:p>
        </p:txBody>
      </p:sp>
    </p:spTree>
    <p:extLst>
      <p:ext uri="{BB962C8B-B14F-4D97-AF65-F5344CB8AC3E}">
        <p14:creationId xmlns:p14="http://schemas.microsoft.com/office/powerpoint/2010/main" val="3457457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61708-5A7F-481D-BA32-3D3B429B5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4713587"/>
            <a:ext cx="7729728" cy="3101983"/>
          </a:xfrm>
        </p:spPr>
        <p:txBody>
          <a:bodyPr/>
          <a:lstStyle/>
          <a:p>
            <a:r>
              <a:rPr lang="en-TR" dirty="0"/>
              <a:t>I created a line chart representing each categories watched video amount on each date.</a:t>
            </a:r>
          </a:p>
          <a:p>
            <a:r>
              <a:rPr lang="en-TR" dirty="0"/>
              <a:t>Then created a quadratic regression model to uncover trends.</a:t>
            </a:r>
          </a:p>
        </p:txBody>
      </p:sp>
      <p:pic>
        <p:nvPicPr>
          <p:cNvPr id="5" name="Picture 4" descr="A graph of colorful dots&#10;&#10;Description automatically generated">
            <a:extLst>
              <a:ext uri="{FF2B5EF4-FFF2-40B4-BE49-F238E27FC236}">
                <a16:creationId xmlns:a16="http://schemas.microsoft.com/office/drawing/2014/main" id="{F8971ACA-0042-1CA2-DC4B-8665A2568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464" y="116115"/>
            <a:ext cx="7772400" cy="441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93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7B07E-D768-DCB6-F380-ABD79D512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71414"/>
            <a:ext cx="9204402" cy="3101983"/>
          </a:xfrm>
        </p:spPr>
        <p:txBody>
          <a:bodyPr>
            <a:normAutofit/>
          </a:bodyPr>
          <a:lstStyle/>
          <a:p>
            <a:r>
              <a:rPr lang="en-TR" sz="1500" dirty="0"/>
              <a:t>Automotive: Initially increased, peaked and then gradually decreased over time.</a:t>
            </a:r>
          </a:p>
          <a:p>
            <a:r>
              <a:rPr lang="en-TR" sz="1500" dirty="0"/>
              <a:t>Gaming: Overall increase, some fluctuations, but upward trend dominates.</a:t>
            </a:r>
          </a:p>
          <a:p>
            <a:r>
              <a:rPr lang="en-TR" sz="1500" dirty="0"/>
              <a:t>Music: Remained relatively stable, with slight increases at some points, no trend.</a:t>
            </a:r>
          </a:p>
          <a:p>
            <a:r>
              <a:rPr lang="en-TR" sz="1500" dirty="0"/>
              <a:t>Culinary: Decreased, stable for a while, and slight increse.</a:t>
            </a:r>
          </a:p>
          <a:p>
            <a:r>
              <a:rPr lang="en-TR" sz="1500" dirty="0"/>
              <a:t>Tech: Remained flat, no trend.</a:t>
            </a:r>
          </a:p>
        </p:txBody>
      </p:sp>
      <p:pic>
        <p:nvPicPr>
          <p:cNvPr id="9" name="Picture 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136AD61-B36D-55D8-1CD7-45D73CD96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914" y="0"/>
            <a:ext cx="7772400" cy="441472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B554F5-A4C7-4403-3032-5468357C5FC8}"/>
              </a:ext>
            </a:extLst>
          </p:cNvPr>
          <p:cNvSpPr txBox="1">
            <a:spLocks/>
          </p:cNvSpPr>
          <p:nvPr/>
        </p:nvSpPr>
        <p:spPr>
          <a:xfrm>
            <a:off x="6396790" y="4471414"/>
            <a:ext cx="9204402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R" sz="1500" dirty="0"/>
              <a:t>Entertainment: Increased at firs, remained stable and then decreased.</a:t>
            </a:r>
          </a:p>
          <a:p>
            <a:r>
              <a:rPr lang="en-TR" sz="1500" dirty="0"/>
              <a:t>MMA: Slight increase at first, then remains stable.</a:t>
            </a:r>
          </a:p>
          <a:p>
            <a:r>
              <a:rPr lang="en-TR" sz="1500" dirty="0"/>
              <a:t>Sports: Increased initially but steadily decreased.</a:t>
            </a:r>
          </a:p>
          <a:p>
            <a:r>
              <a:rPr lang="en-TR" sz="1500" dirty="0"/>
              <a:t>Science: Stable throughout, no trend.</a:t>
            </a:r>
          </a:p>
          <a:p>
            <a:r>
              <a:rPr lang="en-TR" sz="1500" dirty="0"/>
              <a:t>Anime: Stable throughout, no trend.</a:t>
            </a:r>
          </a:p>
        </p:txBody>
      </p:sp>
    </p:spTree>
    <p:extLst>
      <p:ext uri="{BB962C8B-B14F-4D97-AF65-F5344CB8AC3E}">
        <p14:creationId xmlns:p14="http://schemas.microsoft.com/office/powerpoint/2010/main" val="1809767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7487-2EA9-F3EE-B181-02F63246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F931E-5BD7-D3A2-8F54-B3C02E6CB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</a:rPr>
              <a:t>• Categories like Gaming and Automotive showed more pronounced trends.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</a:rPr>
              <a:t>• Entertainment and Sports exhibited a pattern of increase followed by decrease.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</a:rPr>
              <a:t>• Categories like Tech, Music, and Science remained steady without significant changes.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838111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D957-A5BF-32A4-7238-67F5C8A2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Weekend analysıs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3120E-E34A-45EA-CAD9-2E3681264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I calculated the average number of videos I watched in weekdays, weekends, and the period transioning from weekday to weekend.</a:t>
            </a:r>
          </a:p>
          <a:p>
            <a:r>
              <a:rPr lang="en-TR" dirty="0"/>
              <a:t>Then used a bar chart to visualize them</a:t>
            </a:r>
          </a:p>
        </p:txBody>
      </p:sp>
    </p:spTree>
    <p:extLst>
      <p:ext uri="{BB962C8B-B14F-4D97-AF65-F5344CB8AC3E}">
        <p14:creationId xmlns:p14="http://schemas.microsoft.com/office/powerpoint/2010/main" val="1907933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6C28F-A0F6-E24D-C767-5679E3DA6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4759094"/>
            <a:ext cx="7729728" cy="3101983"/>
          </a:xfrm>
        </p:spPr>
        <p:txBody>
          <a:bodyPr/>
          <a:lstStyle/>
          <a:p>
            <a:r>
              <a:rPr lang="en-TR" dirty="0"/>
              <a:t>It appears on average I watch 1 more video in weekends than weekdays. No significant trend again.</a:t>
            </a:r>
          </a:p>
        </p:txBody>
      </p: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1F84542-C366-B8C1-9F18-9FBEC1234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130587"/>
            <a:ext cx="7772400" cy="4628507"/>
          </a:xfrm>
          <a:prstGeom prst="rect">
            <a:avLst/>
          </a:prstGeom>
        </p:spPr>
      </p:pic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4C3F587-A01F-1763-7667-AF8844BBFB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5962"/>
          <a:stretch/>
        </p:blipFill>
        <p:spPr>
          <a:xfrm>
            <a:off x="5768957" y="5424378"/>
            <a:ext cx="5411107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30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F105-1916-EB37-922A-7A730CC68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7D70A-7052-D1ED-95BD-A4CC4F02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After my analysis and hypothesis testing, I failed to reject my null hypothesis, indicating there is no significant correlation with my viewing habbits and exam weeks.</a:t>
            </a:r>
          </a:p>
          <a:p>
            <a:r>
              <a:rPr lang="en-TR" dirty="0"/>
              <a:t>Additi</a:t>
            </a:r>
            <a:r>
              <a:rPr lang="en-US" dirty="0"/>
              <a:t>o</a:t>
            </a:r>
            <a:r>
              <a:rPr lang="en-TR" dirty="0"/>
              <a:t>nal analysis also failed to discover any trend with number of videos I watch and whether the day is weekend or not.</a:t>
            </a:r>
          </a:p>
          <a:p>
            <a:r>
              <a:rPr lang="en-TR" dirty="0"/>
              <a:t>I uncovered some trends for specific categories, but not all seem to represent the truth.</a:t>
            </a:r>
          </a:p>
          <a:p>
            <a:r>
              <a:rPr lang="en-TR"/>
              <a:t>It appears my viewing habbits are currently randomized, indicating that I should make some changes on them, for the sake of my grades.</a:t>
            </a:r>
          </a:p>
        </p:txBody>
      </p:sp>
    </p:spTree>
    <p:extLst>
      <p:ext uri="{BB962C8B-B14F-4D97-AF65-F5344CB8AC3E}">
        <p14:creationId xmlns:p14="http://schemas.microsoft.com/office/powerpoint/2010/main" val="415431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EDB3-4F8D-0E42-57CD-8235E8F8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My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09FD2-4A0C-EB4A-0060-79116098E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TR" sz="2400" dirty="0"/>
              <a:t>Youtube watch history</a:t>
            </a:r>
          </a:p>
          <a:p>
            <a:pPr lvl="1"/>
            <a:r>
              <a:rPr lang="en-TR" sz="2000" dirty="0"/>
              <a:t>Via Google Takeout</a:t>
            </a:r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1098208D-24B2-AFFF-5D38-8D92981D1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760" y="3015489"/>
            <a:ext cx="68961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0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B96C-86ED-F20B-26F2-4C034FD52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My Hypothesıs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3E023-467B-0098-AEA3-88C7633EA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Amount of non-Shorts videos I watch decreases in exam weeks and weeks closer to exam weeks.</a:t>
            </a:r>
          </a:p>
        </p:txBody>
      </p:sp>
    </p:spTree>
    <p:extLst>
      <p:ext uri="{BB962C8B-B14F-4D97-AF65-F5344CB8AC3E}">
        <p14:creationId xmlns:p14="http://schemas.microsoft.com/office/powerpoint/2010/main" val="66859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B2EC8-BCD0-449C-8FC4-92CB32DE7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6962" y="303917"/>
            <a:ext cx="8898075" cy="3967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</a:t>
            </a:r>
            <a:r>
              <a:rPr lang="en-TR" sz="2400" dirty="0"/>
              <a:t> started with cleaning out my dataset. I conducted my analysis on last year, excluding Shorts as much as I can, and omitting the videos I did not watch more than 1 minute.</a:t>
            </a:r>
          </a:p>
          <a:p>
            <a:pPr marL="0" indent="0">
              <a:buNone/>
            </a:pPr>
            <a:r>
              <a:rPr lang="en-TR" sz="2400" dirty="0"/>
              <a:t>For this I used filter words such as “#” “short” and “https” and emojis and removed the data containing these in the title.</a:t>
            </a:r>
          </a:p>
          <a:p>
            <a:pPr marL="0" indent="0">
              <a:buNone/>
            </a:pPr>
            <a:r>
              <a:rPr lang="en-TR" sz="2400" dirty="0"/>
              <a:t>Then continued with creating my dataframe with desired attributes.</a:t>
            </a:r>
          </a:p>
        </p:txBody>
      </p:sp>
      <p:pic>
        <p:nvPicPr>
          <p:cNvPr id="8" name="Picture 7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079C9687-BB40-397E-B551-E2AD8AD4EF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038"/>
          <a:stretch/>
        </p:blipFill>
        <p:spPr>
          <a:xfrm>
            <a:off x="295012" y="3229810"/>
            <a:ext cx="6018702" cy="1041400"/>
          </a:xfrm>
          <a:prstGeom prst="rect">
            <a:avLst/>
          </a:prstGeom>
        </p:spPr>
      </p:pic>
      <p:pic>
        <p:nvPicPr>
          <p:cNvPr id="10" name="Picture 9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6B93B947-0284-1BE7-2B5B-0EDAFA862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836" y="2959100"/>
            <a:ext cx="53213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4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BCCA4-8B18-B61B-61B5-924038120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42" y="663300"/>
            <a:ext cx="7729728" cy="5531399"/>
          </a:xfrm>
        </p:spPr>
        <p:txBody>
          <a:bodyPr>
            <a:normAutofit/>
          </a:bodyPr>
          <a:lstStyle/>
          <a:p>
            <a:r>
              <a:rPr lang="en-TR" dirty="0"/>
              <a:t>Here are the attributes I derived:</a:t>
            </a:r>
          </a:p>
          <a:p>
            <a:pPr lvl="1"/>
            <a:r>
              <a:rPr lang="en-TR" dirty="0"/>
              <a:t>Title</a:t>
            </a:r>
          </a:p>
          <a:p>
            <a:pPr lvl="1"/>
            <a:r>
              <a:rPr lang="en-TR" dirty="0"/>
              <a:t>Channel Name</a:t>
            </a:r>
          </a:p>
          <a:p>
            <a:pPr lvl="1"/>
            <a:r>
              <a:rPr lang="en-TR" dirty="0"/>
              <a:t>Date Watched</a:t>
            </a:r>
          </a:p>
          <a:p>
            <a:pPr lvl="1"/>
            <a:r>
              <a:rPr lang="en-US" dirty="0"/>
              <a:t>T</a:t>
            </a:r>
            <a:r>
              <a:rPr lang="en-TR" dirty="0"/>
              <a:t>ime of Day:</a:t>
            </a:r>
          </a:p>
          <a:p>
            <a:pPr lvl="2"/>
            <a:r>
              <a:rPr lang="en-TR" dirty="0"/>
              <a:t>00.00 – 06.00: Night</a:t>
            </a:r>
          </a:p>
          <a:p>
            <a:pPr lvl="2"/>
            <a:r>
              <a:rPr lang="en-TR" dirty="0"/>
              <a:t>06.00 – 12.00: Morning</a:t>
            </a:r>
          </a:p>
          <a:p>
            <a:pPr lvl="2"/>
            <a:r>
              <a:rPr lang="en-TR" dirty="0"/>
              <a:t>12.00 – 18.00: Noon</a:t>
            </a:r>
          </a:p>
          <a:p>
            <a:pPr lvl="2"/>
            <a:r>
              <a:rPr lang="en-TR" dirty="0"/>
              <a:t>18.00 – 00.00: Evening</a:t>
            </a:r>
          </a:p>
          <a:p>
            <a:pPr lvl="1"/>
            <a:r>
              <a:rPr lang="en-TR" dirty="0"/>
              <a:t> Day of  Week</a:t>
            </a:r>
          </a:p>
          <a:p>
            <a:pPr lvl="1"/>
            <a:r>
              <a:rPr lang="en-TR" dirty="0"/>
              <a:t>Week Number</a:t>
            </a:r>
          </a:p>
          <a:p>
            <a:pPr lvl="2"/>
            <a:r>
              <a:rPr lang="en-US" dirty="0"/>
              <a:t>T</a:t>
            </a:r>
            <a:r>
              <a:rPr lang="en-TR" dirty="0"/>
              <a:t>he furthest week present </a:t>
            </a:r>
            <a:r>
              <a:rPr lang="en-US" dirty="0"/>
              <a:t>in the dataset is marked as 1</a:t>
            </a:r>
          </a:p>
          <a:p>
            <a:pPr lvl="2"/>
            <a:r>
              <a:rPr lang="en-US" dirty="0"/>
              <a:t>The most recent week present in the dataset is marked as 52 </a:t>
            </a:r>
            <a:endParaRPr lang="en-TR" dirty="0"/>
          </a:p>
          <a:p>
            <a:pPr lvl="1"/>
            <a:r>
              <a:rPr lang="en-TR" dirty="0"/>
              <a:t>Month</a:t>
            </a:r>
            <a:endParaRPr lang="en-US" dirty="0"/>
          </a:p>
        </p:txBody>
      </p:sp>
      <p:pic>
        <p:nvPicPr>
          <p:cNvPr id="5" name="Picture 4" descr="A computer screen with text&#10;&#10;Description automatically generated">
            <a:extLst>
              <a:ext uri="{FF2B5EF4-FFF2-40B4-BE49-F238E27FC236}">
                <a16:creationId xmlns:a16="http://schemas.microsoft.com/office/drawing/2014/main" id="{2D45820C-7650-E2B9-3022-4B045527F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058" y="2636479"/>
            <a:ext cx="5727700" cy="23495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F18D0E-2743-B80A-F836-74A7C6190D64}"/>
              </a:ext>
            </a:extLst>
          </p:cNvPr>
          <p:cNvSpPr txBox="1">
            <a:spLocks/>
          </p:cNvSpPr>
          <p:nvPr/>
        </p:nvSpPr>
        <p:spPr>
          <a:xfrm>
            <a:off x="6093943" y="2221497"/>
            <a:ext cx="5727700" cy="1589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Further attributes will be derived from these attributes</a:t>
            </a:r>
          </a:p>
        </p:txBody>
      </p:sp>
    </p:spTree>
    <p:extLst>
      <p:ext uri="{BB962C8B-B14F-4D97-AF65-F5344CB8AC3E}">
        <p14:creationId xmlns:p14="http://schemas.microsoft.com/office/powerpoint/2010/main" val="260451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B611C-01B3-84AE-BF15-09214A359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46" y="1878008"/>
            <a:ext cx="5553296" cy="3101983"/>
          </a:xfrm>
        </p:spPr>
        <p:txBody>
          <a:bodyPr/>
          <a:lstStyle/>
          <a:p>
            <a:r>
              <a:rPr lang="en-TR" dirty="0"/>
              <a:t>Later, I categorized close to half of the channel names myself, and provided the data sheet to an ML model to categorize the rest of the videos.</a:t>
            </a:r>
          </a:p>
          <a:p>
            <a:endParaRPr lang="en-TR" dirty="0"/>
          </a:p>
          <a:p>
            <a:r>
              <a:rPr lang="en-US" dirty="0"/>
              <a:t>T</a:t>
            </a:r>
            <a:r>
              <a:rPr lang="en-TR" dirty="0"/>
              <a:t>he accuracy of the model came out somewhat accaptable, especially for the categories that I manually categorized.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409ABF2-1759-93B1-723C-10A1F4FF7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54" y="940627"/>
            <a:ext cx="52324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5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996CF-ADF8-E04D-29B2-DCAEF7B38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926" y="905550"/>
            <a:ext cx="7729728" cy="3101983"/>
          </a:xfrm>
        </p:spPr>
        <p:txBody>
          <a:bodyPr/>
          <a:lstStyle/>
          <a:p>
            <a:r>
              <a:rPr lang="en-TR" dirty="0"/>
              <a:t>After filtering my data frame for Shorts again, I provided the dates on which I had exams, a brief mail search was sufficient.</a:t>
            </a:r>
          </a:p>
          <a:p>
            <a:endParaRPr lang="en-TR" dirty="0"/>
          </a:p>
          <a:p>
            <a:r>
              <a:rPr lang="en-TR" dirty="0"/>
              <a:t>Then created a new attribute namely “distance_from_exam_week” and calculated the value for each data, ranging from 0 (exam week) to 1 (furthest from any exam week)</a:t>
            </a:r>
          </a:p>
        </p:txBody>
      </p:sp>
      <p:pic>
        <p:nvPicPr>
          <p:cNvPr id="5" name="Picture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DB7190AF-A5CB-F479-1958-F1145A96B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267" y="3271147"/>
            <a:ext cx="6387618" cy="34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1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5EF51-E08F-DDBA-9AB2-5ED4CE89C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558" y="4041744"/>
            <a:ext cx="7729728" cy="3101983"/>
          </a:xfrm>
        </p:spPr>
        <p:txBody>
          <a:bodyPr/>
          <a:lstStyle/>
          <a:p>
            <a:r>
              <a:rPr lang="en-TR" dirty="0"/>
              <a:t>From there I used visualization methods for better undertanding</a:t>
            </a:r>
          </a:p>
          <a:p>
            <a:pPr lvl="1"/>
            <a:r>
              <a:rPr lang="en-TR" dirty="0"/>
              <a:t>This chart represents number of videos watched with respect to distance from exam week.</a:t>
            </a:r>
          </a:p>
          <a:p>
            <a:pPr lvl="1"/>
            <a:r>
              <a:rPr lang="en-US" dirty="0"/>
              <a:t>T</a:t>
            </a:r>
            <a:r>
              <a:rPr lang="en-TR" dirty="0"/>
              <a:t>he videos for distance 0.0 and 0.1 are in abundance, indicating period marked as “exam week” seems large, thus includes more videos than rest. </a:t>
            </a:r>
          </a:p>
          <a:p>
            <a:pPr lvl="1"/>
            <a:r>
              <a:rPr lang="en-TR" dirty="0"/>
              <a:t>I chose to disregard 0.0 since exam weeks are long and would distrupt my analysis</a:t>
            </a:r>
          </a:p>
          <a:p>
            <a:pPr lvl="1"/>
            <a:r>
              <a:rPr lang="en-US" dirty="0"/>
              <a:t>T</a:t>
            </a:r>
            <a:r>
              <a:rPr lang="en-TR" dirty="0"/>
              <a:t>here seems to be no significant trend among the rest</a:t>
            </a:r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3C856525-F8E4-D64D-7AB5-41B1147B4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390" y="252664"/>
            <a:ext cx="6502984" cy="369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3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C30AE-3E26-E275-5EE0-D550B0A1E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358" y="4683413"/>
            <a:ext cx="7729728" cy="3101983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TR" dirty="0"/>
              <a:t>hen I decided a violin chart would be perfect to uncover some trends based on category and time away from an exam week</a:t>
            </a:r>
          </a:p>
          <a:p>
            <a:pPr lvl="1"/>
            <a:r>
              <a:rPr lang="en-TR" dirty="0"/>
              <a:t>There seems to be diff</a:t>
            </a:r>
            <a:r>
              <a:rPr lang="en-US" dirty="0"/>
              <a:t>e</a:t>
            </a:r>
            <a:r>
              <a:rPr lang="en-TR" dirty="0"/>
              <a:t>rence in frequencies of categories but overall there still seems to be no significant trend.</a:t>
            </a:r>
          </a:p>
        </p:txBody>
      </p:sp>
      <p:pic>
        <p:nvPicPr>
          <p:cNvPr id="5" name="Picture 4" descr="A chart of different colored shapes&#10;&#10;Description automatically generated">
            <a:extLst>
              <a:ext uri="{FF2B5EF4-FFF2-40B4-BE49-F238E27FC236}">
                <a16:creationId xmlns:a16="http://schemas.microsoft.com/office/drawing/2014/main" id="{8D12C2D1-ADC9-7C18-5BF1-011E2F7BC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022" y="96252"/>
            <a:ext cx="7772400" cy="441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70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102</TotalTime>
  <Words>935</Words>
  <Application>Microsoft Macintosh PowerPoint</Application>
  <PresentationFormat>Widescreen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Parcel</vt:lpstr>
      <vt:lpstr>Efect of exam weeks on vıewıng habbıts</vt:lpstr>
      <vt:lpstr>My dataset</vt:lpstr>
      <vt:lpstr>My Hypothesıs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Addıtıonal analysıs</vt:lpstr>
      <vt:lpstr>PowerPoint Presentation</vt:lpstr>
      <vt:lpstr>PowerPoint Presentation</vt:lpstr>
      <vt:lpstr>Summary</vt:lpstr>
      <vt:lpstr>Weekend analysıs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Reşid Sağlam</dc:creator>
  <cp:lastModifiedBy>Reşid Sağlam</cp:lastModifiedBy>
  <cp:revision>1</cp:revision>
  <dcterms:created xsi:type="dcterms:W3CDTF">2025-01-10T15:12:58Z</dcterms:created>
  <dcterms:modified xsi:type="dcterms:W3CDTF">2025-01-10T16:55:06Z</dcterms:modified>
</cp:coreProperties>
</file>