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5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3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4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4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6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7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54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0"/>
  </p:notesMasterIdLst>
  <p:handoutMasterIdLst>
    <p:handoutMasterId r:id="rId61"/>
  </p:handoutMasterIdLst>
  <p:sldIdLst>
    <p:sldId id="382" r:id="rId6"/>
    <p:sldId id="383" r:id="rId7"/>
    <p:sldId id="457" r:id="rId8"/>
    <p:sldId id="505" r:id="rId9"/>
    <p:sldId id="504" r:id="rId10"/>
    <p:sldId id="459" r:id="rId11"/>
    <p:sldId id="458" r:id="rId12"/>
    <p:sldId id="506" r:id="rId13"/>
    <p:sldId id="507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503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6" r:id="rId48"/>
    <p:sldId id="493" r:id="rId49"/>
    <p:sldId id="494" r:id="rId50"/>
    <p:sldId id="495" r:id="rId51"/>
    <p:sldId id="497" r:id="rId52"/>
    <p:sldId id="498" r:id="rId53"/>
    <p:sldId id="499" r:id="rId54"/>
    <p:sldId id="501" r:id="rId55"/>
    <p:sldId id="500" r:id="rId56"/>
    <p:sldId id="502" r:id="rId57"/>
    <p:sldId id="508" r:id="rId58"/>
    <p:sldId id="509" r:id="rId5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an DİKER" initials="KD" lastIdx="1" clrIdx="0">
    <p:extLst>
      <p:ext uri="{19B8F6BF-5375-455C-9EA6-DF929625EA0E}">
        <p15:presenceInfo xmlns:p15="http://schemas.microsoft.com/office/powerpoint/2012/main" userId="S-1-5-21-1932363208-1582305323-2332156299-4821" providerId="AD"/>
      </p:ext>
    </p:extLst>
  </p:cmAuthor>
  <p:cmAuthor id="2" name="Tekin KABASAKAL" initials="TK" lastIdx="0" clrIdx="1">
    <p:extLst>
      <p:ext uri="{19B8F6BF-5375-455C-9EA6-DF929625EA0E}">
        <p15:presenceInfo xmlns:p15="http://schemas.microsoft.com/office/powerpoint/2012/main" userId="S-1-5-21-1932363208-1582305323-2332156299-18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145"/>
    <a:srgbClr val="F6EDEC"/>
    <a:srgbClr val="022042"/>
    <a:srgbClr val="09396D"/>
    <a:srgbClr val="032042"/>
    <a:srgbClr val="11456A"/>
    <a:srgbClr val="000000"/>
    <a:srgbClr val="113B6A"/>
    <a:srgbClr val="123D6E"/>
    <a:srgbClr val="A0B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8" autoAdjust="0"/>
    <p:restoredTop sz="90825" autoAdjust="0"/>
  </p:normalViewPr>
  <p:slideViewPr>
    <p:cSldViewPr snapToGrid="0">
      <p:cViewPr varScale="1">
        <p:scale>
          <a:sx n="101" d="100"/>
          <a:sy n="101" d="100"/>
        </p:scale>
        <p:origin x="66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75BB-2646-41C0-BFBE-72177EF8685A}" type="datetimeFigureOut">
              <a:rPr lang="tr-TR" smtClean="0"/>
              <a:t>28.02.2024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3C6C-9992-405E-9B42-A35F422B1C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0396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tr-TR" sz="900" b="1" i="0" u="none">
                <a:solidFill>
                  <a:srgbClr val="BFBFBF"/>
                </a:solidFill>
                <a:latin typeface="Arial" panose="020B0604020202020204" pitchFamily="34" charset="0"/>
              </a:defRPr>
            </a:lvl1pPr>
          </a:lstStyle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88A6-2EAA-497B-928F-63E556D5C81E}" type="datetimeFigureOut">
              <a:rPr lang="tr-TR" smtClean="0"/>
              <a:t>28.02.2024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tr-TR" sz="900" b="1" i="0" u="none">
                <a:solidFill>
                  <a:srgbClr val="BFBFBF"/>
                </a:solidFill>
                <a:latin typeface="Arial" panose="020B0604020202020204" pitchFamily="34" charset="0"/>
              </a:defRPr>
            </a:lvl1pPr>
          </a:lstStyle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E70C-74BA-438E-ABB1-91103E0AD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01541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49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8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68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34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369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710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21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70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07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433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35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70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1. Çalışan</a:t>
            </a:r>
            <a:r>
              <a:rPr lang="tr-TR" dirty="0" smtClean="0"/>
              <a:t> 1 ya</a:t>
            </a:r>
            <a:r>
              <a:rPr lang="tr-TR" baseline="0" dirty="0" smtClean="0"/>
              <a:t> da çok (n) </a:t>
            </a:r>
            <a:r>
              <a:rPr lang="tr-TR" b="1" baseline="0" dirty="0" smtClean="0"/>
              <a:t>Bölüm</a:t>
            </a:r>
            <a:r>
              <a:rPr lang="tr-TR" b="0" baseline="0" dirty="0" smtClean="0"/>
              <a:t>de çalışabilir veya </a:t>
            </a:r>
            <a:r>
              <a:rPr lang="tr-TR" b="1" baseline="0" dirty="0" smtClean="0"/>
              <a:t>Bölüm</a:t>
            </a:r>
            <a:r>
              <a:rPr lang="tr-TR" b="0" baseline="0" dirty="0" smtClean="0"/>
              <a:t>de 0 ya da 1 </a:t>
            </a:r>
            <a:r>
              <a:rPr lang="tr-TR" b="1" baseline="0" dirty="0" smtClean="0"/>
              <a:t>Çalışan</a:t>
            </a:r>
            <a:r>
              <a:rPr lang="tr-TR" b="0" baseline="0" dirty="0" smtClean="0"/>
              <a:t> olabilir. </a:t>
            </a:r>
          </a:p>
          <a:p>
            <a:pPr marL="228600" indent="-228600">
              <a:buAutoNum type="arabicPeriod" startAt="2"/>
            </a:pPr>
            <a:r>
              <a:rPr lang="tr-TR" b="0" baseline="0" dirty="0" smtClean="0"/>
              <a:t>Çalışan 0-1 Bölüm ile ilişkili olabilir.  Bölümde 0-n Çalışan bulunabilir.</a:t>
            </a:r>
          </a:p>
          <a:p>
            <a:pPr marL="228600" indent="-228600">
              <a:buAutoNum type="arabicPeriod" startAt="2"/>
            </a:pPr>
            <a:r>
              <a:rPr lang="tr-TR" b="0" baseline="0" dirty="0" smtClean="0"/>
              <a:t>Karşılıklı bağımlılıktan dolayı kayıt oluşturulamaz.</a:t>
            </a:r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59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8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052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187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775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812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012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800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471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07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424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527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381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479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335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705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920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268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042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352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78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401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889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654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7168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8532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70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858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720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6306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383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04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094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074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1911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7126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4004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0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73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09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117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tr-TR" smtClean="0"/>
              <a:t>HAVELSAN ÖZEL
</a:t>
            </a:r>
            <a:r>
              <a:rPr lang="tr-TR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E70C-74BA-438E-ABB1-91103E0AD7C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98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u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1"/>
            <a:ext cx="11693358" cy="5671797"/>
          </a:xfrm>
          <a:prstGeom prst="rect">
            <a:avLst/>
          </a:prstGeom>
          <a:effectLst>
            <a:reflection stA="84000" endPos="2000" dist="50800" dir="5400000" sy="-100000" algn="bl" rotWithShape="0"/>
          </a:effectLst>
        </p:spPr>
      </p:pic>
      <p:sp>
        <p:nvSpPr>
          <p:cNvPr id="14" name="Rectangle 13"/>
          <p:cNvSpPr/>
          <p:nvPr userDrawn="1"/>
        </p:nvSpPr>
        <p:spPr>
          <a:xfrm>
            <a:off x="10461812" y="6320118"/>
            <a:ext cx="1730188" cy="5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5892800"/>
            <a:ext cx="12192000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5874870"/>
            <a:ext cx="10515600" cy="427318"/>
          </a:xfrm>
        </p:spPr>
        <p:txBody>
          <a:bodyPr>
            <a:normAutofit/>
          </a:bodyPr>
          <a:lstStyle>
            <a:lvl1pPr algn="ctr">
              <a:defRPr sz="2000" b="0" baseline="0">
                <a:solidFill>
                  <a:srgbClr val="1A3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Adı Soyadı / Unvanı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1461059"/>
            <a:ext cx="3235791" cy="1524187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1A3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SUNUM BAŞLIĞI İÇİN TIKLAYIN…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77547" y="6364939"/>
            <a:ext cx="5036905" cy="313766"/>
          </a:xfrm>
        </p:spPr>
        <p:txBody>
          <a:bodyPr/>
          <a:lstStyle>
            <a:lvl1pPr marL="0" indent="0" algn="ctr">
              <a:buNone/>
              <a:defRPr>
                <a:solidFill>
                  <a:srgbClr val="1A3A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tr-TR" sz="1800" dirty="0">
                <a:solidFill>
                  <a:srgbClr val="1A3A6C"/>
                </a:solidFill>
                <a:latin typeface="Helvetica" pitchFamily="2" charset="0"/>
              </a:rPr>
              <a:t>Yer - Tarih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857"/>
          <a:stretch/>
        </p:blipFill>
        <p:spPr>
          <a:xfrm>
            <a:off x="74851" y="6337602"/>
            <a:ext cx="459406" cy="52039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75266" y="6401590"/>
            <a:ext cx="2130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tr-TR" sz="800" b="0" i="1" noProof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HAVELSAN, </a:t>
            </a:r>
            <a:r>
              <a:rPr lang="en-US" sz="800" b="0" i="1" noProof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 an establishment of Turkish Armed Forces Foundation. </a:t>
            </a:r>
          </a:p>
        </p:txBody>
      </p:sp>
      <p:pic>
        <p:nvPicPr>
          <p:cNvPr id="12" name="Image" descr="Image"/>
          <p:cNvPicPr preferRelativeResize="0">
            <a:picLocks/>
          </p:cNvPicPr>
          <p:nvPr userDrawn="1"/>
        </p:nvPicPr>
        <p:blipFill>
          <a:blip r:embed="rId4" cstate="email">
            <a:alphaModFix amt="31936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766">
            <a:off x="4742984" y="25631"/>
            <a:ext cx="2424575" cy="5647171"/>
          </a:xfrm>
          <a:prstGeom prst="parallelogram">
            <a:avLst>
              <a:gd name="adj" fmla="val 91709"/>
            </a:avLst>
          </a:prstGeom>
          <a:ln w="12700">
            <a:miter lim="400000"/>
          </a:ln>
        </p:spPr>
      </p:pic>
      <p:pic>
        <p:nvPicPr>
          <p:cNvPr id="17" name="Image" descr="Image"/>
          <p:cNvPicPr preferRelativeResize="0">
            <a:picLocks/>
          </p:cNvPicPr>
          <p:nvPr userDrawn="1"/>
        </p:nvPicPr>
        <p:blipFill>
          <a:blip r:embed="rId4" cstate="email">
            <a:alphaModFix amt="31936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766">
            <a:off x="2721370" y="25074"/>
            <a:ext cx="2399394" cy="5651395"/>
          </a:xfrm>
          <a:prstGeom prst="parallelogram">
            <a:avLst>
              <a:gd name="adj" fmla="val 91709"/>
            </a:avLst>
          </a:prstGeom>
          <a:ln w="12700">
            <a:miter lim="400000"/>
          </a:ln>
        </p:spPr>
      </p:pic>
      <p:pic>
        <p:nvPicPr>
          <p:cNvPr id="21" name="Image" descr="Image"/>
          <p:cNvPicPr preferRelativeResize="0">
            <a:picLocks/>
          </p:cNvPicPr>
          <p:nvPr userDrawn="1"/>
        </p:nvPicPr>
        <p:blipFill>
          <a:blip r:embed="rId4" cstate="email">
            <a:alphaModFix amt="31936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766">
            <a:off x="6929063" y="12311"/>
            <a:ext cx="2424575" cy="5647171"/>
          </a:xfrm>
          <a:prstGeom prst="parallelogram">
            <a:avLst>
              <a:gd name="adj" fmla="val 91709"/>
            </a:avLst>
          </a:prstGeom>
          <a:ln w="12700">
            <a:miter lim="400000"/>
          </a:ln>
        </p:spPr>
      </p:pic>
      <p:pic>
        <p:nvPicPr>
          <p:cNvPr id="22" name="Image" descr="Image"/>
          <p:cNvPicPr preferRelativeResize="0">
            <a:picLocks/>
          </p:cNvPicPr>
          <p:nvPr userDrawn="1"/>
        </p:nvPicPr>
        <p:blipFill>
          <a:blip r:embed="rId4" cstate="email">
            <a:alphaModFix amt="31936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766">
            <a:off x="9091117" y="-14688"/>
            <a:ext cx="2424575" cy="5647171"/>
          </a:xfrm>
          <a:prstGeom prst="parallelogram">
            <a:avLst>
              <a:gd name="adj" fmla="val 91709"/>
            </a:avLst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9CC638-0C3D-9043-B98C-4EA85F267BE3}"/>
              </a:ext>
            </a:extLst>
          </p:cNvPr>
          <p:cNvSpPr txBox="1"/>
          <p:nvPr userDrawn="1"/>
        </p:nvSpPr>
        <p:spPr>
          <a:xfrm>
            <a:off x="0" y="6669741"/>
            <a:ext cx="122013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belgenin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HAVELSAN'ın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mülkiyetindedir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HAVELSAN'ın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izni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olmadan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belgenin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tamamını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kısmını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başkasına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kopyalamak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vermek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yasaktır</a:t>
            </a:r>
            <a:r>
              <a:rPr lang="en-GB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53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ündem / 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930" y="-594"/>
            <a:ext cx="3346994" cy="685859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9DF0BF-6B7D-204C-AD26-F85F4F6F7F0A}"/>
              </a:ext>
            </a:extLst>
          </p:cNvPr>
          <p:cNvSpPr/>
          <p:nvPr userDrawn="1"/>
        </p:nvSpPr>
        <p:spPr>
          <a:xfrm>
            <a:off x="562520" y="1813038"/>
            <a:ext cx="2901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60190" y="1810381"/>
            <a:ext cx="397613" cy="317579"/>
            <a:chOff x="8877428" y="6285083"/>
            <a:chExt cx="435351" cy="394719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8877428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553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30813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6496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640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9067069" y="6434093"/>
              <a:ext cx="394719" cy="967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5215226-E18D-6644-A572-CDAE9852AC1D}"/>
              </a:ext>
            </a:extLst>
          </p:cNvPr>
          <p:cNvSpPr txBox="1"/>
          <p:nvPr userDrawn="1"/>
        </p:nvSpPr>
        <p:spPr>
          <a:xfrm>
            <a:off x="41931" y="1029388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ea typeface="SF Pro Display" pitchFamily="2" charset="0"/>
                <a:cs typeface="Arial" panose="020B0604020202020204" pitchFamily="34" charset="0"/>
              </a:rPr>
              <a:t>GÜNDEM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SF Pro Display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6361299"/>
            <a:ext cx="153013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3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a Bölüm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21" y="3596603"/>
            <a:ext cx="4498039" cy="979394"/>
          </a:xfr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457200"/>
            <a:r>
              <a:rPr lang="tr-TR" sz="1800" b="1" dirty="0">
                <a:solidFill>
                  <a:schemeClr val="bg1"/>
                </a:solidFill>
                <a:latin typeface="Helvetica" pitchFamily="2" charset="0"/>
              </a:rPr>
              <a:t>Ara bölüm </a:t>
            </a:r>
            <a:r>
              <a:rPr lang="tr-TR" sz="1800" b="1" dirty="0" err="1">
                <a:solidFill>
                  <a:schemeClr val="bg1"/>
                </a:solidFill>
                <a:latin typeface="Helvetica" pitchFamily="2" charset="0"/>
              </a:rPr>
              <a:t>altbaşlığı</a:t>
            </a:r>
            <a:r>
              <a:rPr lang="tr-TR" sz="1800" b="1" dirty="0">
                <a:solidFill>
                  <a:schemeClr val="bg1"/>
                </a:solidFill>
                <a:latin typeface="Helvetica" pitchFamily="2" charset="0"/>
              </a:rPr>
              <a:t> veya kısa açıklaması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41321" y="2039518"/>
            <a:ext cx="5922900" cy="93287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Ara Bölüm Başlığı için tıklayın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567559"/>
            <a:ext cx="382534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st barsız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930" y="-594"/>
            <a:ext cx="3346994" cy="6858594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160190" y="1810381"/>
            <a:ext cx="397613" cy="317579"/>
            <a:chOff x="8877428" y="6285083"/>
            <a:chExt cx="435351" cy="394719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8877428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9553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30813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96496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640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9067069" y="6434093"/>
              <a:ext cx="394719" cy="967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60338" y="538163"/>
            <a:ext cx="2714942" cy="11176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Ara Bölüm İçerik Başlık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63717" y="1790061"/>
            <a:ext cx="2016923" cy="1117600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Ara bölüm açıklama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474150" y="538163"/>
            <a:ext cx="8472043" cy="5825410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6361299"/>
            <a:ext cx="153013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nı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21" y="3596603"/>
            <a:ext cx="4498039" cy="979394"/>
          </a:xfrm>
        </p:spPr>
        <p:txBody>
          <a:bodyPr>
            <a:normAutofit/>
          </a:bodyPr>
          <a:lstStyle>
            <a:lvl1pPr marL="0" indent="0">
              <a:buNone/>
              <a:defRPr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457200"/>
            <a:r>
              <a:rPr lang="tr-TR" sz="1800" b="1" dirty="0">
                <a:solidFill>
                  <a:schemeClr val="bg1"/>
                </a:solidFill>
                <a:latin typeface="Helvetica" pitchFamily="2" charset="0"/>
              </a:rPr>
              <a:t>Ad </a:t>
            </a:r>
            <a:r>
              <a:rPr lang="tr-TR" sz="1800" b="1" dirty="0" err="1">
                <a:solidFill>
                  <a:schemeClr val="bg1"/>
                </a:solidFill>
                <a:latin typeface="Helvetica" pitchFamily="2" charset="0"/>
              </a:rPr>
              <a:t>Soyad</a:t>
            </a:r>
            <a:endParaRPr lang="tr-TR" sz="18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541321" y="2039518"/>
            <a:ext cx="5922900" cy="93287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Teşekkürler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567559"/>
            <a:ext cx="382534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st barlı liste - i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930" y="-594"/>
            <a:ext cx="3346994" cy="685859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8288" y="0"/>
            <a:ext cx="3596640" cy="582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150" y="987425"/>
            <a:ext cx="8481875" cy="537614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2582" y="830837"/>
            <a:ext cx="2016923" cy="1117600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Ara bölüm açıklama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99411"/>
            <a:ext cx="12180934" cy="346538"/>
            <a:chOff x="0" y="217341"/>
            <a:chExt cx="12180934" cy="346538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1410" y="217341"/>
              <a:ext cx="899524" cy="34653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4" r="58069"/>
            <a:stretch/>
          </p:blipFill>
          <p:spPr>
            <a:xfrm>
              <a:off x="0" y="217341"/>
              <a:ext cx="11647534" cy="346538"/>
            </a:xfrm>
            <a:prstGeom prst="rect">
              <a:avLst/>
            </a:prstGeom>
          </p:spPr>
        </p:pic>
      </p:grpSp>
      <p:sp>
        <p:nvSpPr>
          <p:cNvPr id="2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123D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Liste İçerik Başlık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6361299"/>
            <a:ext cx="1530139" cy="504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2426" y="830837"/>
            <a:ext cx="397613" cy="317579"/>
            <a:chOff x="8877428" y="6285083"/>
            <a:chExt cx="435351" cy="394719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8877428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553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30813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96496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64097" y="6335486"/>
              <a:ext cx="45719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9067069" y="6434093"/>
              <a:ext cx="394719" cy="967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1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 sayfa_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123D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r-TR" dirty="0"/>
              <a:t>Boş Sayfa İçerik Başlık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1948" y="764681"/>
            <a:ext cx="11553833" cy="5419809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6361299"/>
            <a:ext cx="153013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st Barsız_say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1948" y="764681"/>
            <a:ext cx="11553833" cy="5419809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6361299"/>
            <a:ext cx="1530139" cy="504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58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2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35909" y="658599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8315E44-DDCB-4CEA-85DB-DCF5BD6C1620}" type="slidenum">
              <a:rPr lang="en-GB" sz="900" b="0" noProof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900" b="0" noProof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6" r:id="rId6"/>
    <p:sldLayoutId id="2147483663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4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781464"/>
            <a:ext cx="4703379" cy="644495"/>
          </a:xfrm>
        </p:spPr>
        <p:txBody>
          <a:bodyPr>
            <a:noAutofit/>
          </a:bodyPr>
          <a:lstStyle/>
          <a:p>
            <a:r>
              <a:rPr lang="tr-TR" sz="2200" dirty="0" smtClean="0">
                <a:ea typeface="+mj-ea"/>
              </a:rPr>
              <a:t>Mantıksal Veri Tabanı Tasarımı</a:t>
            </a:r>
            <a:endParaRPr lang="en-US" sz="2200" dirty="0">
              <a:ea typeface="+mj-ea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838200" y="5819648"/>
            <a:ext cx="10515600" cy="427318"/>
          </a:xfrm>
        </p:spPr>
        <p:txBody>
          <a:bodyPr/>
          <a:lstStyle/>
          <a:p>
            <a:r>
              <a:rPr lang="tr-TR" dirty="0" smtClean="0"/>
              <a:t>Tekin </a:t>
            </a:r>
            <a:r>
              <a:rPr lang="tr-TR" dirty="0" smtClean="0"/>
              <a:t>KABASAKAL</a:t>
            </a:r>
            <a:endParaRPr lang="tr-TR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77547" y="6326931"/>
            <a:ext cx="5036905" cy="31376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29</a:t>
            </a:r>
            <a:r>
              <a:rPr lang="tr-TR" dirty="0" smtClean="0"/>
              <a:t>.02.2024</a:t>
            </a:r>
            <a:endParaRPr lang="tr-TR" dirty="0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266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Varlık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Entity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59200"/>
              </p:ext>
            </p:extLst>
          </p:nvPr>
        </p:nvGraphicFramePr>
        <p:xfrm>
          <a:off x="2270540" y="2204218"/>
          <a:ext cx="2968488" cy="264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149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2383339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Varlik</a:t>
                      </a:r>
                      <a:r>
                        <a:rPr lang="tr-TR" sz="2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Tanim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birincilAnahtar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nitelikBir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nitelikIki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nitelikUc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referansNitelikId</a:t>
                      </a:r>
                      <a:endParaRPr lang="tr-TR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8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nitelikDort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9469509"/>
                  </a:ext>
                </a:extLst>
              </a:tr>
            </a:tbl>
          </a:graphicData>
        </a:graphic>
      </p:graphicFrame>
      <p:sp>
        <p:nvSpPr>
          <p:cNvPr id="6" name="Line Callout 1 5"/>
          <p:cNvSpPr/>
          <p:nvPr/>
        </p:nvSpPr>
        <p:spPr>
          <a:xfrm>
            <a:off x="5714391" y="2132384"/>
            <a:ext cx="2146041" cy="279918"/>
          </a:xfrm>
          <a:prstGeom prst="borderCallout1">
            <a:avLst>
              <a:gd name="adj1" fmla="val 45417"/>
              <a:gd name="adj2" fmla="val 363"/>
              <a:gd name="adj3" fmla="val 112500"/>
              <a:gd name="adj4" fmla="val -3833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Table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Name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714391" y="2523323"/>
            <a:ext cx="2146041" cy="279918"/>
          </a:xfrm>
          <a:prstGeom prst="borderCallout1">
            <a:avLst>
              <a:gd name="adj1" fmla="val 45417"/>
              <a:gd name="adj2" fmla="val 363"/>
              <a:gd name="adj3" fmla="val 112500"/>
              <a:gd name="adj4" fmla="val -3833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Primary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Key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5714390" y="3448818"/>
            <a:ext cx="2146041" cy="279918"/>
          </a:xfrm>
          <a:prstGeom prst="borderCallout1">
            <a:avLst>
              <a:gd name="adj1" fmla="val 45417"/>
              <a:gd name="adj2" fmla="val 363"/>
              <a:gd name="adj3" fmla="val 112500"/>
              <a:gd name="adj4" fmla="val -3833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Attributes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2270540" y="5350821"/>
            <a:ext cx="2146041" cy="279918"/>
          </a:xfrm>
          <a:prstGeom prst="borderCallout1">
            <a:avLst>
              <a:gd name="adj1" fmla="val 45417"/>
              <a:gd name="adj2" fmla="val 363"/>
              <a:gd name="adj3" fmla="val -337259"/>
              <a:gd name="adj4" fmla="val 1168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Key</a:t>
            </a:r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Type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517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Varlık Türleri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Entity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Types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40499"/>
              </p:ext>
            </p:extLst>
          </p:nvPr>
        </p:nvGraphicFramePr>
        <p:xfrm>
          <a:off x="1410805" y="2014332"/>
          <a:ext cx="8128000" cy="385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795">
                  <a:extLst>
                    <a:ext uri="{9D8B030D-6E8A-4147-A177-3AD203B41FA5}">
                      <a16:colId xmlns:a16="http://schemas.microsoft.com/office/drawing/2014/main" xmlns="" val="109211538"/>
                    </a:ext>
                  </a:extLst>
                </a:gridCol>
                <a:gridCol w="5881205">
                  <a:extLst>
                    <a:ext uri="{9D8B030D-6E8A-4147-A177-3AD203B41FA5}">
                      <a16:colId xmlns:a16="http://schemas.microsoft.com/office/drawing/2014/main" xmlns="" val="1240427553"/>
                    </a:ext>
                  </a:extLst>
                </a:gridCol>
              </a:tblGrid>
              <a:tr h="762801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Varlık Rol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Açıklama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534239"/>
                  </a:ext>
                </a:extLst>
              </a:tr>
              <a:tr h="77339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Alan </a:t>
                      </a:r>
                    </a:p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(Domain)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Temel iş bileşenlerini tanımlayan varlık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1605586"/>
                  </a:ext>
                </a:extLst>
              </a:tr>
              <a:tr h="77339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Köprü</a:t>
                      </a:r>
                    </a:p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Linking</a:t>
                      </a: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Çoklu-çoklu</a:t>
                      </a:r>
                      <a:r>
                        <a:rPr lang="tr-TR" sz="2000" baseline="0" dirty="0" smtClean="0">
                          <a:latin typeface="Comic Sans MS" panose="030F0702030302020204" pitchFamily="66" charset="0"/>
                        </a:rPr>
                        <a:t> ilişkili varlıların ilişkisini iki adet bire-çoklu ilişkiye çeviren varlık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86684"/>
                  </a:ext>
                </a:extLst>
              </a:tr>
              <a:tr h="77339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Başvuru</a:t>
                      </a:r>
                    </a:p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Lookup</a:t>
                      </a: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Verinin bütünlüğü ve tutarlığını</a:t>
                      </a:r>
                      <a:r>
                        <a:rPr lang="tr-TR" sz="2000" baseline="0" dirty="0" smtClean="0">
                          <a:latin typeface="Comic Sans MS" panose="030F0702030302020204" pitchFamily="66" charset="0"/>
                        </a:rPr>
                        <a:t> sağlamak adına b</a:t>
                      </a: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aşvuru</a:t>
                      </a:r>
                      <a:r>
                        <a:rPr lang="tr-TR" sz="2000" baseline="0" dirty="0" smtClean="0">
                          <a:latin typeface="Comic Sans MS" panose="030F0702030302020204" pitchFamily="66" charset="0"/>
                        </a:rPr>
                        <a:t> değerlerinin saklandığı varlık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386223"/>
                  </a:ext>
                </a:extLst>
              </a:tr>
              <a:tr h="77339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Bağlı,</a:t>
                      </a:r>
                      <a:r>
                        <a:rPr lang="tr-TR" sz="2000" baseline="0" dirty="0" smtClean="0">
                          <a:latin typeface="Comic Sans MS" panose="030F0702030302020204" pitchFamily="66" charset="0"/>
                        </a:rPr>
                        <a:t> zayıf</a:t>
                      </a:r>
                      <a:endParaRPr lang="tr-TR" sz="20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Weak</a:t>
                      </a: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Başka</a:t>
                      </a:r>
                      <a:r>
                        <a:rPr lang="tr-TR" sz="2000" baseline="0" dirty="0" smtClean="0">
                          <a:latin typeface="Comic Sans MS" panose="030F0702030302020204" pitchFamily="66" charset="0"/>
                        </a:rPr>
                        <a:t> bir varlıkla ilişkilendirildiğinde anlamlı hale gelen varlık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2724268"/>
                  </a:ext>
                </a:extLst>
              </a:tr>
            </a:tbl>
          </a:graphicData>
        </a:graphic>
      </p:graphicFrame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161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İlişkiler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Relationships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60407"/>
              </p:ext>
            </p:extLst>
          </p:nvPr>
        </p:nvGraphicFramePr>
        <p:xfrm>
          <a:off x="761257" y="1969962"/>
          <a:ext cx="2129182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89960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konuBir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8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konuIki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94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konuUc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64037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63763"/>
              </p:ext>
            </p:extLst>
          </p:nvPr>
        </p:nvGraphicFramePr>
        <p:xfrm>
          <a:off x="5279447" y="2509018"/>
          <a:ext cx="2129182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954962" y="2743200"/>
            <a:ext cx="22578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45846" y="3346622"/>
            <a:ext cx="2258425" cy="207734"/>
            <a:chOff x="3542252" y="3312242"/>
            <a:chExt cx="4000937" cy="2764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42252" y="3445565"/>
              <a:ext cx="399994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51583" y="3331029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70911" y="3446105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8000000">
              <a:off x="3561108" y="3445329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8000000">
              <a:off x="7367913" y="3341113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758670" y="4581062"/>
            <a:ext cx="654023" cy="244455"/>
            <a:chOff x="3949634" y="4475665"/>
            <a:chExt cx="654023" cy="24445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949634" y="4590201"/>
              <a:ext cx="65402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69027" y="4475665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8000000">
              <a:off x="3978552" y="4576713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752046" y="5048872"/>
            <a:ext cx="654023" cy="208391"/>
            <a:chOff x="3943010" y="4896820"/>
            <a:chExt cx="654023" cy="20839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943010" y="4994390"/>
              <a:ext cx="65402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3986922" y="5001016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738793" y="5566147"/>
            <a:ext cx="654023" cy="152577"/>
            <a:chOff x="3929757" y="5339447"/>
            <a:chExt cx="654023" cy="15257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929757" y="5418459"/>
              <a:ext cx="65402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049744" y="5339447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455677" y="448099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many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5677" y="49693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10254" y="545776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0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92747"/>
              </p:ext>
            </p:extLst>
          </p:nvPr>
        </p:nvGraphicFramePr>
        <p:xfrm>
          <a:off x="8929164" y="750439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32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30087"/>
              </p:ext>
            </p:extLst>
          </p:nvPr>
        </p:nvGraphicFramePr>
        <p:xfrm>
          <a:off x="8435024" y="2316480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89598"/>
              </p:ext>
            </p:extLst>
          </p:nvPr>
        </p:nvGraphicFramePr>
        <p:xfrm>
          <a:off x="9821854" y="2316480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21195"/>
              </p:ext>
            </p:extLst>
          </p:nvPr>
        </p:nvGraphicFramePr>
        <p:xfrm>
          <a:off x="8435023" y="3989171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5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46437"/>
              </p:ext>
            </p:extLst>
          </p:nvPr>
        </p:nvGraphicFramePr>
        <p:xfrm>
          <a:off x="9821854" y="3971144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6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95769"/>
              </p:ext>
            </p:extLst>
          </p:nvPr>
        </p:nvGraphicFramePr>
        <p:xfrm>
          <a:off x="9250812" y="5513508"/>
          <a:ext cx="720871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1259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5431">
                <a:tc gridSpan="2">
                  <a:txBody>
                    <a:bodyPr/>
                    <a:lstStyle/>
                    <a:p>
                      <a:pPr algn="ctr"/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cxnSp>
        <p:nvCxnSpPr>
          <p:cNvPr id="6" name="Düz Bağlayıcı 5"/>
          <p:cNvCxnSpPr/>
          <p:nvPr/>
        </p:nvCxnSpPr>
        <p:spPr>
          <a:xfrm>
            <a:off x="9289599" y="1603879"/>
            <a:ext cx="0" cy="162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Bağlayıcı 46"/>
          <p:cNvCxnSpPr/>
          <p:nvPr/>
        </p:nvCxnSpPr>
        <p:spPr>
          <a:xfrm>
            <a:off x="10105387" y="1291455"/>
            <a:ext cx="0" cy="462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Düz Bağlayıcı 47"/>
          <p:cNvCxnSpPr/>
          <p:nvPr/>
        </p:nvCxnSpPr>
        <p:spPr>
          <a:xfrm rot="16200000">
            <a:off x="9693012" y="1337877"/>
            <a:ext cx="0" cy="8196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Düz Bağlayıcı 48"/>
          <p:cNvCxnSpPr/>
          <p:nvPr/>
        </p:nvCxnSpPr>
        <p:spPr>
          <a:xfrm rot="16200000">
            <a:off x="9875644" y="1060107"/>
            <a:ext cx="0" cy="4626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üz Bağlayıcı 49"/>
          <p:cNvCxnSpPr/>
          <p:nvPr/>
        </p:nvCxnSpPr>
        <p:spPr>
          <a:xfrm rot="16200000">
            <a:off x="9488875" y="2478669"/>
            <a:ext cx="0" cy="6774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üz Bağlayıcı 50"/>
          <p:cNvCxnSpPr/>
          <p:nvPr/>
        </p:nvCxnSpPr>
        <p:spPr>
          <a:xfrm rot="18000000">
            <a:off x="9246044" y="4654492"/>
            <a:ext cx="0" cy="6774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Bağlayıcı 51"/>
          <p:cNvCxnSpPr/>
          <p:nvPr/>
        </p:nvCxnSpPr>
        <p:spPr>
          <a:xfrm rot="14400000">
            <a:off x="9791518" y="4690162"/>
            <a:ext cx="0" cy="615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>
            <a:off x="9524854" y="5117189"/>
            <a:ext cx="0" cy="420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10822124" y="876466"/>
            <a:ext cx="12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Tekli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(</a:t>
            </a:r>
            <a:r>
              <a:rPr lang="tr-TR" dirty="0" err="1" smtClean="0">
                <a:latin typeface="Comic Sans MS" panose="030F0702030302020204" pitchFamily="66" charset="0"/>
              </a:rPr>
              <a:t>unary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822124" y="2370784"/>
            <a:ext cx="12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İkili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(</a:t>
            </a:r>
            <a:r>
              <a:rPr lang="tr-TR" dirty="0" err="1" smtClean="0">
                <a:latin typeface="Comic Sans MS" panose="030F0702030302020204" pitchFamily="66" charset="0"/>
              </a:rPr>
              <a:t>binary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859784" y="4397864"/>
            <a:ext cx="121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Üçlü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(</a:t>
            </a:r>
            <a:r>
              <a:rPr lang="tr-TR" dirty="0" err="1" smtClean="0">
                <a:latin typeface="Comic Sans MS" panose="030F0702030302020204" pitchFamily="66" charset="0"/>
              </a:rPr>
              <a:t>ternary</a:t>
            </a:r>
            <a:r>
              <a:rPr lang="tr-TR" dirty="0" smtClean="0">
                <a:latin typeface="Comic Sans MS" panose="030F0702030302020204" pitchFamily="66" charset="0"/>
              </a:rPr>
              <a:t>)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1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4" grpId="0"/>
      <p:bldP spid="54" grpId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Üye Sayısı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Cardinality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48190"/>
              </p:ext>
            </p:extLst>
          </p:nvPr>
        </p:nvGraphicFramePr>
        <p:xfrm>
          <a:off x="1379824" y="1969962"/>
          <a:ext cx="2129182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89960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konuBir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8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konuIki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94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konuUc</a:t>
                      </a:r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64037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42245"/>
              </p:ext>
            </p:extLst>
          </p:nvPr>
        </p:nvGraphicFramePr>
        <p:xfrm>
          <a:off x="5898014" y="2509018"/>
          <a:ext cx="2129182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73529" y="3517330"/>
            <a:ext cx="2257865" cy="234930"/>
            <a:chOff x="3573529" y="2641030"/>
            <a:chExt cx="2257865" cy="23493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73529" y="2743200"/>
              <a:ext cx="2257865" cy="0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629275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95950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607204" y="2641030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8000000">
              <a:off x="3616729" y="2732553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19525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781024">
            <a:off x="3277895" y="195262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Bir kitabın ……..(en az) 1……</a:t>
            </a:r>
            <a:endParaRPr lang="tr-T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78399">
            <a:off x="3110507" y="2838450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……1 ya da çok…..Bir yazarın</a:t>
            </a:r>
            <a:endParaRPr lang="tr-TR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0253" y="277118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2"/>
                </a:solidFill>
                <a:latin typeface="Comic Sans MS" panose="030F0702030302020204" pitchFamily="66" charset="0"/>
              </a:rPr>
              <a:t>FK </a:t>
            </a:r>
            <a:r>
              <a:rPr lang="tr-T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</a:t>
            </a:r>
            <a:r>
              <a:rPr lang="tr-TR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yazarNo</a:t>
            </a:r>
            <a:endParaRPr lang="tr-TR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7959011" y="622738"/>
            <a:ext cx="3424336" cy="1347224"/>
          </a:xfrm>
          <a:prstGeom prst="cloudCallout">
            <a:avLst>
              <a:gd name="adj1" fmla="val -131376"/>
              <a:gd name="adj2" fmla="val 55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Bir çok durumda üye sayısı için iş kuralları belirleyici olur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3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6556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Tekrar Eden Nitelikler (Saklı Varlık)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10724"/>
              </p:ext>
            </p:extLst>
          </p:nvPr>
        </p:nvGraphicFramePr>
        <p:xfrm>
          <a:off x="1379824" y="1969962"/>
          <a:ext cx="2129182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89960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8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94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rgbClr val="FFC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64037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50863"/>
              </p:ext>
            </p:extLst>
          </p:nvPr>
        </p:nvGraphicFramePr>
        <p:xfrm>
          <a:off x="5898014" y="1883865"/>
          <a:ext cx="2129182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573529" y="2892177"/>
            <a:ext cx="2257865" cy="234930"/>
            <a:chOff x="3573529" y="2641030"/>
            <a:chExt cx="2257865" cy="23493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573529" y="2743200"/>
              <a:ext cx="2257865" cy="0"/>
            </a:xfrm>
            <a:prstGeom prst="straightConnector1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29275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95950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607204" y="2641030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8000000">
              <a:off x="3616729" y="2732553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819525" y="2669381"/>
              <a:ext cx="0" cy="1571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50973"/>
              </p:ext>
            </p:extLst>
          </p:nvPr>
        </p:nvGraphicFramePr>
        <p:xfrm>
          <a:off x="5898014" y="3952384"/>
          <a:ext cx="2129182" cy="153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konuAd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94780" y="42454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konuBir</a:t>
            </a:r>
            <a:endParaRPr lang="tr-T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5448" y="462409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konuIki</a:t>
            </a:r>
            <a:endParaRPr lang="tr-T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94779" y="498715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konuUc</a:t>
            </a:r>
            <a:endParaRPr lang="tr-TR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87612" y="477726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accent2"/>
                </a:solidFill>
                <a:latin typeface="Comic Sans MS" panose="030F0702030302020204" pitchFamily="66" charset="0"/>
              </a:rPr>
              <a:t>FK </a:t>
            </a:r>
            <a:r>
              <a:rPr lang="tr-TR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ISBN</a:t>
            </a:r>
            <a:endParaRPr lang="tr-TR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09006" y="4353412"/>
            <a:ext cx="2378606" cy="310887"/>
            <a:chOff x="3509006" y="4353412"/>
            <a:chExt cx="2378606" cy="31088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09006" y="4614760"/>
              <a:ext cx="237860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413452" y="4353412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r>
                <a:rPr lang="tr-TR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..3</a:t>
              </a:r>
              <a:endParaRPr lang="tr-TR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41104" y="4356522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0..n</a:t>
              </a:r>
              <a:endParaRPr lang="tr-TR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363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Bire Bir İlişki (1-1)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205408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Birincil anahtar tablosundaki her bir kayıt satırı için ilişkili tabloda 1 satırdan fazla kayıt satırı olamaz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3733143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Özellikler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317800"/>
            <a:ext cx="1078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Çok sık kullanılmaz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Maksat;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Ağırlıklı olarak NULL değer içeren sütunları önlemek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Güvenlik nedeniyle kaydın bazı kısımlarını farklı tablolarda tutmak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71506" y="3080912"/>
            <a:ext cx="4438996" cy="1363691"/>
          </a:xfrm>
          <a:prstGeom prst="cloudCallout">
            <a:avLst>
              <a:gd name="adj1" fmla="val -74553"/>
              <a:gd name="adj2" fmla="val 93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NULL hiçbir şey anlamındadır. </a:t>
            </a:r>
          </a:p>
          <a:p>
            <a:pPr algn="ctr"/>
            <a:r>
              <a:rPr lang="tr-TR" dirty="0" smtClean="0">
                <a:latin typeface="Comic Sans MS" panose="030F0702030302020204" pitchFamily="66" charset="0"/>
              </a:rPr>
              <a:t>0 ya da ‘’’’ anlamında değildir. 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12908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1-1 NULL Alanları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zaltmak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72231"/>
              </p:ext>
            </p:extLst>
          </p:nvPr>
        </p:nvGraphicFramePr>
        <p:xfrm>
          <a:off x="780856" y="1479006"/>
          <a:ext cx="2129182" cy="338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isim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689960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28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946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2640379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20612"/>
              </p:ext>
            </p:extLst>
          </p:nvPr>
        </p:nvGraphicFramePr>
        <p:xfrm>
          <a:off x="7102350" y="1587784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9054"/>
              </p:ext>
            </p:extLst>
          </p:nvPr>
        </p:nvGraphicFramePr>
        <p:xfrm>
          <a:off x="4443996" y="1587784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Film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bicim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ilkGosterim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74774"/>
              </p:ext>
            </p:extLst>
          </p:nvPr>
        </p:nvGraphicFramePr>
        <p:xfrm>
          <a:off x="304800" y="4907603"/>
          <a:ext cx="115824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04">
                  <a:extLst>
                    <a:ext uri="{9D8B030D-6E8A-4147-A177-3AD203B41FA5}">
                      <a16:colId xmlns:a16="http://schemas.microsoft.com/office/drawing/2014/main" xmlns="" val="3111108329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xmlns="" val="2519845009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xmlns="" val="274812004"/>
                    </a:ext>
                  </a:extLst>
                </a:gridCol>
                <a:gridCol w="1688840">
                  <a:extLst>
                    <a:ext uri="{9D8B030D-6E8A-4147-A177-3AD203B41FA5}">
                      <a16:colId xmlns:a16="http://schemas.microsoft.com/office/drawing/2014/main" xmlns="" val="1527862505"/>
                    </a:ext>
                  </a:extLst>
                </a:gridCol>
                <a:gridCol w="1670180">
                  <a:extLst>
                    <a:ext uri="{9D8B030D-6E8A-4147-A177-3AD203B41FA5}">
                      <a16:colId xmlns:a16="http://schemas.microsoft.com/office/drawing/2014/main" xmlns="" val="1227864171"/>
                    </a:ext>
                  </a:extLst>
                </a:gridCol>
                <a:gridCol w="1377823">
                  <a:extLst>
                    <a:ext uri="{9D8B030D-6E8A-4147-A177-3AD203B41FA5}">
                      <a16:colId xmlns:a16="http://schemas.microsoft.com/office/drawing/2014/main" xmlns="" val="3905225443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xmlns="" val="2370522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Isim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Bicim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IlkGosterim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Cilt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Sayi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04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Şu Çılgın Türkler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Bilgi Yayınevi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975220127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62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Babam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ve Oğlum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Blue Ray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18.11.2005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80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Chip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169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768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02290"/>
              </p:ext>
            </p:extLst>
          </p:nvPr>
        </p:nvGraphicFramePr>
        <p:xfrm>
          <a:off x="9760703" y="1587784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Dergi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sayi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0259" y="265922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bicim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4034" y="302622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Comic Sans MS" panose="030F0702030302020204" pitchFamily="66" charset="0"/>
              </a:rPr>
              <a:t>i</a:t>
            </a:r>
            <a:r>
              <a:rPr lang="tr-TR" dirty="0" err="1" smtClean="0">
                <a:latin typeface="Comic Sans MS" panose="030F0702030302020204" pitchFamily="66" charset="0"/>
              </a:rPr>
              <a:t>lkGosterim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0033" y="339125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yayinci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266" y="375396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ISBN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92491" y="41253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anose="030F0702030302020204" pitchFamily="66" charset="0"/>
              </a:rPr>
              <a:t>Cilt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9349" y="449949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sayi</a:t>
            </a:r>
            <a:endParaRPr lang="tr-TR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56517"/>
              </p:ext>
            </p:extLst>
          </p:nvPr>
        </p:nvGraphicFramePr>
        <p:xfrm>
          <a:off x="9713161" y="2776711"/>
          <a:ext cx="2230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68">
                  <a:extLst>
                    <a:ext uri="{9D8B030D-6E8A-4147-A177-3AD203B41FA5}">
                      <a16:colId xmlns:a16="http://schemas.microsoft.com/office/drawing/2014/main" xmlns="" val="1568913109"/>
                    </a:ext>
                  </a:extLst>
                </a:gridCol>
                <a:gridCol w="1115268">
                  <a:extLst>
                    <a:ext uri="{9D8B030D-6E8A-4147-A177-3AD203B41FA5}">
                      <a16:colId xmlns:a16="http://schemas.microsoft.com/office/drawing/2014/main" xmlns="" val="1451048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sayi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43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169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746674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41892"/>
              </p:ext>
            </p:extLst>
          </p:nvPr>
        </p:nvGraphicFramePr>
        <p:xfrm>
          <a:off x="6969966" y="2777729"/>
          <a:ext cx="24166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084">
                  <a:extLst>
                    <a:ext uri="{9D8B030D-6E8A-4147-A177-3AD203B41FA5}">
                      <a16:colId xmlns:a16="http://schemas.microsoft.com/office/drawing/2014/main" xmlns="" val="1568913109"/>
                    </a:ext>
                  </a:extLst>
                </a:gridCol>
                <a:gridCol w="1152545">
                  <a:extLst>
                    <a:ext uri="{9D8B030D-6E8A-4147-A177-3AD203B41FA5}">
                      <a16:colId xmlns:a16="http://schemas.microsoft.com/office/drawing/2014/main" xmlns="" val="1451048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ISBN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43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Bilgi Yayınevi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975220127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746674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89017"/>
              </p:ext>
            </p:extLst>
          </p:nvPr>
        </p:nvGraphicFramePr>
        <p:xfrm>
          <a:off x="4393319" y="2772343"/>
          <a:ext cx="2230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89">
                  <a:extLst>
                    <a:ext uri="{9D8B030D-6E8A-4147-A177-3AD203B41FA5}">
                      <a16:colId xmlns:a16="http://schemas.microsoft.com/office/drawing/2014/main" xmlns="" val="1568913109"/>
                    </a:ext>
                  </a:extLst>
                </a:gridCol>
                <a:gridCol w="1165447">
                  <a:extLst>
                    <a:ext uri="{9D8B030D-6E8A-4147-A177-3AD203B41FA5}">
                      <a16:colId xmlns:a16="http://schemas.microsoft.com/office/drawing/2014/main" xmlns="" val="1451048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bicim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ilkGosterim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43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Blue Ray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18.11.2005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74667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93741"/>
              </p:ext>
            </p:extLst>
          </p:nvPr>
        </p:nvGraphicFramePr>
        <p:xfrm>
          <a:off x="1447433" y="3309580"/>
          <a:ext cx="17068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33">
                  <a:extLst>
                    <a:ext uri="{9D8B030D-6E8A-4147-A177-3AD203B41FA5}">
                      <a16:colId xmlns:a16="http://schemas.microsoft.com/office/drawing/2014/main" xmlns="" val="1568913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isim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443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Şu Çılgın Türkler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196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Babam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ve Oğlum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003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Chip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746674"/>
                  </a:ext>
                </a:extLst>
              </a:tr>
            </a:tbl>
          </a:graphicData>
        </a:graphic>
      </p:graphicFrame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7" grpId="1"/>
      <p:bldP spid="28" grpId="1"/>
      <p:bldP spid="29" grpId="1"/>
      <p:bldP spid="31" grpId="1"/>
      <p:bldP spid="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12908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1-1 NULL Alanları 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zaltmak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14321"/>
              </p:ext>
            </p:extLst>
          </p:nvPr>
        </p:nvGraphicFramePr>
        <p:xfrm>
          <a:off x="5012293" y="1811502"/>
          <a:ext cx="2129182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40127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isim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54468"/>
              </p:ext>
            </p:extLst>
          </p:nvPr>
        </p:nvGraphicFramePr>
        <p:xfrm>
          <a:off x="5012293" y="4526927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30833"/>
              </p:ext>
            </p:extLst>
          </p:nvPr>
        </p:nvGraphicFramePr>
        <p:xfrm>
          <a:off x="2353939" y="4526927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Film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bicim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ilkGosterim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17094"/>
              </p:ext>
            </p:extLst>
          </p:nvPr>
        </p:nvGraphicFramePr>
        <p:xfrm>
          <a:off x="7670646" y="4526927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Dergi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sayi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141475" y="2443855"/>
            <a:ext cx="1686272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185387" y="2450481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4" idx="0"/>
          </p:cNvCxnSpPr>
          <p:nvPr/>
        </p:nvCxnSpPr>
        <p:spPr>
          <a:xfrm flipH="1">
            <a:off x="6076884" y="2969742"/>
            <a:ext cx="6675" cy="1557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821073" y="2450481"/>
            <a:ext cx="6674" cy="20605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428574" y="2436603"/>
            <a:ext cx="6675" cy="2072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37498" y="2442017"/>
            <a:ext cx="1532975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737806" y="2448643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78492" y="2371358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Oval 41"/>
          <p:cNvSpPr/>
          <p:nvPr/>
        </p:nvSpPr>
        <p:spPr>
          <a:xfrm>
            <a:off x="4600401" y="2369520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82711" y="3098638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69856" y="4396790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724077" y="4396790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25806" y="4396790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346304" y="4156096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5999539" y="4154258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8760566" y="4154257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6010555" y="3195792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12908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1-1 Güvenlik Mülahazası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85881"/>
              </p:ext>
            </p:extLst>
          </p:nvPr>
        </p:nvGraphicFramePr>
        <p:xfrm>
          <a:off x="4515337" y="3672383"/>
          <a:ext cx="212918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SGK_No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75737"/>
              </p:ext>
            </p:extLst>
          </p:nvPr>
        </p:nvGraphicFramePr>
        <p:xfrm>
          <a:off x="8240236" y="4049349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CalisanUcret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anose="030F0702030302020204" pitchFamily="66" charset="0"/>
                        </a:rPr>
                        <a:t>ucret</a:t>
                      </a:r>
                      <a:endParaRPr lang="tr-TR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94362"/>
              </p:ext>
            </p:extLst>
          </p:nvPr>
        </p:nvGraphicFramePr>
        <p:xfrm>
          <a:off x="956687" y="1438769"/>
          <a:ext cx="2348874" cy="226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99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883884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57394692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SGK_No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3516943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anose="030F0702030302020204" pitchFamily="66" charset="0"/>
                        </a:rPr>
                        <a:t>ucret</a:t>
                      </a:r>
                      <a:endParaRPr lang="tr-TR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8977763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5400000">
            <a:off x="7340003" y="3844089"/>
            <a:ext cx="221246" cy="1557185"/>
            <a:chOff x="5969856" y="2969742"/>
            <a:chExt cx="221246" cy="1557185"/>
          </a:xfrm>
        </p:grpSpPr>
        <p:cxnSp>
          <p:nvCxnSpPr>
            <p:cNvPr id="7" name="Straight Connector 6"/>
            <p:cNvCxnSpPr>
              <a:endCxn id="14" idx="0"/>
            </p:cNvCxnSpPr>
            <p:nvPr/>
          </p:nvCxnSpPr>
          <p:spPr>
            <a:xfrm flipH="1">
              <a:off x="6076884" y="2969742"/>
              <a:ext cx="6675" cy="1557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82711" y="3098638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969856" y="439679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80873" y="3184936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69856" y="4308656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32424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Bire Çok İlişki (1-n)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721584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Birincil anahtar tablosundaki her bir kayıt satırı için ilişkili tabloda 0’dan sonsuza (n) kadar sayıda kayıt satırı olabilir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851997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Özellikler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436654"/>
            <a:ext cx="1078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En genel ilişki tipidir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38950"/>
              </p:ext>
            </p:extLst>
          </p:nvPr>
        </p:nvGraphicFramePr>
        <p:xfrm>
          <a:off x="4515337" y="4221020"/>
          <a:ext cx="212918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83166"/>
              </p:ext>
            </p:extLst>
          </p:nvPr>
        </p:nvGraphicFramePr>
        <p:xfrm>
          <a:off x="8240236" y="4597986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tanim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661401" y="5063219"/>
            <a:ext cx="1574526" cy="244455"/>
            <a:chOff x="6661401" y="5041953"/>
            <a:chExt cx="1574526" cy="244455"/>
          </a:xfrm>
        </p:grpSpPr>
        <p:grpSp>
          <p:nvGrpSpPr>
            <p:cNvPr id="10" name="Group 9"/>
            <p:cNvGrpSpPr/>
            <p:nvPr/>
          </p:nvGrpSpPr>
          <p:grpSpPr>
            <a:xfrm>
              <a:off x="6661401" y="5060695"/>
              <a:ext cx="1557185" cy="219408"/>
              <a:chOff x="6661401" y="5071328"/>
              <a:chExt cx="1557185" cy="2194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61401" y="5071328"/>
                <a:ext cx="1557185" cy="219408"/>
                <a:chOff x="6672034" y="5060695"/>
                <a:chExt cx="1557185" cy="21940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rot="5400000" flipH="1">
                  <a:off x="7447289" y="4392469"/>
                  <a:ext cx="6675" cy="15571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6697975" y="5164891"/>
                  <a:ext cx="20839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7909829" y="5175908"/>
                  <a:ext cx="20839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6875164" y="5094952"/>
                <a:ext cx="156616" cy="15257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063649" y="5041953"/>
              <a:ext cx="172278" cy="244455"/>
              <a:chOff x="8063649" y="5041953"/>
              <a:chExt cx="172278" cy="24445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21FBE0-5960-E146-8C16-707E1054A11F}"/>
              </a:ext>
            </a:extLst>
          </p:cNvPr>
          <p:cNvSpPr txBox="1"/>
          <p:nvPr/>
        </p:nvSpPr>
        <p:spPr>
          <a:xfrm>
            <a:off x="4275461" y="1507841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DD689F-9D98-C044-BBFD-B4A6CD3365CF}"/>
              </a:ext>
            </a:extLst>
          </p:cNvPr>
          <p:cNvSpPr txBox="1"/>
          <p:nvPr/>
        </p:nvSpPr>
        <p:spPr>
          <a:xfrm>
            <a:off x="4275461" y="2155067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D3CB6-E188-0F49-B399-99D2AAD1B92D}"/>
              </a:ext>
            </a:extLst>
          </p:cNvPr>
          <p:cNvSpPr txBox="1"/>
          <p:nvPr/>
        </p:nvSpPr>
        <p:spPr>
          <a:xfrm>
            <a:off x="4275461" y="2802293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8BAB11-1B37-9F45-9732-D84D6DFB0230}"/>
              </a:ext>
            </a:extLst>
          </p:cNvPr>
          <p:cNvSpPr txBox="1"/>
          <p:nvPr/>
        </p:nvSpPr>
        <p:spPr>
          <a:xfrm>
            <a:off x="4275461" y="3449519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93B509-10B1-D64C-B272-DDBA77F2AE7B}"/>
              </a:ext>
            </a:extLst>
          </p:cNvPr>
          <p:cNvCxnSpPr/>
          <p:nvPr/>
        </p:nvCxnSpPr>
        <p:spPr>
          <a:xfrm>
            <a:off x="5037767" y="2107227"/>
            <a:ext cx="88385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5330207-82C0-DE45-BF28-138B533EA5B1}"/>
              </a:ext>
            </a:extLst>
          </p:cNvPr>
          <p:cNvCxnSpPr/>
          <p:nvPr/>
        </p:nvCxnSpPr>
        <p:spPr>
          <a:xfrm>
            <a:off x="5037767" y="2797340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CBE727-893C-F94D-B170-D31D02916643}"/>
              </a:ext>
            </a:extLst>
          </p:cNvPr>
          <p:cNvCxnSpPr/>
          <p:nvPr/>
        </p:nvCxnSpPr>
        <p:spPr>
          <a:xfrm>
            <a:off x="5037767" y="4094268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82F50C-B569-F849-ADE7-3704DF6F7ACC}"/>
              </a:ext>
            </a:extLst>
          </p:cNvPr>
          <p:cNvSpPr txBox="1"/>
          <p:nvPr/>
        </p:nvSpPr>
        <p:spPr>
          <a:xfrm>
            <a:off x="5037767" y="1638849"/>
            <a:ext cx="454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Kavramlar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E85124-D6A8-A848-8880-EA8138EA966D}"/>
              </a:ext>
            </a:extLst>
          </p:cNvPr>
          <p:cNvSpPr txBox="1"/>
          <p:nvPr/>
        </p:nvSpPr>
        <p:spPr>
          <a:xfrm>
            <a:off x="5037767" y="2288130"/>
            <a:ext cx="454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İlişkiler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9E34A8-561B-134D-905F-599E974DA98F}"/>
              </a:ext>
            </a:extLst>
          </p:cNvPr>
          <p:cNvSpPr txBox="1"/>
          <p:nvPr/>
        </p:nvSpPr>
        <p:spPr>
          <a:xfrm>
            <a:off x="5037767" y="2937411"/>
            <a:ext cx="454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Varlık İlişki </a:t>
            </a:r>
            <a:r>
              <a:rPr lang="tr-TR" sz="2000" b="1" spc="42" dirty="0" err="1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Çizenegi</a:t>
            </a:r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 (ER)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FA707F-A839-A847-B53B-CBEE7AF0F782}"/>
              </a:ext>
            </a:extLst>
          </p:cNvPr>
          <p:cNvSpPr txBox="1"/>
          <p:nvPr/>
        </p:nvSpPr>
        <p:spPr>
          <a:xfrm>
            <a:off x="5037767" y="4879176"/>
            <a:ext cx="454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solidFill>
                  <a:srgbClr val="113B6A"/>
                </a:solidFill>
                <a:latin typeface="+mj-lt"/>
                <a:ea typeface="SF Pro Display Semibold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sz="2000" dirty="0" smtClean="0">
                <a:latin typeface="Comic Sans MS" panose="030F0702030302020204" pitchFamily="66" charset="0"/>
              </a:rPr>
              <a:t>Normalizasyon uygulaması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8DD684-E491-134E-8052-6B750189ABDA}"/>
              </a:ext>
            </a:extLst>
          </p:cNvPr>
          <p:cNvSpPr txBox="1"/>
          <p:nvPr/>
        </p:nvSpPr>
        <p:spPr>
          <a:xfrm>
            <a:off x="4275461" y="4096745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</a:t>
            </a:r>
            <a:r>
              <a:rPr lang="tr-TR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5</a:t>
            </a:r>
            <a:endParaRPr lang="en-US" sz="3387" b="1" dirty="0">
              <a:solidFill>
                <a:srgbClr val="113B6A"/>
              </a:solidFill>
              <a:latin typeface="Comic Sans MS" panose="030F0702030302020204" pitchFamily="66" charset="0"/>
              <a:ea typeface="SF Pro Display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721365-E45B-6E4C-BE5B-6659DAE0B59D}"/>
              </a:ext>
            </a:extLst>
          </p:cNvPr>
          <p:cNvSpPr txBox="1"/>
          <p:nvPr/>
        </p:nvSpPr>
        <p:spPr>
          <a:xfrm>
            <a:off x="5037767" y="3558667"/>
            <a:ext cx="519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Veri Tabanı Yönetim Sistemi Tasarımı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Gündem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tr-TR" sz="2000" b="1" dirty="0">
                <a:latin typeface="Comic Sans MS" panose="030F0702030302020204" pitchFamily="66" charset="0"/>
              </a:rPr>
              <a:t>Sunum İçeriği</a:t>
            </a:r>
          </a:p>
          <a:p>
            <a:endParaRPr lang="tr-TR" sz="20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5330207-82C0-DE45-BF28-138B533EA5B1}"/>
              </a:ext>
            </a:extLst>
          </p:cNvPr>
          <p:cNvCxnSpPr/>
          <p:nvPr/>
        </p:nvCxnSpPr>
        <p:spPr>
          <a:xfrm>
            <a:off x="5037767" y="3445804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5330207-82C0-DE45-BF28-138B533EA5B1}"/>
              </a:ext>
            </a:extLst>
          </p:cNvPr>
          <p:cNvCxnSpPr/>
          <p:nvPr/>
        </p:nvCxnSpPr>
        <p:spPr>
          <a:xfrm>
            <a:off x="5037767" y="2148876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69F776-2C53-4739-BA1F-904AF86F3A42}"/>
              </a:ext>
            </a:extLst>
          </p:cNvPr>
          <p:cNvSpPr txBox="1"/>
          <p:nvPr/>
        </p:nvSpPr>
        <p:spPr>
          <a:xfrm>
            <a:off x="4275461" y="4743971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E258310-3B61-440F-9474-B7877BFA13FE}"/>
              </a:ext>
            </a:extLst>
          </p:cNvPr>
          <p:cNvSpPr txBox="1"/>
          <p:nvPr/>
        </p:nvSpPr>
        <p:spPr>
          <a:xfrm>
            <a:off x="5037767" y="4234138"/>
            <a:ext cx="454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Normalizasyon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D8DA0D2-38A4-4DC0-8DCC-0E78A9D93F33}"/>
              </a:ext>
            </a:extLst>
          </p:cNvPr>
          <p:cNvCxnSpPr/>
          <p:nvPr/>
        </p:nvCxnSpPr>
        <p:spPr>
          <a:xfrm>
            <a:off x="5037767" y="4742732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>
            <a:extLst>
              <a:ext uri="{FF2B5EF4-FFF2-40B4-BE49-F238E27FC236}">
                <a16:creationId xmlns:a16="http://schemas.microsoft.com/office/drawing/2014/main" xmlns="" id="{E469F776-2C53-4739-BA1F-904AF86F3A42}"/>
              </a:ext>
            </a:extLst>
          </p:cNvPr>
          <p:cNvSpPr txBox="1"/>
          <p:nvPr/>
        </p:nvSpPr>
        <p:spPr>
          <a:xfrm>
            <a:off x="4275461" y="5391195"/>
            <a:ext cx="762306" cy="61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87" b="1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0</a:t>
            </a:r>
            <a:r>
              <a:rPr lang="tr-TR" sz="3387" b="1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" pitchFamily="2" charset="0"/>
                <a:cs typeface="Arial" panose="020B0604020202020204" pitchFamily="34" charset="0"/>
              </a:rPr>
              <a:t>7</a:t>
            </a:r>
            <a:endParaRPr lang="en-US" sz="3387" b="1" dirty="0">
              <a:solidFill>
                <a:srgbClr val="113B6A"/>
              </a:solidFill>
              <a:latin typeface="Comic Sans MS" panose="030F0702030302020204" pitchFamily="66" charset="0"/>
              <a:ea typeface="SF Pro Display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xmlns="" id="{3E258310-3B61-440F-9474-B7877BFA13FE}"/>
              </a:ext>
            </a:extLst>
          </p:cNvPr>
          <p:cNvSpPr txBox="1"/>
          <p:nvPr/>
        </p:nvSpPr>
        <p:spPr>
          <a:xfrm>
            <a:off x="5037767" y="5533718"/>
            <a:ext cx="5199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spc="42" dirty="0" smtClean="0">
                <a:solidFill>
                  <a:srgbClr val="113B6A"/>
                </a:solidFill>
                <a:latin typeface="Comic Sans MS" panose="030F0702030302020204" pitchFamily="66" charset="0"/>
                <a:ea typeface="SF Pro Display Semibold" pitchFamily="2" charset="0"/>
                <a:cs typeface="Arial" panose="020B0604020202020204" pitchFamily="34" charset="0"/>
              </a:rPr>
              <a:t>Soru - Cevap</a:t>
            </a:r>
            <a:endParaRPr lang="en-US" sz="2000" b="1" spc="42" dirty="0">
              <a:solidFill>
                <a:srgbClr val="113B6A"/>
              </a:solidFill>
              <a:latin typeface="Comic Sans MS" panose="030F0702030302020204" pitchFamily="66" charset="0"/>
              <a:ea typeface="SF Pro Display Semibold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xmlns="" id="{BD8DA0D2-38A4-4DC0-8DCC-0E78A9D93F33}"/>
              </a:ext>
            </a:extLst>
          </p:cNvPr>
          <p:cNvCxnSpPr/>
          <p:nvPr/>
        </p:nvCxnSpPr>
        <p:spPr>
          <a:xfrm>
            <a:off x="5037767" y="5391195"/>
            <a:ext cx="883856" cy="0"/>
          </a:xfrm>
          <a:prstGeom prst="line">
            <a:avLst/>
          </a:prstGeom>
          <a:ln>
            <a:solidFill>
              <a:srgbClr val="113B6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32424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Çapraz İlişki Hatası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20107"/>
              </p:ext>
            </p:extLst>
          </p:nvPr>
        </p:nvGraphicFramePr>
        <p:xfrm>
          <a:off x="5270250" y="1605406"/>
          <a:ext cx="212918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73402"/>
              </p:ext>
            </p:extLst>
          </p:nvPr>
        </p:nvGraphicFramePr>
        <p:xfrm>
          <a:off x="8995149" y="1982372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tanim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416314" y="2066605"/>
            <a:ext cx="1574526" cy="244455"/>
            <a:chOff x="6661401" y="5041953"/>
            <a:chExt cx="1574526" cy="244455"/>
          </a:xfrm>
        </p:grpSpPr>
        <p:grpSp>
          <p:nvGrpSpPr>
            <p:cNvPr id="10" name="Group 9"/>
            <p:cNvGrpSpPr/>
            <p:nvPr/>
          </p:nvGrpSpPr>
          <p:grpSpPr>
            <a:xfrm>
              <a:off x="6661401" y="5060695"/>
              <a:ext cx="1557185" cy="219408"/>
              <a:chOff x="6661401" y="5071328"/>
              <a:chExt cx="1557185" cy="2194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661401" y="5071328"/>
                <a:ext cx="1557185" cy="219408"/>
                <a:chOff x="6672034" y="5060695"/>
                <a:chExt cx="1557185" cy="219408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rot="5400000" flipH="1">
                  <a:off x="7447289" y="4392469"/>
                  <a:ext cx="6675" cy="15571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6697975" y="5164891"/>
                  <a:ext cx="20839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7909829" y="5175908"/>
                  <a:ext cx="20839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>
                <a:off x="6875164" y="5094952"/>
                <a:ext cx="156616" cy="15257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063649" y="5041953"/>
              <a:ext cx="172278" cy="244455"/>
              <a:chOff x="8063649" y="5041953"/>
              <a:chExt cx="172278" cy="24445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" y="3004498"/>
            <a:ext cx="4762500" cy="32099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18023" y="2787434"/>
            <a:ext cx="1574526" cy="244455"/>
            <a:chOff x="7418023" y="2787434"/>
            <a:chExt cx="1574526" cy="244455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8210619" y="2124188"/>
              <a:ext cx="6675" cy="1557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8758217" y="2908951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rot="10800000">
              <a:off x="8622170" y="2836946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418023" y="2787434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8000000">
              <a:off x="7427548" y="2888482"/>
              <a:ext cx="172278" cy="1145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 rot="10800000">
              <a:off x="7636234" y="2830722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7822350" y="4005952"/>
            <a:ext cx="3579658" cy="1595614"/>
          </a:xfrm>
          <a:prstGeom prst="cloudCallout">
            <a:avLst>
              <a:gd name="adj1" fmla="val -39926"/>
              <a:gd name="adj2" fmla="val -7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Comic Sans MS" panose="030F0702030302020204" pitchFamily="66" charset="0"/>
              </a:rPr>
              <a:t>Bu tür bir ilişki kurulması gerekiyorsa bu genelde </a:t>
            </a:r>
            <a:r>
              <a:rPr lang="tr-TR" sz="1600" dirty="0" err="1" smtClean="0">
                <a:latin typeface="Comic Sans MS" panose="030F0702030302020204" pitchFamily="66" charset="0"/>
              </a:rPr>
              <a:t>çoka</a:t>
            </a:r>
            <a:r>
              <a:rPr lang="tr-TR" sz="1600" dirty="0">
                <a:latin typeface="Comic Sans MS" panose="030F0702030302020204" pitchFamily="66" charset="0"/>
              </a:rPr>
              <a:t> </a:t>
            </a:r>
            <a:r>
              <a:rPr lang="tr-TR" sz="1600" dirty="0" smtClean="0">
                <a:latin typeface="Comic Sans MS" panose="030F0702030302020204" pitchFamily="66" charset="0"/>
              </a:rPr>
              <a:t>- çok ilişki olur</a:t>
            </a:r>
            <a:endParaRPr lang="tr-TR" sz="1600" dirty="0">
              <a:latin typeface="Comic Sans MS" panose="030F0702030302020204" pitchFamily="66" charset="0"/>
            </a:endParaRPr>
          </a:p>
        </p:txBody>
      </p:sp>
      <p:sp>
        <p:nvSpPr>
          <p:cNvPr id="15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32424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Çoka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Çok İlişki (n-n)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721584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Birincil anahtar tablosundaki her bir kayıt satırı ilişkili tabloda çok sayıda kayıt satırı ile ilişkili olabilir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851997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Özellikler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436654"/>
            <a:ext cx="1078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 tür ilişkiler mantıksal </a:t>
            </a:r>
            <a:r>
              <a:rPr lang="tr-TR" sz="2400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tasrımda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gösterilebilir ama VTYS tarafından desteklenmezler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38950"/>
              </p:ext>
            </p:extLst>
          </p:nvPr>
        </p:nvGraphicFramePr>
        <p:xfrm>
          <a:off x="4515337" y="4221020"/>
          <a:ext cx="212918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83166"/>
              </p:ext>
            </p:extLst>
          </p:nvPr>
        </p:nvGraphicFramePr>
        <p:xfrm>
          <a:off x="8240236" y="4597986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tanim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658605" y="5063219"/>
            <a:ext cx="1577322" cy="256645"/>
            <a:chOff x="6658605" y="5063219"/>
            <a:chExt cx="1577322" cy="256645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>
              <a:off x="7436656" y="4413735"/>
              <a:ext cx="6675" cy="15571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899196" y="5197174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875164" y="5105585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8063649" y="5063219"/>
              <a:ext cx="172278" cy="244455"/>
              <a:chOff x="8063649" y="5041953"/>
              <a:chExt cx="172278" cy="24445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10800000">
              <a:off x="6658605" y="5075409"/>
              <a:ext cx="172278" cy="244455"/>
              <a:chOff x="8063649" y="5041953"/>
              <a:chExt cx="172278" cy="24445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1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İsimlendirme Yaklaşımı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456927"/>
            <a:ext cx="1078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İsimlendirme yaklaşımımız tutarlı olmalıdır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436556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 İyi Pratikler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180311"/>
            <a:ext cx="11069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Varlık ve nitelik isimlerinde;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Boşluk kullanılamaz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Ad,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Soyad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Rakam ile başlamaz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1bolum, 2bolum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Aynı tip harf dizilimi kullanılır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calisanSoyad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CALISAN_AD, CALISAN_SOYAD</a:t>
            </a:r>
          </a:p>
        </p:txBody>
      </p:sp>
      <p:sp>
        <p:nvSpPr>
          <p:cNvPr id="7" name="Multiply 6"/>
          <p:cNvSpPr/>
          <p:nvPr/>
        </p:nvSpPr>
        <p:spPr>
          <a:xfrm>
            <a:off x="839172" y="3957563"/>
            <a:ext cx="2164702" cy="391886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ultiply 19"/>
          <p:cNvSpPr/>
          <p:nvPr/>
        </p:nvSpPr>
        <p:spPr>
          <a:xfrm>
            <a:off x="2648922" y="3967088"/>
            <a:ext cx="2164702" cy="391886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ultiply 21"/>
          <p:cNvSpPr/>
          <p:nvPr/>
        </p:nvSpPr>
        <p:spPr>
          <a:xfrm>
            <a:off x="508518" y="4705027"/>
            <a:ext cx="2164702" cy="391886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ultiply 22"/>
          <p:cNvSpPr/>
          <p:nvPr/>
        </p:nvSpPr>
        <p:spPr>
          <a:xfrm>
            <a:off x="1819469" y="4695502"/>
            <a:ext cx="2164702" cy="391886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1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İsimlendirme Yaklaşımı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456927"/>
            <a:ext cx="1078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İsimlendirme yaklaşımımız tutarlı olmalıdır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2436556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 İyi Pratikler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180311"/>
            <a:ext cx="1106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Varlıklar tekil isimlerle ifade edilir (kitap, yazar, </a:t>
            </a:r>
            <a:r>
              <a:rPr lang="tr-TR" sz="2400" dirty="0" err="1" smtClean="0">
                <a:latin typeface="Comic Sans MS" panose="030F0702030302020204" pitchFamily="66" charset="0"/>
              </a:rPr>
              <a:t>calisan</a:t>
            </a:r>
            <a:r>
              <a:rPr lang="tr-TR" sz="2400" dirty="0" smtClean="0">
                <a:latin typeface="Comic Sans MS" panose="030F0702030302020204" pitchFamily="66" charset="0"/>
              </a:rPr>
              <a:t>, bolum, vb.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Nitelik isimlerinin eşsiz olması tavsiye edilir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Ön ek olarak varlık isimleri eklenebilir (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calisanSoyad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vb.)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Birincil anahtarlar belirgin olarak isimlendirilir.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calisanNo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kitapAnahtar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Dış anahtarlar, birincil anahtarlarda olduğu gibi belirgin olarak isimlendirilir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Calisan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bolumNo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361613" y="5894607"/>
            <a:ext cx="457200" cy="1772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9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12908"/>
            <a:ext cx="376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Varlık İlişki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Çizeneği</a:t>
            </a:r>
            <a:endParaRPr lang="tr-TR" sz="28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46420"/>
              </p:ext>
            </p:extLst>
          </p:nvPr>
        </p:nvGraphicFramePr>
        <p:xfrm>
          <a:off x="7155418" y="687552"/>
          <a:ext cx="2129182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40127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medyaNo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isim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16897"/>
              </p:ext>
            </p:extLst>
          </p:nvPr>
        </p:nvGraphicFramePr>
        <p:xfrm>
          <a:off x="7155418" y="2646819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ISBN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71834"/>
              </p:ext>
            </p:extLst>
          </p:nvPr>
        </p:nvGraphicFramePr>
        <p:xfrm>
          <a:off x="4497064" y="2646819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Film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bicim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ilkGosterim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48693"/>
              </p:ext>
            </p:extLst>
          </p:nvPr>
        </p:nvGraphicFramePr>
        <p:xfrm>
          <a:off x="9813771" y="2646819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Dergi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sayi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9284600" y="1319905"/>
            <a:ext cx="1686272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9328512" y="1326531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20009" y="1843843"/>
            <a:ext cx="6675" cy="7990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970872" y="1326553"/>
            <a:ext cx="0" cy="13163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48" idx="0"/>
          </p:cNvCxnSpPr>
          <p:nvPr/>
        </p:nvCxnSpPr>
        <p:spPr>
          <a:xfrm flipH="1">
            <a:off x="5561655" y="1305444"/>
            <a:ext cx="16720" cy="13413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80623" y="1318067"/>
            <a:ext cx="1532975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880931" y="1324693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9521617" y="1247408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Oval 41"/>
          <p:cNvSpPr/>
          <p:nvPr/>
        </p:nvSpPr>
        <p:spPr>
          <a:xfrm>
            <a:off x="6743526" y="1245570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Straight Connector 42"/>
          <p:cNvCxnSpPr/>
          <p:nvPr/>
        </p:nvCxnSpPr>
        <p:spPr>
          <a:xfrm>
            <a:off x="8125836" y="1927063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12981" y="2577515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867202" y="2539415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68931" y="2539415"/>
            <a:ext cx="2083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89429" y="2298721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Oval 48"/>
          <p:cNvSpPr/>
          <p:nvPr/>
        </p:nvSpPr>
        <p:spPr>
          <a:xfrm>
            <a:off x="8142664" y="2363558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Oval 49"/>
          <p:cNvSpPr/>
          <p:nvPr/>
        </p:nvSpPr>
        <p:spPr>
          <a:xfrm>
            <a:off x="10903691" y="2296882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Oval 50"/>
          <p:cNvSpPr/>
          <p:nvPr/>
        </p:nvSpPr>
        <p:spPr>
          <a:xfrm>
            <a:off x="8153680" y="1995642"/>
            <a:ext cx="156616" cy="15257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88837"/>
              </p:ext>
            </p:extLst>
          </p:nvPr>
        </p:nvGraphicFramePr>
        <p:xfrm>
          <a:off x="9104575" y="5024608"/>
          <a:ext cx="2129182" cy="116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35799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konuAd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0243"/>
              </p:ext>
            </p:extLst>
          </p:nvPr>
        </p:nvGraphicFramePr>
        <p:xfrm>
          <a:off x="3134757" y="4407754"/>
          <a:ext cx="212918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SGK_No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77570"/>
              </p:ext>
            </p:extLst>
          </p:nvPr>
        </p:nvGraphicFramePr>
        <p:xfrm>
          <a:off x="45970" y="4824945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CalisanUcret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omic Sans MS" panose="030F0702030302020204" pitchFamily="66" charset="0"/>
                        </a:rPr>
                        <a:t>ucret</a:t>
                      </a:r>
                      <a:endParaRPr lang="tr-TR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314148" y="5352634"/>
            <a:ext cx="88129" cy="208392"/>
            <a:chOff x="6802171" y="4512062"/>
            <a:chExt cx="88129" cy="208392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6697975" y="4616258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6786104" y="4616259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922146" y="5352634"/>
            <a:ext cx="88129" cy="208392"/>
            <a:chOff x="6802171" y="4512062"/>
            <a:chExt cx="88129" cy="208392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6697975" y="4616258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786104" y="4616259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2174574" y="5458507"/>
            <a:ext cx="951857" cy="66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24502"/>
              </p:ext>
            </p:extLst>
          </p:nvPr>
        </p:nvGraphicFramePr>
        <p:xfrm>
          <a:off x="6476736" y="4849923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bolumNo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tanim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296325" y="5305822"/>
            <a:ext cx="1185440" cy="256645"/>
            <a:chOff x="5296325" y="5063219"/>
            <a:chExt cx="1185440" cy="256645"/>
          </a:xfrm>
        </p:grpSpPr>
        <p:cxnSp>
          <p:nvCxnSpPr>
            <p:cNvPr id="62" name="Straight Connector 61"/>
            <p:cNvCxnSpPr/>
            <p:nvPr/>
          </p:nvCxnSpPr>
          <p:spPr>
            <a:xfrm rot="5400000" flipH="1">
              <a:off x="5879260" y="4607359"/>
              <a:ext cx="5015" cy="11699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6145034" y="5197174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512884" y="5105585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309487" y="5063219"/>
              <a:ext cx="172278" cy="244455"/>
              <a:chOff x="8063649" y="5041953"/>
              <a:chExt cx="172278" cy="24445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rot="10800000">
              <a:off x="5296325" y="5075409"/>
              <a:ext cx="172278" cy="244455"/>
              <a:chOff x="8063649" y="5041953"/>
              <a:chExt cx="172278" cy="244455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 rot="5400000">
            <a:off x="8587328" y="4288134"/>
            <a:ext cx="1185440" cy="256645"/>
            <a:chOff x="5296325" y="5063219"/>
            <a:chExt cx="1185440" cy="256645"/>
          </a:xfrm>
        </p:grpSpPr>
        <p:cxnSp>
          <p:nvCxnSpPr>
            <p:cNvPr id="72" name="Straight Connector 71"/>
            <p:cNvCxnSpPr/>
            <p:nvPr/>
          </p:nvCxnSpPr>
          <p:spPr>
            <a:xfrm rot="5400000" flipH="1">
              <a:off x="5879260" y="4607359"/>
              <a:ext cx="5015" cy="11699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6145034" y="5197174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5512884" y="5105585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09487" y="5063219"/>
              <a:ext cx="172278" cy="244455"/>
              <a:chOff x="8063649" y="5041953"/>
              <a:chExt cx="172278" cy="24445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 rot="10800000">
              <a:off x="5296325" y="5075409"/>
              <a:ext cx="172278" cy="244455"/>
              <a:chOff x="8063649" y="5041953"/>
              <a:chExt cx="172278" cy="24445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75482"/>
              </p:ext>
            </p:extLst>
          </p:nvPr>
        </p:nvGraphicFramePr>
        <p:xfrm>
          <a:off x="109959" y="1525446"/>
          <a:ext cx="26983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294">
                  <a:extLst>
                    <a:ext uri="{9D8B030D-6E8A-4147-A177-3AD203B41FA5}">
                      <a16:colId xmlns:a16="http://schemas.microsoft.com/office/drawing/2014/main" xmlns="" val="2805698244"/>
                    </a:ext>
                  </a:extLst>
                </a:gridCol>
                <a:gridCol w="1390102">
                  <a:extLst>
                    <a:ext uri="{9D8B030D-6E8A-4147-A177-3AD203B41FA5}">
                      <a16:colId xmlns:a16="http://schemas.microsoft.com/office/drawing/2014/main" xmlns="" val="4293111801"/>
                    </a:ext>
                  </a:extLst>
                </a:gridCol>
              </a:tblGrid>
              <a:tr h="20279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Project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ABCD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205861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Author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Tekin KABASAKAL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9359247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Version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1.020220912.1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9760577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Date</a:t>
                      </a:r>
                      <a:r>
                        <a:rPr lang="tr-TR" sz="1200" dirty="0" smtClean="0"/>
                        <a:t> of </a:t>
                      </a:r>
                      <a:r>
                        <a:rPr lang="tr-TR" sz="1200" dirty="0" err="1" smtClean="0"/>
                        <a:t>Creation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10.09.2022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040827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r>
                        <a:rPr lang="tr-TR" sz="1200" dirty="0" err="1" smtClean="0"/>
                        <a:t>Last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Change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12.09.2022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897093"/>
                  </a:ext>
                </a:extLst>
              </a:tr>
            </a:tbl>
          </a:graphicData>
        </a:graphic>
      </p:graphicFrame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İş Kuralları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‘’İş Kuralı’’, mantıksal veri modelinin bütünlüğünü koruyan özelliklerdir.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Gereksinim analizlerinde belirlenir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2436556"/>
            <a:ext cx="3339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Temel İş Kuralları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3180311"/>
            <a:ext cx="1106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Varlık bütünlüğü kısıtlamaları: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tr-T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ekil, NULL olmayan tanımlayıcılar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Bağlı bütünlük (</a:t>
            </a:r>
            <a:r>
              <a:rPr lang="tr-TR" sz="2400" dirty="0" err="1" smtClean="0">
                <a:latin typeface="Comic Sans MS" panose="030F0702030302020204" pitchFamily="66" charset="0"/>
              </a:rPr>
              <a:t>refential</a:t>
            </a:r>
            <a:r>
              <a:rPr lang="tr-TR" sz="2400" dirty="0" smtClean="0"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latin typeface="Comic Sans MS" panose="030F0702030302020204" pitchFamily="66" charset="0"/>
              </a:rPr>
              <a:t>integrity</a:t>
            </a:r>
            <a:r>
              <a:rPr lang="tr-TR" sz="2400" dirty="0" smtClean="0">
                <a:latin typeface="Comic Sans MS" panose="030F0702030302020204" pitchFamily="66" charset="0"/>
              </a:rPr>
              <a:t>) kısıtlamaları: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Varlıklar arasındaki ilişkileri yöneten kurallar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Veri alanı (domain) kısıtlamaları: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Nitelikler için geçerli değer kısıtlamaları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Tetikleme (</a:t>
            </a:r>
            <a:r>
              <a:rPr lang="tr-TR" sz="2400" dirty="0" err="1" smtClean="0">
                <a:latin typeface="Comic Sans MS" panose="030F0702030302020204" pitchFamily="66" charset="0"/>
              </a:rPr>
              <a:t>trigger</a:t>
            </a:r>
            <a:r>
              <a:rPr lang="tr-TR" sz="2400" dirty="0" smtClean="0">
                <a:latin typeface="Comic Sans MS" panose="030F0702030302020204" pitchFamily="66" charset="0"/>
              </a:rPr>
              <a:t>) işlem kısıtlamaları: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Nitelik değerinin doğruluğunu koruyan diğer iş kuralları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6777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Veri Tabanı Yönetim Sistemi Tasarımı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14970"/>
              </p:ext>
            </p:extLst>
          </p:nvPr>
        </p:nvGraphicFramePr>
        <p:xfrm>
          <a:off x="304802" y="1438769"/>
          <a:ext cx="11615648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89">
                  <a:extLst>
                    <a:ext uri="{9D8B030D-6E8A-4147-A177-3AD203B41FA5}">
                      <a16:colId xmlns:a16="http://schemas.microsoft.com/office/drawing/2014/main" xmlns="" val="81336896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16851850"/>
                    </a:ext>
                  </a:extLst>
                </a:gridCol>
                <a:gridCol w="1479665">
                  <a:extLst>
                    <a:ext uri="{9D8B030D-6E8A-4147-A177-3AD203B41FA5}">
                      <a16:colId xmlns:a16="http://schemas.microsoft.com/office/drawing/2014/main" xmlns="" val="4134830442"/>
                    </a:ext>
                  </a:extLst>
                </a:gridCol>
                <a:gridCol w="2094808">
                  <a:extLst>
                    <a:ext uri="{9D8B030D-6E8A-4147-A177-3AD203B41FA5}">
                      <a16:colId xmlns:a16="http://schemas.microsoft.com/office/drawing/2014/main" xmlns="" val="3643626103"/>
                    </a:ext>
                  </a:extLst>
                </a:gridCol>
                <a:gridCol w="1798433">
                  <a:extLst>
                    <a:ext uri="{9D8B030D-6E8A-4147-A177-3AD203B41FA5}">
                      <a16:colId xmlns:a16="http://schemas.microsoft.com/office/drawing/2014/main" xmlns="" val="2331662340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xmlns="" val="3421053386"/>
                    </a:ext>
                  </a:extLst>
                </a:gridCol>
                <a:gridCol w="1464906">
                  <a:extLst>
                    <a:ext uri="{9D8B030D-6E8A-4147-A177-3AD203B41FA5}">
                      <a16:colId xmlns:a16="http://schemas.microsoft.com/office/drawing/2014/main" xmlns="" val="477822766"/>
                    </a:ext>
                  </a:extLst>
                </a:gridCol>
                <a:gridCol w="1124932">
                  <a:extLst>
                    <a:ext uri="{9D8B030D-6E8A-4147-A177-3AD203B41FA5}">
                      <a16:colId xmlns:a16="http://schemas.microsoft.com/office/drawing/2014/main" xmlns="" val="1145774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Fatura No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Tarih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Satıcı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Müşteri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Ürün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Adet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Birim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Fiyat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Tutar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89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10.08.2022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Arzu Yıldız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Tekin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Kabasakal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Kulaklık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300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626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12.08.2022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Arzu Yıldız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Ezgi Sucu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Hoparlör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429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429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44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Şarj Aleti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11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12.08.2022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Can Demir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Ayşe Kapıcı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Kulaklık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6558836"/>
                  </a:ext>
                </a:extLst>
              </a:tr>
              <a:tr h="209691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13.08.2022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Arzu Yıldız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Ahmet Yazar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Kulaklık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98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2875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2875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907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Şarj Aleti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99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16.08.2022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Arzu Yıldız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Ayşe Kapıcı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Monitör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1125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1125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19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Kulaklık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982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19.08.2022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Can Demir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Tekin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Kabasakal</a:t>
                      </a:r>
                      <a:endParaRPr lang="tr-TR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Monitör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1125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1125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157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Kablosuz Şarj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275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550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927476"/>
                  </a:ext>
                </a:extLst>
              </a:tr>
            </a:tbl>
          </a:graphicData>
        </a:graphic>
      </p:graphicFrame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VTYS Tasarımı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85546"/>
              </p:ext>
            </p:extLst>
          </p:nvPr>
        </p:nvGraphicFramePr>
        <p:xfrm>
          <a:off x="738237" y="4968641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328833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Musteri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51137"/>
              </p:ext>
            </p:extLst>
          </p:nvPr>
        </p:nvGraphicFramePr>
        <p:xfrm>
          <a:off x="9266005" y="4968641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768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Satici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14979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40719"/>
              </p:ext>
            </p:extLst>
          </p:nvPr>
        </p:nvGraphicFramePr>
        <p:xfrm>
          <a:off x="5018624" y="4968641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35799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Fatura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33640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8084"/>
              </p:ext>
            </p:extLst>
          </p:nvPr>
        </p:nvGraphicFramePr>
        <p:xfrm>
          <a:off x="5018624" y="582426"/>
          <a:ext cx="2129182" cy="128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35799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Urun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0966" y="5462743"/>
            <a:ext cx="2072613" cy="244455"/>
            <a:chOff x="7154142" y="5462743"/>
            <a:chExt cx="2072613" cy="244455"/>
          </a:xfrm>
        </p:grpSpPr>
        <p:cxnSp>
          <p:nvCxnSpPr>
            <p:cNvPr id="10" name="Straight Connector 9"/>
            <p:cNvCxnSpPr/>
            <p:nvPr/>
          </p:nvCxnSpPr>
          <p:spPr>
            <a:xfrm rot="5400000" flipH="1">
              <a:off x="8187690" y="4543355"/>
              <a:ext cx="5517" cy="20726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8954429" y="558736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383415" y="5492919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Group 13"/>
            <p:cNvGrpSpPr/>
            <p:nvPr/>
          </p:nvGrpSpPr>
          <p:grpSpPr>
            <a:xfrm rot="10800000">
              <a:off x="7166856" y="5462743"/>
              <a:ext cx="172278" cy="244455"/>
              <a:chOff x="8063649" y="5041953"/>
              <a:chExt cx="172278" cy="24445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>
              <a:off x="9030629" y="558736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2883460" y="5436000"/>
            <a:ext cx="2072613" cy="244455"/>
            <a:chOff x="7154142" y="5462743"/>
            <a:chExt cx="2072613" cy="244455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>
              <a:off x="8187690" y="4543355"/>
              <a:ext cx="5517" cy="20726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8954429" y="558736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383415" y="5492919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29" name="Group 28"/>
            <p:cNvGrpSpPr/>
            <p:nvPr/>
          </p:nvGrpSpPr>
          <p:grpSpPr>
            <a:xfrm rot="10800000">
              <a:off x="7166856" y="5462743"/>
              <a:ext cx="172278" cy="244455"/>
              <a:chOff x="8063649" y="5041953"/>
              <a:chExt cx="172278" cy="24445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9030629" y="558736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6115487" y="1899673"/>
            <a:ext cx="5517" cy="30345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0604"/>
              </p:ext>
            </p:extLst>
          </p:nvPr>
        </p:nvGraphicFramePr>
        <p:xfrm>
          <a:off x="5053818" y="2864424"/>
          <a:ext cx="2129182" cy="116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520180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7685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FaturaUrun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14979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</a:tbl>
          </a:graphicData>
        </a:graphic>
      </p:graphicFrame>
      <p:cxnSp>
        <p:nvCxnSpPr>
          <p:cNvPr id="44" name="Straight Connector 43"/>
          <p:cNvCxnSpPr/>
          <p:nvPr/>
        </p:nvCxnSpPr>
        <p:spPr>
          <a:xfrm flipH="1">
            <a:off x="6117792" y="1866098"/>
            <a:ext cx="3768" cy="966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989920" y="1888704"/>
            <a:ext cx="244455" cy="199484"/>
            <a:chOff x="6386531" y="1943789"/>
            <a:chExt cx="244455" cy="19948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416291" y="2143273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 rot="16200000">
              <a:off x="6422620" y="1907700"/>
              <a:ext cx="172278" cy="244455"/>
              <a:chOff x="8063649" y="5041953"/>
              <a:chExt cx="172278" cy="244455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5999667" y="4544119"/>
            <a:ext cx="244455" cy="373175"/>
            <a:chOff x="7828471" y="3299209"/>
            <a:chExt cx="244455" cy="373175"/>
          </a:xfrm>
        </p:grpSpPr>
        <p:sp>
          <p:nvSpPr>
            <p:cNvPr id="46" name="Oval 45"/>
            <p:cNvSpPr/>
            <p:nvPr/>
          </p:nvSpPr>
          <p:spPr>
            <a:xfrm rot="16200000">
              <a:off x="7856628" y="3301228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48" name="Group 47"/>
            <p:cNvGrpSpPr/>
            <p:nvPr/>
          </p:nvGrpSpPr>
          <p:grpSpPr>
            <a:xfrm rot="5400000">
              <a:off x="7864560" y="3464017"/>
              <a:ext cx="172278" cy="244455"/>
              <a:chOff x="8063649" y="5041953"/>
              <a:chExt cx="172278" cy="24445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" name="Straight Connector 56"/>
          <p:cNvCxnSpPr/>
          <p:nvPr/>
        </p:nvCxnSpPr>
        <p:spPr>
          <a:xfrm flipH="1">
            <a:off x="6115744" y="3990521"/>
            <a:ext cx="5015" cy="966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6009454" y="4823218"/>
            <a:ext cx="211935" cy="54940"/>
            <a:chOff x="6471972" y="4833850"/>
            <a:chExt cx="211935" cy="549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471972" y="488879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475516" y="483385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019138" y="1938080"/>
            <a:ext cx="213708" cy="63593"/>
            <a:chOff x="6401904" y="1938080"/>
            <a:chExt cx="213708" cy="6359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07221" y="193808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01904" y="2001673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013 0.314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-0.299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VTYS Tasarımı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79645"/>
              </p:ext>
            </p:extLst>
          </p:nvPr>
        </p:nvGraphicFramePr>
        <p:xfrm>
          <a:off x="409132" y="1632196"/>
          <a:ext cx="24098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37">
                  <a:extLst>
                    <a:ext uri="{9D8B030D-6E8A-4147-A177-3AD203B41FA5}">
                      <a16:colId xmlns:a16="http://schemas.microsoft.com/office/drawing/2014/main" xmlns="" val="2986534986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xmlns="" val="3050440010"/>
                    </a:ext>
                  </a:extLst>
                </a:gridCol>
              </a:tblGrid>
              <a:tr h="23798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SaticiNo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Satici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965081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Arzu Yıldız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98187"/>
                  </a:ext>
                </a:extLst>
              </a:tr>
              <a:tr h="23798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Can Demir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479084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038990"/>
              </p:ext>
            </p:extLst>
          </p:nvPr>
        </p:nvGraphicFramePr>
        <p:xfrm>
          <a:off x="214794" y="4510767"/>
          <a:ext cx="2817656" cy="158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161">
                  <a:extLst>
                    <a:ext uri="{9D8B030D-6E8A-4147-A177-3AD203B41FA5}">
                      <a16:colId xmlns:a16="http://schemas.microsoft.com/office/drawing/2014/main" xmlns="" val="2986534986"/>
                    </a:ext>
                  </a:extLst>
                </a:gridCol>
                <a:gridCol w="1735495">
                  <a:extLst>
                    <a:ext uri="{9D8B030D-6E8A-4147-A177-3AD203B41FA5}">
                      <a16:colId xmlns:a16="http://schemas.microsoft.com/office/drawing/2014/main" xmlns="" val="3050440010"/>
                    </a:ext>
                  </a:extLst>
                </a:gridCol>
              </a:tblGrid>
              <a:tr h="31067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MusteriNo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Musteri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965081"/>
                  </a:ext>
                </a:extLst>
              </a:tr>
              <a:tr h="31865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98187"/>
                  </a:ext>
                </a:extLst>
              </a:tr>
              <a:tr h="31865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Ezgi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Sucu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4790840"/>
                  </a:ext>
                </a:extLst>
              </a:tr>
              <a:tr h="31865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 Kapıcı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5644882"/>
                  </a:ext>
                </a:extLst>
              </a:tr>
              <a:tr h="31865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Ahmet Yazar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48518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46449"/>
              </p:ext>
            </p:extLst>
          </p:nvPr>
        </p:nvGraphicFramePr>
        <p:xfrm>
          <a:off x="4388836" y="3994484"/>
          <a:ext cx="3414326" cy="216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07">
                  <a:extLst>
                    <a:ext uri="{9D8B030D-6E8A-4147-A177-3AD203B41FA5}">
                      <a16:colId xmlns:a16="http://schemas.microsoft.com/office/drawing/2014/main" xmlns="" val="2507409944"/>
                    </a:ext>
                  </a:extLst>
                </a:gridCol>
                <a:gridCol w="1359209">
                  <a:extLst>
                    <a:ext uri="{9D8B030D-6E8A-4147-A177-3AD203B41FA5}">
                      <a16:colId xmlns:a16="http://schemas.microsoft.com/office/drawing/2014/main" xmlns="" val="161090896"/>
                    </a:ext>
                  </a:extLst>
                </a:gridCol>
                <a:gridCol w="1206710">
                  <a:extLst>
                    <a:ext uri="{9D8B030D-6E8A-4147-A177-3AD203B41FA5}">
                      <a16:colId xmlns:a16="http://schemas.microsoft.com/office/drawing/2014/main" xmlns="" val="2452056194"/>
                    </a:ext>
                  </a:extLst>
                </a:gridCol>
              </a:tblGrid>
              <a:tr h="2544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UrunNo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Urun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Birim Fiyat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5902876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Kulaklık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1025160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Hoparlör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429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262030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Şarj Aleti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787855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2875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89558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Monitör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1125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353670"/>
                  </a:ext>
                </a:extLst>
              </a:tr>
              <a:tr h="30960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Kablosuz Şarj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275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971964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39792"/>
              </p:ext>
            </p:extLst>
          </p:nvPr>
        </p:nvGraphicFramePr>
        <p:xfrm>
          <a:off x="3940631" y="1317998"/>
          <a:ext cx="393440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5">
                  <a:extLst>
                    <a:ext uri="{9D8B030D-6E8A-4147-A177-3AD203B41FA5}">
                      <a16:colId xmlns:a16="http://schemas.microsoft.com/office/drawing/2014/main" xmlns="" val="366555130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xmlns="" val="3924117626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xmlns="" val="964803476"/>
                    </a:ext>
                  </a:extLst>
                </a:gridCol>
                <a:gridCol w="905071">
                  <a:extLst>
                    <a:ext uri="{9D8B030D-6E8A-4147-A177-3AD203B41FA5}">
                      <a16:colId xmlns:a16="http://schemas.microsoft.com/office/drawing/2014/main" xmlns="" val="3766374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FaturaNo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Tarih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Satici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Musteri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251205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9808628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12.08.2022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104602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12.08.2022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8428916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13.08.2022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964555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022075"/>
                  </a:ext>
                </a:extLst>
              </a:tr>
              <a:tr h="278597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19.08.2022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62223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93446"/>
              </p:ext>
            </p:extLst>
          </p:nvPr>
        </p:nvGraphicFramePr>
        <p:xfrm>
          <a:off x="8571758" y="1159706"/>
          <a:ext cx="3295322" cy="375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07">
                  <a:extLst>
                    <a:ext uri="{9D8B030D-6E8A-4147-A177-3AD203B41FA5}">
                      <a16:colId xmlns:a16="http://schemas.microsoft.com/office/drawing/2014/main" xmlns="" val="2837947192"/>
                    </a:ext>
                  </a:extLst>
                </a:gridCol>
                <a:gridCol w="848969">
                  <a:extLst>
                    <a:ext uri="{9D8B030D-6E8A-4147-A177-3AD203B41FA5}">
                      <a16:colId xmlns:a16="http://schemas.microsoft.com/office/drawing/2014/main" xmlns="" val="2627968845"/>
                    </a:ext>
                  </a:extLst>
                </a:gridCol>
                <a:gridCol w="758192">
                  <a:extLst>
                    <a:ext uri="{9D8B030D-6E8A-4147-A177-3AD203B41FA5}">
                      <a16:colId xmlns:a16="http://schemas.microsoft.com/office/drawing/2014/main" xmlns="" val="3954971003"/>
                    </a:ext>
                  </a:extLst>
                </a:gridCol>
                <a:gridCol w="744154">
                  <a:extLst>
                    <a:ext uri="{9D8B030D-6E8A-4147-A177-3AD203B41FA5}">
                      <a16:colId xmlns:a16="http://schemas.microsoft.com/office/drawing/2014/main" xmlns="" val="1819021708"/>
                    </a:ext>
                  </a:extLst>
                </a:gridCol>
              </a:tblGrid>
              <a:tr h="257537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KopruNo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Fatura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Urun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Adet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4587496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777075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0146216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5868773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768405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518390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262646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790385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174266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5009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8164489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5010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2400683"/>
                  </a:ext>
                </a:extLst>
              </a:tr>
              <a:tr h="313336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5011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206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4120140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4786604" y="6298163"/>
            <a:ext cx="6008914" cy="2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86604" y="6105372"/>
            <a:ext cx="0" cy="202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0795518" y="4939195"/>
            <a:ext cx="0" cy="1396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83638" y="791600"/>
            <a:ext cx="5462649" cy="2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946287" y="802050"/>
            <a:ext cx="0" cy="367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09798" y="778260"/>
            <a:ext cx="0" cy="524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" y="3594174"/>
            <a:ext cx="6008914" cy="279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599852" y="3367622"/>
            <a:ext cx="0" cy="25113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8262" y="2563545"/>
            <a:ext cx="0" cy="102162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0949" y="3834362"/>
            <a:ext cx="6609805" cy="279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192092" y="3489643"/>
            <a:ext cx="0" cy="3676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18931" y="3830277"/>
            <a:ext cx="0" cy="63434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2658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Normalizasyon</a:t>
            </a:r>
            <a:endParaRPr lang="tr-TR" sz="28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mic Sans MS" panose="030F0702030302020204" pitchFamily="66" charset="0"/>
              </a:rPr>
              <a:t>Normalizasyon</a:t>
            </a:r>
            <a:r>
              <a:rPr lang="tr-TR" sz="2400" dirty="0" smtClean="0">
                <a:latin typeface="Comic Sans MS" panose="030F0702030302020204" pitchFamily="66" charset="0"/>
              </a:rPr>
              <a:t>, veri tabanı tasarımında oluşabilecek </a:t>
            </a:r>
            <a:r>
              <a:rPr lang="tr-TR" sz="2400" dirty="0" err="1" smtClean="0">
                <a:latin typeface="Comic Sans MS" panose="030F0702030302020204" pitchFamily="66" charset="0"/>
              </a:rPr>
              <a:t>sapaklıkların</a:t>
            </a:r>
            <a:r>
              <a:rPr lang="tr-TR" sz="2400" dirty="0" smtClean="0">
                <a:latin typeface="Comic Sans MS" panose="030F0702030302020204" pitchFamily="66" charset="0"/>
              </a:rPr>
              <a:t> (</a:t>
            </a:r>
            <a:r>
              <a:rPr lang="tr-TR" sz="2400" dirty="0" err="1" smtClean="0">
                <a:latin typeface="Comic Sans MS" panose="030F0702030302020204" pitchFamily="66" charset="0"/>
              </a:rPr>
              <a:t>anomalies</a:t>
            </a:r>
            <a:r>
              <a:rPr lang="tr-TR" sz="2400" dirty="0" smtClean="0">
                <a:latin typeface="Comic Sans MS" panose="030F0702030302020204" pitchFamily="66" charset="0"/>
              </a:rPr>
              <a:t>) bertaraf edilmesi işlemidir. 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3500583"/>
            <a:ext cx="2946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Sapaklık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Türleri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111328"/>
            <a:ext cx="1106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ekleme sapaklıkları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güncelleme sapaklıkları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silme sapaklıkları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95999" y="2806166"/>
            <a:ext cx="5719160" cy="2759379"/>
          </a:xfrm>
          <a:prstGeom prst="cloudCallout">
            <a:avLst>
              <a:gd name="adj1" fmla="val -85061"/>
              <a:gd name="adj2" fmla="val -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Sapaklık: Veri tabanında yapılan işlemlerde bir hataya sebep olabilecek, veri tutarlılığını bozabilecek ya da veri tabanının kullanımını zorlaştırabilecek durumlardır.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Comic Sans MS" panose="030F0702030302020204" pitchFamily="66" charset="0"/>
              </a:rPr>
              <a:t>Tasarım Bileşenleri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258957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İşlevsel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Functional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Model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205408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Sistemin işleyişini tanımlayan modeldir.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Kullanım Durum (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Use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Case)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çizenek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3916018"/>
            <a:ext cx="475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Yapısal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Structural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 Model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500675"/>
            <a:ext cx="1078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Modelin nesneleri ve aralarındaki ilişkiler, tanımlayan modeldir.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Kişi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İlişki/Bağlantı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Kayıt Ekleme Sapaklıkları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ekleme sapaklığı bir kaydı eklerken bazı verilerin eksik olmasından kaynaklanır 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3529441"/>
            <a:ext cx="11069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Her çalışanın mutlaka bir proje bağlantılı olmasını gerektiren iş kuralı içeren bir veri tabanı düşünelim. Yeni işe alınan bir çalışanın projesi belli olamadığında kayıt oluşturulamaz.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 durumda bir çözüm kukla (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dumy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 proje oluşturmak olabilir ama bu veri tabanında kullanışsız veri oluşmasına sebep olur ve iyi bir fikir değildir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Kayıt Ekleme Sapaklıkları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13625"/>
              </p:ext>
            </p:extLst>
          </p:nvPr>
        </p:nvGraphicFramePr>
        <p:xfrm>
          <a:off x="7141492" y="915549"/>
          <a:ext cx="245139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842393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28055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125168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projeKodu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9935209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projeAdi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3459"/>
              </p:ext>
            </p:extLst>
          </p:nvPr>
        </p:nvGraphicFramePr>
        <p:xfrm>
          <a:off x="482135" y="3645746"/>
          <a:ext cx="11272060" cy="261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7">
                  <a:extLst>
                    <a:ext uri="{9D8B030D-6E8A-4147-A177-3AD203B41FA5}">
                      <a16:colId xmlns:a16="http://schemas.microsoft.com/office/drawing/2014/main" xmlns="" val="1833446102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xmlns="" val="1172416635"/>
                    </a:ext>
                  </a:extLst>
                </a:gridCol>
                <a:gridCol w="2394065">
                  <a:extLst>
                    <a:ext uri="{9D8B030D-6E8A-4147-A177-3AD203B41FA5}">
                      <a16:colId xmlns:a16="http://schemas.microsoft.com/office/drawing/2014/main" xmlns="" val="2975601278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3562733879"/>
                    </a:ext>
                  </a:extLst>
                </a:gridCol>
                <a:gridCol w="3524595">
                  <a:extLst>
                    <a:ext uri="{9D8B030D-6E8A-4147-A177-3AD203B41FA5}">
                      <a16:colId xmlns:a16="http://schemas.microsoft.com/office/drawing/2014/main" xmlns="" val="613658848"/>
                    </a:ext>
                  </a:extLst>
                </a:gridCol>
              </a:tblGrid>
              <a:tr h="522509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CalisanNo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ProjeKodu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ProjeAdi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900608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2368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395464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2371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Umut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Akyürek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PK146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Tedarik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2267759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2372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Fatih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Kayaalp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832020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İrem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Yıldız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507298"/>
                  </a:ext>
                </a:extLst>
              </a:tr>
            </a:tbl>
          </a:graphicData>
        </a:graphic>
      </p:graphicFrame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Kayıt Güncelleme Sapaklıkları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13625"/>
              </p:ext>
            </p:extLst>
          </p:nvPr>
        </p:nvGraphicFramePr>
        <p:xfrm>
          <a:off x="7141492" y="915549"/>
          <a:ext cx="245139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842393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280551">
                <a:tc gridSpan="2">
                  <a:txBody>
                    <a:bodyPr/>
                    <a:lstStyle/>
                    <a:p>
                      <a:pPr algn="ctr"/>
                      <a:r>
                        <a:rPr lang="tr-TR" sz="2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</a:t>
                      </a:r>
                      <a:endParaRPr lang="tr-TR" sz="2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calisanNo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125168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soyad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projeKodu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9935209"/>
                  </a:ext>
                </a:extLst>
              </a:tr>
              <a:tr h="240473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projeAdi</a:t>
                      </a:r>
                      <a:endParaRPr lang="tr-TR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248408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67373"/>
              </p:ext>
            </p:extLst>
          </p:nvPr>
        </p:nvGraphicFramePr>
        <p:xfrm>
          <a:off x="482135" y="3645746"/>
          <a:ext cx="11272060" cy="261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7">
                  <a:extLst>
                    <a:ext uri="{9D8B030D-6E8A-4147-A177-3AD203B41FA5}">
                      <a16:colId xmlns:a16="http://schemas.microsoft.com/office/drawing/2014/main" xmlns="" val="1833446102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xmlns="" val="1172416635"/>
                    </a:ext>
                  </a:extLst>
                </a:gridCol>
                <a:gridCol w="2394065">
                  <a:extLst>
                    <a:ext uri="{9D8B030D-6E8A-4147-A177-3AD203B41FA5}">
                      <a16:colId xmlns:a16="http://schemas.microsoft.com/office/drawing/2014/main" xmlns="" val="2975601278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3562733879"/>
                    </a:ext>
                  </a:extLst>
                </a:gridCol>
                <a:gridCol w="3524595">
                  <a:extLst>
                    <a:ext uri="{9D8B030D-6E8A-4147-A177-3AD203B41FA5}">
                      <a16:colId xmlns:a16="http://schemas.microsoft.com/office/drawing/2014/main" xmlns="" val="613658848"/>
                    </a:ext>
                  </a:extLst>
                </a:gridCol>
              </a:tblGrid>
              <a:tr h="522509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CalisanNo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ProjeKodu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ProjeAdi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900608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2368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395464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2371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Umut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Akyürek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PK146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Tedarik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2267759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2372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Fatih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Kayaalp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832020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İrem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Yıldız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507298"/>
                  </a:ext>
                </a:extLst>
              </a:tr>
            </a:tbl>
          </a:graphicData>
        </a:graphic>
      </p:graphicFrame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Kayıt Güncelleme Sapaklıkları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güncelleme sapaklığı aynı verinin birden fazla yerde kaydedilmesinden kaynaklanır 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529441"/>
            <a:ext cx="1106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 veride değişiklik yapılmak istendiğinde birden çok kayıt satırında bu işlemin tekrarlanması gerekir.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Aynı veriyi birden çok satırda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defalarce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güncellemeye tabi tutmak, hatalı veri üretme ihtimalini artırır ve tutarsız veri oluşmasına sebep verebilir.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Kayıt Silme Sapaklıkları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Kayıt silme sapaklığı bir veri silinirken başka bir verinin de silinmesi durumundan kaynaklanır.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10848"/>
            <a:ext cx="1106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Eğer Umut PK146 projesinde çalışan tek personel ise onun kaydını silmek ilişkili olduğu proje verisinin de silinmesine sebep olacaktır. 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9166"/>
              </p:ext>
            </p:extLst>
          </p:nvPr>
        </p:nvGraphicFramePr>
        <p:xfrm>
          <a:off x="482135" y="2465341"/>
          <a:ext cx="11272060" cy="261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67">
                  <a:extLst>
                    <a:ext uri="{9D8B030D-6E8A-4147-A177-3AD203B41FA5}">
                      <a16:colId xmlns:a16="http://schemas.microsoft.com/office/drawing/2014/main" xmlns="" val="1833446102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xmlns="" val="1172416635"/>
                    </a:ext>
                  </a:extLst>
                </a:gridCol>
                <a:gridCol w="2394065">
                  <a:extLst>
                    <a:ext uri="{9D8B030D-6E8A-4147-A177-3AD203B41FA5}">
                      <a16:colId xmlns:a16="http://schemas.microsoft.com/office/drawing/2014/main" xmlns="" val="2975601278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xmlns="" val="3562733879"/>
                    </a:ext>
                  </a:extLst>
                </a:gridCol>
                <a:gridCol w="3524595">
                  <a:extLst>
                    <a:ext uri="{9D8B030D-6E8A-4147-A177-3AD203B41FA5}">
                      <a16:colId xmlns:a16="http://schemas.microsoft.com/office/drawing/2014/main" xmlns="" val="613658848"/>
                    </a:ext>
                  </a:extLst>
                </a:gridCol>
              </a:tblGrid>
              <a:tr h="522509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CalisanNo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ProjeKodu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Comic Sans MS" panose="030F0702030302020204" pitchFamily="66" charset="0"/>
                        </a:rPr>
                        <a:t>ProjeAdi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900608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2368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395464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2371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Umut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Akyürek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PK146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Tedarik Yönetimi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2267759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2372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Fatih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Kayaalp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832020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2376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İrem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Yıldız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PK245</a:t>
                      </a:r>
                      <a:endParaRPr lang="tr-T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Comic Sans MS" panose="030F0702030302020204" pitchFamily="66" charset="0"/>
                        </a:rPr>
                        <a:t>Stok Kontrol Yönetimi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507298"/>
                  </a:ext>
                </a:extLst>
              </a:tr>
            </a:tbl>
          </a:graphicData>
        </a:graphic>
      </p:graphicFrame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520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Tipik Yapılar (Normal Forms)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45692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Tipik yapılar, veri tabanı tasarımı sonucunda oluşabilecek sapaklıkları çözümlemek üzere yıllar içerisinde geliştirilmiştir.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4" y="2873967"/>
            <a:ext cx="9611891" cy="391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First Normal Form  (1NF)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Second Normal Form  (2NF)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Third Normal Form  (3NF)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Boyce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Codd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Normal Form  (BCNF)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Fourth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Normal Form  (4NF)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Fifth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Normal Form  (5NF)</a:t>
            </a:r>
          </a:p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Domain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Normal Form  (DKNF)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20336"/>
              </p:ext>
            </p:extLst>
          </p:nvPr>
        </p:nvGraphicFramePr>
        <p:xfrm>
          <a:off x="1666240" y="1856339"/>
          <a:ext cx="8128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2926495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1735494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  <a:gridCol w="1434011">
                  <a:extLst>
                    <a:ext uri="{9D8B030D-6E8A-4147-A177-3AD203B41FA5}">
                      <a16:colId xmlns:a16="http://schemas.microsoft.com/office/drawing/2014/main" xmlns="" val="65504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AlbumAd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mi, Dön Bebeğim, Şeytan Azapta, Bekle, Eyvah, Kış Güneşi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Sevdam Ağlıyor,  Mecbursun, Gel Barışalım Artık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Tell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Him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Where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is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915549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Albüm Örneği</a:t>
            </a:r>
          </a:p>
        </p:txBody>
      </p: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First Normal Form (1NF)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60655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First Normal Form, veriyi içerisinde tekrarlayan gruplardan ve veri dizilerinden arındırır.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13560"/>
            <a:ext cx="1106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Tekrarlayan gruplar;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virgül ile ayrılmış değerler listesi,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telefonNo1, telefonNo2 gibi numaralandırılmış alanlar listesi,</a:t>
            </a:r>
          </a:p>
          <a:p>
            <a:pPr lvl="1"/>
            <a:r>
              <a:rPr lang="tr-TR" sz="2400" dirty="0" smtClean="0">
                <a:latin typeface="Comic Sans MS" panose="030F0702030302020204" pitchFamily="66" charset="0"/>
              </a:rPr>
              <a:t>olabilir</a:t>
            </a:r>
          </a:p>
          <a:p>
            <a:pPr lvl="1"/>
            <a:endParaRPr lang="tr-TR" sz="2400" dirty="0">
              <a:latin typeface="Comic Sans MS" panose="030F0702030302020204" pitchFamily="66" charset="0"/>
            </a:endParaRPr>
          </a:p>
          <a:p>
            <a:pPr lvl="1"/>
            <a:r>
              <a:rPr lang="tr-TR" sz="2400" dirty="0" smtClean="0">
                <a:latin typeface="Comic Sans MS" panose="030F0702030302020204" pitchFamily="66" charset="0"/>
              </a:rPr>
              <a:t>1NF standardında her bir sütun sadece tek tip veri tutmalıdır.</a:t>
            </a: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3514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Albüm Listesi 1NF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77189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Albüm Listesi tablosunun ‘’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ParcaAd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’’ sütunu albümdeki parçaları listeleyen çok öğeli bir veridir.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267877"/>
            <a:ext cx="1106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Bu sütun 1NF standardına uymuyor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Parça1, Parça2, … Parça(X) gibi bir dizi oluşturuyor</a:t>
            </a:r>
            <a:endParaRPr lang="tr-TR" sz="2400" dirty="0"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ParçaX+1 eklemek istersek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Albümlerde değişik sayılarda Parça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Bir parçayı bulmak istediğimizde..</a:t>
            </a: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70842"/>
              </p:ext>
            </p:extLst>
          </p:nvPr>
        </p:nvGraphicFramePr>
        <p:xfrm>
          <a:off x="3062758" y="973663"/>
          <a:ext cx="8724678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881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2776451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1845426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65504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mi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Dön Bebeğim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1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Şeytan Azapta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Bekle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46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Eyvah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7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Kış Güneşi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0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Sevdam Ağlıyor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Mecbursun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4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Gel Barışalım Artık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8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56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0521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915549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Albüm 1NF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551" y="2919967"/>
            <a:ext cx="2757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Comic Sans MS" panose="030F0702030302020204" pitchFamily="66" charset="0"/>
              </a:rPr>
              <a:t>ParcaAd</a:t>
            </a:r>
            <a:r>
              <a:rPr lang="tr-TR" dirty="0" smtClean="0">
                <a:latin typeface="Comic Sans MS" panose="030F0702030302020204" pitchFamily="66" charset="0"/>
              </a:rPr>
              <a:t> alanı;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Çok öğeli değil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Tek parça tek satır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 kayıt satırı tekil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dirty="0" smtClean="0">
                <a:latin typeface="Comic Sans MS" panose="030F0702030302020204" pitchFamily="66" charset="0"/>
              </a:rPr>
              <a:t>Fazlasıyla tekrar 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7400604" y="2461759"/>
            <a:ext cx="3691467" cy="275273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356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Yapısal Modelleme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63076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Amaç: Problem alanındaki anahtar verileri tespit ederek yapısal modeli oluşturmak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00687" y="2829922"/>
            <a:ext cx="3691467" cy="2752731"/>
            <a:chOff x="745066" y="2733669"/>
            <a:chExt cx="3691467" cy="2752731"/>
          </a:xfrm>
        </p:grpSpPr>
        <p:sp>
          <p:nvSpPr>
            <p:cNvPr id="4" name="Cloud 3"/>
            <p:cNvSpPr/>
            <p:nvPr/>
          </p:nvSpPr>
          <p:spPr>
            <a:xfrm>
              <a:off x="745066" y="2733669"/>
              <a:ext cx="3691467" cy="2752731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2286000" y="4555067"/>
              <a:ext cx="728133" cy="474133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898" y="3510095"/>
              <a:ext cx="885296" cy="885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338" y="2891608"/>
              <a:ext cx="539960" cy="57728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952" y="3254659"/>
              <a:ext cx="967403" cy="967403"/>
            </a:xfrm>
            <a:prstGeom prst="rect">
              <a:avLst/>
            </a:prstGeom>
          </p:spPr>
        </p:pic>
      </p:grpSp>
      <p:sp>
        <p:nvSpPr>
          <p:cNvPr id="39" name="Curved Down Arrow 38"/>
          <p:cNvSpPr/>
          <p:nvPr/>
        </p:nvSpPr>
        <p:spPr>
          <a:xfrm>
            <a:off x="3922297" y="2601595"/>
            <a:ext cx="4066674" cy="622520"/>
          </a:xfrm>
          <a:prstGeom prst="curvedDownArrow">
            <a:avLst>
              <a:gd name="adj1" fmla="val 63924"/>
              <a:gd name="adj2" fmla="val 109674"/>
              <a:gd name="adj3" fmla="val 46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Yapısal Modelleme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89837" y="5568490"/>
            <a:ext cx="22317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Comic Sans MS" panose="030F0702030302020204" pitchFamily="66" charset="0"/>
              </a:rPr>
              <a:t>Problem Alanı</a:t>
            </a:r>
          </a:p>
          <a:p>
            <a:pPr algn="ctr"/>
            <a:r>
              <a:rPr lang="tr-TR" i="1" dirty="0" smtClean="0">
                <a:latin typeface="Comic Sans MS" panose="030F0702030302020204" pitchFamily="66" charset="0"/>
              </a:rPr>
              <a:t>(Analiz Çalışmaları)</a:t>
            </a:r>
            <a:endParaRPr lang="tr-TR" i="1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64290" y="5229936"/>
            <a:ext cx="16658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Comic Sans MS" panose="030F0702030302020204" pitchFamily="66" charset="0"/>
              </a:rPr>
              <a:t>Çözüm Alanı</a:t>
            </a:r>
          </a:p>
          <a:p>
            <a:pPr algn="ctr"/>
            <a:r>
              <a:rPr lang="tr-TR" i="1" dirty="0" smtClean="0">
                <a:latin typeface="Comic Sans MS" panose="030F0702030302020204" pitchFamily="66" charset="0"/>
              </a:rPr>
              <a:t>(Tasarım)</a:t>
            </a:r>
            <a:endParaRPr lang="tr-TR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79514"/>
              </p:ext>
            </p:extLst>
          </p:nvPr>
        </p:nvGraphicFramePr>
        <p:xfrm>
          <a:off x="7711040" y="3239561"/>
          <a:ext cx="1140643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254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814389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206374">
                <a:tc gridSpan="2">
                  <a:txBody>
                    <a:bodyPr/>
                    <a:lstStyle/>
                    <a:p>
                      <a:pPr algn="ctr"/>
                      <a:r>
                        <a:rPr lang="tr-TR" sz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Kitap</a:t>
                      </a:r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ISBN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sz="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899607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latin typeface="Comic Sans MS" panose="030F0702030302020204" pitchFamily="66" charset="0"/>
                        </a:rPr>
                        <a:t>yayinci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20637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latin typeface="Comic Sans MS" panose="030F0702030302020204" pitchFamily="66" charset="0"/>
                        </a:rPr>
                        <a:t>yil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863478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96783"/>
              </p:ext>
            </p:extLst>
          </p:nvPr>
        </p:nvGraphicFramePr>
        <p:xfrm>
          <a:off x="9246337" y="2601595"/>
          <a:ext cx="1021329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490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677839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0034">
                <a:tc gridSpan="2">
                  <a:txBody>
                    <a:bodyPr/>
                    <a:lstStyle/>
                    <a:p>
                      <a:pPr algn="ctr"/>
                      <a:r>
                        <a:rPr lang="tr-TR" sz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</a:t>
                      </a:r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190034"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yazarNo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19003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19003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48255"/>
              </p:ext>
            </p:extLst>
          </p:nvPr>
        </p:nvGraphicFramePr>
        <p:xfrm>
          <a:off x="9729932" y="3541938"/>
          <a:ext cx="1006307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0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582305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193984">
                <a:tc gridSpan="2">
                  <a:txBody>
                    <a:bodyPr/>
                    <a:lstStyle/>
                    <a:p>
                      <a:pPr algn="ctr"/>
                      <a:r>
                        <a:rPr lang="tr-TR" sz="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</a:t>
                      </a:r>
                      <a:endParaRPr lang="tr-TR" sz="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193984"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konuNo</a:t>
                      </a:r>
                      <a:endParaRPr lang="tr-TR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193984">
                <a:tc>
                  <a:txBody>
                    <a:bodyPr/>
                    <a:lstStyle/>
                    <a:p>
                      <a:r>
                        <a:rPr lang="tr-TR" sz="800" dirty="0" smtClean="0">
                          <a:latin typeface="Comic Sans MS" panose="030F0702030302020204" pitchFamily="66" charset="0"/>
                        </a:rPr>
                        <a:t>FK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800" dirty="0" err="1" smtClean="0">
                          <a:latin typeface="Comic Sans MS" panose="030F0702030302020204" pitchFamily="66" charset="0"/>
                        </a:rPr>
                        <a:t>kitapNo</a:t>
                      </a:r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193984">
                <a:tc>
                  <a:txBody>
                    <a:bodyPr/>
                    <a:lstStyle/>
                    <a:p>
                      <a:endParaRPr lang="tr-TR" sz="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 err="1" smtClean="0">
                          <a:latin typeface="Comic Sans MS" panose="030F0702030302020204" pitchFamily="66" charset="0"/>
                        </a:rPr>
                        <a:t>konuAd</a:t>
                      </a:r>
                      <a:endParaRPr lang="tr-TR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8844794" y="3361732"/>
            <a:ext cx="401543" cy="9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844793" y="4100769"/>
            <a:ext cx="885139" cy="92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9" grpId="0" animBg="1"/>
      <p:bldP spid="39" grpId="1" animBg="1"/>
      <p:bldP spid="41" grpId="0"/>
      <p:bldP spid="4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Second Normal Form (2NF)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54005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Second Normal Form, veriyi içerisindeki işlevsel  bağımlıklardan arındırır.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13560"/>
            <a:ext cx="11069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İşlevsel bağımlılık tablonun anahtarından ziyade birbirine bağlı sütunlar grubunu ifade 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İşlevsel bağımlılıkları görmek için veriyi tema ya da alt temalar olarak değerlendirmek gerekir</a:t>
            </a:r>
          </a:p>
          <a:p>
            <a:pPr lvl="1"/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Albüm Listesi 2NF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77189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Albüm Listesi tablosunun ‘’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ParcaAd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’’ sütunu ayrı bir tema ya da işlevsel bağımlılık barındırmaktadır.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267877"/>
            <a:ext cx="1106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mic Sans MS" panose="030F0702030302020204" pitchFamily="66" charset="0"/>
              </a:rPr>
              <a:t>AlbumAd</a:t>
            </a:r>
            <a:r>
              <a:rPr lang="tr-TR" sz="2400" dirty="0" smtClean="0">
                <a:latin typeface="Comic Sans MS" panose="030F0702030302020204" pitchFamily="66" charset="0"/>
              </a:rPr>
              <a:t>, </a:t>
            </a:r>
            <a:r>
              <a:rPr lang="tr-TR" sz="2400" dirty="0" err="1" smtClean="0">
                <a:latin typeface="Comic Sans MS" panose="030F0702030302020204" pitchFamily="66" charset="0"/>
              </a:rPr>
              <a:t>SanatciAd</a:t>
            </a:r>
            <a:r>
              <a:rPr lang="tr-TR" sz="2400" dirty="0" smtClean="0">
                <a:latin typeface="Comic Sans MS" panose="030F0702030302020204" pitchFamily="66" charset="0"/>
              </a:rPr>
              <a:t>, </a:t>
            </a:r>
            <a:r>
              <a:rPr lang="tr-TR" sz="2400" dirty="0" err="1" smtClean="0">
                <a:latin typeface="Comic Sans MS" panose="030F0702030302020204" pitchFamily="66" charset="0"/>
              </a:rPr>
              <a:t>Ulke</a:t>
            </a:r>
            <a:r>
              <a:rPr lang="tr-TR" sz="2400" dirty="0" smtClean="0">
                <a:latin typeface="Comic Sans MS" panose="030F0702030302020204" pitchFamily="66" charset="0"/>
              </a:rPr>
              <a:t> gruplanarak  </a:t>
            </a:r>
            <a:r>
              <a:rPr lang="tr-TR" sz="2400" dirty="0" err="1" smtClean="0">
                <a:latin typeface="Comic Sans MS" panose="030F0702030302020204" pitchFamily="66" charset="0"/>
              </a:rPr>
              <a:t>Album</a:t>
            </a:r>
            <a:r>
              <a:rPr lang="tr-TR" sz="2400" dirty="0" smtClean="0">
                <a:latin typeface="Comic Sans MS" panose="030F0702030302020204" pitchFamily="66" charset="0"/>
              </a:rPr>
              <a:t> yapısından ayrılabilir.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mic Sans MS" panose="030F0702030302020204" pitchFamily="66" charset="0"/>
              </a:rPr>
              <a:t>SanatciAd</a:t>
            </a:r>
            <a:r>
              <a:rPr lang="tr-TR" sz="2400" dirty="0" smtClean="0">
                <a:latin typeface="Comic Sans MS" panose="030F0702030302020204" pitchFamily="66" charset="0"/>
              </a:rPr>
              <a:t> alanı </a:t>
            </a:r>
            <a:r>
              <a:rPr lang="tr-TR" sz="2400" dirty="0" err="1" smtClean="0">
                <a:latin typeface="Comic Sans MS" panose="030F0702030302020204" pitchFamily="66" charset="0"/>
              </a:rPr>
              <a:t>ParcaAd</a:t>
            </a:r>
            <a:r>
              <a:rPr lang="tr-TR" sz="2400" dirty="0" smtClean="0">
                <a:latin typeface="Comic Sans MS" panose="030F0702030302020204" pitchFamily="66" charset="0"/>
              </a:rPr>
              <a:t> ile birlikte de tutulur. (1 albüm 1’den çok sanatçı)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mic Sans MS" panose="030F0702030302020204" pitchFamily="66" charset="0"/>
              </a:rPr>
              <a:t>Album</a:t>
            </a:r>
            <a:r>
              <a:rPr lang="tr-TR" sz="2400" dirty="0" smtClean="0">
                <a:latin typeface="Comic Sans MS" panose="030F0702030302020204" pitchFamily="66" charset="0"/>
              </a:rPr>
              <a:t> ve </a:t>
            </a:r>
            <a:r>
              <a:rPr lang="tr-TR" sz="2400" dirty="0" err="1" smtClean="0">
                <a:latin typeface="Comic Sans MS" panose="030F0702030302020204" pitchFamily="66" charset="0"/>
              </a:rPr>
              <a:t>Parca</a:t>
            </a:r>
            <a:r>
              <a:rPr lang="tr-TR" sz="2400" dirty="0" smtClean="0">
                <a:latin typeface="Comic Sans MS" panose="030F0702030302020204" pitchFamily="66" charset="0"/>
              </a:rPr>
              <a:t> tablolarına anahtar alan eklenir.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75238"/>
              </p:ext>
            </p:extLst>
          </p:nvPr>
        </p:nvGraphicFramePr>
        <p:xfrm>
          <a:off x="4966196" y="1584959"/>
          <a:ext cx="6902337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387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2172389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1581910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  <a:gridCol w="1021651">
                  <a:extLst>
                    <a:ext uri="{9D8B030D-6E8A-4147-A177-3AD203B41FA5}">
                      <a16:colId xmlns:a16="http://schemas.microsoft.com/office/drawing/2014/main" xmlns="" val="655049349"/>
                    </a:ext>
                  </a:extLst>
                </a:gridCol>
              </a:tblGrid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Parca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Sanatci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mi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Dön Bebeğim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1527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Şeytan Azapta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8732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Bekle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466493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Eyvah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7520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Kış Güneşi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00624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Sevdam Ağlıyor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Mecbursun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4507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Gel Barışalım Artık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8771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56326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5111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0521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915549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Album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ve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Parca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2NF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81330"/>
              </p:ext>
            </p:extLst>
          </p:nvPr>
        </p:nvGraphicFramePr>
        <p:xfrm>
          <a:off x="205278" y="1679512"/>
          <a:ext cx="2929813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653">
                  <a:extLst>
                    <a:ext uri="{9D8B030D-6E8A-4147-A177-3AD203B41FA5}">
                      <a16:colId xmlns:a16="http://schemas.microsoft.com/office/drawing/2014/main" xmlns="" val="1501680530"/>
                    </a:ext>
                  </a:extLst>
                </a:gridCol>
                <a:gridCol w="1932160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</a:tblGrid>
              <a:tr h="203727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88854"/>
              </p:ext>
            </p:extLst>
          </p:nvPr>
        </p:nvGraphicFramePr>
        <p:xfrm>
          <a:off x="4950648" y="1588070"/>
          <a:ext cx="690233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94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1063194">
                  <a:extLst>
                    <a:ext uri="{9D8B030D-6E8A-4147-A177-3AD203B41FA5}">
                      <a16:colId xmlns:a16="http://schemas.microsoft.com/office/drawing/2014/main" xmlns="" val="4200656701"/>
                    </a:ext>
                  </a:extLst>
                </a:gridCol>
                <a:gridCol w="2172389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1581910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  <a:gridCol w="1021651">
                  <a:extLst>
                    <a:ext uri="{9D8B030D-6E8A-4147-A177-3AD203B41FA5}">
                      <a16:colId xmlns:a16="http://schemas.microsoft.com/office/drawing/2014/main" xmlns="" val="65504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mi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Dön Bebeğim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1527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Şeytan Azapta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8732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Bekle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466493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Eyvah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7520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222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Kış Güneşi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00624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Sevdam Ağlıyor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Mecbursun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4507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169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Gel Barışalım Artık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8771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170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171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56326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172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5111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173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052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75977"/>
              </p:ext>
            </p:extLst>
          </p:nvPr>
        </p:nvGraphicFramePr>
        <p:xfrm>
          <a:off x="101377" y="4146938"/>
          <a:ext cx="1568220" cy="103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55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19668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97261"/>
              </p:ext>
            </p:extLst>
          </p:nvPr>
        </p:nvGraphicFramePr>
        <p:xfrm>
          <a:off x="2951978" y="4141927"/>
          <a:ext cx="1575017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496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24521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3337633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64633421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81033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61652" y="4541075"/>
            <a:ext cx="1290110" cy="244455"/>
            <a:chOff x="1661652" y="4541075"/>
            <a:chExt cx="1290110" cy="244455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>
              <a:off x="2301779" y="4026718"/>
              <a:ext cx="6675" cy="12869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711086" y="4664013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30840" y="467503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898908" y="4583441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79484" y="4541075"/>
              <a:ext cx="172278" cy="244455"/>
              <a:chOff x="8063649" y="5041953"/>
              <a:chExt cx="172278" cy="24445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Third Normal Form (3NF)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1540052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Third Normal Form, veriyi içerisindeki hemen göze çarpmayan geçişken   bağımlıklardan arındırır.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13560"/>
            <a:ext cx="1106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Geçişken bağımlılık,  anlam bulması için tablonun anahtarından ziyade başka bir sütundaki değere bağlı olma durumunu ifade 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Albüm örneğindeki </a:t>
            </a:r>
            <a:r>
              <a:rPr lang="tr-TR" sz="2400" dirty="0" err="1" smtClean="0">
                <a:latin typeface="Comic Sans MS" panose="030F0702030302020204" pitchFamily="66" charset="0"/>
              </a:rPr>
              <a:t>Ulke</a:t>
            </a:r>
            <a:r>
              <a:rPr lang="tr-TR" sz="2400" dirty="0" smtClean="0">
                <a:latin typeface="Comic Sans MS" panose="030F0702030302020204" pitchFamily="66" charset="0"/>
              </a:rPr>
              <a:t> alanı geçişken bağımlıdır.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Comic Sans MS" panose="030F0702030302020204" pitchFamily="66" charset="0"/>
              </a:rPr>
              <a:t>Parca</a:t>
            </a:r>
            <a:r>
              <a:rPr lang="tr-TR" sz="2400" dirty="0" smtClean="0">
                <a:latin typeface="Comic Sans MS" panose="030F0702030302020204" pitchFamily="66" charset="0"/>
              </a:rPr>
              <a:t> ile bir ilişkisi yok </a:t>
            </a:r>
            <a:r>
              <a:rPr lang="tr-TR" sz="2400" dirty="0" err="1" smtClean="0">
                <a:latin typeface="Comic Sans MS" panose="030F0702030302020204" pitchFamily="66" charset="0"/>
              </a:rPr>
              <a:t>SanatciAd</a:t>
            </a:r>
            <a:r>
              <a:rPr lang="tr-TR" sz="2400" dirty="0" smtClean="0">
                <a:latin typeface="Comic Sans MS" panose="030F0702030302020204" pitchFamily="66" charset="0"/>
              </a:rPr>
              <a:t> ile anlamlı.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49744"/>
              </p:ext>
            </p:extLst>
          </p:nvPr>
        </p:nvGraphicFramePr>
        <p:xfrm>
          <a:off x="6024357" y="2008327"/>
          <a:ext cx="588041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784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905784">
                  <a:extLst>
                    <a:ext uri="{9D8B030D-6E8A-4147-A177-3AD203B41FA5}">
                      <a16:colId xmlns:a16="http://schemas.microsoft.com/office/drawing/2014/main" xmlns="" val="4200656701"/>
                    </a:ext>
                  </a:extLst>
                </a:gridCol>
                <a:gridCol w="1850757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1347701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  <a:gridCol w="870391">
                  <a:extLst>
                    <a:ext uri="{9D8B030D-6E8A-4147-A177-3AD203B41FA5}">
                      <a16:colId xmlns:a16="http://schemas.microsoft.com/office/drawing/2014/main" xmlns="" val="655049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mi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Dön Bebeğim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1527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Şeytan Azapta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8732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Bekle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466493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Eyvah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7520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Kış Güneşi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00624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Sevdam Ağlıyor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Mecbursun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4507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169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Gel Barışalım Artık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Sertab Erener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8771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170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56326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5111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05212"/>
                  </a:ext>
                </a:extLst>
              </a:tr>
            </a:tbl>
          </a:graphicData>
        </a:graphic>
      </p:graphicFrame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15549"/>
            <a:ext cx="338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Albüm Listesi 3NF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61185"/>
              </p:ext>
            </p:extLst>
          </p:nvPr>
        </p:nvGraphicFramePr>
        <p:xfrm>
          <a:off x="205279" y="1679512"/>
          <a:ext cx="27433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43">
                  <a:extLst>
                    <a:ext uri="{9D8B030D-6E8A-4147-A177-3AD203B41FA5}">
                      <a16:colId xmlns:a16="http://schemas.microsoft.com/office/drawing/2014/main" xmlns="" val="1501680530"/>
                    </a:ext>
                  </a:extLst>
                </a:gridCol>
                <a:gridCol w="1809161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</a:tblGrid>
              <a:tr h="203727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Aacayipsin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Lâl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Let’s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Talk </a:t>
                      </a:r>
                      <a:r>
                        <a:rPr lang="tr-TR" sz="1200" baseline="0" dirty="0" err="1" smtClean="0">
                          <a:latin typeface="Comic Sans MS" panose="030F0702030302020204" pitchFamily="66" charset="0"/>
                        </a:rPr>
                        <a:t>About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200" baseline="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57330"/>
              </p:ext>
            </p:extLst>
          </p:nvPr>
        </p:nvGraphicFramePr>
        <p:xfrm>
          <a:off x="558592" y="4575563"/>
          <a:ext cx="1568220" cy="103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55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19668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210945"/>
              </p:ext>
            </p:extLst>
          </p:nvPr>
        </p:nvGraphicFramePr>
        <p:xfrm>
          <a:off x="3409193" y="4570552"/>
          <a:ext cx="1696222" cy="171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4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211058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3337633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81033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18867" y="4960175"/>
            <a:ext cx="1290110" cy="244455"/>
            <a:chOff x="1661652" y="4541075"/>
            <a:chExt cx="1290110" cy="244455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>
              <a:off x="2301779" y="4026718"/>
              <a:ext cx="6675" cy="12869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711086" y="4664013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30840" y="467503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898908" y="4583441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79484" y="4541075"/>
              <a:ext cx="172278" cy="244455"/>
              <a:chOff x="8063649" y="5041953"/>
              <a:chExt cx="172278" cy="24445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30841"/>
              </p:ext>
            </p:extLst>
          </p:nvPr>
        </p:nvGraphicFramePr>
        <p:xfrm>
          <a:off x="7104808" y="673446"/>
          <a:ext cx="30043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325">
                  <a:extLst>
                    <a:ext uri="{9D8B030D-6E8A-4147-A177-3AD203B41FA5}">
                      <a16:colId xmlns:a16="http://schemas.microsoft.com/office/drawing/2014/main" xmlns="" val="15016805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xmlns="" val="928392108"/>
                    </a:ext>
                  </a:extLst>
                </a:gridCol>
              </a:tblGrid>
              <a:tr h="203727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Tarkan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Sertab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Erener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Türkiye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Céline</a:t>
                      </a:r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Dion</a:t>
                      </a:r>
                      <a:endParaRPr lang="tr-TR" sz="1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Kanada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51794"/>
              </p:ext>
            </p:extLst>
          </p:nvPr>
        </p:nvGraphicFramePr>
        <p:xfrm>
          <a:off x="7104808" y="2008327"/>
          <a:ext cx="48226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914">
                  <a:extLst>
                    <a:ext uri="{9D8B030D-6E8A-4147-A177-3AD203B41FA5}">
                      <a16:colId xmlns:a16="http://schemas.microsoft.com/office/drawing/2014/main" xmlns="" val="3008860383"/>
                    </a:ext>
                  </a:extLst>
                </a:gridCol>
                <a:gridCol w="1021306">
                  <a:extLst>
                    <a:ext uri="{9D8B030D-6E8A-4147-A177-3AD203B41FA5}">
                      <a16:colId xmlns:a16="http://schemas.microsoft.com/office/drawing/2014/main" xmlns="" val="4200656701"/>
                    </a:ext>
                  </a:extLst>
                </a:gridCol>
                <a:gridCol w="1947334">
                  <a:extLst>
                    <a:ext uri="{9D8B030D-6E8A-4147-A177-3AD203B41FA5}">
                      <a16:colId xmlns:a16="http://schemas.microsoft.com/office/drawing/2014/main" xmlns="" val="2099095895"/>
                    </a:ext>
                  </a:extLst>
                </a:gridCol>
                <a:gridCol w="982134">
                  <a:extLst>
                    <a:ext uri="{9D8B030D-6E8A-4147-A177-3AD203B41FA5}">
                      <a16:colId xmlns:a16="http://schemas.microsoft.com/office/drawing/2014/main" xmlns="" val="731141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204858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Hepsi Senin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mi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17282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Dön Bebeğim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1527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Şeytan Azapta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868732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Bekle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466493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165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Eyvah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227520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222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Kış Güneşi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8500624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Sevdam Ağlıyor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7244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Mecbursun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45077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169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Gel Barışalım Artık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87710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170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Reason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596036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171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Immortality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4563269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172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Treat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Her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Like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a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Lady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5111"/>
                  </a:ext>
                </a:extLst>
              </a:tr>
              <a:tr h="18536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173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444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Love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is on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Way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200521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573929"/>
              </p:ext>
            </p:extLst>
          </p:nvPr>
        </p:nvGraphicFramePr>
        <p:xfrm>
          <a:off x="3584826" y="2231060"/>
          <a:ext cx="1662104" cy="13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405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86699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ulke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64175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210607" y="3612515"/>
            <a:ext cx="244455" cy="971830"/>
            <a:chOff x="3753392" y="3612515"/>
            <a:chExt cx="244455" cy="97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3753392" y="3612515"/>
              <a:ext cx="244455" cy="971830"/>
              <a:chOff x="3743867" y="3612515"/>
              <a:chExt cx="244455" cy="97183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51065" y="3612515"/>
                <a:ext cx="25249" cy="9456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762610" y="3733614"/>
                <a:ext cx="2083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 rot="5400000" flipV="1">
                <a:off x="3774689" y="3819260"/>
                <a:ext cx="156616" cy="15257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 rot="5400000" flipV="1">
                <a:off x="3779956" y="4375978"/>
                <a:ext cx="172278" cy="244455"/>
                <a:chOff x="8063649" y="5041953"/>
                <a:chExt cx="172278" cy="24445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8063649" y="5171872"/>
                  <a:ext cx="172278" cy="11453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7200000">
                  <a:off x="8054124" y="5070824"/>
                  <a:ext cx="172278" cy="11453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Connector 27"/>
            <p:cNvCxnSpPr/>
            <p:nvPr/>
          </p:nvCxnSpPr>
          <p:spPr>
            <a:xfrm flipV="1">
              <a:off x="3773627" y="4367618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15549"/>
            <a:ext cx="5407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İkincil Anahtar (</a:t>
            </a:r>
            <a:r>
              <a:rPr lang="tr-TR" sz="28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Foreign</a:t>
            </a:r>
            <a:r>
              <a:rPr lang="tr-TR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Key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03743"/>
              </p:ext>
            </p:extLst>
          </p:nvPr>
        </p:nvGraphicFramePr>
        <p:xfrm>
          <a:off x="558592" y="4084499"/>
          <a:ext cx="1568220" cy="1032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552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19668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albumAd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83892"/>
              </p:ext>
            </p:extLst>
          </p:nvPr>
        </p:nvGraphicFramePr>
        <p:xfrm>
          <a:off x="3409193" y="4079488"/>
          <a:ext cx="1696222" cy="171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64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211058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parcaNo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497558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albumNo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7300297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omic Sans MS" panose="030F0702030302020204" pitchFamily="66" charset="0"/>
                        </a:rPr>
                        <a:t>parcaAd</a:t>
                      </a:r>
                      <a:endParaRPr lang="tr-T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33337633"/>
                  </a:ext>
                </a:extLst>
              </a:tr>
              <a:tr h="279681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FK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881033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18867" y="4469111"/>
            <a:ext cx="1290110" cy="244455"/>
            <a:chOff x="1661652" y="4541075"/>
            <a:chExt cx="1290110" cy="244455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>
              <a:off x="2301779" y="4026718"/>
              <a:ext cx="6675" cy="12869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711086" y="4664013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630840" y="4675030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898908" y="4583441"/>
              <a:ext cx="156616" cy="1525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79484" y="4541075"/>
              <a:ext cx="172278" cy="244455"/>
              <a:chOff x="8063649" y="5041953"/>
              <a:chExt cx="172278" cy="24445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>
                <a:off x="8063649" y="5171872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7200000">
                <a:off x="8054124" y="5070824"/>
                <a:ext cx="172278" cy="1145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55392"/>
              </p:ext>
            </p:extLst>
          </p:nvPr>
        </p:nvGraphicFramePr>
        <p:xfrm>
          <a:off x="3584826" y="1739996"/>
          <a:ext cx="1662104" cy="13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405">
                  <a:extLst>
                    <a:ext uri="{9D8B030D-6E8A-4147-A177-3AD203B41FA5}">
                      <a16:colId xmlns:a16="http://schemas.microsoft.com/office/drawing/2014/main" xmlns="" val="1817270771"/>
                    </a:ext>
                  </a:extLst>
                </a:gridCol>
                <a:gridCol w="1186699">
                  <a:extLst>
                    <a:ext uri="{9D8B030D-6E8A-4147-A177-3AD203B41FA5}">
                      <a16:colId xmlns:a16="http://schemas.microsoft.com/office/drawing/2014/main" xmlns="" val="986358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</a:t>
                      </a:r>
                      <a:endParaRPr lang="tr-TR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7208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PK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sanatciNo</a:t>
                      </a:r>
                      <a:endParaRPr lang="tr-T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1609532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sanatciAd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2114838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ulke</a:t>
                      </a:r>
                      <a:endParaRPr lang="tr-TR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641757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210607" y="3121451"/>
            <a:ext cx="244455" cy="971830"/>
            <a:chOff x="3753392" y="3612515"/>
            <a:chExt cx="244455" cy="971830"/>
          </a:xfrm>
        </p:grpSpPr>
        <p:grpSp>
          <p:nvGrpSpPr>
            <p:cNvPr id="13" name="Group 12"/>
            <p:cNvGrpSpPr/>
            <p:nvPr/>
          </p:nvGrpSpPr>
          <p:grpSpPr>
            <a:xfrm>
              <a:off x="3753392" y="3612515"/>
              <a:ext cx="244455" cy="971830"/>
              <a:chOff x="3743867" y="3612515"/>
              <a:chExt cx="244455" cy="97183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3851065" y="3612515"/>
                <a:ext cx="25249" cy="9456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3762610" y="3733614"/>
                <a:ext cx="2083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 rot="5400000" flipV="1">
                <a:off x="3774689" y="3819260"/>
                <a:ext cx="156616" cy="15257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 rot="5400000" flipV="1">
                <a:off x="3779956" y="4375978"/>
                <a:ext cx="172278" cy="244455"/>
                <a:chOff x="8063649" y="5041953"/>
                <a:chExt cx="172278" cy="24445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8063649" y="5171872"/>
                  <a:ext cx="172278" cy="11453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7200000">
                  <a:off x="8054124" y="5070824"/>
                  <a:ext cx="172278" cy="11453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Connector 27"/>
            <p:cNvCxnSpPr/>
            <p:nvPr/>
          </p:nvCxnSpPr>
          <p:spPr>
            <a:xfrm flipV="1">
              <a:off x="3773627" y="4367618"/>
              <a:ext cx="2083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323666" y="1739996"/>
            <a:ext cx="4741334" cy="2954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latin typeface="Comic Sans MS" panose="030F0702030302020204" pitchFamily="66" charset="0"/>
              </a:rPr>
              <a:t>İkincil anahtar</a:t>
            </a:r>
            <a:r>
              <a:rPr lang="tr-TR" dirty="0" smtClean="0">
                <a:latin typeface="Comic Sans MS" panose="030F0702030302020204" pitchFamily="66" charset="0"/>
              </a:rPr>
              <a:t>, (</a:t>
            </a:r>
            <a:r>
              <a:rPr lang="tr-TR" dirty="0">
                <a:latin typeface="Comic Sans MS" panose="030F0702030302020204" pitchFamily="66" charset="0"/>
              </a:rPr>
              <a:t>yabancı anahtar</a:t>
            </a:r>
            <a:r>
              <a:rPr lang="tr-TR" dirty="0" smtClean="0">
                <a:latin typeface="Comic Sans MS" panose="030F0702030302020204" pitchFamily="66" charset="0"/>
              </a:rPr>
              <a:t>)  olarak </a:t>
            </a:r>
            <a:r>
              <a:rPr lang="tr-TR" dirty="0">
                <a:latin typeface="Comic Sans MS" panose="030F0702030302020204" pitchFamily="66" charset="0"/>
              </a:rPr>
              <a:t>da ifade edilmektedir. Bir veri tablosuna girilebilecek değerleri başka bir veri tablosundaki alanlarla ilişkilendirmeye yarar. Özetle, başka bir tablonun birincil anahtarının bir diğer tablo içerisinde yer almasıdır.</a:t>
            </a:r>
          </a:p>
        </p:txBody>
      </p:sp>
      <p:sp>
        <p:nvSpPr>
          <p:cNvPr id="12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235416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Second Normal Form (2NF)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3792187"/>
            <a:ext cx="1078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Veriyi, içerisindeki işlevsel  bağımlıklardan arındırma.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tr-T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ablonun </a:t>
            </a:r>
            <a:r>
              <a:rPr lang="tr-T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anahtarından ziyade birbirine bağlı sütunlar </a:t>
            </a:r>
            <a:r>
              <a:rPr lang="tr-T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grubu</a:t>
            </a:r>
            <a:endParaRPr lang="tr-TR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844074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Third Normal Form (3NF)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1" y="5350046"/>
            <a:ext cx="1078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panose="030F0702030302020204" pitchFamily="66" charset="0"/>
              </a:rPr>
              <a:t>V</a:t>
            </a:r>
            <a:r>
              <a:rPr lang="tr-TR" sz="2400" dirty="0" smtClean="0">
                <a:latin typeface="Comic Sans MS" panose="030F0702030302020204" pitchFamily="66" charset="0"/>
              </a:rPr>
              <a:t>eriyi içerisindeki geçişken bağımlıklardan arındırma.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Veriyi, başka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bir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sütundaki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değere bağlı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öğelerden arındırma.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3152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First Normal Form (1NF)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1" y="1386423"/>
            <a:ext cx="10787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panose="030F0702030302020204" pitchFamily="66" charset="0"/>
              </a:rPr>
              <a:t>V</a:t>
            </a:r>
            <a:r>
              <a:rPr lang="tr-TR" sz="2400" dirty="0" smtClean="0">
                <a:latin typeface="Comic Sans MS" panose="030F0702030302020204" pitchFamily="66" charset="0"/>
              </a:rPr>
              <a:t>eriyi içerisinde tekrarlayan gruplardan ve veri dizilerinden arındırma.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virgül ile ayrılmış değerler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listesi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telefonNo1, telefonNo2 gibi numaralandırılmış alanlar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listesi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 alanda sadece </a:t>
            </a:r>
            <a:r>
              <a:rPr lang="tr-TR" sz="2400" dirty="0">
                <a:latin typeface="Comic Sans MS" panose="030F0702030302020204" pitchFamily="66" charset="0"/>
              </a:rPr>
              <a:t>tek tip veri </a:t>
            </a:r>
            <a:r>
              <a:rPr lang="tr-TR" sz="2400" dirty="0" smtClean="0">
                <a:latin typeface="Comic Sans MS" panose="030F0702030302020204" pitchFamily="66" charset="0"/>
              </a:rPr>
              <a:t>tutma.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5360"/>
              </p:ext>
            </p:extLst>
          </p:nvPr>
        </p:nvGraphicFramePr>
        <p:xfrm>
          <a:off x="319085" y="558276"/>
          <a:ext cx="1129718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82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964266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xmlns="" val="690977697"/>
                    </a:ext>
                  </a:extLst>
                </a:gridCol>
                <a:gridCol w="2444446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510172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905248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3809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isim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3809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KABASAKAL,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6801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YILMAZ, 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234993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ALİZADE,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6801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YILMAZ, 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158574"/>
              </p:ext>
            </p:extLst>
          </p:nvPr>
        </p:nvGraphicFramePr>
        <p:xfrm>
          <a:off x="319085" y="2301510"/>
          <a:ext cx="1129718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249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591734">
                  <a:extLst>
                    <a:ext uri="{9D8B030D-6E8A-4147-A177-3AD203B41FA5}">
                      <a16:colId xmlns:a16="http://schemas.microsoft.com/office/drawing/2014/main" xmlns="" val="42179620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xmlns="" val="690977697"/>
                    </a:ext>
                  </a:extLst>
                </a:gridCol>
                <a:gridCol w="2353734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380750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905248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4897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8124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253509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8124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618080"/>
              </p:ext>
            </p:extLst>
          </p:nvPr>
        </p:nvGraphicFramePr>
        <p:xfrm>
          <a:off x="2063209" y="3931466"/>
          <a:ext cx="957262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819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799960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2048933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2675467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303867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781582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737" y="534609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Tekil Veri Alanları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82133" y="2082276"/>
            <a:ext cx="220134" cy="35612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3209" y="1991059"/>
            <a:ext cx="256657" cy="447341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7577" y="2270490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Tekrarlayan Veri Alanları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72542" y="3707795"/>
            <a:ext cx="475224" cy="49167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87219" y="3753404"/>
            <a:ext cx="220134" cy="35612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-5400000">
            <a:off x="1055035" y="518160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1NF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21" grpId="0"/>
      <p:bldP spid="2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28755"/>
              </p:ext>
            </p:extLst>
          </p:nvPr>
        </p:nvGraphicFramePr>
        <p:xfrm>
          <a:off x="95150" y="582426"/>
          <a:ext cx="82090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74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543572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757081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2294371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118143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70253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825551" y="878687"/>
            <a:ext cx="18661" cy="17558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526838"/>
              </p:ext>
            </p:extLst>
          </p:nvPr>
        </p:nvGraphicFramePr>
        <p:xfrm>
          <a:off x="732742" y="753487"/>
          <a:ext cx="820909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9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001535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402507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596504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2084692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015958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09000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963668"/>
              </p:ext>
            </p:extLst>
          </p:nvPr>
        </p:nvGraphicFramePr>
        <p:xfrm>
          <a:off x="95148" y="4096956"/>
          <a:ext cx="29746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37">
                  <a:extLst>
                    <a:ext uri="{9D8B030D-6E8A-4147-A177-3AD203B41FA5}">
                      <a16:colId xmlns:a16="http://schemas.microsoft.com/office/drawing/2014/main" xmlns="" val="2182160917"/>
                    </a:ext>
                  </a:extLst>
                </a:gridCol>
                <a:gridCol w="969137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433448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OgrenciId</a:t>
                      </a:r>
                      <a:endParaRPr lang="tr-TR" sz="12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103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106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107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575578"/>
              </p:ext>
            </p:extLst>
          </p:nvPr>
        </p:nvGraphicFramePr>
        <p:xfrm>
          <a:off x="1211723" y="933880"/>
          <a:ext cx="820909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9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001535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402507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596504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  <a:gridCol w="2084692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015958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09000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2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231641" y="1240971"/>
            <a:ext cx="8145624" cy="49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244076" y="2606350"/>
            <a:ext cx="8145624" cy="49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234750" y="1775934"/>
            <a:ext cx="8145624" cy="4945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1244079" y="2316180"/>
            <a:ext cx="8145624" cy="2537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747888"/>
              </p:ext>
            </p:extLst>
          </p:nvPr>
        </p:nvGraphicFramePr>
        <p:xfrm>
          <a:off x="3558360" y="1858655"/>
          <a:ext cx="661259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9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001535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402507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2084692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015958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09000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sp>
        <p:nvSpPr>
          <p:cNvPr id="19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-5400000">
            <a:off x="10731622" y="4388498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2NF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/>
      <p:bldP spid="2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918210"/>
              </p:ext>
            </p:extLst>
          </p:nvPr>
        </p:nvGraphicFramePr>
        <p:xfrm>
          <a:off x="525905" y="594863"/>
          <a:ext cx="661259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9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001535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402507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2084692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015958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09000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sp>
        <p:nvSpPr>
          <p:cNvPr id="19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-5400000">
            <a:off x="10500789" y="1681352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3NF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626956"/>
              </p:ext>
            </p:extLst>
          </p:nvPr>
        </p:nvGraphicFramePr>
        <p:xfrm>
          <a:off x="2461641" y="3125840"/>
          <a:ext cx="420854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96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2023895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1015958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09000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2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075252"/>
              </p:ext>
            </p:extLst>
          </p:nvPr>
        </p:nvGraphicFramePr>
        <p:xfrm>
          <a:off x="939561" y="793103"/>
          <a:ext cx="725271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35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697132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307611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006381">
                  <a:extLst>
                    <a:ext uri="{9D8B030D-6E8A-4147-A177-3AD203B41FA5}">
                      <a16:colId xmlns:a16="http://schemas.microsoft.com/office/drawing/2014/main" xmlns="" val="1154320058"/>
                    </a:ext>
                  </a:extLst>
                </a:gridCol>
                <a:gridCol w="2174033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293177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AdresId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99389"/>
              </p:ext>
            </p:extLst>
          </p:nvPr>
        </p:nvGraphicFramePr>
        <p:xfrm>
          <a:off x="1362546" y="1001489"/>
          <a:ext cx="342715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35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697132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307611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006381">
                  <a:extLst>
                    <a:ext uri="{9D8B030D-6E8A-4147-A177-3AD203B41FA5}">
                      <a16:colId xmlns:a16="http://schemas.microsoft.com/office/drawing/2014/main" xmlns="" val="1154320058"/>
                    </a:ext>
                  </a:extLst>
                </a:gridCol>
              </a:tblGrid>
              <a:tr h="293177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AdresId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graphicFrame>
        <p:nvGraphicFramePr>
          <p:cNvPr id="2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61028"/>
              </p:ext>
            </p:extLst>
          </p:nvPr>
        </p:nvGraphicFramePr>
        <p:xfrm>
          <a:off x="9324180" y="4939088"/>
          <a:ext cx="15815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26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761796"/>
              </p:ext>
            </p:extLst>
          </p:nvPr>
        </p:nvGraphicFramePr>
        <p:xfrm>
          <a:off x="2614041" y="3138277"/>
          <a:ext cx="441190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1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2005700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970383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r>
                        <a:rPr lang="tr-TR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2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385964"/>
              </p:ext>
            </p:extLst>
          </p:nvPr>
        </p:nvGraphicFramePr>
        <p:xfrm>
          <a:off x="5486537" y="4954558"/>
          <a:ext cx="244448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63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978465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839756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265799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82761"/>
              </p:ext>
            </p:extLst>
          </p:nvPr>
        </p:nvGraphicFramePr>
        <p:xfrm>
          <a:off x="2782572" y="3138277"/>
          <a:ext cx="441190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1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2005700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970383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r>
                        <a:rPr lang="tr-TR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3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02985"/>
              </p:ext>
            </p:extLst>
          </p:nvPr>
        </p:nvGraphicFramePr>
        <p:xfrm>
          <a:off x="2934972" y="3337329"/>
          <a:ext cx="356282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1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2005700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970383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r>
                        <a:rPr lang="tr-TR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2"/>
      <p:bldP spid="2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258957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Mantıksal Tasarım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2054087"/>
            <a:ext cx="10787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Herhangi bir ilişkisel veri tabanı yönetim sistemine (VTYS) bağlı kalmadan varlık tasarımı yapılır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VTYS’den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bağımsız tasarım dili kullanılır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VTYS sınırlamaları ya da özellikleri dikkate alınmaz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3916018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Fiziksel Tasarım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500675"/>
            <a:ext cx="1078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Mantıksal tasarım belirli bir VTYS uyarlanır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Tasarım VTYS sınırlamaları ya da özelliklerine uyarlanır ve onun özelliklerinden faydalanır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Yer Tutucusu 1"/>
          <p:cNvSpPr>
            <a:spLocks noGrp="1"/>
          </p:cNvSpPr>
          <p:nvPr>
            <p:ph type="body" sz="quarter" idx="11"/>
          </p:nvPr>
        </p:nvSpPr>
        <p:spPr>
          <a:xfrm>
            <a:off x="-1" y="80683"/>
            <a:ext cx="12192001" cy="50174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-5400000">
            <a:off x="10500789" y="1681352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3NF</a:t>
            </a:r>
            <a:endParaRPr lang="tr-T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109632"/>
              </p:ext>
            </p:extLst>
          </p:nvPr>
        </p:nvGraphicFramePr>
        <p:xfrm>
          <a:off x="2771468" y="815691"/>
          <a:ext cx="342715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35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697132">
                  <a:extLst>
                    <a:ext uri="{9D8B030D-6E8A-4147-A177-3AD203B41FA5}">
                      <a16:colId xmlns:a16="http://schemas.microsoft.com/office/drawing/2014/main" xmlns="" val="2293698791"/>
                    </a:ext>
                  </a:extLst>
                </a:gridCol>
                <a:gridCol w="1307611">
                  <a:extLst>
                    <a:ext uri="{9D8B030D-6E8A-4147-A177-3AD203B41FA5}">
                      <a16:colId xmlns:a16="http://schemas.microsoft.com/office/drawing/2014/main" xmlns="" val="1088175605"/>
                    </a:ext>
                  </a:extLst>
                </a:gridCol>
                <a:gridCol w="1006381">
                  <a:extLst>
                    <a:ext uri="{9D8B030D-6E8A-4147-A177-3AD203B41FA5}">
                      <a16:colId xmlns:a16="http://schemas.microsoft.com/office/drawing/2014/main" xmlns="" val="1154320058"/>
                    </a:ext>
                  </a:extLst>
                </a:gridCol>
              </a:tblGrid>
              <a:tr h="293177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Soyad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AdresId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Tekin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KABASAKAL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Ayşe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Elgar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ALİZADE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Burak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YILMAZ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graphicFrame>
        <p:nvGraphicFramePr>
          <p:cNvPr id="2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61028"/>
              </p:ext>
            </p:extLst>
          </p:nvPr>
        </p:nvGraphicFramePr>
        <p:xfrm>
          <a:off x="9324180" y="4939088"/>
          <a:ext cx="158152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426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793101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AZ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2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926895"/>
              </p:ext>
            </p:extLst>
          </p:nvPr>
        </p:nvGraphicFramePr>
        <p:xfrm>
          <a:off x="5654491" y="4730620"/>
          <a:ext cx="244448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63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978465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  <a:gridCol w="839756">
                  <a:extLst>
                    <a:ext uri="{9D8B030D-6E8A-4147-A177-3AD203B41FA5}">
                      <a16:colId xmlns:a16="http://schemas.microsoft.com/office/drawing/2014/main" xmlns="" val="1862585814"/>
                    </a:ext>
                  </a:extLst>
                </a:gridCol>
              </a:tblGrid>
              <a:tr h="265799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UlkeId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Ankara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Eskişehir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1001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Bakü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1002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3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05667"/>
              </p:ext>
            </p:extLst>
          </p:nvPr>
        </p:nvGraphicFramePr>
        <p:xfrm>
          <a:off x="5659511" y="2877756"/>
          <a:ext cx="356282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1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2005700">
                  <a:extLst>
                    <a:ext uri="{9D8B030D-6E8A-4147-A177-3AD203B41FA5}">
                      <a16:colId xmlns:a16="http://schemas.microsoft.com/office/drawing/2014/main" xmlns="" val="2187730969"/>
                    </a:ext>
                  </a:extLst>
                </a:gridCol>
                <a:gridCol w="970383">
                  <a:extLst>
                    <a:ext uri="{9D8B030D-6E8A-4147-A177-3AD203B41FA5}">
                      <a16:colId xmlns:a16="http://schemas.microsoft.com/office/drawing/2014/main" xmlns="" val="3025920598"/>
                    </a:ext>
                  </a:extLst>
                </a:gridCol>
              </a:tblGrid>
              <a:tr h="129012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r>
                        <a:rPr lang="tr-TR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tr-TR" sz="14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Adres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SehirId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201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Bağlıca Bulvarı No:5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2001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202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Odunpazarı</a:t>
                      </a:r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 No:17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2002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203</a:t>
                      </a:r>
                      <a:endParaRPr lang="tr-TR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anose="030F0702030302020204" pitchFamily="66" charset="0"/>
                        </a:rPr>
                        <a:t>Targoviy</a:t>
                      </a:r>
                      <a:r>
                        <a:rPr lang="tr-TR" sz="1400" baseline="0" dirty="0" smtClean="0">
                          <a:latin typeface="Comic Sans MS" panose="030F0702030302020204" pitchFamily="66" charset="0"/>
                        </a:rPr>
                        <a:t> No:8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2003</a:t>
                      </a:r>
                      <a:endParaRPr lang="tr-TR" sz="14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</a:tbl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462120"/>
              </p:ext>
            </p:extLst>
          </p:nvPr>
        </p:nvGraphicFramePr>
        <p:xfrm>
          <a:off x="253774" y="3742382"/>
          <a:ext cx="324520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73">
                  <a:extLst>
                    <a:ext uri="{9D8B030D-6E8A-4147-A177-3AD203B41FA5}">
                      <a16:colId xmlns:a16="http://schemas.microsoft.com/office/drawing/2014/main" xmlns="" val="2182160917"/>
                    </a:ext>
                  </a:extLst>
                </a:gridCol>
                <a:gridCol w="1057294">
                  <a:extLst>
                    <a:ext uri="{9D8B030D-6E8A-4147-A177-3AD203B41FA5}">
                      <a16:colId xmlns:a16="http://schemas.microsoft.com/office/drawing/2014/main" xmlns="" val="3048504071"/>
                    </a:ext>
                  </a:extLst>
                </a:gridCol>
                <a:gridCol w="1563841">
                  <a:extLst>
                    <a:ext uri="{9D8B030D-6E8A-4147-A177-3AD203B41FA5}">
                      <a16:colId xmlns:a16="http://schemas.microsoft.com/office/drawing/2014/main" xmlns="" val="3254492218"/>
                    </a:ext>
                  </a:extLst>
                </a:gridCol>
              </a:tblGrid>
              <a:tr h="173292"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Id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err="1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OgrenciId</a:t>
                      </a:r>
                      <a:endParaRPr lang="tr-TR" sz="12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Telefon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1086128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101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666 666 66 66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81765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102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666 444 44 44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161966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103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777 777 77 77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539330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104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333 333 33 33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577471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105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888 888 888 88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2419535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106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777 777 88 88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41544"/>
                  </a:ext>
                </a:extLst>
              </a:tr>
              <a:tr h="173292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107</a:t>
                      </a:r>
                      <a:endParaRPr lang="tr-TR" sz="12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tr-TR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Comic Sans MS" panose="030F0702030302020204" pitchFamily="66" charset="0"/>
                        </a:rPr>
                        <a:t>333 444 55 66</a:t>
                      </a:r>
                      <a:endParaRPr lang="tr-T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407267"/>
                  </a:ext>
                </a:extLst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 rot="5400000">
            <a:off x="1522043" y="2343942"/>
            <a:ext cx="1425279" cy="1371600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40963" y="2339691"/>
            <a:ext cx="9331" cy="5380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97422" y="5949820"/>
            <a:ext cx="0" cy="230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86133" y="6169493"/>
            <a:ext cx="2122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9671871" y="5841808"/>
            <a:ext cx="9331" cy="334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82757" y="4154933"/>
            <a:ext cx="0" cy="230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52182" y="4385894"/>
            <a:ext cx="285879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952182" y="4376893"/>
            <a:ext cx="9331" cy="3340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3152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Denormalization</a:t>
            </a:r>
            <a:endParaRPr lang="tr-TR" sz="28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589625"/>
            <a:ext cx="1078727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VTYS etkinliğini artırmak adına bazı tablolara tekrarlayan verilerin eklenmesi işlemi </a:t>
            </a:r>
            <a:r>
              <a:rPr lang="tr-TR" b="1" dirty="0" err="1" smtClean="0">
                <a:latin typeface="Comic Sans MS" panose="030F0702030302020204" pitchFamily="66" charset="0"/>
              </a:rPr>
              <a:t>denormalizasyon</a:t>
            </a:r>
            <a:r>
              <a:rPr lang="tr-TR" dirty="0" smtClean="0">
                <a:latin typeface="Comic Sans MS" panose="030F0702030302020204" pitchFamily="66" charset="0"/>
              </a:rPr>
              <a:t> olarak adlandırılır.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Comic Sans MS" panose="030F0702030302020204" pitchFamily="66" charset="0"/>
              </a:rPr>
              <a:t>Denormalizasyon</a:t>
            </a:r>
            <a:r>
              <a:rPr lang="tr-TR" dirty="0" smtClean="0">
                <a:latin typeface="Comic Sans MS" panose="030F0702030302020204" pitchFamily="66" charset="0"/>
              </a:rPr>
              <a:t>, ilişkisel veri tabanında </a:t>
            </a:r>
            <a:r>
              <a:rPr lang="tr-TR" dirty="0" err="1" smtClean="0">
                <a:latin typeface="Comic Sans MS" panose="030F0702030302020204" pitchFamily="66" charset="0"/>
              </a:rPr>
              <a:t>normalizasyon</a:t>
            </a:r>
            <a:r>
              <a:rPr lang="tr-TR" dirty="0" smtClean="0">
                <a:latin typeface="Comic Sans MS" panose="030F0702030302020204" pitchFamily="66" charset="0"/>
              </a:rPr>
              <a:t> sonucunda ortaya çıkan maliyetli birleştirme (</a:t>
            </a:r>
            <a:r>
              <a:rPr lang="tr-TR" dirty="0" err="1" smtClean="0">
                <a:latin typeface="Comic Sans MS" panose="030F0702030302020204" pitchFamily="66" charset="0"/>
              </a:rPr>
              <a:t>join</a:t>
            </a:r>
            <a:r>
              <a:rPr lang="tr-TR" dirty="0" smtClean="0">
                <a:latin typeface="Comic Sans MS" panose="030F0702030302020204" pitchFamily="66" charset="0"/>
              </a:rPr>
              <a:t>) işlemlerinden kaçınmamıza yardımcı olur.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omic Sans MS" panose="030F0702030302020204" pitchFamily="66" charset="0"/>
              </a:rPr>
              <a:t>Genelde VT yöneticisi olan kişiler tarafından uygulanır.</a:t>
            </a: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 smtClean="0"/>
              <a:t>Soru-Cevap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5" y="990905"/>
            <a:ext cx="4876190" cy="4876190"/>
          </a:xfrm>
          <a:prstGeom prst="rect">
            <a:avLst/>
          </a:prstGeom>
        </p:spPr>
      </p:pic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Uygulama Örneği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0617" y="1096418"/>
            <a:ext cx="10787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Çevrimiçi Alışveriş Sitesi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Alıcı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Alıcı, bir nesne için arama yapar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Alıcı, bir nesneye tıklayarak detaylarını görür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Alıcı, bir nesneyi seçerek sepete atar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Alıcı, sepetindeki ürünler için satın alma talebi oluşturur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Satıcı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Satıcı, bir nesneyi ekler, siler, günceller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Satıcı, envanter raporu alır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Satıcı, bir satın alma talebi oluştuğunda uyarılır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Dış Sistem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Satıcının vergi süreçlerini yöneten bir Muhasebe Sistemi vardır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Uygulama Örneği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15059" y="728133"/>
            <a:ext cx="7924804" cy="43857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Flowchart: Predefined Process 8"/>
          <p:cNvSpPr/>
          <p:nvPr/>
        </p:nvSpPr>
        <p:spPr>
          <a:xfrm>
            <a:off x="5023709" y="1968077"/>
            <a:ext cx="1928762" cy="52657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Urun  (ILF)</a:t>
            </a:r>
            <a:endParaRPr lang="tr-TR" dirty="0"/>
          </a:p>
        </p:txBody>
      </p:sp>
      <p:sp>
        <p:nvSpPr>
          <p:cNvPr id="10" name="Flowchart: Process 9"/>
          <p:cNvSpPr/>
          <p:nvPr/>
        </p:nvSpPr>
        <p:spPr>
          <a:xfrm>
            <a:off x="2271253" y="1179870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Güncelle</a:t>
            </a:r>
            <a:endParaRPr lang="tr-TR" dirty="0"/>
          </a:p>
        </p:txBody>
      </p:sp>
      <p:sp>
        <p:nvSpPr>
          <p:cNvPr id="11" name="Flowchart: Process 10"/>
          <p:cNvSpPr/>
          <p:nvPr/>
        </p:nvSpPr>
        <p:spPr>
          <a:xfrm>
            <a:off x="2271253" y="2172929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Sil</a:t>
            </a:r>
            <a:endParaRPr lang="tr-TR" dirty="0"/>
          </a:p>
        </p:txBody>
      </p:sp>
      <p:sp>
        <p:nvSpPr>
          <p:cNvPr id="12" name="Flowchart: Process 11"/>
          <p:cNvSpPr/>
          <p:nvPr/>
        </p:nvSpPr>
        <p:spPr>
          <a:xfrm>
            <a:off x="2271252" y="3092791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Envanter Raporu</a:t>
            </a:r>
            <a:endParaRPr lang="tr-TR" dirty="0"/>
          </a:p>
        </p:txBody>
      </p:sp>
      <p:sp>
        <p:nvSpPr>
          <p:cNvPr id="13" name="Flowchart: Process 12"/>
          <p:cNvSpPr/>
          <p:nvPr/>
        </p:nvSpPr>
        <p:spPr>
          <a:xfrm>
            <a:off x="2271252" y="4012653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Sipariş Bildirimi</a:t>
            </a:r>
            <a:endParaRPr lang="tr-TR" dirty="0"/>
          </a:p>
        </p:txBody>
      </p:sp>
      <p:sp>
        <p:nvSpPr>
          <p:cNvPr id="14" name="Flowchart: Process 13"/>
          <p:cNvSpPr/>
          <p:nvPr/>
        </p:nvSpPr>
        <p:spPr>
          <a:xfrm>
            <a:off x="8350319" y="1179870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Ürün Ara</a:t>
            </a:r>
            <a:endParaRPr lang="tr-TR" dirty="0"/>
          </a:p>
        </p:txBody>
      </p:sp>
      <p:sp>
        <p:nvSpPr>
          <p:cNvPr id="15" name="Flowchart: Process 14"/>
          <p:cNvSpPr/>
          <p:nvPr/>
        </p:nvSpPr>
        <p:spPr>
          <a:xfrm>
            <a:off x="8350319" y="2172929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Ürün Detay Göster</a:t>
            </a:r>
            <a:endParaRPr lang="tr-TR" dirty="0"/>
          </a:p>
        </p:txBody>
      </p:sp>
      <p:sp>
        <p:nvSpPr>
          <p:cNvPr id="16" name="Flowchart: Process 15"/>
          <p:cNvSpPr/>
          <p:nvPr/>
        </p:nvSpPr>
        <p:spPr>
          <a:xfrm>
            <a:off x="8350318" y="3092791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Sepete Ekle</a:t>
            </a:r>
            <a:endParaRPr lang="tr-TR" dirty="0"/>
          </a:p>
        </p:txBody>
      </p:sp>
      <p:sp>
        <p:nvSpPr>
          <p:cNvPr id="17" name="Flowchart: Process 16"/>
          <p:cNvSpPr/>
          <p:nvPr/>
        </p:nvSpPr>
        <p:spPr>
          <a:xfrm>
            <a:off x="8350318" y="4012653"/>
            <a:ext cx="1335548" cy="5506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Sipariş Ver</a:t>
            </a:r>
            <a:endParaRPr lang="tr-TR" dirty="0"/>
          </a:p>
        </p:txBody>
      </p:sp>
      <p:sp>
        <p:nvSpPr>
          <p:cNvPr id="18" name="Flowchart: Predefined Process 17"/>
          <p:cNvSpPr/>
          <p:nvPr/>
        </p:nvSpPr>
        <p:spPr>
          <a:xfrm>
            <a:off x="5023709" y="2893125"/>
            <a:ext cx="1928762" cy="52657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Sepet (ILF)</a:t>
            </a:r>
            <a:endParaRPr lang="tr-TR" dirty="0"/>
          </a:p>
        </p:txBody>
      </p:sp>
      <p:sp>
        <p:nvSpPr>
          <p:cNvPr id="19" name="Flowchart: Predefined Process 18"/>
          <p:cNvSpPr/>
          <p:nvPr/>
        </p:nvSpPr>
        <p:spPr>
          <a:xfrm>
            <a:off x="5023709" y="3928526"/>
            <a:ext cx="1928762" cy="52657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Siparis</a:t>
            </a:r>
            <a:r>
              <a:rPr lang="tr-TR" dirty="0" smtClean="0"/>
              <a:t> (ILF)</a:t>
            </a:r>
            <a:endParaRPr lang="tr-TR" dirty="0"/>
          </a:p>
        </p:txBody>
      </p:sp>
      <p:sp>
        <p:nvSpPr>
          <p:cNvPr id="20" name="Rounded Rectangle 19"/>
          <p:cNvSpPr/>
          <p:nvPr/>
        </p:nvSpPr>
        <p:spPr>
          <a:xfrm>
            <a:off x="6790265" y="5483123"/>
            <a:ext cx="4487335" cy="7949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Flowchart: Predefined Process 20"/>
          <p:cNvSpPr/>
          <p:nvPr/>
        </p:nvSpPr>
        <p:spPr>
          <a:xfrm>
            <a:off x="7089330" y="5625516"/>
            <a:ext cx="2235144" cy="52657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VergiOran</a:t>
            </a:r>
            <a:r>
              <a:rPr lang="tr-TR" dirty="0" smtClean="0"/>
              <a:t> (ELF)</a:t>
            </a:r>
            <a:endParaRPr lang="tr-TR" dirty="0"/>
          </a:p>
        </p:txBody>
      </p:sp>
      <p:sp>
        <p:nvSpPr>
          <p:cNvPr id="22" name="TextBox 21"/>
          <p:cNvSpPr txBox="1"/>
          <p:nvPr/>
        </p:nvSpPr>
        <p:spPr>
          <a:xfrm>
            <a:off x="9776522" y="5571607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Muhasebe </a:t>
            </a:r>
          </a:p>
          <a:p>
            <a:r>
              <a:rPr lang="tr-TR" dirty="0" smtClean="0"/>
              <a:t>Sistemi</a:t>
            </a:r>
            <a:endParaRPr lang="tr-TR" dirty="0"/>
          </a:p>
        </p:txBody>
      </p:sp>
      <p:sp>
        <p:nvSpPr>
          <p:cNvPr id="23" name="TextBox 22"/>
          <p:cNvSpPr txBox="1"/>
          <p:nvPr/>
        </p:nvSpPr>
        <p:spPr>
          <a:xfrm>
            <a:off x="4815235" y="786233"/>
            <a:ext cx="240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Çevrimiçi Alışveriş Sitesi</a:t>
            </a:r>
            <a:endParaRPr lang="tr-TR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30" y="2052204"/>
            <a:ext cx="1253810" cy="15848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0" y="1968077"/>
            <a:ext cx="1417216" cy="16689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2417" y="3717214"/>
            <a:ext cx="67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Satıcı</a:t>
            </a:r>
            <a:endParaRPr lang="tr-TR" dirty="0"/>
          </a:p>
        </p:txBody>
      </p:sp>
      <p:sp>
        <p:nvSpPr>
          <p:cNvPr id="31" name="TextBox 30"/>
          <p:cNvSpPr txBox="1"/>
          <p:nvPr/>
        </p:nvSpPr>
        <p:spPr>
          <a:xfrm>
            <a:off x="11145857" y="371107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Alıcı</a:t>
            </a:r>
            <a:endParaRPr lang="tr-TR" dirty="0"/>
          </a:p>
        </p:txBody>
      </p:sp>
      <p:sp>
        <p:nvSpPr>
          <p:cNvPr id="32" name="Right Arrow 31"/>
          <p:cNvSpPr/>
          <p:nvPr/>
        </p:nvSpPr>
        <p:spPr>
          <a:xfrm rot="1233851">
            <a:off x="9693662" y="1790687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Right Arrow 32"/>
          <p:cNvSpPr/>
          <p:nvPr/>
        </p:nvSpPr>
        <p:spPr>
          <a:xfrm>
            <a:off x="6975981" y="2245961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Right Arrow 33"/>
          <p:cNvSpPr/>
          <p:nvPr/>
        </p:nvSpPr>
        <p:spPr>
          <a:xfrm rot="1181432">
            <a:off x="6670103" y="3696289"/>
            <a:ext cx="1722206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Right Arrow 34"/>
          <p:cNvSpPr/>
          <p:nvPr/>
        </p:nvSpPr>
        <p:spPr>
          <a:xfrm rot="18862923">
            <a:off x="7885860" y="5047693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Right Arrow 35"/>
          <p:cNvSpPr/>
          <p:nvPr/>
        </p:nvSpPr>
        <p:spPr>
          <a:xfrm rot="684968">
            <a:off x="3601447" y="1657134"/>
            <a:ext cx="167752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Right Arrow 36"/>
          <p:cNvSpPr/>
          <p:nvPr/>
        </p:nvSpPr>
        <p:spPr>
          <a:xfrm rot="20446283">
            <a:off x="956752" y="1639266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Right Arrow 37"/>
          <p:cNvSpPr/>
          <p:nvPr/>
        </p:nvSpPr>
        <p:spPr>
          <a:xfrm rot="10800000">
            <a:off x="6975981" y="4234378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Right Arrow 38"/>
          <p:cNvSpPr/>
          <p:nvPr/>
        </p:nvSpPr>
        <p:spPr>
          <a:xfrm>
            <a:off x="3652338" y="2265947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Right Arrow 39"/>
          <p:cNvSpPr/>
          <p:nvPr/>
        </p:nvSpPr>
        <p:spPr>
          <a:xfrm rot="10800000">
            <a:off x="3639841" y="4201248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Right Arrow 40"/>
          <p:cNvSpPr/>
          <p:nvPr/>
        </p:nvSpPr>
        <p:spPr>
          <a:xfrm rot="20446283">
            <a:off x="1507553" y="2310458"/>
            <a:ext cx="790905" cy="121664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Right Arrow 41"/>
          <p:cNvSpPr/>
          <p:nvPr/>
        </p:nvSpPr>
        <p:spPr>
          <a:xfrm rot="20981329">
            <a:off x="6697490" y="1703475"/>
            <a:ext cx="167752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Right Arrow 42"/>
          <p:cNvSpPr/>
          <p:nvPr/>
        </p:nvSpPr>
        <p:spPr>
          <a:xfrm rot="12436708">
            <a:off x="952255" y="3888270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Right Arrow 43"/>
          <p:cNvSpPr/>
          <p:nvPr/>
        </p:nvSpPr>
        <p:spPr>
          <a:xfrm rot="12436708">
            <a:off x="1487391" y="3322431"/>
            <a:ext cx="876482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Right Arrow 44"/>
          <p:cNvSpPr/>
          <p:nvPr/>
        </p:nvSpPr>
        <p:spPr>
          <a:xfrm rot="9243749">
            <a:off x="3521322" y="2880555"/>
            <a:ext cx="1883992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ight Arrow 45"/>
          <p:cNvSpPr/>
          <p:nvPr/>
        </p:nvSpPr>
        <p:spPr>
          <a:xfrm rot="1181432">
            <a:off x="6671069" y="2761959"/>
            <a:ext cx="1722206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Right Arrow 46"/>
          <p:cNvSpPr/>
          <p:nvPr/>
        </p:nvSpPr>
        <p:spPr>
          <a:xfrm rot="10800000">
            <a:off x="6970216" y="3261629"/>
            <a:ext cx="1369335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Right Arrow 47"/>
          <p:cNvSpPr/>
          <p:nvPr/>
        </p:nvSpPr>
        <p:spPr>
          <a:xfrm rot="1233851">
            <a:off x="9678837" y="2477447"/>
            <a:ext cx="1131132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Right Arrow 48"/>
          <p:cNvSpPr/>
          <p:nvPr/>
        </p:nvSpPr>
        <p:spPr>
          <a:xfrm rot="9243749">
            <a:off x="9629572" y="3918739"/>
            <a:ext cx="1377229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Right Arrow 49"/>
          <p:cNvSpPr/>
          <p:nvPr/>
        </p:nvSpPr>
        <p:spPr>
          <a:xfrm rot="10223791">
            <a:off x="9704683" y="3380541"/>
            <a:ext cx="1095774" cy="132347"/>
          </a:xfrm>
          <a:prstGeom prst="rightArrow">
            <a:avLst>
              <a:gd name="adj1" fmla="val 50000"/>
              <a:gd name="adj2" fmla="val 461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3368214" y="1538098"/>
            <a:ext cx="47160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2EI</a:t>
            </a:r>
            <a:endParaRPr lang="tr-TR" dirty="0"/>
          </a:p>
        </p:txBody>
      </p:sp>
      <p:sp>
        <p:nvSpPr>
          <p:cNvPr id="61" name="TextBox 60"/>
          <p:cNvSpPr txBox="1"/>
          <p:nvPr/>
        </p:nvSpPr>
        <p:spPr>
          <a:xfrm>
            <a:off x="3428206" y="2485063"/>
            <a:ext cx="3577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EI</a:t>
            </a:r>
            <a:endParaRPr lang="tr-TR" dirty="0"/>
          </a:p>
        </p:txBody>
      </p:sp>
      <p:sp>
        <p:nvSpPr>
          <p:cNvPr id="62" name="TextBox 61"/>
          <p:cNvSpPr txBox="1"/>
          <p:nvPr/>
        </p:nvSpPr>
        <p:spPr>
          <a:xfrm>
            <a:off x="3451414" y="4354399"/>
            <a:ext cx="44557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EO</a:t>
            </a:r>
            <a:endParaRPr lang="tr-TR" dirty="0"/>
          </a:p>
        </p:txBody>
      </p:sp>
      <p:sp>
        <p:nvSpPr>
          <p:cNvPr id="63" name="TextBox 62"/>
          <p:cNvSpPr txBox="1"/>
          <p:nvPr/>
        </p:nvSpPr>
        <p:spPr>
          <a:xfrm>
            <a:off x="3402619" y="3438656"/>
            <a:ext cx="448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EQ</a:t>
            </a:r>
            <a:endParaRPr lang="tr-TR" dirty="0"/>
          </a:p>
        </p:txBody>
      </p:sp>
      <p:sp>
        <p:nvSpPr>
          <p:cNvPr id="64" name="TextBox 63"/>
          <p:cNvSpPr txBox="1"/>
          <p:nvPr/>
        </p:nvSpPr>
        <p:spPr>
          <a:xfrm>
            <a:off x="6100256" y="2065194"/>
            <a:ext cx="4459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ILF</a:t>
            </a:r>
            <a:endParaRPr lang="tr-TR" dirty="0"/>
          </a:p>
        </p:txBody>
      </p:sp>
      <p:sp>
        <p:nvSpPr>
          <p:cNvPr id="65" name="TextBox 64"/>
          <p:cNvSpPr txBox="1"/>
          <p:nvPr/>
        </p:nvSpPr>
        <p:spPr>
          <a:xfrm>
            <a:off x="6115036" y="2980121"/>
            <a:ext cx="4459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ILF</a:t>
            </a:r>
            <a:endParaRPr lang="tr-TR" dirty="0"/>
          </a:p>
        </p:txBody>
      </p:sp>
      <p:sp>
        <p:nvSpPr>
          <p:cNvPr id="66" name="TextBox 65"/>
          <p:cNvSpPr txBox="1"/>
          <p:nvPr/>
        </p:nvSpPr>
        <p:spPr>
          <a:xfrm>
            <a:off x="6110985" y="4016582"/>
            <a:ext cx="4459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ILF</a:t>
            </a:r>
            <a:endParaRPr lang="tr-TR" dirty="0"/>
          </a:p>
        </p:txBody>
      </p:sp>
      <p:sp>
        <p:nvSpPr>
          <p:cNvPr id="67" name="TextBox 66"/>
          <p:cNvSpPr txBox="1"/>
          <p:nvPr/>
        </p:nvSpPr>
        <p:spPr>
          <a:xfrm>
            <a:off x="8478089" y="5704139"/>
            <a:ext cx="46038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EIF</a:t>
            </a:r>
            <a:endParaRPr lang="tr-TR" dirty="0"/>
          </a:p>
        </p:txBody>
      </p:sp>
      <p:sp>
        <p:nvSpPr>
          <p:cNvPr id="68" name="TextBox 67"/>
          <p:cNvSpPr txBox="1"/>
          <p:nvPr/>
        </p:nvSpPr>
        <p:spPr>
          <a:xfrm>
            <a:off x="9462511" y="1550815"/>
            <a:ext cx="448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EQ</a:t>
            </a:r>
            <a:endParaRPr lang="tr-TR" dirty="0"/>
          </a:p>
        </p:txBody>
      </p:sp>
      <p:sp>
        <p:nvSpPr>
          <p:cNvPr id="69" name="TextBox 68"/>
          <p:cNvSpPr txBox="1"/>
          <p:nvPr/>
        </p:nvSpPr>
        <p:spPr>
          <a:xfrm>
            <a:off x="9472004" y="2513638"/>
            <a:ext cx="448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EQ</a:t>
            </a:r>
            <a:endParaRPr lang="tr-TR" dirty="0"/>
          </a:p>
        </p:txBody>
      </p:sp>
      <p:sp>
        <p:nvSpPr>
          <p:cNvPr id="70" name="TextBox 69"/>
          <p:cNvSpPr txBox="1"/>
          <p:nvPr/>
        </p:nvSpPr>
        <p:spPr>
          <a:xfrm>
            <a:off x="9531607" y="3454476"/>
            <a:ext cx="3577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EI</a:t>
            </a:r>
            <a:endParaRPr lang="tr-TR" dirty="0"/>
          </a:p>
        </p:txBody>
      </p:sp>
      <p:sp>
        <p:nvSpPr>
          <p:cNvPr id="71" name="TextBox 70"/>
          <p:cNvSpPr txBox="1"/>
          <p:nvPr/>
        </p:nvSpPr>
        <p:spPr>
          <a:xfrm>
            <a:off x="9464600" y="4332900"/>
            <a:ext cx="3577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EI</a:t>
            </a:r>
            <a:endParaRPr lang="tr-TR" dirty="0"/>
          </a:p>
        </p:txBody>
      </p:sp>
      <p:sp>
        <p:nvSpPr>
          <p:cNvPr id="73" name="TextBox 72"/>
          <p:cNvSpPr txBox="1"/>
          <p:nvPr/>
        </p:nvSpPr>
        <p:spPr>
          <a:xfrm>
            <a:off x="2123960" y="5751034"/>
            <a:ext cx="296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Uygulamanın kapsam ve sınırı</a:t>
            </a:r>
            <a:endParaRPr lang="tr-TR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815235" y="5113866"/>
            <a:ext cx="671165" cy="766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033673"/>
            <a:ext cx="417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Veri Tabanı Kavramları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22100"/>
              </p:ext>
            </p:extLst>
          </p:nvPr>
        </p:nvGraphicFramePr>
        <p:xfrm>
          <a:off x="441739" y="1899110"/>
          <a:ext cx="11034645" cy="407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215">
                  <a:extLst>
                    <a:ext uri="{9D8B030D-6E8A-4147-A177-3AD203B41FA5}">
                      <a16:colId xmlns:a16="http://schemas.microsoft.com/office/drawing/2014/main" xmlns="" val="2600111579"/>
                    </a:ext>
                  </a:extLst>
                </a:gridCol>
                <a:gridCol w="3678215">
                  <a:extLst>
                    <a:ext uri="{9D8B030D-6E8A-4147-A177-3AD203B41FA5}">
                      <a16:colId xmlns:a16="http://schemas.microsoft.com/office/drawing/2014/main" xmlns="" val="1370828910"/>
                    </a:ext>
                  </a:extLst>
                </a:gridCol>
                <a:gridCol w="3678215">
                  <a:extLst>
                    <a:ext uri="{9D8B030D-6E8A-4147-A177-3AD203B41FA5}">
                      <a16:colId xmlns:a16="http://schemas.microsoft.com/office/drawing/2014/main" xmlns="" val="4088655039"/>
                    </a:ext>
                  </a:extLst>
                </a:gridCol>
              </a:tblGrid>
              <a:tr h="1019405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Mantıksal Tasarım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Logical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Design)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Fiziksel Tasarım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Physical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 Design)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Kavramsal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Theoretical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990148"/>
                  </a:ext>
                </a:extLst>
              </a:tr>
              <a:tr h="1019405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Varlık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Entity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Tablo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Table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Alaka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Relation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267268"/>
                  </a:ext>
                </a:extLst>
              </a:tr>
              <a:tr h="1019405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Nitelik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Sütun,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Alan</a:t>
                      </a:r>
                    </a:p>
                    <a:p>
                      <a:endParaRPr lang="tr-TR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Column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Field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Nitelik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Attribute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8866912"/>
                  </a:ext>
                </a:extLst>
              </a:tr>
              <a:tr h="1019405">
                <a:tc>
                  <a:txBody>
                    <a:bodyPr/>
                    <a:lstStyle/>
                    <a:p>
                      <a:endParaRPr lang="tr-TR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Satır,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 Kayıt</a:t>
                      </a:r>
                    </a:p>
                    <a:p>
                      <a:endParaRPr lang="tr-TR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Row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tr-TR" baseline="0" dirty="0" err="1" smtClean="0">
                          <a:latin typeface="Comic Sans MS" panose="030F0702030302020204" pitchFamily="66" charset="0"/>
                        </a:rPr>
                        <a:t>Record</a:t>
                      </a:r>
                      <a:r>
                        <a:rPr lang="tr-TR" baseline="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Demet</a:t>
                      </a:r>
                    </a:p>
                    <a:p>
                      <a:endParaRPr lang="tr-TR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tr-TR" dirty="0" err="1" smtClean="0">
                          <a:latin typeface="Comic Sans MS" panose="030F0702030302020204" pitchFamily="66" charset="0"/>
                        </a:rPr>
                        <a:t>Tuple</a:t>
                      </a:r>
                      <a:r>
                        <a:rPr lang="tr-TR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tr-T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107358"/>
                  </a:ext>
                </a:extLst>
              </a:tr>
            </a:tbl>
          </a:graphicData>
        </a:graphic>
      </p:graphicFrame>
      <p:sp>
        <p:nvSpPr>
          <p:cNvPr id="8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Varlık İlişki Çizeneği (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Entity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Relationship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Diagram</a:t>
            </a: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2054087"/>
            <a:ext cx="10787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Varlıkları, niteliklerini ve ilişkilerini tanımlamada kullanılan standarttır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Bir modelleme yöntemi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3916018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Analizden Modele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500675"/>
            <a:ext cx="10787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Analizlerde elde edilen verilerden ER modele geçişte kullanılan yöntemler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Beyin fırtınası yöntemi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İsimlendirme yöntemi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841260"/>
            <a:ext cx="3895618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İsimlendirme Yöntemi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1" y="1466621"/>
            <a:ext cx="117601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Kullanım durum grafikleri, aktörler ve girdi/çıktı gibi bilgileri kullanarak tüm ‘’isim’’</a:t>
            </a:r>
            <a:r>
              <a:rPr lang="tr-TR" sz="2400" dirty="0" err="1" smtClean="0">
                <a:latin typeface="Comic Sans MS" panose="030F0702030302020204" pitchFamily="66" charset="0"/>
              </a:rPr>
              <a:t>leri</a:t>
            </a:r>
            <a:r>
              <a:rPr lang="tr-TR" sz="2400" dirty="0" smtClean="0">
                <a:latin typeface="Comic Sans MS" panose="030F0702030302020204" pitchFamily="66" charset="0"/>
              </a:rPr>
              <a:t> belirle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Mevcut sistem, yöntem, raporlar ve formlardan nesneleri ve bilgileri ekle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İsim listesi oluştukça saflaştır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Liste içi bırakmak için şu soruları sor: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Sistem genelinde bilinmesi gereken tekil bir varlık mı?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Çalışılan problem alanının kapsamında mı?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 nesnelerin birden fazlasının tanımlanması gerekiyor mu?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Liste dışı bırakmak için şu soruları sor: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Belirlediğim başka bir nesnenin farklı ifadesi mi?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Sadece sisteme sağlanan belirlediğim bir verinin çıktısı mı?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Sadece belirlediğim bir verinin kaydedilmesi ile sonuçlanan bir girdi mi?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Değerlendirmeye devam etmek için şu soruları sor: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 belirlediğim başka bir varlığın niteliklerinden olabilir mi?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Varsayımlar değişirse bu veriye ihtiyaç duyulabilir mi?</a:t>
            </a: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Veri Tabanı </a:t>
            </a:r>
            <a:r>
              <a:rPr lang="tr-TR" sz="2400" dirty="0" smtClean="0">
                <a:latin typeface="Comic Sans MS" panose="030F0702030302020204" pitchFamily="66" charset="0"/>
              </a:rPr>
              <a:t>Tasarımı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5549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İsimlendirme Yöntemi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1771892"/>
            <a:ext cx="107872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panose="030F0702030302020204" pitchFamily="66" charset="0"/>
              </a:rPr>
              <a:t>Belirlenenlerden ana isim listesini oluşturup dahil, hariç ve ilave inceleme olarak etiketle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omic Sans MS" panose="030F0702030302020204" pitchFamily="66" charset="0"/>
              </a:rPr>
              <a:t>Oluşan listeyi; kullanıcılar, paydaşlar ve ekip üyeleri ile gözden geçirerek problem alanındaki nesnelerin son listesini oluştur.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Hazırlanan listeyi tasnif 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Ortak konuya ilişkin isimleri grupla (varlıklar)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Kişi, yer, kurs, ders, ödeme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Kalan isimlerle ortak konuyu niteleyenleri belirle (nitelikler)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Ad,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soyad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doğum tarihi, cinsiyet, TC Kimlik No, baba adı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omic Sans MS" panose="030F0702030302020204" pitchFamily="66" charset="0"/>
              </a:rPr>
              <a:t>İsimlerden, varlığı tekil olarak tanımlayanları belirle (birincil anahtar)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TC Kimlik No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0905708" y="6442502"/>
            <a:ext cx="1159292" cy="4154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tr-TR" sz="900" b="1" smtClean="0">
                <a:solidFill>
                  <a:srgbClr val="BFBFBF"/>
                </a:solidFill>
                <a:latin typeface="Arial" panose="020B0604020202020204" pitchFamily="34" charset="0"/>
              </a:rPr>
              <a:t>HAVELSAN ÖZEL
</a:t>
            </a:r>
            <a:r>
              <a:rPr lang="tr-TR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AVELSAN ÖZEL&#10; "/>
  <p:tag name="BJHEADERFOOTERTEXTMARKING" val="HAVELSAN ÖZEL&#10; "/>
</p:tagLst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FBC3176DA7913043AC4F1E009A830075" ma:contentTypeVersion="1" ma:contentTypeDescription="Yeni belge oluşturun." ma:contentTypeScope="" ma:versionID="6f309712fe26d88c8e3a7151bacae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756df3fc509eeb3ac4bb27505d7e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753fb180-a0f1-47ee-bb6b-5956a4b631ac" origin="userSelected">
  <element uid="id_classification_generalbusiness" value=""/>
  <element uid="28101b78-9dca-49f0-9bb7-5ad98141e387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3AB9BC-91F8-4F3E-99EB-BAC959F97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E85DEA-0CCA-4805-83C2-991DE3397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56511-8AA8-4A8E-A86F-D1DF7AF2DEE7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81B39930-036F-44F8-AD2D-22E67F0A25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11209</TotalTime>
  <Words>4267</Words>
  <Application>Microsoft Office PowerPoint</Application>
  <PresentationFormat>Geniş ekran</PresentationFormat>
  <Paragraphs>2069</Paragraphs>
  <Slides>54</Slides>
  <Notes>54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Comic Sans MS</vt:lpstr>
      <vt:lpstr>Helvetica</vt:lpstr>
      <vt:lpstr>SF Pro Display</vt:lpstr>
      <vt:lpstr>SF Pro Display Semibold</vt:lpstr>
      <vt:lpstr>Tahoma</vt:lpstr>
      <vt:lpstr>Times New Roman</vt:lpstr>
      <vt:lpstr>Master</vt:lpstr>
      <vt:lpstr>Tekin KABASAKAL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 SEMERCİ</dc:creator>
  <cp:lastModifiedBy>Microsoft account</cp:lastModifiedBy>
  <cp:revision>444</cp:revision>
  <dcterms:created xsi:type="dcterms:W3CDTF">2020-12-11T08:18:39Z</dcterms:created>
  <dcterms:modified xsi:type="dcterms:W3CDTF">2024-02-28T17:38:52Z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0x010100FBC3176DA7913043AC4F1E009A830075</vt:lpwstr>
  </property>
  <property fmtid="{D5CDD505-2E9C-101B-9397-08002B2CF9AE}" pid="3" name="docIndexRef">
    <vt:lpwstr>e43bdb9d-8e7e-418f-b371-8201d7e3a178</vt:lpwstr>
  </property>
  <property fmtid="{D5CDD505-2E9C-101B-9397-08002B2CF9AE}" pid="4" name="bjSaver">
    <vt:lpwstr>ZDNtN9c/qWNnkIzd9OE8XO8QdTsyh/T5</vt:lpwstr>
  </property>
  <property fmtid="{D5CDD505-2E9C-101B-9397-08002B2CF9AE}" pid="5" name="bjDocumentSecurityLabel">
    <vt:lpwstr>HAVELSAN ÖZEL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policy="753fb180-a0f1-47ee-bb6b-5956a4b631ac" origin="userSelected" xmlns="http://www.boldonj</vt:lpwstr>
  </property>
  <property fmtid="{D5CDD505-2E9C-101B-9397-08002B2CF9AE}" pid="7" name="bjDocumentLabelXML-0">
    <vt:lpwstr>ames.com/2008/01/sie/internal/label"&gt;&lt;element uid="id_classification_generalbusiness" value="" /&gt;&lt;element uid="28101b78-9dca-49f0-9bb7-5ad98141e387" value="" /&gt;&lt;/sisl&gt;</vt:lpwstr>
  </property>
</Properties>
</file>