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55AB9B-AADB-4D05-BB1C-1DB9F67FF52E}">
  <a:tblStyle styleId="{9855AB9B-AADB-4D05-BB1C-1DB9F67FF5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5120d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5120d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6e06e7e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6e06e7e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05120df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05120df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3abd66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73abd6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3abd66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3abd66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e06e7ea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e06e7e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fb53db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fb53db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2fb53db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2fb53db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2fb53db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2fb53db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714afe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714afe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510920e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510920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182d5e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8182d5e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64d1051b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64d1051b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6e06e7ea9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6e06e7e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075c5e1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075c5e1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7714afe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7714afe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73ba1a6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73ba1a6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7714afed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7714afe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714afe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714afe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Char: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compiler will attempt to interpret this data type as a character in some circumstances, which may yield unexpected results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 char: if this is what you're after, you should use 'byte' instead, for reasons of clarity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 int: Use 'word' instead for clarity and brevity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Int: This is most commonly what you see used for general purpose variables in Arduino example code provided with the IDE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 long (32 bit)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unsigned number from 0-4,294,967,295. The most common usage of this is to store the result of the millis() function, which returns the number of milliseconds the current code has been running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float : Floating point on the Arduino is not native; the compiler has to jump through hoops to make it work. If you can avoid it, you should. We'll touch on this later.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2fb53db2d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2fb53db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73ba1a6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73ba1a6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510920ef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510920e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73ba1a6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73ba1a6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3ba1a6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3ba1a6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650cb3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650cb3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09c4e972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09c4e972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73ba1a6f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73ba1a6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73abd66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73abd66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73ba1a6f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73ba1a6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8182d5e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8182d5e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64d1051ba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64d1051ba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6510920e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6510920e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048d727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048d727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64d1051ba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64d1051ba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f89ced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f89ced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5120df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5120df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fb53d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fb53d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spressif.com/sites/default/files/documentation/esp32_datasheet_en.pdf" TargetMode="External"/><Relationship Id="rId4" Type="http://schemas.openxmlformats.org/officeDocument/2006/relationships/hyperlink" Target="https://www.st.com/resource/en/datasheet/stm32f103c8.pdf" TargetMode="External"/><Relationship Id="rId5" Type="http://schemas.openxmlformats.org/officeDocument/2006/relationships/hyperlink" Target="http://ww1.microchip.com/downloads/en/DeviceDoc/Atmel-7810-Automotive-Microcontrollers-ATmega328P_Datasheet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ocs.platformio.org/en/latest/integration/ide/vscode.html#installation" TargetMode="External"/><Relationship Id="rId5" Type="http://schemas.openxmlformats.org/officeDocument/2006/relationships/hyperlink" Target="https://docs.platformio.org/en/latest/core/installa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ubscription.packtpub.com/book/hardware_and_creative/9781849517584/1/ch01lvl1sec11/understanding-arduino-software-architecture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hyperlink" Target="https://www.tutorialspoint.com/cprogramming/c_data_types.ht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tutorialspoint.com/cprogramming/c_data_types.htm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hyperlink" Target="https://circuits4you.com/2018/12/31/esp32-devkit-esp32-wroom-gpio-pinou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hyperlink" Target="http://henrysbench.capnfatz.com/henrys-bench/arduino-projects-tips-and-more/esp8266ex-gpio-high-and-low-input-thresholds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hyperlink" Target="https://www.edn.com/usart-vs-uart-know-the-difference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ocs.platformio.org/en/latest/integration/ide/vscode.html#installation" TargetMode="External"/><Relationship Id="rId5" Type="http://schemas.openxmlformats.org/officeDocument/2006/relationships/hyperlink" Target="http://www.der-hammer.info/pages/terminal.html" TargetMode="External"/><Relationship Id="rId6" Type="http://schemas.openxmlformats.org/officeDocument/2006/relationships/hyperlink" Target="https://github.com/nazmibojan/micro-iot-clas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 for IoT Application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C/C++ Basics for Microcontroller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Nazmi Febrian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Sr. IoT Engineer - Axiata Digital Labs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Clock </a:t>
            </a:r>
            <a:r>
              <a:rPr lang="en"/>
              <a:t>pada Mikrokontroler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Clock </a:t>
            </a:r>
            <a:r>
              <a:rPr lang="en"/>
              <a:t>dapat dibangkitkan dari</a:t>
            </a:r>
            <a:r>
              <a:rPr lang="en"/>
              <a:t> rangkaian internal / </a:t>
            </a:r>
            <a:r>
              <a:rPr i="1" lang="en"/>
              <a:t>built-in</a:t>
            </a:r>
            <a:r>
              <a:rPr lang="en"/>
              <a:t> pada mikrokontroler atau dari kristal osilator eksternal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Biasanya dalam satuan</a:t>
            </a:r>
            <a:r>
              <a:rPr lang="en"/>
              <a:t> MIPS -&gt; </a:t>
            </a:r>
            <a:r>
              <a:rPr i="1" lang="en"/>
              <a:t>Million Instructions per Second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Selalu perhatikan nilai </a:t>
            </a:r>
            <a:r>
              <a:rPr i="1" lang="en"/>
              <a:t>clock </a:t>
            </a:r>
            <a:r>
              <a:rPr lang="en"/>
              <a:t>sebelum program ditulis!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 pada Mikrokontroler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229875"/>
            <a:ext cx="6986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disimpan pada memori </a:t>
            </a:r>
            <a:r>
              <a:rPr i="1" lang="en"/>
              <a:t>Non-Volatile</a:t>
            </a:r>
            <a:r>
              <a:rPr lang="en"/>
              <a:t>: FLASH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Pembagian FLASH: </a:t>
            </a:r>
            <a:r>
              <a:rPr i="1" lang="en"/>
              <a:t>Application Flash</a:t>
            </a:r>
            <a:r>
              <a:rPr lang="en"/>
              <a:t> + </a:t>
            </a:r>
            <a:r>
              <a:rPr i="1" lang="en"/>
              <a:t>Boot Flash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akan di-</a:t>
            </a:r>
            <a:r>
              <a:rPr i="1" lang="en"/>
              <a:t>linked</a:t>
            </a:r>
            <a:r>
              <a:rPr lang="en"/>
              <a:t>, </a:t>
            </a:r>
            <a:r>
              <a:rPr i="1" lang="en"/>
              <a:t>assembled</a:t>
            </a:r>
            <a:r>
              <a:rPr lang="en"/>
              <a:t> dan </a:t>
            </a:r>
            <a:r>
              <a:rPr i="1" lang="en"/>
              <a:t>compiled</a:t>
            </a:r>
            <a:r>
              <a:rPr lang="en"/>
              <a:t> ke dalam format HEX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disimpan pada memori </a:t>
            </a:r>
            <a:r>
              <a:rPr i="1" lang="en"/>
              <a:t>Volatile</a:t>
            </a:r>
            <a:r>
              <a:rPr lang="en"/>
              <a:t>: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Dikelompokkan menjadi register sebesar X-bit yang berurutan menjadi sekumpulan alamat memori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Register Sections</a:t>
            </a:r>
            <a:r>
              <a:rPr lang="en"/>
              <a:t>: </a:t>
            </a:r>
            <a:r>
              <a:rPr i="1" lang="en"/>
              <a:t>RAM (Largest), General Purpose Register, Special Registers (I/O, timing, ADC Conversion, etc)</a:t>
            </a:r>
            <a:endParaRPr i="1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001" y="1017801"/>
            <a:ext cx="1304742" cy="27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Perbedaan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Mikrokontroler</a:t>
            </a:r>
            <a:endParaRPr b="1"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Memiliki </a:t>
            </a:r>
            <a:r>
              <a:rPr lang="en"/>
              <a:t>RAM, ROM, dan/atau EEPROM.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Pemrogramannya lebih mudah dan murah.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Kecepatan pemrosesan data pada mikrokontroler hanya mencapai 240 MHz.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Pada umumnya memiliki kemampuan mode penghematan daya (</a:t>
            </a:r>
            <a:r>
              <a:rPr i="1" lang="en"/>
              <a:t>low power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Fungsi-fungsi yang dijalankan pada mikrokontroler terbatas dan tidak terlalu kompleks.</a:t>
            </a:r>
            <a:endParaRPr/>
          </a:p>
        </p:txBody>
      </p:sp>
      <p:sp>
        <p:nvSpPr>
          <p:cNvPr id="203" name="Google Shape;203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Mikroprosesor</a:t>
            </a:r>
            <a:endParaRPr b="1"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Membutuhkan komponen dan rangkaian eksternal yang kompleks untuk menjalankan fungsinya.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Membutuhkan biaya yang mahal.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Kecepatan pemrosesan data mikroprosesor pada umumnya di atas 1 GHz.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Konsumsi daya tinggi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Pekerjaan yang biasa dilakukan oleh mikroprosesor: </a:t>
            </a:r>
            <a:r>
              <a:rPr i="1" lang="en"/>
              <a:t>Software Development, Game Development, Website, Documents Making</a:t>
            </a:r>
            <a:r>
              <a:rPr lang="en"/>
              <a:t>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Spesifikasi Mikrokontroler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Let’s start to observe microcontroller datasheet!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ESP32 Datasheet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STM32F103 Datasheet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ATMega328 Datasheet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Kriteria Pemilihan Mikrokontroler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Sesuai dengan kebutuhan sistem dalam segi: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Kecepatan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"/>
              <a:t>Packaging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Konsumsi daya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Kapasitas RAM dan 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Ketersediaan periferal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Harga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Tingkat kesulitan saat </a:t>
            </a:r>
            <a:r>
              <a:rPr i="1" lang="en"/>
              <a:t>upgrade </a:t>
            </a:r>
            <a:r>
              <a:rPr lang="en"/>
              <a:t>atau</a:t>
            </a:r>
            <a:r>
              <a:rPr lang="en"/>
              <a:t> </a:t>
            </a:r>
            <a:r>
              <a:rPr i="1" lang="en"/>
              <a:t>downgrade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Ketersediaan perangkat pengembangan: </a:t>
            </a:r>
            <a:r>
              <a:rPr i="1" lang="en"/>
              <a:t>Software </a:t>
            </a:r>
            <a:r>
              <a:rPr lang="en"/>
              <a:t>dan </a:t>
            </a:r>
            <a:r>
              <a:rPr i="1" lang="en"/>
              <a:t>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Ketersediaan di pasar dalam negeri / tetangga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untuk Pemrograman Mikrokontroler</a:t>
            </a:r>
            <a:endParaRPr/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+ PlatformIO</a:t>
            </a:r>
            <a:endParaRPr/>
          </a:p>
        </p:txBody>
      </p:sp>
      <p:sp>
        <p:nvSpPr>
          <p:cNvPr id="222" name="Google Shape;222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uC adalah IC (</a:t>
            </a:r>
            <a:r>
              <a:rPr i="1" lang="en"/>
              <a:t>Integrated Circuit</a:t>
            </a:r>
            <a:r>
              <a:rPr lang="en"/>
              <a:t>) yang dapat diprogram dan mampu menjalankan sejumlah perintah untuk mengendalikan berbagai macam komponen elektronik.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00" y="3627450"/>
            <a:ext cx="3744424" cy="8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Manfaat Penggunaan IDE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Berbagai macam </a:t>
            </a:r>
            <a:r>
              <a:rPr i="1" lang="en"/>
              <a:t>part </a:t>
            </a:r>
            <a:r>
              <a:rPr lang="en"/>
              <a:t>sudah terintegrasi dalam satu </a:t>
            </a:r>
            <a:r>
              <a:rPr i="1" lang="en"/>
              <a:t>tools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Meningkatkan efisiensi – </a:t>
            </a:r>
            <a:r>
              <a:rPr i="1" lang="en"/>
              <a:t>faster coding with less effort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Auto completion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Go to the definition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Formatting style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Syntax highlighting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Fitur </a:t>
            </a:r>
            <a:r>
              <a:rPr i="1" lang="en"/>
              <a:t>Debugging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IDE pada Pemrograman Mikrokontroler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255" y="1229875"/>
            <a:ext cx="2673400" cy="22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875"/>
            <a:ext cx="2432600" cy="296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138" y="1229875"/>
            <a:ext cx="2756276" cy="2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932500" y="4198050"/>
            <a:ext cx="119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Arduino 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3405287" y="3781475"/>
            <a:ext cx="192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VS Code + PlatformIO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986275" y="3674000"/>
            <a:ext cx="119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Keil 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+ PlatformIO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explore VS Code + PlatformIO on Windows!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VS Code Install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PlatformIO Install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PlatformIO CLI Install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10000"/>
            <a:ext cx="4748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PlatformIO Plug-in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idx="2" type="body"/>
          </p:nvPr>
        </p:nvSpPr>
        <p:spPr>
          <a:xfrm>
            <a:off x="6032250" y="4492450"/>
            <a:ext cx="16002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packtpub</a:t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750" y="597425"/>
            <a:ext cx="3086738" cy="400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13" y="1188279"/>
            <a:ext cx="3431075" cy="351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6212550" y="1304875"/>
            <a:ext cx="2632500" cy="1999200"/>
            <a:chOff x="3320450" y="1304875"/>
            <a:chExt cx="2632500" cy="19992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320450" y="1304875"/>
              <a:ext cx="2628900" cy="1999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3320450" y="1304875"/>
            <a:ext cx="2632500" cy="1999200"/>
            <a:chOff x="3320450" y="1304875"/>
            <a:chExt cx="2632500" cy="19992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320450" y="1304875"/>
              <a:ext cx="2628900" cy="1999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428350" y="1304875"/>
            <a:ext cx="2632500" cy="1999200"/>
            <a:chOff x="3320450" y="1304875"/>
            <a:chExt cx="2632500" cy="19992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1999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Objectives</a:t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 Devices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508325" y="1850300"/>
            <a:ext cx="2478600" cy="1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Improve knowledge and programming skill in Internet-of-Things (IoT) sensor and device</a:t>
            </a:r>
            <a:endParaRPr sz="1600"/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Network Protocol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3396775" y="1850300"/>
            <a:ext cx="2478600" cy="1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Implement various network protocols in Internet-of-Things (IoT) </a:t>
            </a:r>
            <a:endParaRPr sz="1600"/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Processing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774100"/>
            <a:ext cx="2478600" cy="1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Learn how to process sensor data and control the actuator of Internet-of-Things (IoT) device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dengan PlatformIO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11700" y="1229875"/>
            <a:ext cx="85206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Setelah membuat project baru sesuai arahan di video sebelumnya, buka file main.cpp dalam folder ‘src’. Lalu lakukan ‘build’ program (Ctrl + Alt + B).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25" y="1972450"/>
            <a:ext cx="3538475" cy="28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384250" y="2086375"/>
            <a:ext cx="3587100" cy="24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Buka ‘device manager’ dan cek port yang digunakan board ESP32.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625" y="3215048"/>
            <a:ext cx="3059050" cy="15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dengan PlatformIO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311700" y="1229875"/>
            <a:ext cx="85206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3. Buka file ‘platform.ini’ dan tambahkan baris ‘upload_port = COM[X]’. X adalah nilai port yang dipakai oleh ESP32.</a:t>
            </a:r>
            <a:endParaRPr sz="1600"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747" y="2095075"/>
            <a:ext cx="6129174" cy="26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346675" y="2095075"/>
            <a:ext cx="24126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4. Upload program dengan menekan icon ‘build’ di kiri bawah.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5. Jika ada permasalahan dalam upload, tahan tombol ‘boot’ pada board beberapa detik, lalu lepaskan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265500" y="6939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Dasar </a:t>
            </a:r>
            <a:r>
              <a:rPr lang="en"/>
              <a:t>C/C++ pada Mikrokontroler</a:t>
            </a:r>
            <a:endParaRPr/>
          </a:p>
        </p:txBody>
      </p:sp>
      <p:sp>
        <p:nvSpPr>
          <p:cNvPr id="279" name="Google Shape;279;p34"/>
          <p:cNvSpPr txBox="1"/>
          <p:nvPr>
            <p:ph idx="1" type="subTitle"/>
          </p:nvPr>
        </p:nvSpPr>
        <p:spPr>
          <a:xfrm>
            <a:off x="265500" y="23118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Framework Case</a:t>
            </a:r>
            <a:endParaRPr/>
          </a:p>
        </p:txBody>
      </p:sp>
      <p:sp>
        <p:nvSpPr>
          <p:cNvPr id="280" name="Google Shape;280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The beauty of a high-level language like C is that </a:t>
            </a:r>
            <a:r>
              <a:rPr b="1" i="1" lang="en"/>
              <a:t>you don't need to understand</a:t>
            </a:r>
            <a:r>
              <a:rPr i="1" lang="en"/>
              <a:t> the details of the microcontroller architecture.</a:t>
            </a:r>
            <a:endParaRPr i="1"/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 b="7061" l="0" r="0" t="32989"/>
          <a:stretch/>
        </p:blipFill>
        <p:spPr>
          <a:xfrm>
            <a:off x="564750" y="3288375"/>
            <a:ext cx="3446693" cy="13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Program di</a:t>
            </a:r>
            <a:r>
              <a:rPr lang="en"/>
              <a:t> C/C++</a:t>
            </a:r>
            <a:endParaRPr/>
          </a:p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832400" y="1173915"/>
            <a:ext cx="39999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/* ******************************************************************************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* @author Nazmi Febrian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* @date    21-April-2017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* @brief   This example describes how to set ADC oversampling parameters.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******************************************************************************/</a:t>
            </a:r>
            <a:endParaRPr sz="600"/>
          </a:p>
        </p:txBody>
      </p:sp>
      <p:graphicFrame>
        <p:nvGraphicFramePr>
          <p:cNvPr id="288" name="Google Shape;288;p35"/>
          <p:cNvGraphicFramePr/>
          <p:nvPr/>
        </p:nvGraphicFramePr>
        <p:xfrm>
          <a:off x="492625" y="122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{9855AB9B-AADB-4D05-BB1C-1DB9F67FF52E}</a:tableStyleId>
              </a:tblPr>
              <a:tblGrid>
                <a:gridCol w="3414975"/>
              </a:tblGrid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 section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[Use for Comments]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Link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Global declaration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Main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8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Subprogram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35"/>
          <p:cNvSpPr txBox="1"/>
          <p:nvPr>
            <p:ph idx="2" type="body"/>
          </p:nvPr>
        </p:nvSpPr>
        <p:spPr>
          <a:xfrm>
            <a:off x="4832400" y="1755362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#include "stdio.h"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#include "string.h"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0" name="Google Shape;290;p35"/>
          <p:cNvSpPr txBox="1"/>
          <p:nvPr>
            <p:ph idx="2" type="body"/>
          </p:nvPr>
        </p:nvSpPr>
        <p:spPr>
          <a:xfrm>
            <a:off x="4832400" y="2126075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fun();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publish();</a:t>
            </a:r>
            <a:endParaRPr sz="600"/>
          </a:p>
        </p:txBody>
      </p:sp>
      <p:sp>
        <p:nvSpPr>
          <p:cNvPr id="291" name="Google Shape;291;p35"/>
          <p:cNvSpPr txBox="1"/>
          <p:nvPr>
            <p:ph idx="2" type="body"/>
          </p:nvPr>
        </p:nvSpPr>
        <p:spPr>
          <a:xfrm>
            <a:off x="4832400" y="2449923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 a = 0;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float b =0;</a:t>
            </a:r>
            <a:endParaRPr sz="600"/>
          </a:p>
        </p:txBody>
      </p:sp>
      <p:sp>
        <p:nvSpPr>
          <p:cNvPr id="292" name="Google Shape;292;p35"/>
          <p:cNvSpPr txBox="1"/>
          <p:nvPr>
            <p:ph idx="2" type="body"/>
          </p:nvPr>
        </p:nvSpPr>
        <p:spPr>
          <a:xfrm>
            <a:off x="4832400" y="2788900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main() {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fun();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while(1) {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	</a:t>
            </a:r>
            <a:r>
              <a:rPr lang="en" sz="600"/>
              <a:t>publish();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}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</p:txBody>
      </p:sp>
      <p:sp>
        <p:nvSpPr>
          <p:cNvPr id="293" name="Google Shape;293;p35"/>
          <p:cNvSpPr txBox="1"/>
          <p:nvPr>
            <p:ph idx="2" type="body"/>
          </p:nvPr>
        </p:nvSpPr>
        <p:spPr>
          <a:xfrm>
            <a:off x="4832400" y="3590993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fun() {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int c = 1;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printf(“Be happy!”);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publish() {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printf(“Hello World!”)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</p:txBody>
      </p:sp>
      <p:cxnSp>
        <p:nvCxnSpPr>
          <p:cNvPr id="294" name="Google Shape;294;p35"/>
          <p:cNvCxnSpPr>
            <a:endCxn id="287" idx="1"/>
          </p:cNvCxnSpPr>
          <p:nvPr/>
        </p:nvCxnSpPr>
        <p:spPr>
          <a:xfrm flipH="1" rot="10800000">
            <a:off x="3945300" y="141766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5"/>
          <p:cNvCxnSpPr/>
          <p:nvPr/>
        </p:nvCxnSpPr>
        <p:spPr>
          <a:xfrm flipH="1" rot="10800000">
            <a:off x="3945225" y="19511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5"/>
          <p:cNvCxnSpPr/>
          <p:nvPr/>
        </p:nvCxnSpPr>
        <p:spPr>
          <a:xfrm flipH="1" rot="10800000">
            <a:off x="3945225" y="23321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5"/>
          <p:cNvCxnSpPr/>
          <p:nvPr/>
        </p:nvCxnSpPr>
        <p:spPr>
          <a:xfrm flipH="1" rot="10800000">
            <a:off x="3945225" y="26369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5"/>
          <p:cNvCxnSpPr/>
          <p:nvPr/>
        </p:nvCxnSpPr>
        <p:spPr>
          <a:xfrm flipH="1" rot="10800000">
            <a:off x="3945225" y="30179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5"/>
          <p:cNvCxnSpPr/>
          <p:nvPr/>
        </p:nvCxnSpPr>
        <p:spPr>
          <a:xfrm flipH="1" rot="10800000">
            <a:off x="3945225" y="40085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Program di</a:t>
            </a:r>
            <a:r>
              <a:rPr lang="en"/>
              <a:t> </a:t>
            </a:r>
            <a:r>
              <a:rPr i="1" lang="en"/>
              <a:t>Arduino Framework</a:t>
            </a:r>
            <a:endParaRPr i="1"/>
          </a:p>
        </p:txBody>
      </p:sp>
      <p:sp>
        <p:nvSpPr>
          <p:cNvPr id="305" name="Google Shape;305;p36"/>
          <p:cNvSpPr txBox="1"/>
          <p:nvPr>
            <p:ph idx="2" type="body"/>
          </p:nvPr>
        </p:nvSpPr>
        <p:spPr>
          <a:xfrm>
            <a:off x="4832400" y="1173915"/>
            <a:ext cx="39999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/* ******************************************************************************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* @author Nazmi Febrian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* @date    21-April-2017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* @brief   This program is an Arduino example program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******************************************************************************/</a:t>
            </a:r>
            <a:endParaRPr sz="600"/>
          </a:p>
        </p:txBody>
      </p:sp>
      <p:graphicFrame>
        <p:nvGraphicFramePr>
          <p:cNvPr id="306" name="Google Shape;306;p36"/>
          <p:cNvGraphicFramePr/>
          <p:nvPr/>
        </p:nvGraphicFramePr>
        <p:xfrm>
          <a:off x="492625" y="122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{9855AB9B-AADB-4D05-BB1C-1DB9F67FF52E}</a:tableStyleId>
              </a:tblPr>
              <a:tblGrid>
                <a:gridCol w="3414975"/>
              </a:tblGrid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 section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[Use for Comments]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Link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Global declaration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Setup </a:t>
                      </a:r>
                      <a:r>
                        <a:rPr lang="en" sz="1000"/>
                        <a:t>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Loop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5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Subprogram section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" name="Google Shape;307;p36"/>
          <p:cNvSpPr txBox="1"/>
          <p:nvPr>
            <p:ph idx="2" type="body"/>
          </p:nvPr>
        </p:nvSpPr>
        <p:spPr>
          <a:xfrm>
            <a:off x="4832400" y="1755362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#include "stdio.h"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#include "string.h"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8" name="Google Shape;308;p36"/>
          <p:cNvSpPr txBox="1"/>
          <p:nvPr>
            <p:ph idx="2" type="body"/>
          </p:nvPr>
        </p:nvSpPr>
        <p:spPr>
          <a:xfrm>
            <a:off x="4832400" y="2126075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fun();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publish();</a:t>
            </a:r>
            <a:endParaRPr sz="600"/>
          </a:p>
        </p:txBody>
      </p:sp>
      <p:sp>
        <p:nvSpPr>
          <p:cNvPr id="309" name="Google Shape;309;p36"/>
          <p:cNvSpPr txBox="1"/>
          <p:nvPr>
            <p:ph idx="2" type="body"/>
          </p:nvPr>
        </p:nvSpPr>
        <p:spPr>
          <a:xfrm>
            <a:off x="4832400" y="2449923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 a = 0;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float b =0;</a:t>
            </a:r>
            <a:endParaRPr sz="600"/>
          </a:p>
        </p:txBody>
      </p:sp>
      <p:sp>
        <p:nvSpPr>
          <p:cNvPr id="310" name="Google Shape;310;p36"/>
          <p:cNvSpPr txBox="1"/>
          <p:nvPr>
            <p:ph idx="2" type="body"/>
          </p:nvPr>
        </p:nvSpPr>
        <p:spPr>
          <a:xfrm>
            <a:off x="4832400" y="2788900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setup() {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fun();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</p:txBody>
      </p:sp>
      <p:sp>
        <p:nvSpPr>
          <p:cNvPr id="311" name="Google Shape;311;p36"/>
          <p:cNvSpPr txBox="1"/>
          <p:nvPr>
            <p:ph idx="2" type="body"/>
          </p:nvPr>
        </p:nvSpPr>
        <p:spPr>
          <a:xfrm>
            <a:off x="4832400" y="3842413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fun() {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int c = 1;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printf(“Be happy!”);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publish() {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printf(“Hello World!”)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</p:txBody>
      </p:sp>
      <p:cxnSp>
        <p:nvCxnSpPr>
          <p:cNvPr id="312" name="Google Shape;312;p36"/>
          <p:cNvCxnSpPr>
            <a:endCxn id="305" idx="1"/>
          </p:cNvCxnSpPr>
          <p:nvPr/>
        </p:nvCxnSpPr>
        <p:spPr>
          <a:xfrm flipH="1" rot="10800000">
            <a:off x="3945300" y="141766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6"/>
          <p:cNvCxnSpPr/>
          <p:nvPr/>
        </p:nvCxnSpPr>
        <p:spPr>
          <a:xfrm flipH="1" rot="10800000">
            <a:off x="3945225" y="19511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6"/>
          <p:cNvCxnSpPr/>
          <p:nvPr/>
        </p:nvCxnSpPr>
        <p:spPr>
          <a:xfrm flipH="1" rot="10800000">
            <a:off x="3945225" y="23321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6"/>
          <p:cNvCxnSpPr/>
          <p:nvPr/>
        </p:nvCxnSpPr>
        <p:spPr>
          <a:xfrm flipH="1" rot="10800000">
            <a:off x="3945225" y="26369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6"/>
          <p:cNvCxnSpPr/>
          <p:nvPr/>
        </p:nvCxnSpPr>
        <p:spPr>
          <a:xfrm flipH="1" rot="10800000">
            <a:off x="3945225" y="30179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6"/>
          <p:cNvCxnSpPr/>
          <p:nvPr/>
        </p:nvCxnSpPr>
        <p:spPr>
          <a:xfrm flipH="1" rot="10800000">
            <a:off x="3945225" y="43186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6"/>
          <p:cNvSpPr txBox="1"/>
          <p:nvPr>
            <p:ph idx="2" type="body"/>
          </p:nvPr>
        </p:nvSpPr>
        <p:spPr>
          <a:xfrm>
            <a:off x="4832400" y="3315650"/>
            <a:ext cx="3999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loop() {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fun();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</p:txBody>
      </p:sp>
      <p:cxnSp>
        <p:nvCxnSpPr>
          <p:cNvPr id="319" name="Google Shape;319;p36"/>
          <p:cNvCxnSpPr/>
          <p:nvPr/>
        </p:nvCxnSpPr>
        <p:spPr>
          <a:xfrm flipH="1" rot="10800000">
            <a:off x="3945225" y="3551325"/>
            <a:ext cx="88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 Dasar di C/C++</a:t>
            </a:r>
            <a:endParaRPr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311700" y="12021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Tipe Integer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75" y="1682325"/>
            <a:ext cx="6319351" cy="27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 txBox="1"/>
          <p:nvPr/>
        </p:nvSpPr>
        <p:spPr>
          <a:xfrm>
            <a:off x="6726125" y="3567825"/>
            <a:ext cx="1388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tutorialspoint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 Dasar di C/C++</a:t>
            </a:r>
            <a:endParaRPr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311700" y="12021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Tipe Floating-point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6726125" y="3567825"/>
            <a:ext cx="1388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tutorialspoint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38" y="1790700"/>
            <a:ext cx="85439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 pada Framework Arduino</a:t>
            </a:r>
            <a:endParaRPr/>
          </a:p>
        </p:txBody>
      </p:sp>
      <p:sp>
        <p:nvSpPr>
          <p:cNvPr id="341" name="Google Shape;341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boolean (8 bit)</a:t>
            </a:r>
            <a:r>
              <a:rPr lang="en" sz="1300"/>
              <a:t> - logika sederhana </a:t>
            </a:r>
            <a:r>
              <a:rPr i="1" lang="en" sz="1300"/>
              <a:t>true/false</a:t>
            </a:r>
            <a:endParaRPr i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byte (8 bit)</a:t>
            </a:r>
            <a:r>
              <a:rPr lang="en" sz="1300"/>
              <a:t> - </a:t>
            </a:r>
            <a:r>
              <a:rPr i="1" lang="en" sz="1300"/>
              <a:t>unsigned number</a:t>
            </a:r>
            <a:r>
              <a:rPr lang="en" sz="1300"/>
              <a:t> dari 0-255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char (8 bit)</a:t>
            </a:r>
            <a:r>
              <a:rPr lang="en" sz="1300"/>
              <a:t> - </a:t>
            </a:r>
            <a:r>
              <a:rPr i="1" lang="en" sz="1300"/>
              <a:t>signed number</a:t>
            </a:r>
            <a:r>
              <a:rPr lang="en" sz="1300"/>
              <a:t> dari -128 to 127.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unsigned char (8 bit)</a:t>
            </a:r>
            <a:r>
              <a:rPr lang="en" sz="1300"/>
              <a:t> - sama dengan 'byte'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word (16 bit)</a:t>
            </a:r>
            <a:r>
              <a:rPr lang="en" sz="1300"/>
              <a:t> - </a:t>
            </a:r>
            <a:r>
              <a:rPr i="1" lang="en" sz="1300"/>
              <a:t>unsigned number</a:t>
            </a:r>
            <a:r>
              <a:rPr lang="en" sz="1300"/>
              <a:t> dari 0-65535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unsigned int (16 bit)</a:t>
            </a:r>
            <a:r>
              <a:rPr lang="en" sz="1300"/>
              <a:t>- sama dengan 'word'.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int (16 bit)</a:t>
            </a:r>
            <a:r>
              <a:rPr lang="en" sz="1300"/>
              <a:t> - </a:t>
            </a:r>
            <a:r>
              <a:rPr i="1" lang="en" sz="1300"/>
              <a:t>signed number</a:t>
            </a:r>
            <a:r>
              <a:rPr lang="en" sz="1300"/>
              <a:t> dari -32768 sampai 32767.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unsigned long (32 bit)</a:t>
            </a:r>
            <a:r>
              <a:rPr lang="en" sz="1300"/>
              <a:t> - </a:t>
            </a:r>
            <a:r>
              <a:rPr i="1" lang="en" sz="1300"/>
              <a:t>unsigned number</a:t>
            </a:r>
            <a:r>
              <a:rPr lang="en" sz="1300"/>
              <a:t> dari0-4,294,967,295.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long (32 bit)</a:t>
            </a:r>
            <a:r>
              <a:rPr lang="en" sz="1300"/>
              <a:t> - </a:t>
            </a:r>
            <a:r>
              <a:rPr i="1" lang="en" sz="1300"/>
              <a:t>signed number</a:t>
            </a:r>
            <a:r>
              <a:rPr lang="en" sz="1300"/>
              <a:t> dari -2,147,483,648 sampai 2,147,483,647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float (32 bit)</a:t>
            </a:r>
            <a:r>
              <a:rPr lang="en" sz="1300"/>
              <a:t> - </a:t>
            </a:r>
            <a:r>
              <a:rPr i="1" lang="en" sz="1300"/>
              <a:t>signed number</a:t>
            </a:r>
            <a:r>
              <a:rPr lang="en" sz="1300"/>
              <a:t> dari -3.4028235E38 sampai 3.4028235E38.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265500" y="6939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Periferal pada Mikrokontroler</a:t>
            </a:r>
            <a:endParaRPr/>
          </a:p>
        </p:txBody>
      </p:sp>
      <p:sp>
        <p:nvSpPr>
          <p:cNvPr id="347" name="Google Shape;347;p40"/>
          <p:cNvSpPr txBox="1"/>
          <p:nvPr>
            <p:ph idx="1" type="subTitle"/>
          </p:nvPr>
        </p:nvSpPr>
        <p:spPr>
          <a:xfrm>
            <a:off x="265500" y="23118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 and USART</a:t>
            </a:r>
            <a:endParaRPr/>
          </a:p>
        </p:txBody>
      </p:sp>
      <p:sp>
        <p:nvSpPr>
          <p:cNvPr id="348" name="Google Shape;348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Periferal adalah bagian dari mikrokontroler yang berfungsi menghubungkan </a:t>
            </a:r>
            <a:r>
              <a:rPr b="1" i="1" lang="en"/>
              <a:t>mikrokontroler </a:t>
            </a:r>
            <a:r>
              <a:rPr i="1" lang="en"/>
              <a:t>dan </a:t>
            </a:r>
            <a:r>
              <a:rPr b="1" i="1" lang="en"/>
              <a:t>dunia luar</a:t>
            </a:r>
            <a:endParaRPr b="1" i="1"/>
          </a:p>
        </p:txBody>
      </p:sp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23" y="3150001"/>
            <a:ext cx="2341150" cy="12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Dev Board</a:t>
            </a:r>
            <a:endParaRPr/>
          </a:p>
        </p:txBody>
      </p:sp>
      <p:sp>
        <p:nvSpPr>
          <p:cNvPr id="355" name="Google Shape;355;p4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ini akan digunakan selama pelatihan. Beberapa periferal yang akan digunakan: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BLE dan WiFi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GPIO PB13 atau D2 sebagai BUILT-IN LED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UART berupa UART0 yang tersambung via Micro USB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I2C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SPI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DAC</a:t>
            </a:r>
            <a:endParaRPr/>
          </a:p>
        </p:txBody>
      </p:sp>
      <p:pic>
        <p:nvPicPr>
          <p:cNvPr id="356" name="Google Shape;3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809100"/>
            <a:ext cx="5719500" cy="3531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1"/>
          <p:cNvSpPr txBox="1"/>
          <p:nvPr/>
        </p:nvSpPr>
        <p:spPr>
          <a:xfrm>
            <a:off x="5035650" y="4340400"/>
            <a:ext cx="2192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circuits4you.com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1" name="Google Shape;111;p15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Week I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4" name="Google Shape;114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C/C++ Basics for Microcontroller I</a:t>
            </a:r>
            <a:endParaRPr sz="1600"/>
          </a:p>
        </p:txBody>
      </p:sp>
      <p:sp>
        <p:nvSpPr>
          <p:cNvPr descr="Background pointer shape in timeline graphic" id="117" name="Google Shape;117;p15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Week II &amp; III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0" name="Google Shape;120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C/C++ Basics for Microcontroller II</a:t>
            </a:r>
            <a:endParaRPr sz="1600"/>
          </a:p>
        </p:txBody>
      </p:sp>
      <p:sp>
        <p:nvSpPr>
          <p:cNvPr descr="Background pointer shape in timeline graphic" id="123" name="Google Shape;123;p1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Week IV &amp; V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6" name="Google Shape;126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5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Wireless Communication in Microcontroller</a:t>
            </a:r>
            <a:endParaRPr sz="1600"/>
          </a:p>
        </p:txBody>
      </p:sp>
      <p:sp>
        <p:nvSpPr>
          <p:cNvPr descr="Background pointer shape in timeline graphic" id="129" name="Google Shape;129;p15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Week VI &amp; VII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2" name="Google Shape;132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5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IoT Application on Microcontroller</a:t>
            </a:r>
            <a:endParaRPr sz="1600"/>
          </a:p>
        </p:txBody>
      </p:sp>
      <p:sp>
        <p:nvSpPr>
          <p:cNvPr descr="Background pointer shape in timeline graphic" id="135" name="Google Shape;135;p1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Week VIII &amp; IX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1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8" name="Google Shape;138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5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Management Platform of IoT Devices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</a:t>
            </a:r>
            <a:endParaRPr/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311700" y="1229875"/>
            <a:ext cx="479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GPIO or IO, adalah </a:t>
            </a:r>
            <a:r>
              <a:rPr i="1" lang="en"/>
              <a:t>General Purpose Input/Output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Dapat dikonfigurasi sebagai</a:t>
            </a:r>
            <a:r>
              <a:rPr lang="en"/>
              <a:t> Input atau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Memiliki tegangan sebesar 3.3V atau 5V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Mempunyai nilai </a:t>
            </a:r>
            <a:r>
              <a:rPr i="1" lang="en"/>
              <a:t>threshold </a:t>
            </a:r>
            <a:r>
              <a:rPr lang="en"/>
              <a:t>untuk logika HIGH dan LOW, e.g: ESP32 memiliki VIH = 0.75VDD dan VIL = 0.25VDD</a:t>
            </a:r>
            <a:endParaRPr/>
          </a:p>
        </p:txBody>
      </p:sp>
      <p:pic>
        <p:nvPicPr>
          <p:cNvPr id="364" name="Google Shape;3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63" y="1170225"/>
            <a:ext cx="36671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2"/>
          <p:cNvSpPr txBox="1"/>
          <p:nvPr/>
        </p:nvSpPr>
        <p:spPr>
          <a:xfrm>
            <a:off x="5165175" y="3684825"/>
            <a:ext cx="212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Henry’s Bench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 Hands-on</a:t>
            </a:r>
            <a:endParaRPr/>
          </a:p>
        </p:txBody>
      </p:sp>
      <p:sp>
        <p:nvSpPr>
          <p:cNvPr id="371" name="Google Shape;371;p4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Blinking Built-in LED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Build dan upload program sesuai dengan tahapan pemrograman platformio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Amati LED yang ada di Development Board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LED akan menyala dan mati bergantian tiap dua detik</a:t>
            </a:r>
            <a:endParaRPr/>
          </a:p>
        </p:txBody>
      </p:sp>
      <p:pic>
        <p:nvPicPr>
          <p:cNvPr id="372" name="Google Shape;3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100" y="1595175"/>
            <a:ext cx="4827650" cy="30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 Hands-on</a:t>
            </a:r>
            <a:endParaRPr/>
          </a:p>
        </p:txBody>
      </p:sp>
      <p:sp>
        <p:nvSpPr>
          <p:cNvPr id="378" name="Google Shape;378;p4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Blinking LED Eksternal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Rangkai LED 5mm/3mm dengan Resistor 220Ohm sesuai dengan gambar.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Build dan upload program di samping.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Amati LED pada breadboard.</a:t>
            </a:r>
            <a:endParaRPr/>
          </a:p>
        </p:txBody>
      </p:sp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25" y="1846650"/>
            <a:ext cx="3611950" cy="2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3325"/>
            <a:ext cx="4742426" cy="15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 Hands-on</a:t>
            </a:r>
            <a:endParaRPr/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311700" y="1465800"/>
            <a:ext cx="55092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Read button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Buat rangkaian di bawah dan jalankan program di samping.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Tekan tombol dan amati perubahan yang terjadi pada built-in LED.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Beri jeda 2 detik sebelum menekan tombol selanjutnya.</a:t>
            </a:r>
            <a:endParaRPr/>
          </a:p>
        </p:txBody>
      </p:sp>
      <p:pic>
        <p:nvPicPr>
          <p:cNvPr id="387" name="Google Shape;3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075" y="1782875"/>
            <a:ext cx="3018300" cy="294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88" y="2956425"/>
            <a:ext cx="5331824" cy="17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</a:t>
            </a:r>
            <a:endParaRPr/>
          </a:p>
        </p:txBody>
      </p:sp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311700" y="1229875"/>
            <a:ext cx="496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Mengonversi byte data yang diterima dan dikirim menjadi sekumpulan data biner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Memiliki kecepatan dalam satuan </a:t>
            </a:r>
            <a:r>
              <a:rPr i="1" lang="en"/>
              <a:t>bit per second</a:t>
            </a:r>
            <a:r>
              <a:rPr lang="en"/>
              <a:t> (4800, 9600, 38400, 115200)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Pin: VCC, GND, TX, RX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Pastikan level tegangan </a:t>
            </a:r>
            <a:r>
              <a:rPr i="1" lang="en"/>
              <a:t>transmitter</a:t>
            </a:r>
            <a:r>
              <a:rPr lang="en"/>
              <a:t> dan </a:t>
            </a:r>
            <a:r>
              <a:rPr i="1" lang="en"/>
              <a:t>receiver</a:t>
            </a:r>
            <a:r>
              <a:rPr lang="en"/>
              <a:t> sama</a:t>
            </a:r>
            <a:endParaRPr/>
          </a:p>
        </p:txBody>
      </p:sp>
      <p:pic>
        <p:nvPicPr>
          <p:cNvPr id="395" name="Google Shape;395;p46"/>
          <p:cNvPicPr preferRelativeResize="0"/>
          <p:nvPr/>
        </p:nvPicPr>
        <p:blipFill rotWithShape="1">
          <a:blip r:embed="rId3">
            <a:alphaModFix/>
          </a:blip>
          <a:srcRect b="13149" l="12409" r="13637" t="12809"/>
          <a:stretch/>
        </p:blipFill>
        <p:spPr>
          <a:xfrm>
            <a:off x="5437375" y="1644200"/>
            <a:ext cx="3177425" cy="16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6"/>
          <p:cNvSpPr txBox="1"/>
          <p:nvPr/>
        </p:nvSpPr>
        <p:spPr>
          <a:xfrm>
            <a:off x="5437375" y="3259525"/>
            <a:ext cx="1586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edn.com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Table</a:t>
            </a:r>
            <a:endParaRPr/>
          </a:p>
        </p:txBody>
      </p:sp>
      <p:sp>
        <p:nvSpPr>
          <p:cNvPr id="402" name="Google Shape;402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9400"/>
            <a:ext cx="5430101" cy="35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 Hands-on</a:t>
            </a:r>
            <a:endParaRPr/>
          </a:p>
        </p:txBody>
      </p:sp>
      <p:sp>
        <p:nvSpPr>
          <p:cNvPr id="409" name="Google Shape;409;p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Send character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Jalankan program di samping di board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Klik ‘monitor’ di PlatformIO dan amati tulisan yang muncul di terminal.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Ubah baud rate dari 9600 ke 115200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Tambahkan baris ‘monitor_speed=115200’ pada file ‘platform.ini’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Upload program dan amati di terminal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425" y="1904825"/>
            <a:ext cx="41148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 Hands-on</a:t>
            </a:r>
            <a:endParaRPr/>
          </a:p>
        </p:txBody>
      </p:sp>
      <p:sp>
        <p:nvSpPr>
          <p:cNvPr id="416" name="Google Shape;416;p4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Receive character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Jalankan program disamping pada board ESP32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Buka ‘HTerm’ dan buka port board ESP32 yang terpasang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Pada kolom ‘input control’ masukkan karakter yang akan dikirim dan klik ‘send’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Amati balikan dari board ESP32</a:t>
            </a:r>
            <a:endParaRPr/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800" y="1560300"/>
            <a:ext cx="40100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2730725" y="2047100"/>
            <a:ext cx="3158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Pertanyaan?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Praktikal</a:t>
            </a:r>
            <a:endParaRPr/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Tambahkan dua LED eksternal lagi pada breadboard dan sambungkan ke PIN 19 dan 21. Total ada 4 LED: BUILT-IN LED, PIN 4, PIN 19, dan PIN 21.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program yang bisa membaca karakter ‘1’, ‘2’, ‘3’ dan ‘4’.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Setiap karakter yang dikirim berfungsi menyalakan LED yang berbeda selama 2 detik.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Pengenalan Mikrokontroler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 untuk Pemrograman Mikrokontroler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Dasar C/C++ pada Pemrograman Mikrokontroler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Struktur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Tipe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"/>
              <a:t>Arduino Framework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Peripheral</a:t>
            </a:r>
            <a:r>
              <a:rPr lang="en"/>
              <a:t> Mikrokontroler: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General Purpose Input/Output (GPIO)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Universal Synchronous Asynchronous Receiver Transmitter (USART)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Persiapan Course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Menginstall IDE &amp; Plugin yang bisa diakses di </a:t>
            </a:r>
            <a:r>
              <a:rPr lang="en" u="sng">
                <a:solidFill>
                  <a:schemeClr val="accent5"/>
                </a:solidFill>
                <a:hlinkClick r:id="rId3"/>
              </a:rPr>
              <a:t>VS Code Install</a:t>
            </a:r>
            <a:r>
              <a:rPr lang="en"/>
              <a:t> dan </a:t>
            </a:r>
            <a:r>
              <a:rPr lang="en" u="sng">
                <a:solidFill>
                  <a:schemeClr val="accent5"/>
                </a:solidFill>
                <a:hlinkClick r:id="rId4"/>
              </a:rPr>
              <a:t>PlatformIO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Menginstall Serial Monitor </a:t>
            </a:r>
            <a:r>
              <a:rPr lang="en" u="sng">
                <a:solidFill>
                  <a:schemeClr val="hlink"/>
                </a:solidFill>
                <a:hlinkClick r:id="rId5"/>
              </a:rPr>
              <a:t>HTerm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Source Code yang dapat diakses di </a:t>
            </a:r>
            <a:r>
              <a:rPr lang="en" u="sng">
                <a:solidFill>
                  <a:schemeClr val="hlink"/>
                </a:solidFill>
                <a:hlinkClick r:id="rId6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Komponen yang harus dipersiapkan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ESP32 Development Board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Kabel Micro USB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Kabel jumper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x LED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x Resistor 220Ohm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x Button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265500" y="6939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 Mikrokontroler</a:t>
            </a:r>
            <a:endParaRPr/>
          </a:p>
        </p:txBody>
      </p:sp>
      <p:sp>
        <p:nvSpPr>
          <p:cNvPr id="164" name="Google Shape;164;p19"/>
          <p:cNvSpPr txBox="1"/>
          <p:nvPr>
            <p:ph idx="1" type="subTitle"/>
          </p:nvPr>
        </p:nvSpPr>
        <p:spPr>
          <a:xfrm>
            <a:off x="265500" y="23118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Another terms</a:t>
            </a:r>
            <a:r>
              <a:rPr lang="en"/>
              <a:t>: MCU, uC, µC, Embedded Controller</a:t>
            </a:r>
            <a:endParaRPr/>
          </a:p>
        </p:txBody>
      </p:sp>
      <p:sp>
        <p:nvSpPr>
          <p:cNvPr id="165" name="Google Shape;16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uC adalah IC (</a:t>
            </a:r>
            <a:r>
              <a:rPr i="1" lang="en"/>
              <a:t>Integrated Circuit</a:t>
            </a:r>
            <a:r>
              <a:rPr lang="en"/>
              <a:t>) yang dapat diprogram dan mampu menjalankan sejumlah perintah untuk mengendalikan berbagai macam komponen elektronik.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3451300"/>
            <a:ext cx="948165" cy="6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848" y="3451300"/>
            <a:ext cx="896202" cy="6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348" y="3384973"/>
            <a:ext cx="1046177" cy="6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7375" y="3353188"/>
            <a:ext cx="1238654" cy="8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Arsitektur Mikrokontroler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CPU Core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e.g: ARM, RISC, 8051, PIC, etc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4-bit: Renasa M34501, ATAM862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8-bit: Intel 8051, ATMega328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16-bit: Intel 8096, Texas MSP430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32-bit: STM32F4, ESP32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/>
              <a:t>Memory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Pada umumnya menggunakan </a:t>
            </a:r>
            <a:r>
              <a:rPr b="1" lang="en"/>
              <a:t>Arsitektur Harvard</a:t>
            </a:r>
            <a:r>
              <a:rPr lang="en"/>
              <a:t>: program dan data disimpan di memori yang berbeda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Input/Ouput (IO)</a:t>
            </a:r>
            <a:endParaRPr b="1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Digital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Peripherals</a:t>
            </a:r>
            <a:endParaRPr b="1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ADC &amp; DAC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I2C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Ethernet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Timer dan Interrupt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258600" y="250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Arsitektur Mikrokontroler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Arsitektur </a:t>
            </a:r>
            <a:r>
              <a:rPr b="1" lang="en"/>
              <a:t>ESP32</a:t>
            </a:r>
            <a:endParaRPr b="1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00" y="1699325"/>
            <a:ext cx="8597801" cy="32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